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91.xml" ContentType="application/vnd.openxmlformats-officedocument.presentationml.tags+xml"/>
  <Override PartName="/ppt/tags/tag92.xml" ContentType="application/vnd.openxmlformats-officedocument.presentationml.tags+xml"/>
  <Override PartName="/ppt/notesSlides/notesSlide4.xml" ContentType="application/vnd.openxmlformats-officedocument.presentationml.notesSlide+xml"/>
  <Override PartName="/ppt/tags/tag93.xml" ContentType="application/vnd.openxmlformats-officedocument.presentationml.tags+xml"/>
  <Override PartName="/ppt/notesSlides/notesSlide5.xml" ContentType="application/vnd.openxmlformats-officedocument.presentationml.notesSlide+xml"/>
  <Override PartName="/ppt/tags/tag94.xml" ContentType="application/vnd.openxmlformats-officedocument.presentationml.tags+xml"/>
  <Override PartName="/ppt/notesSlides/notesSlide6.xml" ContentType="application/vnd.openxmlformats-officedocument.presentationml.notesSlide+xml"/>
  <Override PartName="/ppt/tags/tag95.xml" ContentType="application/vnd.openxmlformats-officedocument.presentationml.tags+xml"/>
  <Override PartName="/ppt/notesSlides/notesSlide7.xml" ContentType="application/vnd.openxmlformats-officedocument.presentationml.notesSlide+xml"/>
  <Override PartName="/ppt/tags/tag96.xml" ContentType="application/vnd.openxmlformats-officedocument.presentationml.tags+xml"/>
  <Override PartName="/ppt/notesSlides/notesSlide8.xml" ContentType="application/vnd.openxmlformats-officedocument.presentationml.notesSlide+xml"/>
  <Override PartName="/ppt/tags/tag97.xml" ContentType="application/vnd.openxmlformats-officedocument.presentationml.tags+xml"/>
  <Override PartName="/ppt/notesSlides/notesSlide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tags/tag119.xml" ContentType="application/vnd.openxmlformats-officedocument.presentationml.tags+xml"/>
  <Override PartName="/ppt/tags/tag120.xml" ContentType="application/vnd.openxmlformats-officedocument.presentationml.tags+xml"/>
  <Override PartName="/ppt/notesSlides/notesSlide1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2.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4.xml" ContentType="application/vnd.openxmlformats-officedocument.presentationml.notesSlide+xml"/>
  <Override PartName="/ppt/charts/chart5.xml" ContentType="application/vnd.openxmlformats-officedocument.drawingml.chart+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1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notesSlides/notesSlide1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notesSlides/notesSlide1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notesSlides/notesSlide18.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notesSlides/notesSlide19.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notesSlides/notesSlide20.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notesSlides/notesSlide21.xml" ContentType="application/vnd.openxmlformats-officedocument.presentationml.notesSlide+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notesSlides/notesSlide22.xml" ContentType="application/vnd.openxmlformats-officedocument.presentationml.notesSlide+xml"/>
  <Override PartName="/ppt/charts/chart28.xml" ContentType="application/vnd.openxmlformats-officedocument.drawingml.chart+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notesSlides/notesSlide23.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notesSlides/notesSlide24.xml" ContentType="application/vnd.openxmlformats-officedocument.presentationml.notesSlide+xml"/>
  <Override PartName="/ppt/tags/tag739.xml" ContentType="application/vnd.openxmlformats-officedocument.presentationml.tags+xml"/>
  <Override PartName="/ppt/tags/tag740.xml" ContentType="application/vnd.openxmlformats-officedocument.presentationml.tags+xml"/>
  <Override PartName="/ppt/notesSlides/notesSlide25.xml" ContentType="application/vnd.openxmlformats-officedocument.presentationml.notesSlide+xml"/>
  <Override PartName="/ppt/tags/tag741.xml" ContentType="application/vnd.openxmlformats-officedocument.presentationml.tags+xml"/>
  <Override PartName="/ppt/tags/tag742.xml" ContentType="application/vnd.openxmlformats-officedocument.presentationml.tags+xml"/>
  <Override PartName="/ppt/notesSlides/notesSlide26.xml" ContentType="application/vnd.openxmlformats-officedocument.presentationml.notesSlide+xml"/>
  <Override PartName="/ppt/tags/tag743.xml" ContentType="application/vnd.openxmlformats-officedocument.presentationml.tags+xml"/>
  <Override PartName="/ppt/tags/tag744.xml" ContentType="application/vnd.openxmlformats-officedocument.presentationml.tags+xml"/>
  <Override PartName="/ppt/notesSlides/notesSlide27.xml" ContentType="application/vnd.openxmlformats-officedocument.presentationml.notesSlide+xml"/>
  <Override PartName="/ppt/tags/tag745.xml" ContentType="application/vnd.openxmlformats-officedocument.presentationml.tags+xml"/>
  <Override PartName="/ppt/tags/tag746.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800" r:id="rId1"/>
  </p:sldMasterIdLst>
  <p:notesMasterIdLst>
    <p:notesMasterId r:id="rId30"/>
  </p:notesMasterIdLst>
  <p:handoutMasterIdLst>
    <p:handoutMasterId r:id="rId31"/>
  </p:handoutMasterIdLst>
  <p:sldIdLst>
    <p:sldId id="271" r:id="rId2"/>
    <p:sldId id="275" r:id="rId3"/>
    <p:sldId id="387" r:id="rId4"/>
    <p:sldId id="386" r:id="rId5"/>
    <p:sldId id="261" r:id="rId6"/>
    <p:sldId id="263" r:id="rId7"/>
    <p:sldId id="269" r:id="rId8"/>
    <p:sldId id="272" r:id="rId9"/>
    <p:sldId id="274" r:id="rId10"/>
    <p:sldId id="388" r:id="rId11"/>
    <p:sldId id="384" r:id="rId12"/>
    <p:sldId id="350" r:id="rId13"/>
    <p:sldId id="381" r:id="rId14"/>
    <p:sldId id="288" r:id="rId15"/>
    <p:sldId id="291" r:id="rId16"/>
    <p:sldId id="344" r:id="rId17"/>
    <p:sldId id="306" r:id="rId18"/>
    <p:sldId id="340" r:id="rId19"/>
    <p:sldId id="346" r:id="rId20"/>
    <p:sldId id="345" r:id="rId21"/>
    <p:sldId id="372" r:id="rId22"/>
    <p:sldId id="382" r:id="rId23"/>
    <p:sldId id="383" r:id="rId24"/>
    <p:sldId id="326" r:id="rId25"/>
    <p:sldId id="330" r:id="rId26"/>
    <p:sldId id="385" r:id="rId27"/>
    <p:sldId id="389" r:id="rId28"/>
    <p:sldId id="281" r:id="rId29"/>
  </p:sldIdLst>
  <p:sldSz cx="12192000" cy="6858000"/>
  <p:notesSz cx="7023100" cy="93091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bas, Michal" initials="LM" lastIdx="1" clrIdx="0">
    <p:extLst>
      <p:ext uri="{19B8F6BF-5375-455C-9EA6-DF929625EA0E}">
        <p15:presenceInfo xmlns:p15="http://schemas.microsoft.com/office/powerpoint/2012/main" userId="S-1-5-21-3378924584-2267847585-3061742807-4837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8A1"/>
    <a:srgbClr val="005587"/>
    <a:srgbClr val="D7F4D0"/>
    <a:srgbClr val="43B02A"/>
    <a:srgbClr val="FBC9C9"/>
    <a:srgbClr val="CC0000"/>
    <a:srgbClr val="FF7C80"/>
    <a:srgbClr val="3F5765"/>
    <a:srgbClr val="BFBFBF"/>
    <a:srgbClr val="E0E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5280" autoAdjust="0"/>
  </p:normalViewPr>
  <p:slideViewPr>
    <p:cSldViewPr snapToGrid="0">
      <p:cViewPr varScale="1">
        <p:scale>
          <a:sx n="83" d="100"/>
          <a:sy n="83" d="100"/>
        </p:scale>
        <p:origin x="571" y="77"/>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66" d="100"/>
        <a:sy n="66" d="100"/>
      </p:scale>
      <p:origin x="0" y="0"/>
    </p:cViewPr>
  </p:notesTextViewPr>
  <p:sorterViewPr>
    <p:cViewPr>
      <p:scale>
        <a:sx n="200" d="100"/>
        <a:sy n="200" d="100"/>
      </p:scale>
      <p:origin x="0" y="0"/>
    </p:cViewPr>
  </p:sorter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4.xml"/><Relationship Id="rId3" Type="http://schemas.openxmlformats.org/officeDocument/2006/relationships/slide" Target="slides/slide11.xml"/><Relationship Id="rId7" Type="http://schemas.openxmlformats.org/officeDocument/2006/relationships/slide" Target="slides/slide20.xml"/><Relationship Id="rId12"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9.xml"/><Relationship Id="rId11" Type="http://schemas.openxmlformats.org/officeDocument/2006/relationships/slide" Target="slides/slide27.xml"/><Relationship Id="rId5" Type="http://schemas.openxmlformats.org/officeDocument/2006/relationships/slide" Target="slides/slide18.xml"/><Relationship Id="rId10" Type="http://schemas.openxmlformats.org/officeDocument/2006/relationships/slide" Target="slides/slide26.xml"/><Relationship Id="rId4" Type="http://schemas.openxmlformats.org/officeDocument/2006/relationships/slide" Target="slides/slide17.xml"/><Relationship Id="rId9"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215418261344996E-2"/>
          <c:y val="1.947565543071161E-2"/>
          <c:w val="0.97156916347730993"/>
          <c:h val="0.96104868913857677"/>
        </c:manualLayout>
      </c:layout>
      <c:barChart>
        <c:barDir val="bar"/>
        <c:grouping val="stacked"/>
        <c:varyColors val="0"/>
        <c:ser>
          <c:idx val="0"/>
          <c:order val="0"/>
          <c:spPr>
            <a:solidFill>
              <a:schemeClr val="accent1"/>
            </a:solidFill>
            <a:ln w="9525" algn="ctr">
              <a:solidFill>
                <a:schemeClr val="bg1"/>
              </a:solidFill>
              <a:prstDash val="solid"/>
            </a:ln>
          </c:spPr>
          <c:invertIfNegative val="0"/>
          <c:val>
            <c:numRef>
              <c:f>Sheet1!$A$1:$J$1</c:f>
              <c:numCache>
                <c:formatCode>General</c:formatCode>
                <c:ptCount val="10"/>
                <c:pt idx="0">
                  <c:v>49818839297</c:v>
                </c:pt>
                <c:pt idx="1">
                  <c:v>52792442827</c:v>
                </c:pt>
                <c:pt idx="2">
                  <c:v>45553013040</c:v>
                </c:pt>
                <c:pt idx="3">
                  <c:v>16846249868</c:v>
                </c:pt>
                <c:pt idx="4">
                  <c:v>26309987246</c:v>
                </c:pt>
                <c:pt idx="5">
                  <c:v>7276913598</c:v>
                </c:pt>
                <c:pt idx="6">
                  <c:v>6227173675</c:v>
                </c:pt>
                <c:pt idx="7">
                  <c:v>13998744600</c:v>
                </c:pt>
                <c:pt idx="8">
                  <c:v>15565463465</c:v>
                </c:pt>
                <c:pt idx="9">
                  <c:v>19999672597</c:v>
                </c:pt>
              </c:numCache>
            </c:numRef>
          </c:val>
          <c:extLst>
            <c:ext xmlns:c16="http://schemas.microsoft.com/office/drawing/2014/chart" uri="{C3380CC4-5D6E-409C-BE32-E72D297353CC}">
              <c16:uniqueId val="{00000000-426D-42BF-9CAD-744A65AE3595}"/>
            </c:ext>
          </c:extLst>
        </c:ser>
        <c:ser>
          <c:idx val="1"/>
          <c:order val="1"/>
          <c:spPr>
            <a:solidFill>
              <a:schemeClr val="accent3"/>
            </a:solidFill>
            <a:ln w="9525" algn="ctr">
              <a:solidFill>
                <a:schemeClr val="bg1"/>
              </a:solidFill>
              <a:prstDash val="solid"/>
            </a:ln>
          </c:spPr>
          <c:invertIfNegative val="0"/>
          <c:val>
            <c:numRef>
              <c:f>Sheet1!$A$2:$J$2</c:f>
              <c:numCache>
                <c:formatCode>General</c:formatCode>
                <c:ptCount val="10"/>
                <c:pt idx="0">
                  <c:v>24521399633</c:v>
                </c:pt>
                <c:pt idx="1">
                  <c:v>7058394253</c:v>
                </c:pt>
                <c:pt idx="2">
                  <c:v>10007298239</c:v>
                </c:pt>
                <c:pt idx="3">
                  <c:v>7338547309</c:v>
                </c:pt>
                <c:pt idx="4">
                  <c:v>6235827199</c:v>
                </c:pt>
                <c:pt idx="5">
                  <c:v>6301274842</c:v>
                </c:pt>
                <c:pt idx="6">
                  <c:v>4366993540</c:v>
                </c:pt>
                <c:pt idx="7">
                  <c:v>6950956921</c:v>
                </c:pt>
                <c:pt idx="8">
                  <c:v>4399749002</c:v>
                </c:pt>
                <c:pt idx="9">
                  <c:v>5214271073</c:v>
                </c:pt>
              </c:numCache>
            </c:numRef>
          </c:val>
          <c:extLst>
            <c:ext xmlns:c16="http://schemas.microsoft.com/office/drawing/2014/chart" uri="{C3380CC4-5D6E-409C-BE32-E72D297353CC}">
              <c16:uniqueId val="{00000001-426D-42BF-9CAD-744A65AE3595}"/>
            </c:ext>
          </c:extLst>
        </c:ser>
        <c:ser>
          <c:idx val="2"/>
          <c:order val="2"/>
          <c:spPr>
            <a:solidFill>
              <a:schemeClr val="accent4"/>
            </a:solidFill>
            <a:ln w="9525" algn="ctr">
              <a:solidFill>
                <a:schemeClr val="bg1"/>
              </a:solidFill>
              <a:prstDash val="solid"/>
            </a:ln>
          </c:spPr>
          <c:invertIfNegative val="0"/>
          <c:val>
            <c:numRef>
              <c:f>Sheet1!$A$3:$J$3</c:f>
              <c:numCache>
                <c:formatCode>General</c:formatCode>
                <c:ptCount val="10"/>
                <c:pt idx="0">
                  <c:v>9445073593</c:v>
                </c:pt>
                <c:pt idx="1">
                  <c:v>4331211910</c:v>
                </c:pt>
                <c:pt idx="2">
                  <c:v>2546418610</c:v>
                </c:pt>
                <c:pt idx="3">
                  <c:v>3411339036</c:v>
                </c:pt>
                <c:pt idx="4">
                  <c:v>2113510696</c:v>
                </c:pt>
                <c:pt idx="5">
                  <c:v>5208987371</c:v>
                </c:pt>
                <c:pt idx="6">
                  <c:v>1791674922</c:v>
                </c:pt>
                <c:pt idx="7">
                  <c:v>3191787717</c:v>
                </c:pt>
                <c:pt idx="8">
                  <c:v>2257465705</c:v>
                </c:pt>
                <c:pt idx="9">
                  <c:v>438964840</c:v>
                </c:pt>
              </c:numCache>
            </c:numRef>
          </c:val>
          <c:extLst>
            <c:ext xmlns:c16="http://schemas.microsoft.com/office/drawing/2014/chart" uri="{C3380CC4-5D6E-409C-BE32-E72D297353CC}">
              <c16:uniqueId val="{00000002-426D-42BF-9CAD-744A65AE3595}"/>
            </c:ext>
          </c:extLst>
        </c:ser>
        <c:ser>
          <c:idx val="3"/>
          <c:order val="3"/>
          <c:spPr>
            <a:solidFill>
              <a:schemeClr val="accent2"/>
            </a:solidFill>
            <a:ln w="9525" algn="ctr">
              <a:solidFill>
                <a:schemeClr val="bg1"/>
              </a:solidFill>
              <a:prstDash val="solid"/>
            </a:ln>
          </c:spPr>
          <c:invertIfNegative val="0"/>
          <c:val>
            <c:numRef>
              <c:f>Sheet1!$A$4:$J$4</c:f>
              <c:numCache>
                <c:formatCode>General</c:formatCode>
                <c:ptCount val="10"/>
                <c:pt idx="0">
                  <c:v>10860784361</c:v>
                </c:pt>
                <c:pt idx="1">
                  <c:v>9193816267</c:v>
                </c:pt>
                <c:pt idx="2">
                  <c:v>1688862194</c:v>
                </c:pt>
                <c:pt idx="3">
                  <c:v>11188283195</c:v>
                </c:pt>
                <c:pt idx="4">
                  <c:v>4226245169</c:v>
                </c:pt>
                <c:pt idx="5">
                  <c:v>10559979378</c:v>
                </c:pt>
                <c:pt idx="6">
                  <c:v>18707271030</c:v>
                </c:pt>
                <c:pt idx="7">
                  <c:v>5253677924</c:v>
                </c:pt>
                <c:pt idx="8">
                  <c:v>4104479046</c:v>
                </c:pt>
                <c:pt idx="9">
                  <c:v>1039108118</c:v>
                </c:pt>
              </c:numCache>
            </c:numRef>
          </c:val>
          <c:extLst>
            <c:ext xmlns:c16="http://schemas.microsoft.com/office/drawing/2014/chart" uri="{C3380CC4-5D6E-409C-BE32-E72D297353CC}">
              <c16:uniqueId val="{00000003-426D-42BF-9CAD-744A65AE3595}"/>
            </c:ext>
          </c:extLst>
        </c:ser>
        <c:ser>
          <c:idx val="4"/>
          <c:order val="4"/>
          <c:spPr>
            <a:solidFill>
              <a:srgbClr val="D6D7D9"/>
            </a:solidFill>
            <a:ln w="9525" algn="ctr">
              <a:solidFill>
                <a:schemeClr val="bg1"/>
              </a:solidFill>
              <a:prstDash val="solid"/>
            </a:ln>
          </c:spPr>
          <c:invertIfNegative val="0"/>
          <c:val>
            <c:numRef>
              <c:f>Sheet1!$A$5:$J$5</c:f>
              <c:numCache>
                <c:formatCode>General</c:formatCode>
                <c:ptCount val="10"/>
                <c:pt idx="0">
                  <c:v>15696441631</c:v>
                </c:pt>
                <c:pt idx="1">
                  <c:v>9001507559</c:v>
                </c:pt>
                <c:pt idx="2">
                  <c:v>8235710910</c:v>
                </c:pt>
                <c:pt idx="3">
                  <c:v>9426807439</c:v>
                </c:pt>
                <c:pt idx="4">
                  <c:v>5590785993</c:v>
                </c:pt>
                <c:pt idx="5">
                  <c:v>10822000377</c:v>
                </c:pt>
                <c:pt idx="6">
                  <c:v>7491844902</c:v>
                </c:pt>
                <c:pt idx="7">
                  <c:v>5624290060</c:v>
                </c:pt>
                <c:pt idx="8">
                  <c:v>5323252815</c:v>
                </c:pt>
                <c:pt idx="9">
                  <c:v>3127240575</c:v>
                </c:pt>
              </c:numCache>
            </c:numRef>
          </c:val>
          <c:extLst>
            <c:ext xmlns:c16="http://schemas.microsoft.com/office/drawing/2014/chart" uri="{C3380CC4-5D6E-409C-BE32-E72D297353CC}">
              <c16:uniqueId val="{00000004-426D-42BF-9CAD-744A65AE3595}"/>
            </c:ext>
          </c:extLst>
        </c:ser>
        <c:dLbls>
          <c:showLegendKey val="0"/>
          <c:showVal val="0"/>
          <c:showCatName val="0"/>
          <c:showSerName val="0"/>
          <c:showPercent val="0"/>
          <c:showBubbleSize val="0"/>
        </c:dLbls>
        <c:gapWidth val="80"/>
        <c:overlap val="100"/>
        <c:axId val="1016360944"/>
        <c:axId val="1"/>
      </c:barChart>
      <c:catAx>
        <c:axId val="1016360944"/>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110342538515"/>
          <c:min val="0"/>
        </c:scaling>
        <c:delete val="1"/>
        <c:axPos val="t"/>
        <c:numFmt formatCode="General" sourceLinked="1"/>
        <c:majorTickMark val="out"/>
        <c:minorTickMark val="none"/>
        <c:tickLblPos val="nextTo"/>
        <c:crossAx val="1016360944"/>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182679296346414E-2"/>
          <c:y val="2.1233156390363415E-2"/>
          <c:w val="0.92963464140730723"/>
          <c:h val="0.95753368721927323"/>
        </c:manualLayout>
      </c:layout>
      <c:barChart>
        <c:barDir val="bar"/>
        <c:grouping val="stacked"/>
        <c:varyColors val="0"/>
        <c:ser>
          <c:idx val="0"/>
          <c:order val="0"/>
          <c:spPr>
            <a:solidFill>
              <a:schemeClr val="accent2"/>
            </a:solidFill>
            <a:ln>
              <a:noFill/>
            </a:ln>
          </c:spPr>
          <c:invertIfNegative val="0"/>
          <c:dPt>
            <c:idx val="4"/>
            <c:invertIfNegative val="0"/>
            <c:bubble3D val="0"/>
            <c:spPr>
              <a:solidFill>
                <a:schemeClr val="tx2"/>
              </a:solidFill>
              <a:ln>
                <a:noFill/>
              </a:ln>
            </c:spPr>
            <c:extLst>
              <c:ext xmlns:c16="http://schemas.microsoft.com/office/drawing/2014/chart" uri="{C3380CC4-5D6E-409C-BE32-E72D297353CC}">
                <c16:uniqueId val="{00000000-B5A1-4C51-9380-8B5D97CE303C}"/>
              </c:ext>
            </c:extLst>
          </c:dPt>
          <c:dPt>
            <c:idx val="5"/>
            <c:invertIfNegative val="0"/>
            <c:bubble3D val="0"/>
            <c:spPr>
              <a:solidFill>
                <a:schemeClr val="accent1"/>
              </a:solidFill>
              <a:ln>
                <a:noFill/>
              </a:ln>
            </c:spPr>
            <c:extLst>
              <c:ext xmlns:c16="http://schemas.microsoft.com/office/drawing/2014/chart" uri="{C3380CC4-5D6E-409C-BE32-E72D297353CC}">
                <c16:uniqueId val="{00000001-B5A1-4C51-9380-8B5D97CE303C}"/>
              </c:ext>
            </c:extLst>
          </c:dPt>
          <c:dPt>
            <c:idx val="7"/>
            <c:invertIfNegative val="0"/>
            <c:bubble3D val="0"/>
            <c:spPr>
              <a:solidFill>
                <a:schemeClr val="accent4"/>
              </a:solidFill>
              <a:ln>
                <a:noFill/>
              </a:ln>
            </c:spPr>
            <c:extLst>
              <c:ext xmlns:c16="http://schemas.microsoft.com/office/drawing/2014/chart" uri="{C3380CC4-5D6E-409C-BE32-E72D297353CC}">
                <c16:uniqueId val="{00000002-B5A1-4C51-9380-8B5D97CE303C}"/>
              </c:ext>
            </c:extLst>
          </c:dPt>
          <c:dPt>
            <c:idx val="8"/>
            <c:invertIfNegative val="0"/>
            <c:bubble3D val="0"/>
            <c:spPr>
              <a:solidFill>
                <a:schemeClr val="accent1"/>
              </a:solidFill>
              <a:ln>
                <a:noFill/>
              </a:ln>
            </c:spPr>
            <c:extLst>
              <c:ext xmlns:c16="http://schemas.microsoft.com/office/drawing/2014/chart" uri="{C3380CC4-5D6E-409C-BE32-E72D297353CC}">
                <c16:uniqueId val="{00000003-B5A1-4C51-9380-8B5D97CE303C}"/>
              </c:ext>
            </c:extLst>
          </c:dPt>
          <c:dPt>
            <c:idx val="9"/>
            <c:invertIfNegative val="0"/>
            <c:bubble3D val="0"/>
            <c:spPr>
              <a:solidFill>
                <a:schemeClr val="accent1"/>
              </a:solidFill>
              <a:ln>
                <a:noFill/>
              </a:ln>
            </c:spPr>
            <c:extLst>
              <c:ext xmlns:c16="http://schemas.microsoft.com/office/drawing/2014/chart" uri="{C3380CC4-5D6E-409C-BE32-E72D297353CC}">
                <c16:uniqueId val="{00000004-B5A1-4C51-9380-8B5D97CE303C}"/>
              </c:ext>
            </c:extLst>
          </c:dPt>
          <c:val>
            <c:numRef>
              <c:f>Sheet1!$A$1:$J$1</c:f>
              <c:numCache>
                <c:formatCode>General</c:formatCode>
                <c:ptCount val="10"/>
                <c:pt idx="0">
                  <c:v>43891.781466</c:v>
                </c:pt>
                <c:pt idx="1">
                  <c:v>47443.377981999998</c:v>
                </c:pt>
                <c:pt idx="2">
                  <c:v>44143.713599000002</c:v>
                </c:pt>
                <c:pt idx="3">
                  <c:v>37648.244706999998</c:v>
                </c:pt>
                <c:pt idx="4">
                  <c:v>39198.881616999999</c:v>
                </c:pt>
                <c:pt idx="5">
                  <c:v>31808.589582000001</c:v>
                </c:pt>
                <c:pt idx="6">
                  <c:v>30417.868073000001</c:v>
                </c:pt>
                <c:pt idx="7">
                  <c:v>29956.729556999999</c:v>
                </c:pt>
                <c:pt idx="8">
                  <c:v>25755.708391</c:v>
                </c:pt>
                <c:pt idx="9">
                  <c:v>26084.630555</c:v>
                </c:pt>
              </c:numCache>
            </c:numRef>
          </c:val>
          <c:extLst>
            <c:ext xmlns:c16="http://schemas.microsoft.com/office/drawing/2014/chart" uri="{C3380CC4-5D6E-409C-BE32-E72D297353CC}">
              <c16:uniqueId val="{00000005-B5A1-4C51-9380-8B5D97CE303C}"/>
            </c:ext>
          </c:extLst>
        </c:ser>
        <c:dLbls>
          <c:showLegendKey val="0"/>
          <c:showVal val="0"/>
          <c:showCatName val="0"/>
          <c:showSerName val="0"/>
          <c:showPercent val="0"/>
          <c:showBubbleSize val="0"/>
        </c:dLbls>
        <c:gapWidth val="80"/>
        <c:overlap val="100"/>
        <c:axId val="1015588968"/>
        <c:axId val="1"/>
      </c:barChart>
      <c:catAx>
        <c:axId val="1015588968"/>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47443.377981999998"/>
          <c:min val="0"/>
        </c:scaling>
        <c:delete val="1"/>
        <c:axPos val="t"/>
        <c:numFmt formatCode="General" sourceLinked="1"/>
        <c:majorTickMark val="out"/>
        <c:minorTickMark val="none"/>
        <c:tickLblPos val="nextTo"/>
        <c:crossAx val="1015588968"/>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285714285714286"/>
          <c:y val="2.1233156390363415E-2"/>
          <c:w val="0.31358885017421601"/>
          <c:h val="0.95753368721927312"/>
        </c:manualLayout>
      </c:layout>
      <c:barChart>
        <c:barDir val="bar"/>
        <c:grouping val="stacked"/>
        <c:varyColors val="0"/>
        <c:ser>
          <c:idx val="0"/>
          <c:order val="0"/>
          <c:spPr>
            <a:solidFill>
              <a:schemeClr val="accent4"/>
            </a:solidFill>
            <a:ln>
              <a:noFill/>
            </a:ln>
          </c:spPr>
          <c:invertIfNegative val="0"/>
          <c:dLbls>
            <c:dLbl>
              <c:idx val="0"/>
              <c:layout>
                <c:manualLayout>
                  <c:x val="0.15261324041811847"/>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E09-4B73-BE61-006A4886EB1B}"/>
                </c:ext>
              </c:extLst>
            </c:dLbl>
            <c:dLbl>
              <c:idx val="1"/>
              <c:layout>
                <c:manualLayout>
                  <c:x val="0.13101045296167246"/>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E09-4B73-BE61-006A4886EB1B}"/>
                </c:ext>
              </c:extLst>
            </c:dLbl>
            <c:dLbl>
              <c:idx val="2"/>
              <c:layout>
                <c:manualLayout>
                  <c:x val="0.12195121951219512"/>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E09-4B73-BE61-006A4886EB1B}"/>
                </c:ext>
              </c:extLst>
            </c:dLbl>
            <c:dLbl>
              <c:idx val="3"/>
              <c:layout>
                <c:manualLayout>
                  <c:x val="0.12055749128919861"/>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E09-4B73-BE61-006A4886EB1B}"/>
                </c:ext>
              </c:extLst>
            </c:dLbl>
            <c:dLbl>
              <c:idx val="4"/>
              <c:layout>
                <c:manualLayout>
                  <c:x val="0.14912891986062718"/>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E09-4B73-BE61-006A4886EB1B}"/>
                </c:ext>
              </c:extLst>
            </c:dLbl>
            <c:dLbl>
              <c:idx val="5"/>
              <c:layout>
                <c:manualLayout>
                  <c:x val="0.1867595818815331"/>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E09-4B73-BE61-006A4886EB1B}"/>
                </c:ext>
              </c:extLst>
            </c:dLbl>
            <c:dLbl>
              <c:idx val="6"/>
              <c:layout>
                <c:manualLayout>
                  <c:x val="0.15121951219512195"/>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E09-4B73-BE61-006A4886EB1B}"/>
                </c:ext>
              </c:extLst>
            </c:dLbl>
            <c:dLbl>
              <c:idx val="7"/>
              <c:layout>
                <c:manualLayout>
                  <c:x val="0.21881533101045297"/>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E09-4B73-BE61-006A4886EB1B}"/>
                </c:ext>
              </c:extLst>
            </c:dLbl>
            <c:dLbl>
              <c:idx val="8"/>
              <c:layout>
                <c:manualLayout>
                  <c:x val="0.2118466898954704"/>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E09-4B73-BE61-006A4886EB1B}"/>
                </c:ext>
              </c:extLst>
            </c:dLbl>
            <c:dLbl>
              <c:idx val="9"/>
              <c:layout>
                <c:manualLayout>
                  <c:x val="0.24529616724738676"/>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E09-4B73-BE61-006A4886EB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1.3376548263177357</c:v>
                </c:pt>
                <c:pt idx="1">
                  <c:v>0.88854973752789945</c:v>
                </c:pt>
                <c:pt idx="2">
                  <c:v>0.69357948836934469</c:v>
                </c:pt>
                <c:pt idx="3">
                  <c:v>0.66390195426859755</c:v>
                </c:pt>
                <c:pt idx="4">
                  <c:v>1.2581453933227182</c:v>
                </c:pt>
                <c:pt idx="5">
                  <c:v>2.0438982676445283</c:v>
                </c:pt>
                <c:pt idx="6">
                  <c:v>1.2992546008279593</c:v>
                </c:pt>
                <c:pt idx="7">
                  <c:v>2.7159446153121714</c:v>
                </c:pt>
                <c:pt idx="8">
                  <c:v>2.561567029620182</c:v>
                </c:pt>
                <c:pt idx="9">
                  <c:v>3.2662321034977015</c:v>
                </c:pt>
              </c:numCache>
            </c:numRef>
          </c:val>
          <c:extLst>
            <c:ext xmlns:c16="http://schemas.microsoft.com/office/drawing/2014/chart" uri="{C3380CC4-5D6E-409C-BE32-E72D297353CC}">
              <c16:uniqueId val="{0000000A-2E09-4B73-BE61-006A4886EB1B}"/>
            </c:ext>
          </c:extLst>
        </c:ser>
        <c:dLbls>
          <c:showLegendKey val="0"/>
          <c:showVal val="0"/>
          <c:showCatName val="0"/>
          <c:showSerName val="0"/>
          <c:showPercent val="0"/>
          <c:showBubbleSize val="0"/>
        </c:dLbls>
        <c:gapWidth val="80"/>
        <c:overlap val="100"/>
        <c:axId val="1547658064"/>
        <c:axId val="1"/>
      </c:barChart>
      <c:catAx>
        <c:axId val="1547658064"/>
        <c:scaling>
          <c:orientation val="maxMin"/>
        </c:scaling>
        <c:delete val="0"/>
        <c:axPos val="l"/>
        <c:majorGridlines>
          <c:spPr>
            <a:ln>
              <a:noFill/>
            </a:ln>
          </c:spPr>
        </c:majorGridlines>
        <c:majorTickMark val="none"/>
        <c:minorTickMark val="none"/>
        <c:tickLblPos val="none"/>
        <c:spPr>
          <a:ln w="9525">
            <a:solidFill>
              <a:srgbClr val="FFFFFF"/>
            </a:solidFill>
            <a:prstDash val="solid"/>
          </a:ln>
        </c:spPr>
        <c:crossAx val="1"/>
        <c:crosses val="min"/>
        <c:auto val="0"/>
        <c:lblAlgn val="ctr"/>
        <c:lblOffset val="100"/>
        <c:noMultiLvlLbl val="0"/>
      </c:catAx>
      <c:valAx>
        <c:axId val="1"/>
        <c:scaling>
          <c:orientation val="minMax"/>
          <c:max val="3.2662321034977015"/>
          <c:min val="0"/>
        </c:scaling>
        <c:delete val="1"/>
        <c:axPos val="t"/>
        <c:numFmt formatCode="General" sourceLinked="1"/>
        <c:majorTickMark val="out"/>
        <c:minorTickMark val="none"/>
        <c:tickLblPos val="nextTo"/>
        <c:crossAx val="1547658064"/>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285714285714286"/>
          <c:y val="2.1233156390363415E-2"/>
          <c:w val="0.31358885017421601"/>
          <c:h val="0.95753368721927312"/>
        </c:manualLayout>
      </c:layout>
      <c:barChart>
        <c:barDir val="bar"/>
        <c:grouping val="stacked"/>
        <c:varyColors val="0"/>
        <c:ser>
          <c:idx val="0"/>
          <c:order val="0"/>
          <c:spPr>
            <a:solidFill>
              <a:schemeClr val="accent4"/>
            </a:solidFill>
            <a:ln>
              <a:noFill/>
            </a:ln>
          </c:spPr>
          <c:invertIfNegative val="0"/>
          <c:dLbls>
            <c:dLbl>
              <c:idx val="0"/>
              <c:layout>
                <c:manualLayout>
                  <c:x val="0.16864111498257839"/>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3E3-4F16-B7EB-BD7236203B8F}"/>
                </c:ext>
              </c:extLst>
            </c:dLbl>
            <c:dLbl>
              <c:idx val="1"/>
              <c:layout>
                <c:manualLayout>
                  <c:x val="0.156794425087108"/>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3E3-4F16-B7EB-BD7236203B8F}"/>
                </c:ext>
              </c:extLst>
            </c:dLbl>
            <c:dLbl>
              <c:idx val="2"/>
              <c:layout>
                <c:manualLayout>
                  <c:x val="0.1735191637630662"/>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3E3-4F16-B7EB-BD7236203B8F}"/>
                </c:ext>
              </c:extLst>
            </c:dLbl>
            <c:dLbl>
              <c:idx val="3"/>
              <c:layout>
                <c:manualLayout>
                  <c:x val="0.15470383275261324"/>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E3-4F16-B7EB-BD7236203B8F}"/>
                </c:ext>
              </c:extLst>
            </c:dLbl>
            <c:dLbl>
              <c:idx val="4"/>
              <c:layout>
                <c:manualLayout>
                  <c:x val="0.24529616724738676"/>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3E3-4F16-B7EB-BD7236203B8F}"/>
                </c:ext>
              </c:extLst>
            </c:dLbl>
            <c:dLbl>
              <c:idx val="5"/>
              <c:layout>
                <c:manualLayout>
                  <c:x val="0.19790940766550522"/>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3E3-4F16-B7EB-BD7236203B8F}"/>
                </c:ext>
              </c:extLst>
            </c:dLbl>
            <c:dLbl>
              <c:idx val="6"/>
              <c:layout>
                <c:manualLayout>
                  <c:x val="0.14843205574912893"/>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3E3-4F16-B7EB-BD7236203B8F}"/>
                </c:ext>
              </c:extLst>
            </c:dLbl>
            <c:dLbl>
              <c:idx val="7"/>
              <c:layout>
                <c:manualLayout>
                  <c:x val="7.7351916376306618E-2"/>
                  <c:y val="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3E3-4F16-B7EB-BD7236203B8F}"/>
                </c:ext>
              </c:extLst>
            </c:dLbl>
            <c:dLbl>
              <c:idx val="8"/>
              <c:layout>
                <c:manualLayout>
                  <c:x val="0.1672473867595819"/>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3E3-4F16-B7EB-BD7236203B8F}"/>
                </c:ext>
              </c:extLst>
            </c:dLbl>
            <c:dLbl>
              <c:idx val="9"/>
              <c:layout>
                <c:manualLayout>
                  <c:x val="0.18815331010452963"/>
                  <c:y val="0"/>
                </c:manualLayout>
              </c:layout>
              <c:numFmt formatCode="&quot;+&quot;#,##0&quot;%&quot;;&quot;-&quot;#,##0&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3E3-4F16-B7EB-BD7236203B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3.6999095314826036</c:v>
                </c:pt>
                <c:pt idx="1">
                  <c:v>3.1574461598223191</c:v>
                </c:pt>
                <c:pt idx="2">
                  <c:v>3.9347499412612841</c:v>
                </c:pt>
                <c:pt idx="3">
                  <c:v>3.0574004661020115</c:v>
                </c:pt>
                <c:pt idx="4">
                  <c:v>7.2620816508602415</c:v>
                </c:pt>
                <c:pt idx="5">
                  <c:v>5.0579621386105389</c:v>
                </c:pt>
                <c:pt idx="6">
                  <c:v>2.7684265276157305</c:v>
                </c:pt>
                <c:pt idx="7">
                  <c:v>0.38130298796068551</c:v>
                </c:pt>
                <c:pt idx="8">
                  <c:v>3.6299180359774974</c:v>
                </c:pt>
                <c:pt idx="9">
                  <c:v>4.6224214622376358</c:v>
                </c:pt>
              </c:numCache>
            </c:numRef>
          </c:val>
          <c:extLst>
            <c:ext xmlns:c16="http://schemas.microsoft.com/office/drawing/2014/chart" uri="{C3380CC4-5D6E-409C-BE32-E72D297353CC}">
              <c16:uniqueId val="{0000000A-C3E3-4F16-B7EB-BD7236203B8F}"/>
            </c:ext>
          </c:extLst>
        </c:ser>
        <c:dLbls>
          <c:showLegendKey val="0"/>
          <c:showVal val="0"/>
          <c:showCatName val="0"/>
          <c:showSerName val="0"/>
          <c:showPercent val="0"/>
          <c:showBubbleSize val="0"/>
        </c:dLbls>
        <c:gapWidth val="80"/>
        <c:overlap val="100"/>
        <c:axId val="1547656096"/>
        <c:axId val="1"/>
      </c:barChart>
      <c:catAx>
        <c:axId val="1547656096"/>
        <c:scaling>
          <c:orientation val="maxMin"/>
        </c:scaling>
        <c:delete val="0"/>
        <c:axPos val="l"/>
        <c:majorGridlines>
          <c:spPr>
            <a:ln>
              <a:noFill/>
            </a:ln>
          </c:spPr>
        </c:majorGridlines>
        <c:majorTickMark val="none"/>
        <c:minorTickMark val="none"/>
        <c:tickLblPos val="none"/>
        <c:spPr>
          <a:ln w="9525">
            <a:solidFill>
              <a:schemeClr val="bg1"/>
            </a:solidFill>
            <a:prstDash val="solid"/>
          </a:ln>
        </c:spPr>
        <c:crossAx val="1"/>
        <c:crosses val="min"/>
        <c:auto val="0"/>
        <c:lblAlgn val="ctr"/>
        <c:lblOffset val="100"/>
        <c:noMultiLvlLbl val="0"/>
      </c:catAx>
      <c:valAx>
        <c:axId val="1"/>
        <c:scaling>
          <c:orientation val="minMax"/>
          <c:max val="7.2620816508602415"/>
          <c:min val="0"/>
        </c:scaling>
        <c:delete val="1"/>
        <c:axPos val="t"/>
        <c:numFmt formatCode="General" sourceLinked="1"/>
        <c:majorTickMark val="out"/>
        <c:minorTickMark val="none"/>
        <c:tickLblPos val="nextTo"/>
        <c:crossAx val="1547656096"/>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123244929797195E-2"/>
          <c:y val="2.0800000000000003E-2"/>
          <c:w val="0.83775351014040567"/>
          <c:h val="0.95840000000000003"/>
        </c:manualLayout>
      </c:layout>
      <c:barChart>
        <c:barDir val="bar"/>
        <c:grouping val="stacked"/>
        <c:varyColors val="0"/>
        <c:ser>
          <c:idx val="0"/>
          <c:order val="0"/>
          <c:spPr>
            <a:solidFill>
              <a:schemeClr val="accent2"/>
            </a:solidFill>
            <a:ln>
              <a:noFill/>
            </a:ln>
          </c:spPr>
          <c:invertIfNegative val="0"/>
          <c:dPt>
            <c:idx val="3"/>
            <c:invertIfNegative val="0"/>
            <c:bubble3D val="0"/>
            <c:spPr>
              <a:solidFill>
                <a:schemeClr val="hlink"/>
              </a:solidFill>
              <a:ln>
                <a:noFill/>
              </a:ln>
            </c:spPr>
            <c:extLst>
              <c:ext xmlns:c16="http://schemas.microsoft.com/office/drawing/2014/chart" uri="{C3380CC4-5D6E-409C-BE32-E72D297353CC}">
                <c16:uniqueId val="{00000000-22F6-4D73-9B75-A781FBD1E24D}"/>
              </c:ext>
            </c:extLst>
          </c:dPt>
          <c:dPt>
            <c:idx val="4"/>
            <c:invertIfNegative val="0"/>
            <c:bubble3D val="0"/>
            <c:spPr>
              <a:solidFill>
                <a:schemeClr val="hlink"/>
              </a:solidFill>
              <a:ln>
                <a:noFill/>
              </a:ln>
            </c:spPr>
            <c:extLst>
              <c:ext xmlns:c16="http://schemas.microsoft.com/office/drawing/2014/chart" uri="{C3380CC4-5D6E-409C-BE32-E72D297353CC}">
                <c16:uniqueId val="{00000001-22F6-4D73-9B75-A781FBD1E24D}"/>
              </c:ext>
            </c:extLst>
          </c:dPt>
          <c:dPt>
            <c:idx val="5"/>
            <c:invertIfNegative val="0"/>
            <c:bubble3D val="0"/>
            <c:spPr>
              <a:solidFill>
                <a:srgbClr val="808080"/>
              </a:solidFill>
              <a:ln>
                <a:noFill/>
              </a:ln>
            </c:spPr>
            <c:extLst>
              <c:ext xmlns:c16="http://schemas.microsoft.com/office/drawing/2014/chart" uri="{C3380CC4-5D6E-409C-BE32-E72D297353CC}">
                <c16:uniqueId val="{00000002-22F6-4D73-9B75-A781FBD1E24D}"/>
              </c:ext>
            </c:extLst>
          </c:dPt>
          <c:dPt>
            <c:idx val="6"/>
            <c:invertIfNegative val="0"/>
            <c:bubble3D val="0"/>
            <c:spPr>
              <a:solidFill>
                <a:srgbClr val="808080"/>
              </a:solidFill>
              <a:ln>
                <a:noFill/>
              </a:ln>
            </c:spPr>
            <c:extLst>
              <c:ext xmlns:c16="http://schemas.microsoft.com/office/drawing/2014/chart" uri="{C3380CC4-5D6E-409C-BE32-E72D297353CC}">
                <c16:uniqueId val="{00000003-22F6-4D73-9B75-A781FBD1E24D}"/>
              </c:ext>
            </c:extLst>
          </c:dPt>
          <c:dPt>
            <c:idx val="7"/>
            <c:invertIfNegative val="0"/>
            <c:bubble3D val="0"/>
            <c:spPr>
              <a:solidFill>
                <a:schemeClr val="accent1"/>
              </a:solidFill>
              <a:ln>
                <a:noFill/>
              </a:ln>
            </c:spPr>
            <c:extLst>
              <c:ext xmlns:c16="http://schemas.microsoft.com/office/drawing/2014/chart" uri="{C3380CC4-5D6E-409C-BE32-E72D297353CC}">
                <c16:uniqueId val="{00000004-22F6-4D73-9B75-A781FBD1E24D}"/>
              </c:ext>
            </c:extLst>
          </c:dPt>
          <c:dPt>
            <c:idx val="8"/>
            <c:invertIfNegative val="0"/>
            <c:bubble3D val="0"/>
            <c:spPr>
              <a:solidFill>
                <a:schemeClr val="accent4"/>
              </a:solidFill>
              <a:ln>
                <a:noFill/>
              </a:ln>
            </c:spPr>
            <c:extLst>
              <c:ext xmlns:c16="http://schemas.microsoft.com/office/drawing/2014/chart" uri="{C3380CC4-5D6E-409C-BE32-E72D297353CC}">
                <c16:uniqueId val="{00000005-22F6-4D73-9B75-A781FBD1E24D}"/>
              </c:ext>
            </c:extLst>
          </c:dPt>
          <c:val>
            <c:numRef>
              <c:f>Sheet1!$A$1:$K$1</c:f>
              <c:numCache>
                <c:formatCode>General</c:formatCode>
                <c:ptCount val="11"/>
                <c:pt idx="0">
                  <c:v>2697851647.2684083</c:v>
                </c:pt>
                <c:pt idx="1">
                  <c:v>1587704697.2684083</c:v>
                </c:pt>
                <c:pt idx="2">
                  <c:v>1004928550</c:v>
                </c:pt>
                <c:pt idx="3">
                  <c:v>645998412</c:v>
                </c:pt>
                <c:pt idx="4">
                  <c:v>389538672</c:v>
                </c:pt>
                <c:pt idx="5">
                  <c:v>313067027</c:v>
                </c:pt>
                <c:pt idx="6">
                  <c:v>226120351</c:v>
                </c:pt>
                <c:pt idx="7">
                  <c:v>378005781</c:v>
                </c:pt>
                <c:pt idx="8">
                  <c:v>216463645.62111723</c:v>
                </c:pt>
                <c:pt idx="9">
                  <c:v>156017292</c:v>
                </c:pt>
                <c:pt idx="10">
                  <c:v>116575666</c:v>
                </c:pt>
              </c:numCache>
            </c:numRef>
          </c:val>
          <c:extLst>
            <c:ext xmlns:c16="http://schemas.microsoft.com/office/drawing/2014/chart" uri="{C3380CC4-5D6E-409C-BE32-E72D297353CC}">
              <c16:uniqueId val="{00000006-22F6-4D73-9B75-A781FBD1E24D}"/>
            </c:ext>
          </c:extLst>
        </c:ser>
        <c:dLbls>
          <c:showLegendKey val="0"/>
          <c:showVal val="0"/>
          <c:showCatName val="0"/>
          <c:showSerName val="0"/>
          <c:showPercent val="0"/>
          <c:showBubbleSize val="0"/>
        </c:dLbls>
        <c:gapWidth val="80"/>
        <c:overlap val="100"/>
        <c:axId val="933338352"/>
        <c:axId val="1"/>
      </c:barChart>
      <c:catAx>
        <c:axId val="933338352"/>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2697851647.2684083"/>
          <c:min val="0"/>
        </c:scaling>
        <c:delete val="1"/>
        <c:axPos val="t"/>
        <c:numFmt formatCode="General" sourceLinked="1"/>
        <c:majorTickMark val="out"/>
        <c:minorTickMark val="none"/>
        <c:tickLblPos val="nextTo"/>
        <c:crossAx val="933338352"/>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074074074074084E-2"/>
          <c:y val="2.0959290608625555E-2"/>
          <c:w val="0.85185185185185186"/>
          <c:h val="0.95808141878274888"/>
        </c:manualLayout>
      </c:layout>
      <c:barChart>
        <c:barDir val="bar"/>
        <c:grouping val="stacked"/>
        <c:varyColors val="0"/>
        <c:ser>
          <c:idx val="0"/>
          <c:order val="0"/>
          <c:spPr>
            <a:solidFill>
              <a:schemeClr val="accent4"/>
            </a:solidFill>
            <a:ln>
              <a:noFill/>
            </a:ln>
          </c:spPr>
          <c:invertIfNegative val="0"/>
          <c:val>
            <c:numRef>
              <c:f>Sheet1!$A$1:$K$1</c:f>
              <c:numCache>
                <c:formatCode>General</c:formatCode>
                <c:ptCount val="11"/>
                <c:pt idx="0">
                  <c:v>14.234218997126046</c:v>
                </c:pt>
                <c:pt idx="1">
                  <c:v>12.549998563031227</c:v>
                </c:pt>
                <c:pt idx="2">
                  <c:v>17.019459856517006</c:v>
                </c:pt>
                <c:pt idx="3">
                  <c:v>4.7581098813578304</c:v>
                </c:pt>
                <c:pt idx="4">
                  <c:v>12.776510132845953</c:v>
                </c:pt>
                <c:pt idx="5">
                  <c:v>2.5548092241042264</c:v>
                </c:pt>
                <c:pt idx="6">
                  <c:v>17.307925810674973</c:v>
                </c:pt>
                <c:pt idx="7">
                  <c:v>8.7999999999999989</c:v>
                </c:pt>
                <c:pt idx="8">
                  <c:v>1.4000000000000001</c:v>
                </c:pt>
                <c:pt idx="9">
                  <c:v>12.439107471737465</c:v>
                </c:pt>
                <c:pt idx="10">
                  <c:v>13.264675020649918</c:v>
                </c:pt>
              </c:numCache>
            </c:numRef>
          </c:val>
          <c:extLst>
            <c:ext xmlns:c16="http://schemas.microsoft.com/office/drawing/2014/chart" uri="{C3380CC4-5D6E-409C-BE32-E72D297353CC}">
              <c16:uniqueId val="{00000000-5338-4061-BC3A-E53599FCCE77}"/>
            </c:ext>
          </c:extLst>
        </c:ser>
        <c:dLbls>
          <c:showLegendKey val="0"/>
          <c:showVal val="0"/>
          <c:showCatName val="0"/>
          <c:showSerName val="0"/>
          <c:showPercent val="0"/>
          <c:showBubbleSize val="0"/>
        </c:dLbls>
        <c:gapWidth val="80"/>
        <c:overlap val="100"/>
        <c:axId val="933351472"/>
        <c:axId val="1"/>
      </c:barChart>
      <c:catAx>
        <c:axId val="933351472"/>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25"/>
          <c:min val="0"/>
        </c:scaling>
        <c:delete val="1"/>
        <c:axPos val="t"/>
        <c:numFmt formatCode="General" sourceLinked="1"/>
        <c:majorTickMark val="out"/>
        <c:minorTickMark val="none"/>
        <c:tickLblPos val="nextTo"/>
        <c:crossAx val="933351472"/>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522462562396013E-2"/>
          <c:y val="2.0800000000000003E-2"/>
          <c:w val="0.82695507487520803"/>
          <c:h val="0.95840000000000003"/>
        </c:manualLayout>
      </c:layout>
      <c:barChart>
        <c:barDir val="bar"/>
        <c:grouping val="stacked"/>
        <c:varyColors val="0"/>
        <c:ser>
          <c:idx val="0"/>
          <c:order val="0"/>
          <c:spPr>
            <a:solidFill>
              <a:schemeClr val="accent2"/>
            </a:solidFill>
            <a:ln>
              <a:noFill/>
            </a:ln>
          </c:spPr>
          <c:invertIfNegative val="0"/>
          <c:dPt>
            <c:idx val="3"/>
            <c:invertIfNegative val="0"/>
            <c:bubble3D val="0"/>
            <c:spPr>
              <a:solidFill>
                <a:schemeClr val="accent1"/>
              </a:solidFill>
              <a:ln>
                <a:noFill/>
              </a:ln>
            </c:spPr>
            <c:extLst>
              <c:ext xmlns:c16="http://schemas.microsoft.com/office/drawing/2014/chart" uri="{C3380CC4-5D6E-409C-BE32-E72D297353CC}">
                <c16:uniqueId val="{00000000-8142-46B1-9B36-18D5CF7FFBFD}"/>
              </c:ext>
            </c:extLst>
          </c:dPt>
          <c:dPt>
            <c:idx val="4"/>
            <c:invertIfNegative val="0"/>
            <c:bubble3D val="0"/>
            <c:spPr>
              <a:solidFill>
                <a:schemeClr val="accent1"/>
              </a:solidFill>
              <a:ln>
                <a:noFill/>
              </a:ln>
            </c:spPr>
            <c:extLst>
              <c:ext xmlns:c16="http://schemas.microsoft.com/office/drawing/2014/chart" uri="{C3380CC4-5D6E-409C-BE32-E72D297353CC}">
                <c16:uniqueId val="{00000001-8142-46B1-9B36-18D5CF7FFBFD}"/>
              </c:ext>
            </c:extLst>
          </c:dPt>
          <c:dPt>
            <c:idx val="5"/>
            <c:invertIfNegative val="0"/>
            <c:bubble3D val="0"/>
            <c:spPr>
              <a:solidFill>
                <a:srgbClr val="969696"/>
              </a:solidFill>
              <a:ln>
                <a:noFill/>
              </a:ln>
            </c:spPr>
            <c:extLst>
              <c:ext xmlns:c16="http://schemas.microsoft.com/office/drawing/2014/chart" uri="{C3380CC4-5D6E-409C-BE32-E72D297353CC}">
                <c16:uniqueId val="{00000002-8142-46B1-9B36-18D5CF7FFBFD}"/>
              </c:ext>
            </c:extLst>
          </c:dPt>
          <c:dPt>
            <c:idx val="6"/>
            <c:invertIfNegative val="0"/>
            <c:bubble3D val="0"/>
            <c:spPr>
              <a:solidFill>
                <a:srgbClr val="969696"/>
              </a:solidFill>
              <a:ln>
                <a:noFill/>
              </a:ln>
            </c:spPr>
            <c:extLst>
              <c:ext xmlns:c16="http://schemas.microsoft.com/office/drawing/2014/chart" uri="{C3380CC4-5D6E-409C-BE32-E72D297353CC}">
                <c16:uniqueId val="{00000003-8142-46B1-9B36-18D5CF7FFBFD}"/>
              </c:ext>
            </c:extLst>
          </c:dPt>
          <c:dPt>
            <c:idx val="7"/>
            <c:invertIfNegative val="0"/>
            <c:bubble3D val="0"/>
            <c:spPr>
              <a:solidFill>
                <a:schemeClr val="accent1"/>
              </a:solidFill>
              <a:ln>
                <a:noFill/>
              </a:ln>
            </c:spPr>
            <c:extLst>
              <c:ext xmlns:c16="http://schemas.microsoft.com/office/drawing/2014/chart" uri="{C3380CC4-5D6E-409C-BE32-E72D297353CC}">
                <c16:uniqueId val="{00000004-8142-46B1-9B36-18D5CF7FFBFD}"/>
              </c:ext>
            </c:extLst>
          </c:dPt>
          <c:dPt>
            <c:idx val="8"/>
            <c:invertIfNegative val="0"/>
            <c:bubble3D val="0"/>
            <c:spPr>
              <a:solidFill>
                <a:schemeClr val="accent4"/>
              </a:solidFill>
              <a:ln>
                <a:noFill/>
              </a:ln>
            </c:spPr>
            <c:extLst>
              <c:ext xmlns:c16="http://schemas.microsoft.com/office/drawing/2014/chart" uri="{C3380CC4-5D6E-409C-BE32-E72D297353CC}">
                <c16:uniqueId val="{00000005-8142-46B1-9B36-18D5CF7FFBFD}"/>
              </c:ext>
            </c:extLst>
          </c:dPt>
          <c:val>
            <c:numRef>
              <c:f>Sheet1!$A$1:$K$1</c:f>
              <c:numCache>
                <c:formatCode>General</c:formatCode>
                <c:ptCount val="11"/>
                <c:pt idx="0">
                  <c:v>416269977</c:v>
                </c:pt>
                <c:pt idx="1">
                  <c:v>379694439</c:v>
                </c:pt>
                <c:pt idx="2">
                  <c:v>46023648</c:v>
                </c:pt>
                <c:pt idx="3">
                  <c:v>152353330</c:v>
                </c:pt>
                <c:pt idx="4">
                  <c:v>46260660</c:v>
                </c:pt>
                <c:pt idx="5">
                  <c:v>45947676</c:v>
                </c:pt>
                <c:pt idx="6">
                  <c:v>19939891</c:v>
                </c:pt>
                <c:pt idx="7">
                  <c:v>59935950</c:v>
                </c:pt>
                <c:pt idx="8">
                  <c:v>22481135</c:v>
                </c:pt>
                <c:pt idx="9">
                  <c:v>80211325</c:v>
                </c:pt>
                <c:pt idx="10">
                  <c:v>11874175</c:v>
                </c:pt>
              </c:numCache>
            </c:numRef>
          </c:val>
          <c:extLst>
            <c:ext xmlns:c16="http://schemas.microsoft.com/office/drawing/2014/chart" uri="{C3380CC4-5D6E-409C-BE32-E72D297353CC}">
              <c16:uniqueId val="{00000006-8142-46B1-9B36-18D5CF7FFBFD}"/>
            </c:ext>
          </c:extLst>
        </c:ser>
        <c:dLbls>
          <c:showLegendKey val="0"/>
          <c:showVal val="0"/>
          <c:showCatName val="0"/>
          <c:showSerName val="0"/>
          <c:showPercent val="0"/>
          <c:showBubbleSize val="0"/>
        </c:dLbls>
        <c:gapWidth val="80"/>
        <c:overlap val="100"/>
        <c:axId val="933364592"/>
        <c:axId val="1"/>
      </c:barChart>
      <c:catAx>
        <c:axId val="933364592"/>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416269977"/>
          <c:min val="0"/>
        </c:scaling>
        <c:delete val="1"/>
        <c:axPos val="t"/>
        <c:numFmt formatCode="General" sourceLinked="1"/>
        <c:majorTickMark val="out"/>
        <c:minorTickMark val="none"/>
        <c:tickLblPos val="nextTo"/>
        <c:crossAx val="933364592"/>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1212121212122"/>
          <c:y val="2.0959290608625555E-2"/>
          <c:w val="0.75757575757575757"/>
          <c:h val="0.95808141878274888"/>
        </c:manualLayout>
      </c:layout>
      <c:barChart>
        <c:barDir val="bar"/>
        <c:grouping val="stacked"/>
        <c:varyColors val="0"/>
        <c:ser>
          <c:idx val="0"/>
          <c:order val="0"/>
          <c:spPr>
            <a:solidFill>
              <a:schemeClr val="accent4"/>
            </a:solidFill>
            <a:ln>
              <a:noFill/>
            </a:ln>
          </c:spPr>
          <c:invertIfNegative val="0"/>
          <c:val>
            <c:numRef>
              <c:f>Sheet1!$A$1:$K$1</c:f>
              <c:numCache>
                <c:formatCode>General</c:formatCode>
                <c:ptCount val="11"/>
                <c:pt idx="0">
                  <c:v>2.0185520500777487</c:v>
                </c:pt>
                <c:pt idx="1">
                  <c:v>2.908675480433276</c:v>
                </c:pt>
                <c:pt idx="2">
                  <c:v>3.0614419389263015</c:v>
                </c:pt>
                <c:pt idx="3">
                  <c:v>3.8283953821717009</c:v>
                </c:pt>
                <c:pt idx="4">
                  <c:v>3.8810884070507035</c:v>
                </c:pt>
                <c:pt idx="5">
                  <c:v>3.9662073639519457</c:v>
                </c:pt>
                <c:pt idx="6">
                  <c:v>6.7101693707873444</c:v>
                </c:pt>
                <c:pt idx="7">
                  <c:v>4</c:v>
                </c:pt>
                <c:pt idx="8">
                  <c:v>2.5</c:v>
                </c:pt>
                <c:pt idx="9">
                  <c:v>1.8237052933943287</c:v>
                </c:pt>
                <c:pt idx="10">
                  <c:v>3.269268447775775</c:v>
                </c:pt>
              </c:numCache>
            </c:numRef>
          </c:val>
          <c:extLst>
            <c:ext xmlns:c16="http://schemas.microsoft.com/office/drawing/2014/chart" uri="{C3380CC4-5D6E-409C-BE32-E72D297353CC}">
              <c16:uniqueId val="{00000000-312E-4F17-B03E-6C2C49672DBA}"/>
            </c:ext>
          </c:extLst>
        </c:ser>
        <c:dLbls>
          <c:showLegendKey val="0"/>
          <c:showVal val="0"/>
          <c:showCatName val="0"/>
          <c:showSerName val="0"/>
          <c:showPercent val="0"/>
          <c:showBubbleSize val="0"/>
        </c:dLbls>
        <c:gapWidth val="80"/>
        <c:overlap val="100"/>
        <c:axId val="933377712"/>
        <c:axId val="1"/>
      </c:barChart>
      <c:catAx>
        <c:axId val="933377712"/>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6.7101693707873444"/>
          <c:min val="0"/>
        </c:scaling>
        <c:delete val="1"/>
        <c:axPos val="t"/>
        <c:numFmt formatCode="General" sourceLinked="1"/>
        <c:majorTickMark val="out"/>
        <c:minorTickMark val="none"/>
        <c:tickLblPos val="nextTo"/>
        <c:crossAx val="933377712"/>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032863849765258E-2"/>
          <c:y val="2.0800000000000003E-2"/>
          <c:w val="0.8779342723004695"/>
          <c:h val="0.95840000000000003"/>
        </c:manualLayout>
      </c:layout>
      <c:barChart>
        <c:barDir val="bar"/>
        <c:grouping val="stacked"/>
        <c:varyColors val="0"/>
        <c:ser>
          <c:idx val="0"/>
          <c:order val="0"/>
          <c:spPr>
            <a:solidFill>
              <a:schemeClr val="accent2"/>
            </a:solidFill>
            <a:ln>
              <a:noFill/>
            </a:ln>
          </c:spPr>
          <c:invertIfNegative val="0"/>
          <c:dPt>
            <c:idx val="3"/>
            <c:invertIfNegative val="0"/>
            <c:bubble3D val="0"/>
            <c:spPr>
              <a:solidFill>
                <a:schemeClr val="accent1"/>
              </a:solidFill>
              <a:ln>
                <a:noFill/>
              </a:ln>
            </c:spPr>
            <c:extLst>
              <c:ext xmlns:c16="http://schemas.microsoft.com/office/drawing/2014/chart" uri="{C3380CC4-5D6E-409C-BE32-E72D297353CC}">
                <c16:uniqueId val="{00000000-0C9D-45D0-84C9-3ED224B2A739}"/>
              </c:ext>
            </c:extLst>
          </c:dPt>
          <c:dPt>
            <c:idx val="4"/>
            <c:invertIfNegative val="0"/>
            <c:bubble3D val="0"/>
            <c:spPr>
              <a:solidFill>
                <a:schemeClr val="accent1"/>
              </a:solidFill>
              <a:ln>
                <a:noFill/>
              </a:ln>
            </c:spPr>
            <c:extLst>
              <c:ext xmlns:c16="http://schemas.microsoft.com/office/drawing/2014/chart" uri="{C3380CC4-5D6E-409C-BE32-E72D297353CC}">
                <c16:uniqueId val="{00000001-0C9D-45D0-84C9-3ED224B2A739}"/>
              </c:ext>
            </c:extLst>
          </c:dPt>
          <c:dPt>
            <c:idx val="5"/>
            <c:invertIfNegative val="0"/>
            <c:bubble3D val="0"/>
            <c:spPr>
              <a:solidFill>
                <a:schemeClr val="tx2"/>
              </a:solidFill>
              <a:ln>
                <a:noFill/>
              </a:ln>
            </c:spPr>
            <c:extLst>
              <c:ext xmlns:c16="http://schemas.microsoft.com/office/drawing/2014/chart" uri="{C3380CC4-5D6E-409C-BE32-E72D297353CC}">
                <c16:uniqueId val="{00000002-0C9D-45D0-84C9-3ED224B2A739}"/>
              </c:ext>
            </c:extLst>
          </c:dPt>
          <c:dPt>
            <c:idx val="6"/>
            <c:invertIfNegative val="0"/>
            <c:bubble3D val="0"/>
            <c:spPr>
              <a:solidFill>
                <a:schemeClr val="tx2"/>
              </a:solidFill>
              <a:ln>
                <a:noFill/>
              </a:ln>
            </c:spPr>
            <c:extLst>
              <c:ext xmlns:c16="http://schemas.microsoft.com/office/drawing/2014/chart" uri="{C3380CC4-5D6E-409C-BE32-E72D297353CC}">
                <c16:uniqueId val="{00000003-0C9D-45D0-84C9-3ED224B2A739}"/>
              </c:ext>
            </c:extLst>
          </c:dPt>
          <c:dPt>
            <c:idx val="7"/>
            <c:invertIfNegative val="0"/>
            <c:bubble3D val="0"/>
            <c:spPr>
              <a:solidFill>
                <a:schemeClr val="accent1"/>
              </a:solidFill>
              <a:ln>
                <a:noFill/>
              </a:ln>
            </c:spPr>
            <c:extLst>
              <c:ext xmlns:c16="http://schemas.microsoft.com/office/drawing/2014/chart" uri="{C3380CC4-5D6E-409C-BE32-E72D297353CC}">
                <c16:uniqueId val="{00000004-0C9D-45D0-84C9-3ED224B2A739}"/>
              </c:ext>
            </c:extLst>
          </c:dPt>
          <c:dPt>
            <c:idx val="8"/>
            <c:invertIfNegative val="0"/>
            <c:bubble3D val="0"/>
            <c:spPr>
              <a:solidFill>
                <a:schemeClr val="accent4"/>
              </a:solidFill>
              <a:ln>
                <a:noFill/>
              </a:ln>
            </c:spPr>
            <c:extLst>
              <c:ext xmlns:c16="http://schemas.microsoft.com/office/drawing/2014/chart" uri="{C3380CC4-5D6E-409C-BE32-E72D297353CC}">
                <c16:uniqueId val="{00000005-0C9D-45D0-84C9-3ED224B2A739}"/>
              </c:ext>
            </c:extLst>
          </c:dPt>
          <c:val>
            <c:numRef>
              <c:f>Sheet1!$A$1:$K$1</c:f>
              <c:numCache>
                <c:formatCode>General</c:formatCode>
                <c:ptCount val="11"/>
                <c:pt idx="0">
                  <c:v>10516.324845085252</c:v>
                </c:pt>
                <c:pt idx="1">
                  <c:v>14143.275348316023</c:v>
                </c:pt>
                <c:pt idx="2">
                  <c:v>18597.891929301175</c:v>
                </c:pt>
                <c:pt idx="3">
                  <c:v>3595.156876051904</c:v>
                </c:pt>
                <c:pt idx="4">
                  <c:v>6515.3250893918421</c:v>
                </c:pt>
                <c:pt idx="5">
                  <c:v>3517.1543249054889</c:v>
                </c:pt>
                <c:pt idx="6">
                  <c:v>6135.5803081834119</c:v>
                </c:pt>
                <c:pt idx="7">
                  <c:v>5355</c:v>
                </c:pt>
                <c:pt idx="8">
                  <c:v>7254.24</c:v>
                </c:pt>
                <c:pt idx="9">
                  <c:v>1134.9588120714177</c:v>
                </c:pt>
                <c:pt idx="10">
                  <c:v>9586.001010652637</c:v>
                </c:pt>
              </c:numCache>
            </c:numRef>
          </c:val>
          <c:extLst>
            <c:ext xmlns:c16="http://schemas.microsoft.com/office/drawing/2014/chart" uri="{C3380CC4-5D6E-409C-BE32-E72D297353CC}">
              <c16:uniqueId val="{00000006-0C9D-45D0-84C9-3ED224B2A739}"/>
            </c:ext>
          </c:extLst>
        </c:ser>
        <c:dLbls>
          <c:showLegendKey val="0"/>
          <c:showVal val="0"/>
          <c:showCatName val="0"/>
          <c:showSerName val="0"/>
          <c:showPercent val="0"/>
          <c:showBubbleSize val="0"/>
        </c:dLbls>
        <c:gapWidth val="82"/>
        <c:overlap val="100"/>
        <c:axId val="1011413640"/>
        <c:axId val="1"/>
      </c:barChart>
      <c:catAx>
        <c:axId val="1011413640"/>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18597.891929301175"/>
          <c:min val="0"/>
        </c:scaling>
        <c:delete val="1"/>
        <c:axPos val="t"/>
        <c:numFmt formatCode="General" sourceLinked="1"/>
        <c:majorTickMark val="out"/>
        <c:minorTickMark val="none"/>
        <c:tickLblPos val="nextTo"/>
        <c:crossAx val="1011413640"/>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79028697571744"/>
          <c:y val="2.0959290608625555E-2"/>
          <c:w val="0.77041942604856517"/>
          <c:h val="0.95808141878274888"/>
        </c:manualLayout>
      </c:layout>
      <c:barChart>
        <c:barDir val="bar"/>
        <c:grouping val="stacked"/>
        <c:varyColors val="0"/>
        <c:ser>
          <c:idx val="0"/>
          <c:order val="0"/>
          <c:spPr>
            <a:solidFill>
              <a:schemeClr val="accent4"/>
            </a:solidFill>
            <a:ln>
              <a:noFill/>
            </a:ln>
          </c:spPr>
          <c:invertIfNegative val="0"/>
          <c:dPt>
            <c:idx val="8"/>
            <c:invertIfNegative val="0"/>
            <c:bubble3D val="0"/>
            <c:spPr>
              <a:solidFill>
                <a:srgbClr val="C30C3E"/>
              </a:solidFill>
              <a:ln>
                <a:noFill/>
              </a:ln>
            </c:spPr>
            <c:extLst>
              <c:ext xmlns:c16="http://schemas.microsoft.com/office/drawing/2014/chart" uri="{C3380CC4-5D6E-409C-BE32-E72D297353CC}">
                <c16:uniqueId val="{00000000-F749-468B-B001-5552B74E1C2C}"/>
              </c:ext>
            </c:extLst>
          </c:dPt>
          <c:val>
            <c:numRef>
              <c:f>Sheet1!$A$1:$K$1</c:f>
              <c:numCache>
                <c:formatCode>General</c:formatCode>
                <c:ptCount val="11"/>
                <c:pt idx="0">
                  <c:v>10.78594139730682</c:v>
                </c:pt>
                <c:pt idx="1">
                  <c:v>10.878119793572449</c:v>
                </c:pt>
                <c:pt idx="2">
                  <c:v>14.013713243278492</c:v>
                </c:pt>
                <c:pt idx="3">
                  <c:v>2.8984680191354251</c:v>
                </c:pt>
                <c:pt idx="4">
                  <c:v>12.493877642438544</c:v>
                </c:pt>
                <c:pt idx="5">
                  <c:v>1.7947792378267602</c:v>
                </c:pt>
                <c:pt idx="6">
                  <c:v>15.994183392179906</c:v>
                </c:pt>
                <c:pt idx="7">
                  <c:v>7.1999999999999993</c:v>
                </c:pt>
                <c:pt idx="8">
                  <c:v>-1</c:v>
                </c:pt>
                <c:pt idx="9">
                  <c:v>9.8052666343454895</c:v>
                </c:pt>
                <c:pt idx="10">
                  <c:v>11.967127997848891</c:v>
                </c:pt>
              </c:numCache>
            </c:numRef>
          </c:val>
          <c:extLst>
            <c:ext xmlns:c16="http://schemas.microsoft.com/office/drawing/2014/chart" uri="{C3380CC4-5D6E-409C-BE32-E72D297353CC}">
              <c16:uniqueId val="{00000001-F749-468B-B001-5552B74E1C2C}"/>
            </c:ext>
          </c:extLst>
        </c:ser>
        <c:dLbls>
          <c:showLegendKey val="0"/>
          <c:showVal val="0"/>
          <c:showCatName val="0"/>
          <c:showSerName val="0"/>
          <c:showPercent val="0"/>
          <c:showBubbleSize val="0"/>
        </c:dLbls>
        <c:gapWidth val="80"/>
        <c:overlap val="100"/>
        <c:axId val="1011426760"/>
        <c:axId val="1"/>
      </c:barChart>
      <c:catAx>
        <c:axId val="1011426760"/>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At val="0"/>
        <c:auto val="0"/>
        <c:lblAlgn val="ctr"/>
        <c:lblOffset val="100"/>
        <c:noMultiLvlLbl val="0"/>
      </c:catAx>
      <c:valAx>
        <c:axId val="1"/>
        <c:scaling>
          <c:orientation val="minMax"/>
          <c:max val="25"/>
          <c:min val="-1"/>
        </c:scaling>
        <c:delete val="1"/>
        <c:axPos val="t"/>
        <c:numFmt formatCode="General" sourceLinked="1"/>
        <c:majorTickMark val="out"/>
        <c:minorTickMark val="none"/>
        <c:tickLblPos val="nextTo"/>
        <c:crossAx val="1011426760"/>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521739130434782E-2"/>
          <c:y val="2.0800000000000003E-2"/>
          <c:w val="0.88695652173913042"/>
          <c:h val="0.95840000000000003"/>
        </c:manualLayout>
      </c:layout>
      <c:barChart>
        <c:barDir val="bar"/>
        <c:grouping val="stacked"/>
        <c:varyColors val="0"/>
        <c:ser>
          <c:idx val="0"/>
          <c:order val="0"/>
          <c:spPr>
            <a:solidFill>
              <a:schemeClr val="accent2"/>
            </a:solidFill>
            <a:ln>
              <a:noFill/>
            </a:ln>
          </c:spPr>
          <c:invertIfNegative val="0"/>
          <c:dPt>
            <c:idx val="3"/>
            <c:invertIfNegative val="0"/>
            <c:bubble3D val="0"/>
            <c:spPr>
              <a:solidFill>
                <a:schemeClr val="accent1"/>
              </a:solidFill>
              <a:ln>
                <a:noFill/>
              </a:ln>
            </c:spPr>
            <c:extLst>
              <c:ext xmlns:c16="http://schemas.microsoft.com/office/drawing/2014/chart" uri="{C3380CC4-5D6E-409C-BE32-E72D297353CC}">
                <c16:uniqueId val="{00000000-35FA-4642-9771-D50B6E860ABC}"/>
              </c:ext>
            </c:extLst>
          </c:dPt>
          <c:dPt>
            <c:idx val="4"/>
            <c:invertIfNegative val="0"/>
            <c:bubble3D val="0"/>
            <c:spPr>
              <a:solidFill>
                <a:schemeClr val="accent1"/>
              </a:solidFill>
              <a:ln>
                <a:noFill/>
              </a:ln>
            </c:spPr>
            <c:extLst>
              <c:ext xmlns:c16="http://schemas.microsoft.com/office/drawing/2014/chart" uri="{C3380CC4-5D6E-409C-BE32-E72D297353CC}">
                <c16:uniqueId val="{00000001-35FA-4642-9771-D50B6E860ABC}"/>
              </c:ext>
            </c:extLst>
          </c:dPt>
          <c:dPt>
            <c:idx val="5"/>
            <c:invertIfNegative val="0"/>
            <c:bubble3D val="0"/>
            <c:spPr>
              <a:solidFill>
                <a:schemeClr val="tx2"/>
              </a:solidFill>
              <a:ln>
                <a:noFill/>
              </a:ln>
            </c:spPr>
            <c:extLst>
              <c:ext xmlns:c16="http://schemas.microsoft.com/office/drawing/2014/chart" uri="{C3380CC4-5D6E-409C-BE32-E72D297353CC}">
                <c16:uniqueId val="{00000002-35FA-4642-9771-D50B6E860ABC}"/>
              </c:ext>
            </c:extLst>
          </c:dPt>
          <c:dPt>
            <c:idx val="6"/>
            <c:invertIfNegative val="0"/>
            <c:bubble3D val="0"/>
            <c:spPr>
              <a:solidFill>
                <a:schemeClr val="tx2"/>
              </a:solidFill>
              <a:ln>
                <a:noFill/>
              </a:ln>
            </c:spPr>
            <c:extLst>
              <c:ext xmlns:c16="http://schemas.microsoft.com/office/drawing/2014/chart" uri="{C3380CC4-5D6E-409C-BE32-E72D297353CC}">
                <c16:uniqueId val="{00000003-35FA-4642-9771-D50B6E860ABC}"/>
              </c:ext>
            </c:extLst>
          </c:dPt>
          <c:dPt>
            <c:idx val="7"/>
            <c:invertIfNegative val="0"/>
            <c:bubble3D val="0"/>
            <c:spPr>
              <a:solidFill>
                <a:schemeClr val="accent1"/>
              </a:solidFill>
              <a:ln>
                <a:noFill/>
              </a:ln>
            </c:spPr>
            <c:extLst>
              <c:ext xmlns:c16="http://schemas.microsoft.com/office/drawing/2014/chart" uri="{C3380CC4-5D6E-409C-BE32-E72D297353CC}">
                <c16:uniqueId val="{00000004-35FA-4642-9771-D50B6E860ABC}"/>
              </c:ext>
            </c:extLst>
          </c:dPt>
          <c:dPt>
            <c:idx val="8"/>
            <c:invertIfNegative val="0"/>
            <c:bubble3D val="0"/>
            <c:spPr>
              <a:solidFill>
                <a:schemeClr val="accent4"/>
              </a:solidFill>
              <a:ln>
                <a:noFill/>
              </a:ln>
            </c:spPr>
            <c:extLst>
              <c:ext xmlns:c16="http://schemas.microsoft.com/office/drawing/2014/chart" uri="{C3380CC4-5D6E-409C-BE32-E72D297353CC}">
                <c16:uniqueId val="{00000005-35FA-4642-9771-D50B6E860ABC}"/>
              </c:ext>
            </c:extLst>
          </c:dPt>
          <c:val>
            <c:numRef>
              <c:f>Sheet1!$A$1:$K$1</c:f>
              <c:numCache>
                <c:formatCode>General</c:formatCode>
                <c:ptCount val="11"/>
                <c:pt idx="0">
                  <c:v>630.99210002799305</c:v>
                </c:pt>
                <c:pt idx="1">
                  <c:v>921.50653923177867</c:v>
                </c:pt>
                <c:pt idx="2">
                  <c:v>851.74496405361162</c:v>
                </c:pt>
                <c:pt idx="3">
                  <c:v>847.88772195759634</c:v>
                </c:pt>
                <c:pt idx="4">
                  <c:v>773.74407321957915</c:v>
                </c:pt>
                <c:pt idx="5">
                  <c:v>516.19957844604357</c:v>
                </c:pt>
                <c:pt idx="6">
                  <c:v>541.05170996715663</c:v>
                </c:pt>
                <c:pt idx="7">
                  <c:v>849.2</c:v>
                </c:pt>
                <c:pt idx="8">
                  <c:v>752</c:v>
                </c:pt>
                <c:pt idx="9">
                  <c:v>583.50295002347821</c:v>
                </c:pt>
                <c:pt idx="10">
                  <c:v>976.4117800593674</c:v>
                </c:pt>
              </c:numCache>
            </c:numRef>
          </c:val>
          <c:extLst>
            <c:ext xmlns:c16="http://schemas.microsoft.com/office/drawing/2014/chart" uri="{C3380CC4-5D6E-409C-BE32-E72D297353CC}">
              <c16:uniqueId val="{00000006-35FA-4642-9771-D50B6E860ABC}"/>
            </c:ext>
          </c:extLst>
        </c:ser>
        <c:dLbls>
          <c:showLegendKey val="0"/>
          <c:showVal val="0"/>
          <c:showCatName val="0"/>
          <c:showSerName val="0"/>
          <c:showPercent val="0"/>
          <c:showBubbleSize val="0"/>
        </c:dLbls>
        <c:gapWidth val="80"/>
        <c:overlap val="100"/>
        <c:axId val="1011439880"/>
        <c:axId val="1"/>
      </c:barChart>
      <c:catAx>
        <c:axId val="1011439880"/>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976.4117800593674"/>
          <c:min val="0"/>
        </c:scaling>
        <c:delete val="1"/>
        <c:axPos val="t"/>
        <c:numFmt formatCode="General" sourceLinked="1"/>
        <c:majorTickMark val="out"/>
        <c:minorTickMark val="none"/>
        <c:tickLblPos val="nextTo"/>
        <c:crossAx val="101143988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36174430128839E-2"/>
          <c:y val="2.6503567787971461E-2"/>
          <c:w val="0.78493557978196238"/>
          <c:h val="0.94699286442405717"/>
        </c:manualLayout>
      </c:layout>
      <c:barChart>
        <c:barDir val="bar"/>
        <c:grouping val="stacked"/>
        <c:varyColors val="0"/>
        <c:ser>
          <c:idx val="0"/>
          <c:order val="0"/>
          <c:spPr>
            <a:solidFill>
              <a:schemeClr val="accent1"/>
            </a:solidFill>
            <a:ln w="9525" algn="ctr">
              <a:solidFill>
                <a:schemeClr val="bg1"/>
              </a:solidFill>
              <a:prstDash val="solid"/>
            </a:ln>
          </c:spPr>
          <c:invertIfNegative val="0"/>
          <c:dPt>
            <c:idx val="5"/>
            <c:invertIfNegative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0-3796-463D-84B8-B19D859B32A6}"/>
              </c:ext>
            </c:extLst>
          </c:dPt>
          <c:dPt>
            <c:idx val="6"/>
            <c:invertIfNegative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1-3796-463D-84B8-B19D859B32A6}"/>
              </c:ext>
            </c:extLst>
          </c:dPt>
          <c:dPt>
            <c:idx val="7"/>
            <c:invertIfNegative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2-3796-463D-84B8-B19D859B32A6}"/>
              </c:ext>
            </c:extLst>
          </c:dPt>
          <c:dLbls>
            <c:dLbl>
              <c:idx val="0"/>
              <c:layout>
                <c:manualLayout>
                  <c:x val="0.47472745292368684"/>
                  <c:y val="0"/>
                </c:manualLayout>
              </c:layout>
              <c:numFmt formatCode="#,##0;&quot;-&quot;#,##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796-463D-84B8-B19D859B32A6}"/>
                </c:ext>
              </c:extLst>
            </c:dLbl>
            <c:dLbl>
              <c:idx val="1"/>
              <c:layout>
                <c:manualLayout>
                  <c:x val="0.24182358771060455"/>
                  <c:y val="0"/>
                </c:manualLayout>
              </c:layout>
              <c:numFmt formatCode="#,##0;&quot;-&quot;#,##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796-463D-84B8-B19D859B32A6}"/>
                </c:ext>
              </c:extLst>
            </c:dLbl>
            <c:dLbl>
              <c:idx val="2"/>
              <c:layout>
                <c:manualLayout>
                  <c:x val="0.22101090188305253"/>
                  <c:y val="0"/>
                </c:manualLayout>
              </c:layout>
              <c:numFmt formatCode="#,##0;&quot;-&quot;#,##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796-463D-84B8-B19D859B32A6}"/>
                </c:ext>
              </c:extLst>
            </c:dLbl>
            <c:dLbl>
              <c:idx val="3"/>
              <c:layout>
                <c:manualLayout>
                  <c:x val="0.17938553022794845"/>
                  <c:y val="0"/>
                </c:manualLayout>
              </c:layout>
              <c:numFmt formatCode="#,##0;&quot;-&quot;#,##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796-463D-84B8-B19D859B32A6}"/>
                </c:ext>
              </c:extLst>
            </c:dLbl>
            <c:dLbl>
              <c:idx val="4"/>
              <c:layout>
                <c:manualLayout>
                  <c:x val="0.15857284440039643"/>
                  <c:y val="0"/>
                </c:manualLayout>
              </c:layout>
              <c:numFmt formatCode="#,##0;&quot;-&quot;#,##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796-463D-84B8-B19D859B32A6}"/>
                </c:ext>
              </c:extLst>
            </c:dLbl>
            <c:dLbl>
              <c:idx val="5"/>
              <c:layout>
                <c:manualLayout>
                  <c:x val="0"/>
                  <c:y val="0"/>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796-463D-84B8-B19D859B32A6}"/>
                </c:ext>
              </c:extLst>
            </c:dLbl>
            <c:dLbl>
              <c:idx val="7"/>
              <c:layout>
                <c:manualLayout>
                  <c:x val="0"/>
                  <c:y val="0"/>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796-463D-84B8-B19D859B32A6}"/>
                </c:ext>
              </c:extLst>
            </c:dLbl>
            <c:dLbl>
              <c:idx val="8"/>
              <c:layout>
                <c:manualLayout>
                  <c:x val="0.15857284440039643"/>
                  <c:y val="0"/>
                </c:manualLayout>
              </c:layout>
              <c:numFmt formatCode="#,##0;&quot;-&quot;#,##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796-463D-84B8-B19D859B32A6}"/>
                </c:ext>
              </c:extLst>
            </c:dLbl>
            <c:dLbl>
              <c:idx val="9"/>
              <c:layout>
                <c:manualLayout>
                  <c:x val="0.13875123885034688"/>
                  <c:y val="0"/>
                </c:manualLayout>
              </c:layout>
              <c:numFmt formatCode="#,##0;&quot;-&quot;#,##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796-463D-84B8-B19D859B32A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19</c:v>
                </c:pt>
                <c:pt idx="1">
                  <c:v>9</c:v>
                </c:pt>
                <c:pt idx="2">
                  <c:v>8</c:v>
                </c:pt>
                <c:pt idx="3">
                  <c:v>6</c:v>
                </c:pt>
                <c:pt idx="4">
                  <c:v>5</c:v>
                </c:pt>
                <c:pt idx="5">
                  <c:v>3</c:v>
                </c:pt>
                <c:pt idx="6">
                  <c:v>1</c:v>
                </c:pt>
                <c:pt idx="7">
                  <c:v>2</c:v>
                </c:pt>
                <c:pt idx="8">
                  <c:v>5</c:v>
                </c:pt>
                <c:pt idx="9">
                  <c:v>4</c:v>
                </c:pt>
              </c:numCache>
            </c:numRef>
          </c:val>
          <c:extLst>
            <c:ext xmlns:c16="http://schemas.microsoft.com/office/drawing/2014/chart" uri="{C3380CC4-5D6E-409C-BE32-E72D297353CC}">
              <c16:uniqueId val="{0000000A-3796-463D-84B8-B19D859B32A6}"/>
            </c:ext>
          </c:extLst>
        </c:ser>
        <c:ser>
          <c:idx val="1"/>
          <c:order val="1"/>
          <c:spPr>
            <a:solidFill>
              <a:schemeClr val="accent1"/>
            </a:solidFill>
            <a:ln w="9525" algn="ctr">
              <a:solidFill>
                <a:schemeClr val="bg1"/>
              </a:solidFill>
              <a:prstDash val="solid"/>
            </a:ln>
          </c:spPr>
          <c:invertIfNegative val="0"/>
          <c:dLbls>
            <c:dLbl>
              <c:idx val="5"/>
              <c:layout>
                <c:manualLayout>
                  <c:x val="0"/>
                  <c:y val="0"/>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796-463D-84B8-B19D859B32A6}"/>
                </c:ext>
              </c:extLst>
            </c:dLbl>
            <c:dLbl>
              <c:idx val="6"/>
              <c:layout>
                <c:manualLayout>
                  <c:x val="0"/>
                  <c:y val="0"/>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796-463D-84B8-B19D859B32A6}"/>
                </c:ext>
              </c:extLst>
            </c:dLbl>
            <c:dLbl>
              <c:idx val="7"/>
              <c:layout>
                <c:manualLayout>
                  <c:x val="0"/>
                  <c:y val="0"/>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796-463D-84B8-B19D859B32A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5">
                  <c:v>2</c:v>
                </c:pt>
                <c:pt idx="6">
                  <c:v>4</c:v>
                </c:pt>
                <c:pt idx="7">
                  <c:v>3</c:v>
                </c:pt>
              </c:numCache>
            </c:numRef>
          </c:val>
          <c:extLst>
            <c:ext xmlns:c16="http://schemas.microsoft.com/office/drawing/2014/chart" uri="{C3380CC4-5D6E-409C-BE32-E72D297353CC}">
              <c16:uniqueId val="{0000000E-3796-463D-84B8-B19D859B32A6}"/>
            </c:ext>
          </c:extLst>
        </c:ser>
        <c:dLbls>
          <c:showLegendKey val="0"/>
          <c:showVal val="0"/>
          <c:showCatName val="0"/>
          <c:showSerName val="0"/>
          <c:showPercent val="0"/>
          <c:showBubbleSize val="0"/>
        </c:dLbls>
        <c:gapWidth val="70"/>
        <c:overlap val="100"/>
        <c:axId val="967844944"/>
        <c:axId val="1"/>
      </c:barChart>
      <c:catAx>
        <c:axId val="96784494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9"/>
          <c:min val="0"/>
        </c:scaling>
        <c:delete val="1"/>
        <c:axPos val="t"/>
        <c:numFmt formatCode="General" sourceLinked="1"/>
        <c:majorTickMark val="out"/>
        <c:minorTickMark val="none"/>
        <c:tickLblPos val="nextTo"/>
        <c:crossAx val="967844944"/>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26315789473684"/>
          <c:y val="2.0959290608625555E-2"/>
          <c:w val="0.78947368421052633"/>
          <c:h val="0.95808141878274888"/>
        </c:manualLayout>
      </c:layout>
      <c:barChart>
        <c:barDir val="bar"/>
        <c:grouping val="stacked"/>
        <c:varyColors val="0"/>
        <c:ser>
          <c:idx val="0"/>
          <c:order val="0"/>
          <c:spPr>
            <a:solidFill>
              <a:schemeClr val="accent4"/>
            </a:solidFill>
            <a:ln>
              <a:noFill/>
            </a:ln>
          </c:spPr>
          <c:invertIfNegative val="0"/>
          <c:dPt>
            <c:idx val="0"/>
            <c:invertIfNegative val="0"/>
            <c:bubble3D val="0"/>
            <c:spPr>
              <a:solidFill>
                <a:srgbClr val="C30C3E"/>
              </a:solidFill>
              <a:ln>
                <a:noFill/>
              </a:ln>
            </c:spPr>
            <c:extLst>
              <c:ext xmlns:c16="http://schemas.microsoft.com/office/drawing/2014/chart" uri="{C3380CC4-5D6E-409C-BE32-E72D297353CC}">
                <c16:uniqueId val="{00000000-E805-4E0F-BDA4-55A71F2C22D7}"/>
              </c:ext>
            </c:extLst>
          </c:dPt>
          <c:dPt>
            <c:idx val="9"/>
            <c:invertIfNegative val="0"/>
            <c:bubble3D val="0"/>
            <c:spPr>
              <a:solidFill>
                <a:srgbClr val="C30C3E"/>
              </a:solidFill>
              <a:ln>
                <a:noFill/>
              </a:ln>
            </c:spPr>
            <c:extLst>
              <c:ext xmlns:c16="http://schemas.microsoft.com/office/drawing/2014/chart" uri="{C3380CC4-5D6E-409C-BE32-E72D297353CC}">
                <c16:uniqueId val="{00000001-E805-4E0F-BDA4-55A71F2C22D7}"/>
              </c:ext>
            </c:extLst>
          </c:dPt>
          <c:val>
            <c:numRef>
              <c:f>Sheet1!$A$1:$K$1</c:f>
              <c:numCache>
                <c:formatCode>General</c:formatCode>
                <c:ptCount val="11"/>
                <c:pt idx="0">
                  <c:v>-1.0609830567287704</c:v>
                </c:pt>
                <c:pt idx="1">
                  <c:v>1.3800141572391622</c:v>
                </c:pt>
                <c:pt idx="2">
                  <c:v>0.41421915697843481</c:v>
                </c:pt>
                <c:pt idx="3">
                  <c:v>1.9852575978155373</c:v>
                </c:pt>
                <c:pt idx="4">
                  <c:v>3.6207489916163071</c:v>
                </c:pt>
                <c:pt idx="5">
                  <c:v>3.1957175570480612</c:v>
                </c:pt>
                <c:pt idx="6">
                  <c:v>5.5151122165636002</c:v>
                </c:pt>
                <c:pt idx="7">
                  <c:v>2.6</c:v>
                </c:pt>
                <c:pt idx="8">
                  <c:v>0.1</c:v>
                </c:pt>
                <c:pt idx="9">
                  <c:v>-0.56147402051757167</c:v>
                </c:pt>
                <c:pt idx="10">
                  <c:v>2.0862276471305563</c:v>
                </c:pt>
              </c:numCache>
            </c:numRef>
          </c:val>
          <c:extLst>
            <c:ext xmlns:c16="http://schemas.microsoft.com/office/drawing/2014/chart" uri="{C3380CC4-5D6E-409C-BE32-E72D297353CC}">
              <c16:uniqueId val="{00000002-E805-4E0F-BDA4-55A71F2C22D7}"/>
            </c:ext>
          </c:extLst>
        </c:ser>
        <c:dLbls>
          <c:showLegendKey val="0"/>
          <c:showVal val="0"/>
          <c:showCatName val="0"/>
          <c:showSerName val="0"/>
          <c:showPercent val="0"/>
          <c:showBubbleSize val="0"/>
        </c:dLbls>
        <c:gapWidth val="80"/>
        <c:overlap val="100"/>
        <c:axId val="1011453000"/>
        <c:axId val="1"/>
      </c:barChart>
      <c:catAx>
        <c:axId val="1011453000"/>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At val="0"/>
        <c:auto val="0"/>
        <c:lblAlgn val="ctr"/>
        <c:lblOffset val="100"/>
        <c:noMultiLvlLbl val="0"/>
      </c:catAx>
      <c:valAx>
        <c:axId val="1"/>
        <c:scaling>
          <c:orientation val="minMax"/>
          <c:max val="5.5151122165636002"/>
          <c:min val="-1.0609830567287704"/>
        </c:scaling>
        <c:delete val="1"/>
        <c:axPos val="t"/>
        <c:numFmt formatCode="General" sourceLinked="1"/>
        <c:majorTickMark val="out"/>
        <c:minorTickMark val="none"/>
        <c:tickLblPos val="nextTo"/>
        <c:crossAx val="1011453000"/>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032863849765258E-2"/>
          <c:y val="2.0800000000000003E-2"/>
          <c:w val="0.8779342723004695"/>
          <c:h val="0.95840000000000003"/>
        </c:manualLayout>
      </c:layout>
      <c:barChart>
        <c:barDir val="bar"/>
        <c:grouping val="stacked"/>
        <c:varyColors val="0"/>
        <c:ser>
          <c:idx val="0"/>
          <c:order val="0"/>
          <c:spPr>
            <a:solidFill>
              <a:schemeClr val="accent2"/>
            </a:solidFill>
            <a:ln>
              <a:noFill/>
            </a:ln>
          </c:spPr>
          <c:invertIfNegative val="0"/>
          <c:dPt>
            <c:idx val="3"/>
            <c:invertIfNegative val="0"/>
            <c:bubble3D val="0"/>
            <c:spPr>
              <a:solidFill>
                <a:schemeClr val="accent1"/>
              </a:solidFill>
              <a:ln>
                <a:noFill/>
              </a:ln>
            </c:spPr>
            <c:extLst>
              <c:ext xmlns:c16="http://schemas.microsoft.com/office/drawing/2014/chart" uri="{C3380CC4-5D6E-409C-BE32-E72D297353CC}">
                <c16:uniqueId val="{00000000-5959-4643-B221-6D30CD8775BC}"/>
              </c:ext>
            </c:extLst>
          </c:dPt>
          <c:dPt>
            <c:idx val="4"/>
            <c:invertIfNegative val="0"/>
            <c:bubble3D val="0"/>
            <c:spPr>
              <a:solidFill>
                <a:schemeClr val="accent1"/>
              </a:solidFill>
              <a:ln>
                <a:noFill/>
              </a:ln>
            </c:spPr>
            <c:extLst>
              <c:ext xmlns:c16="http://schemas.microsoft.com/office/drawing/2014/chart" uri="{C3380CC4-5D6E-409C-BE32-E72D297353CC}">
                <c16:uniqueId val="{00000001-5959-4643-B221-6D30CD8775BC}"/>
              </c:ext>
            </c:extLst>
          </c:dPt>
          <c:dPt>
            <c:idx val="5"/>
            <c:invertIfNegative val="0"/>
            <c:bubble3D val="0"/>
            <c:spPr>
              <a:solidFill>
                <a:schemeClr val="tx2"/>
              </a:solidFill>
              <a:ln>
                <a:noFill/>
              </a:ln>
            </c:spPr>
            <c:extLst>
              <c:ext xmlns:c16="http://schemas.microsoft.com/office/drawing/2014/chart" uri="{C3380CC4-5D6E-409C-BE32-E72D297353CC}">
                <c16:uniqueId val="{00000002-5959-4643-B221-6D30CD8775BC}"/>
              </c:ext>
            </c:extLst>
          </c:dPt>
          <c:dPt>
            <c:idx val="6"/>
            <c:invertIfNegative val="0"/>
            <c:bubble3D val="0"/>
            <c:spPr>
              <a:solidFill>
                <a:schemeClr val="tx2"/>
              </a:solidFill>
              <a:ln>
                <a:noFill/>
              </a:ln>
            </c:spPr>
            <c:extLst>
              <c:ext xmlns:c16="http://schemas.microsoft.com/office/drawing/2014/chart" uri="{C3380CC4-5D6E-409C-BE32-E72D297353CC}">
                <c16:uniqueId val="{00000003-5959-4643-B221-6D30CD8775BC}"/>
              </c:ext>
            </c:extLst>
          </c:dPt>
          <c:dPt>
            <c:idx val="7"/>
            <c:invertIfNegative val="0"/>
            <c:bubble3D val="0"/>
            <c:spPr>
              <a:solidFill>
                <a:schemeClr val="accent1"/>
              </a:solidFill>
              <a:ln>
                <a:noFill/>
              </a:ln>
            </c:spPr>
            <c:extLst>
              <c:ext xmlns:c16="http://schemas.microsoft.com/office/drawing/2014/chart" uri="{C3380CC4-5D6E-409C-BE32-E72D297353CC}">
                <c16:uniqueId val="{00000004-5959-4643-B221-6D30CD8775BC}"/>
              </c:ext>
            </c:extLst>
          </c:dPt>
          <c:dPt>
            <c:idx val="8"/>
            <c:invertIfNegative val="0"/>
            <c:bubble3D val="0"/>
            <c:spPr>
              <a:solidFill>
                <a:schemeClr val="accent4"/>
              </a:solidFill>
              <a:ln>
                <a:noFill/>
              </a:ln>
            </c:spPr>
            <c:extLst>
              <c:ext xmlns:c16="http://schemas.microsoft.com/office/drawing/2014/chart" uri="{C3380CC4-5D6E-409C-BE32-E72D297353CC}">
                <c16:uniqueId val="{00000005-5959-4643-B221-6D30CD8775BC}"/>
              </c:ext>
            </c:extLst>
          </c:dPt>
          <c:val>
            <c:numRef>
              <c:f>Sheet1!$A$1:$K$1</c:f>
              <c:numCache>
                <c:formatCode>General</c:formatCode>
                <c:ptCount val="11"/>
                <c:pt idx="0">
                  <c:v>571.69559571789762</c:v>
                </c:pt>
                <c:pt idx="1">
                  <c:v>1099.6508323565781</c:v>
                </c:pt>
                <c:pt idx="2">
                  <c:v>1732.2531381679703</c:v>
                </c:pt>
                <c:pt idx="3">
                  <c:v>144.9761107903328</c:v>
                </c:pt>
                <c:pt idx="4">
                  <c:v>305.08999999999997</c:v>
                </c:pt>
                <c:pt idx="5">
                  <c:v>74.658015928835056</c:v>
                </c:pt>
                <c:pt idx="6">
                  <c:v>294.60589836700296</c:v>
                </c:pt>
                <c:pt idx="7">
                  <c:v>201.42</c:v>
                </c:pt>
                <c:pt idx="8">
                  <c:v>98.58</c:v>
                </c:pt>
                <c:pt idx="10">
                  <c:v>435.51630026471747</c:v>
                </c:pt>
              </c:numCache>
            </c:numRef>
          </c:val>
          <c:extLst>
            <c:ext xmlns:c16="http://schemas.microsoft.com/office/drawing/2014/chart" uri="{C3380CC4-5D6E-409C-BE32-E72D297353CC}">
              <c16:uniqueId val="{00000006-5959-4643-B221-6D30CD8775BC}"/>
            </c:ext>
          </c:extLst>
        </c:ser>
        <c:dLbls>
          <c:showLegendKey val="0"/>
          <c:showVal val="0"/>
          <c:showCatName val="0"/>
          <c:showSerName val="0"/>
          <c:showPercent val="0"/>
          <c:showBubbleSize val="0"/>
        </c:dLbls>
        <c:gapWidth val="82"/>
        <c:overlap val="100"/>
        <c:axId val="1013634008"/>
        <c:axId val="1"/>
      </c:barChart>
      <c:catAx>
        <c:axId val="1013634008"/>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1732.2531381679703"/>
          <c:min val="0"/>
        </c:scaling>
        <c:delete val="1"/>
        <c:axPos val="t"/>
        <c:numFmt formatCode="General" sourceLinked="1"/>
        <c:majorTickMark val="out"/>
        <c:minorTickMark val="none"/>
        <c:tickLblPos val="nextTo"/>
        <c:crossAx val="1013634008"/>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79028697571744"/>
          <c:y val="2.0959290608625555E-2"/>
          <c:w val="0.77041942604856517"/>
          <c:h val="0.95808141878274888"/>
        </c:manualLayout>
      </c:layout>
      <c:barChart>
        <c:barDir val="bar"/>
        <c:grouping val="stacked"/>
        <c:varyColors val="0"/>
        <c:ser>
          <c:idx val="0"/>
          <c:order val="0"/>
          <c:spPr>
            <a:solidFill>
              <a:schemeClr val="accent4"/>
            </a:solidFill>
            <a:ln>
              <a:noFill/>
            </a:ln>
          </c:spPr>
          <c:invertIfNegative val="0"/>
          <c:val>
            <c:numRef>
              <c:f>Sheet1!$A$1:$K$1</c:f>
              <c:numCache>
                <c:formatCode>General</c:formatCode>
                <c:ptCount val="11"/>
                <c:pt idx="0">
                  <c:v>99.467271446021144</c:v>
                </c:pt>
                <c:pt idx="1">
                  <c:v>94.206462026281827</c:v>
                </c:pt>
                <c:pt idx="2">
                  <c:v>168.67498768422178</c:v>
                </c:pt>
                <c:pt idx="3">
                  <c:v>724.57819533033478</c:v>
                </c:pt>
                <c:pt idx="4">
                  <c:v>440.00000000000006</c:v>
                </c:pt>
                <c:pt idx="5">
                  <c:v>310.71387849109226</c:v>
                </c:pt>
                <c:pt idx="6">
                  <c:v>136.07363953966214</c:v>
                </c:pt>
                <c:pt idx="7">
                  <c:v>479.2</c:v>
                </c:pt>
                <c:pt idx="8">
                  <c:v>181</c:v>
                </c:pt>
                <c:pt idx="10">
                  <c:v>484.36919066604173</c:v>
                </c:pt>
              </c:numCache>
            </c:numRef>
          </c:val>
          <c:extLst>
            <c:ext xmlns:c16="http://schemas.microsoft.com/office/drawing/2014/chart" uri="{C3380CC4-5D6E-409C-BE32-E72D297353CC}">
              <c16:uniqueId val="{00000000-5F32-4BEB-B34D-43B54576E337}"/>
            </c:ext>
          </c:extLst>
        </c:ser>
        <c:dLbls>
          <c:showLegendKey val="0"/>
          <c:showVal val="0"/>
          <c:showCatName val="0"/>
          <c:showSerName val="0"/>
          <c:showPercent val="0"/>
          <c:showBubbleSize val="0"/>
        </c:dLbls>
        <c:gapWidth val="80"/>
        <c:overlap val="100"/>
        <c:axId val="1013646472"/>
        <c:axId val="1"/>
      </c:barChart>
      <c:catAx>
        <c:axId val="1013646472"/>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724.57819533033478"/>
          <c:min val="0"/>
        </c:scaling>
        <c:delete val="1"/>
        <c:axPos val="t"/>
        <c:numFmt formatCode="General" sourceLinked="1"/>
        <c:majorTickMark val="out"/>
        <c:minorTickMark val="none"/>
        <c:tickLblPos val="nextTo"/>
        <c:crossAx val="1013646472"/>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521739130434782E-2"/>
          <c:y val="2.0800000000000003E-2"/>
          <c:w val="0.88695652173913042"/>
          <c:h val="0.95840000000000003"/>
        </c:manualLayout>
      </c:layout>
      <c:barChart>
        <c:barDir val="bar"/>
        <c:grouping val="stacked"/>
        <c:varyColors val="0"/>
        <c:ser>
          <c:idx val="0"/>
          <c:order val="0"/>
          <c:spPr>
            <a:solidFill>
              <a:schemeClr val="accent2"/>
            </a:solidFill>
            <a:ln>
              <a:noFill/>
            </a:ln>
          </c:spPr>
          <c:invertIfNegative val="0"/>
          <c:dPt>
            <c:idx val="3"/>
            <c:invertIfNegative val="0"/>
            <c:bubble3D val="0"/>
            <c:spPr>
              <a:solidFill>
                <a:schemeClr val="accent1"/>
              </a:solidFill>
              <a:ln>
                <a:noFill/>
              </a:ln>
            </c:spPr>
            <c:extLst>
              <c:ext xmlns:c16="http://schemas.microsoft.com/office/drawing/2014/chart" uri="{C3380CC4-5D6E-409C-BE32-E72D297353CC}">
                <c16:uniqueId val="{00000000-794E-472A-8B00-0F2759B381C9}"/>
              </c:ext>
            </c:extLst>
          </c:dPt>
          <c:dPt>
            <c:idx val="4"/>
            <c:invertIfNegative val="0"/>
            <c:bubble3D val="0"/>
            <c:spPr>
              <a:solidFill>
                <a:schemeClr val="accent1"/>
              </a:solidFill>
              <a:ln>
                <a:noFill/>
              </a:ln>
            </c:spPr>
            <c:extLst>
              <c:ext xmlns:c16="http://schemas.microsoft.com/office/drawing/2014/chart" uri="{C3380CC4-5D6E-409C-BE32-E72D297353CC}">
                <c16:uniqueId val="{00000001-794E-472A-8B00-0F2759B381C9}"/>
              </c:ext>
            </c:extLst>
          </c:dPt>
          <c:dPt>
            <c:idx val="5"/>
            <c:invertIfNegative val="0"/>
            <c:bubble3D val="0"/>
            <c:spPr>
              <a:solidFill>
                <a:schemeClr val="tx2"/>
              </a:solidFill>
              <a:ln>
                <a:noFill/>
              </a:ln>
            </c:spPr>
            <c:extLst>
              <c:ext xmlns:c16="http://schemas.microsoft.com/office/drawing/2014/chart" uri="{C3380CC4-5D6E-409C-BE32-E72D297353CC}">
                <c16:uniqueId val="{00000002-794E-472A-8B00-0F2759B381C9}"/>
              </c:ext>
            </c:extLst>
          </c:dPt>
          <c:dPt>
            <c:idx val="6"/>
            <c:invertIfNegative val="0"/>
            <c:bubble3D val="0"/>
            <c:spPr>
              <a:solidFill>
                <a:schemeClr val="tx2"/>
              </a:solidFill>
              <a:ln>
                <a:noFill/>
              </a:ln>
            </c:spPr>
            <c:extLst>
              <c:ext xmlns:c16="http://schemas.microsoft.com/office/drawing/2014/chart" uri="{C3380CC4-5D6E-409C-BE32-E72D297353CC}">
                <c16:uniqueId val="{00000003-794E-472A-8B00-0F2759B381C9}"/>
              </c:ext>
            </c:extLst>
          </c:dPt>
          <c:dPt>
            <c:idx val="7"/>
            <c:invertIfNegative val="0"/>
            <c:bubble3D val="0"/>
            <c:spPr>
              <a:solidFill>
                <a:schemeClr val="accent1"/>
              </a:solidFill>
              <a:ln>
                <a:noFill/>
              </a:ln>
            </c:spPr>
            <c:extLst>
              <c:ext xmlns:c16="http://schemas.microsoft.com/office/drawing/2014/chart" uri="{C3380CC4-5D6E-409C-BE32-E72D297353CC}">
                <c16:uniqueId val="{00000004-794E-472A-8B00-0F2759B381C9}"/>
              </c:ext>
            </c:extLst>
          </c:dPt>
          <c:dPt>
            <c:idx val="8"/>
            <c:invertIfNegative val="0"/>
            <c:bubble3D val="0"/>
            <c:spPr>
              <a:solidFill>
                <a:schemeClr val="accent4"/>
              </a:solidFill>
              <a:ln>
                <a:noFill/>
              </a:ln>
            </c:spPr>
            <c:extLst>
              <c:ext xmlns:c16="http://schemas.microsoft.com/office/drawing/2014/chart" uri="{C3380CC4-5D6E-409C-BE32-E72D297353CC}">
                <c16:uniqueId val="{00000005-794E-472A-8B00-0F2759B381C9}"/>
              </c:ext>
            </c:extLst>
          </c:dPt>
          <c:val>
            <c:numRef>
              <c:f>Sheet1!$A$1:$K$1</c:f>
              <c:numCache>
                <c:formatCode>General</c:formatCode>
                <c:ptCount val="11"/>
                <c:pt idx="0">
                  <c:v>0.51272098348522199</c:v>
                </c:pt>
                <c:pt idx="1">
                  <c:v>1.0140283468950282</c:v>
                </c:pt>
                <c:pt idx="2">
                  <c:v>1.1241709713714405</c:v>
                </c:pt>
                <c:pt idx="3">
                  <c:v>0.11471842798193267</c:v>
                </c:pt>
                <c:pt idx="4">
                  <c:v>0.28000000000000003</c:v>
                </c:pt>
                <c:pt idx="5">
                  <c:v>7.8756225536532387E-2</c:v>
                </c:pt>
                <c:pt idx="6">
                  <c:v>0.17670363157685154</c:v>
                </c:pt>
                <c:pt idx="7">
                  <c:v>0.17885999999999999</c:v>
                </c:pt>
                <c:pt idx="8">
                  <c:v>7.6999999999999999E-2</c:v>
                </c:pt>
                <c:pt idx="10">
                  <c:v>0.35213555906508925</c:v>
                </c:pt>
              </c:numCache>
            </c:numRef>
          </c:val>
          <c:extLst>
            <c:ext xmlns:c16="http://schemas.microsoft.com/office/drawing/2014/chart" uri="{C3380CC4-5D6E-409C-BE32-E72D297353CC}">
              <c16:uniqueId val="{00000006-794E-472A-8B00-0F2759B381C9}"/>
            </c:ext>
          </c:extLst>
        </c:ser>
        <c:dLbls>
          <c:showLegendKey val="0"/>
          <c:showVal val="0"/>
          <c:showCatName val="0"/>
          <c:showSerName val="0"/>
          <c:showPercent val="0"/>
          <c:showBubbleSize val="0"/>
        </c:dLbls>
        <c:gapWidth val="80"/>
        <c:overlap val="100"/>
        <c:axId val="1013658936"/>
        <c:axId val="1"/>
      </c:barChart>
      <c:catAx>
        <c:axId val="1013658936"/>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1.1241709713714405"/>
          <c:min val="0"/>
        </c:scaling>
        <c:delete val="1"/>
        <c:axPos val="t"/>
        <c:numFmt formatCode="General" sourceLinked="1"/>
        <c:majorTickMark val="out"/>
        <c:minorTickMark val="none"/>
        <c:tickLblPos val="nextTo"/>
        <c:crossAx val="1013658936"/>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26315789473684"/>
          <c:y val="2.0959290608625555E-2"/>
          <c:w val="0.78947368421052633"/>
          <c:h val="0.95808141878274888"/>
        </c:manualLayout>
      </c:layout>
      <c:barChart>
        <c:barDir val="bar"/>
        <c:grouping val="stacked"/>
        <c:varyColors val="0"/>
        <c:ser>
          <c:idx val="0"/>
          <c:order val="0"/>
          <c:spPr>
            <a:solidFill>
              <a:schemeClr val="accent4"/>
            </a:solidFill>
            <a:ln>
              <a:noFill/>
            </a:ln>
          </c:spPr>
          <c:invertIfNegative val="0"/>
          <c:val>
            <c:numRef>
              <c:f>Sheet1!$A$1:$K$1</c:f>
              <c:numCache>
                <c:formatCode>General</c:formatCode>
                <c:ptCount val="11"/>
                <c:pt idx="0">
                  <c:v>112.20768504088747</c:v>
                </c:pt>
                <c:pt idx="1">
                  <c:v>104.34509982118838</c:v>
                </c:pt>
                <c:pt idx="2">
                  <c:v>147.20555109763262</c:v>
                </c:pt>
                <c:pt idx="3">
                  <c:v>651.65331119882876</c:v>
                </c:pt>
                <c:pt idx="4">
                  <c:v>399</c:v>
                </c:pt>
                <c:pt idx="5">
                  <c:v>361.04122104548787</c:v>
                </c:pt>
                <c:pt idx="6">
                  <c:v>157.52421263017769</c:v>
                </c:pt>
                <c:pt idx="7">
                  <c:v>504.1</c:v>
                </c:pt>
                <c:pt idx="8">
                  <c:v>225</c:v>
                </c:pt>
                <c:pt idx="10">
                  <c:v>441.87408129989382</c:v>
                </c:pt>
              </c:numCache>
            </c:numRef>
          </c:val>
          <c:extLst>
            <c:ext xmlns:c16="http://schemas.microsoft.com/office/drawing/2014/chart" uri="{C3380CC4-5D6E-409C-BE32-E72D297353CC}">
              <c16:uniqueId val="{00000000-03A7-413F-87B2-7BC74E68B18A}"/>
            </c:ext>
          </c:extLst>
        </c:ser>
        <c:dLbls>
          <c:showLegendKey val="0"/>
          <c:showVal val="0"/>
          <c:showCatName val="0"/>
          <c:showSerName val="0"/>
          <c:showPercent val="0"/>
          <c:showBubbleSize val="0"/>
        </c:dLbls>
        <c:gapWidth val="80"/>
        <c:overlap val="100"/>
        <c:axId val="1013671400"/>
        <c:axId val="1"/>
      </c:barChart>
      <c:catAx>
        <c:axId val="1013671400"/>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651.65331119882876"/>
          <c:min val="0"/>
        </c:scaling>
        <c:delete val="1"/>
        <c:axPos val="t"/>
        <c:numFmt formatCode="General" sourceLinked="1"/>
        <c:majorTickMark val="out"/>
        <c:minorTickMark val="none"/>
        <c:tickLblPos val="nextTo"/>
        <c:crossAx val="1013671400"/>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75225387666787E-2"/>
          <c:y val="6.4197530864197536E-2"/>
          <c:w val="0.96249549224666431"/>
          <c:h val="0.8716049382716049"/>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5642-445A-95F9-1317822968D5}"/>
              </c:ext>
            </c:extLst>
          </c:dPt>
          <c:dPt>
            <c:idx val="3"/>
            <c:invertIfNegative val="0"/>
            <c:bubble3D val="0"/>
            <c:spPr>
              <a:solidFill>
                <a:schemeClr val="accent1"/>
              </a:solidFill>
              <a:ln>
                <a:noFill/>
              </a:ln>
            </c:spPr>
            <c:extLst>
              <c:ext xmlns:c16="http://schemas.microsoft.com/office/drawing/2014/chart" uri="{C3380CC4-5D6E-409C-BE32-E72D297353CC}">
                <c16:uniqueId val="{00000001-5642-445A-95F9-1317822968D5}"/>
              </c:ext>
            </c:extLst>
          </c:dPt>
          <c:val>
            <c:numRef>
              <c:f>Sheet1!$A$1:$D$1</c:f>
              <c:numCache>
                <c:formatCode>General</c:formatCode>
                <c:ptCount val="4"/>
                <c:pt idx="0">
                  <c:v>627134824</c:v>
                </c:pt>
                <c:pt idx="1">
                  <c:v>627134824</c:v>
                </c:pt>
                <c:pt idx="2">
                  <c:v>918008159.77587605</c:v>
                </c:pt>
                <c:pt idx="3">
                  <c:v>1004928549.9999995</c:v>
                </c:pt>
              </c:numCache>
            </c:numRef>
          </c:val>
          <c:extLst>
            <c:ext xmlns:c16="http://schemas.microsoft.com/office/drawing/2014/chart" uri="{C3380CC4-5D6E-409C-BE32-E72D297353CC}">
              <c16:uniqueId val="{00000002-5642-445A-95F9-1317822968D5}"/>
            </c:ext>
          </c:extLst>
        </c:ser>
        <c:ser>
          <c:idx val="1"/>
          <c:order val="1"/>
          <c:spPr>
            <a:solidFill>
              <a:schemeClr val="accent4"/>
            </a:solidFill>
            <a:ln>
              <a:noFill/>
            </a:ln>
          </c:spPr>
          <c:invertIfNegative val="0"/>
          <c:val>
            <c:numRef>
              <c:f>Sheet1!$A$2:$D$2</c:f>
              <c:numCache>
                <c:formatCode>General</c:formatCode>
                <c:ptCount val="4"/>
                <c:pt idx="1">
                  <c:v>290873335.77587605</c:v>
                </c:pt>
                <c:pt idx="2">
                  <c:v>86920390.224123478</c:v>
                </c:pt>
              </c:numCache>
            </c:numRef>
          </c:val>
          <c:extLst>
            <c:ext xmlns:c16="http://schemas.microsoft.com/office/drawing/2014/chart" uri="{C3380CC4-5D6E-409C-BE32-E72D297353CC}">
              <c16:uniqueId val="{00000003-5642-445A-95F9-1317822968D5}"/>
            </c:ext>
          </c:extLst>
        </c:ser>
        <c:dLbls>
          <c:showLegendKey val="0"/>
          <c:showVal val="0"/>
          <c:showCatName val="0"/>
          <c:showSerName val="0"/>
          <c:showPercent val="0"/>
          <c:showBubbleSize val="0"/>
        </c:dLbls>
        <c:gapWidth val="80"/>
        <c:overlap val="100"/>
        <c:axId val="1014102864"/>
        <c:axId val="1"/>
      </c:barChart>
      <c:catAx>
        <c:axId val="10141028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4928549.9999995"/>
          <c:min val="0"/>
        </c:scaling>
        <c:delete val="1"/>
        <c:axPos val="l"/>
        <c:numFmt formatCode="General" sourceLinked="1"/>
        <c:majorTickMark val="out"/>
        <c:minorTickMark val="none"/>
        <c:tickLblPos val="nextTo"/>
        <c:crossAx val="1014102864"/>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75225387666787E-2"/>
          <c:y val="6.933333333333333E-2"/>
          <c:w val="0.96249549224666431"/>
          <c:h val="0.86133333333333328"/>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AC3B-4F54-B92B-D7C749B5E45F}"/>
              </c:ext>
            </c:extLst>
          </c:dPt>
          <c:dPt>
            <c:idx val="3"/>
            <c:invertIfNegative val="0"/>
            <c:bubble3D val="0"/>
            <c:spPr>
              <a:solidFill>
                <a:schemeClr val="accent1"/>
              </a:solidFill>
              <a:ln>
                <a:noFill/>
              </a:ln>
            </c:spPr>
            <c:extLst>
              <c:ext xmlns:c16="http://schemas.microsoft.com/office/drawing/2014/chart" uri="{C3380CC4-5D6E-409C-BE32-E72D297353CC}">
                <c16:uniqueId val="{00000001-AC3B-4F54-B92B-D7C749B5E45F}"/>
              </c:ext>
            </c:extLst>
          </c:dPt>
          <c:val>
            <c:numRef>
              <c:f>Sheet1!$A$1:$D$1</c:f>
              <c:numCache>
                <c:formatCode>General</c:formatCode>
                <c:ptCount val="4"/>
                <c:pt idx="0">
                  <c:v>210572544.94253898</c:v>
                </c:pt>
                <c:pt idx="1">
                  <c:v>205959752.7870433</c:v>
                </c:pt>
                <c:pt idx="2">
                  <c:v>205959752.7870433</c:v>
                </c:pt>
                <c:pt idx="3">
                  <c:v>216463645.6211172</c:v>
                </c:pt>
              </c:numCache>
            </c:numRef>
          </c:val>
          <c:extLst>
            <c:ext xmlns:c16="http://schemas.microsoft.com/office/drawing/2014/chart" uri="{C3380CC4-5D6E-409C-BE32-E72D297353CC}">
              <c16:uniqueId val="{00000002-AC3B-4F54-B92B-D7C749B5E45F}"/>
            </c:ext>
          </c:extLst>
        </c:ser>
        <c:ser>
          <c:idx val="1"/>
          <c:order val="1"/>
          <c:spPr>
            <a:solidFill>
              <a:srgbClr val="C30C3E"/>
            </a:solidFill>
            <a:ln>
              <a:noFill/>
            </a:ln>
          </c:spPr>
          <c:invertIfNegative val="0"/>
          <c:dPt>
            <c:idx val="2"/>
            <c:invertIfNegative val="0"/>
            <c:bubble3D val="0"/>
            <c:spPr>
              <a:solidFill>
                <a:schemeClr val="accent4"/>
              </a:solidFill>
              <a:ln>
                <a:noFill/>
              </a:ln>
            </c:spPr>
            <c:extLst>
              <c:ext xmlns:c16="http://schemas.microsoft.com/office/drawing/2014/chart" uri="{C3380CC4-5D6E-409C-BE32-E72D297353CC}">
                <c16:uniqueId val="{00000003-AC3B-4F54-B92B-D7C749B5E45F}"/>
              </c:ext>
            </c:extLst>
          </c:dPt>
          <c:val>
            <c:numRef>
              <c:f>Sheet1!$A$2:$D$2</c:f>
              <c:numCache>
                <c:formatCode>General</c:formatCode>
                <c:ptCount val="4"/>
                <c:pt idx="1">
                  <c:v>4612792.1554956734</c:v>
                </c:pt>
                <c:pt idx="2">
                  <c:v>10503892.834073901</c:v>
                </c:pt>
              </c:numCache>
            </c:numRef>
          </c:val>
          <c:extLst>
            <c:ext xmlns:c16="http://schemas.microsoft.com/office/drawing/2014/chart" uri="{C3380CC4-5D6E-409C-BE32-E72D297353CC}">
              <c16:uniqueId val="{00000004-AC3B-4F54-B92B-D7C749B5E45F}"/>
            </c:ext>
          </c:extLst>
        </c:ser>
        <c:dLbls>
          <c:showLegendKey val="0"/>
          <c:showVal val="0"/>
          <c:showCatName val="0"/>
          <c:showSerName val="0"/>
          <c:showPercent val="0"/>
          <c:showBubbleSize val="0"/>
        </c:dLbls>
        <c:gapWidth val="80"/>
        <c:overlap val="100"/>
        <c:axId val="1014108112"/>
        <c:axId val="1"/>
      </c:barChart>
      <c:catAx>
        <c:axId val="101410811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16463645.6211172"/>
          <c:min val="0"/>
        </c:scaling>
        <c:delete val="1"/>
        <c:axPos val="l"/>
        <c:numFmt formatCode="General" sourceLinked="1"/>
        <c:majorTickMark val="out"/>
        <c:minorTickMark val="none"/>
        <c:tickLblPos val="nextTo"/>
        <c:crossAx val="1014108112"/>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75225387666787E-2"/>
          <c:y val="7.1526822558459421E-2"/>
          <c:w val="0.96249549224666431"/>
          <c:h val="0.85694635488308113"/>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8D2A-4FA9-9B5C-FA41C71689BC}"/>
              </c:ext>
            </c:extLst>
          </c:dPt>
          <c:dPt>
            <c:idx val="3"/>
            <c:invertIfNegative val="0"/>
            <c:bubble3D val="0"/>
            <c:spPr>
              <a:solidFill>
                <a:schemeClr val="accent1"/>
              </a:solidFill>
              <a:ln>
                <a:noFill/>
              </a:ln>
            </c:spPr>
            <c:extLst>
              <c:ext xmlns:c16="http://schemas.microsoft.com/office/drawing/2014/chart" uri="{C3380CC4-5D6E-409C-BE32-E72D297353CC}">
                <c16:uniqueId val="{00000001-8D2A-4FA9-9B5C-FA41C71689BC}"/>
              </c:ext>
            </c:extLst>
          </c:dPt>
          <c:val>
            <c:numRef>
              <c:f>Sheet1!$A$1:$D$1</c:f>
              <c:numCache>
                <c:formatCode>General</c:formatCode>
                <c:ptCount val="4"/>
                <c:pt idx="0">
                  <c:v>290248000</c:v>
                </c:pt>
                <c:pt idx="1">
                  <c:v>278586921.86462969</c:v>
                </c:pt>
                <c:pt idx="2">
                  <c:v>278586921.86462969</c:v>
                </c:pt>
                <c:pt idx="3">
                  <c:v>313067027</c:v>
                </c:pt>
              </c:numCache>
            </c:numRef>
          </c:val>
          <c:extLst>
            <c:ext xmlns:c16="http://schemas.microsoft.com/office/drawing/2014/chart" uri="{C3380CC4-5D6E-409C-BE32-E72D297353CC}">
              <c16:uniqueId val="{00000002-8D2A-4FA9-9B5C-FA41C71689BC}"/>
            </c:ext>
          </c:extLst>
        </c:ser>
        <c:ser>
          <c:idx val="1"/>
          <c:order val="1"/>
          <c:spPr>
            <a:solidFill>
              <a:srgbClr val="C30C3E"/>
            </a:solidFill>
            <a:ln>
              <a:noFill/>
            </a:ln>
          </c:spPr>
          <c:invertIfNegative val="0"/>
          <c:dPt>
            <c:idx val="2"/>
            <c:invertIfNegative val="0"/>
            <c:bubble3D val="0"/>
            <c:spPr>
              <a:solidFill>
                <a:schemeClr val="accent4"/>
              </a:solidFill>
              <a:ln>
                <a:noFill/>
              </a:ln>
            </c:spPr>
            <c:extLst>
              <c:ext xmlns:c16="http://schemas.microsoft.com/office/drawing/2014/chart" uri="{C3380CC4-5D6E-409C-BE32-E72D297353CC}">
                <c16:uniqueId val="{00000003-8D2A-4FA9-9B5C-FA41C71689BC}"/>
              </c:ext>
            </c:extLst>
          </c:dPt>
          <c:val>
            <c:numRef>
              <c:f>Sheet1!$A$2:$D$2</c:f>
              <c:numCache>
                <c:formatCode>General</c:formatCode>
                <c:ptCount val="4"/>
                <c:pt idx="1">
                  <c:v>11661078.135370314</c:v>
                </c:pt>
                <c:pt idx="2">
                  <c:v>34480105.135370314</c:v>
                </c:pt>
              </c:numCache>
            </c:numRef>
          </c:val>
          <c:extLst>
            <c:ext xmlns:c16="http://schemas.microsoft.com/office/drawing/2014/chart" uri="{C3380CC4-5D6E-409C-BE32-E72D297353CC}">
              <c16:uniqueId val="{00000004-8D2A-4FA9-9B5C-FA41C71689BC}"/>
            </c:ext>
          </c:extLst>
        </c:ser>
        <c:dLbls>
          <c:showLegendKey val="0"/>
          <c:showVal val="0"/>
          <c:showCatName val="0"/>
          <c:showSerName val="0"/>
          <c:showPercent val="0"/>
          <c:showBubbleSize val="0"/>
        </c:dLbls>
        <c:gapWidth val="80"/>
        <c:overlap val="100"/>
        <c:axId val="1014115984"/>
        <c:axId val="1"/>
      </c:barChart>
      <c:catAx>
        <c:axId val="10141159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13067027"/>
          <c:min val="0"/>
        </c:scaling>
        <c:delete val="1"/>
        <c:axPos val="l"/>
        <c:numFmt formatCode="General" sourceLinked="1"/>
        <c:majorTickMark val="out"/>
        <c:minorTickMark val="none"/>
        <c:tickLblPos val="nextTo"/>
        <c:crossAx val="1014115984"/>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097922848664689"/>
          <c:y val="2.5679012345679014E-2"/>
          <c:w val="0.22848664688427298"/>
          <c:h val="0.94864197530864203"/>
        </c:manualLayout>
      </c:layout>
      <c:barChart>
        <c:barDir val="bar"/>
        <c:grouping val="stacked"/>
        <c:varyColors val="0"/>
        <c:ser>
          <c:idx val="0"/>
          <c:order val="0"/>
          <c:spPr>
            <a:solidFill>
              <a:schemeClr val="accent1"/>
            </a:solidFill>
            <a:ln>
              <a:noFill/>
            </a:ln>
          </c:spPr>
          <c:invertIfNegative val="0"/>
          <c:dLbls>
            <c:dLbl>
              <c:idx val="0"/>
              <c:layout>
                <c:manualLayout>
                  <c:x val="0.20474777448071216"/>
                  <c:y val="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6E6-45B2-9264-93BD60748A50}"/>
                </c:ext>
              </c:extLst>
            </c:dLbl>
            <c:dLbl>
              <c:idx val="1"/>
              <c:layout>
                <c:manualLayout>
                  <c:x val="0.17626112759643917"/>
                  <c:y val="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6E6-45B2-9264-93BD60748A50}"/>
                </c:ext>
              </c:extLst>
            </c:dLbl>
            <c:dLbl>
              <c:idx val="2"/>
              <c:layout>
                <c:manualLayout>
                  <c:x val="0.17388724035608308"/>
                  <c:y val="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6E6-45B2-9264-93BD60748A50}"/>
                </c:ext>
              </c:extLst>
            </c:dLbl>
            <c:dLbl>
              <c:idx val="3"/>
              <c:layout>
                <c:manualLayout>
                  <c:x val="0.13353115727002968"/>
                  <c:y val="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6E6-45B2-9264-93BD60748A50}"/>
                </c:ext>
              </c:extLst>
            </c:dLbl>
            <c:dLbl>
              <c:idx val="4"/>
              <c:layout>
                <c:manualLayout>
                  <c:x val="0.12462908011869436"/>
                  <c:y val="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6E6-45B2-9264-93BD60748A50}"/>
                </c:ext>
              </c:extLst>
            </c:dLbl>
            <c:dLbl>
              <c:idx val="5"/>
              <c:layout>
                <c:manualLayout>
                  <c:x val="0.12462908011869436"/>
                  <c:y val="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6E6-45B2-9264-93BD60748A50}"/>
                </c:ext>
              </c:extLst>
            </c:dLbl>
            <c:dLbl>
              <c:idx val="6"/>
              <c:layout>
                <c:manualLayout>
                  <c:x val="0.12818991097922849"/>
                  <c:y val="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6E6-45B2-9264-93BD60748A50}"/>
                </c:ext>
              </c:extLst>
            </c:dLbl>
            <c:dLbl>
              <c:idx val="7"/>
              <c:layout>
                <c:manualLayout>
                  <c:x val="0.10089020771513353"/>
                  <c:y val="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6E6-45B2-9264-93BD60748A50}"/>
                </c:ext>
              </c:extLst>
            </c:dLbl>
            <c:dLbl>
              <c:idx val="8"/>
              <c:layout>
                <c:manualLayout>
                  <c:x val="0.12225519287833828"/>
                  <c:y val="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6E6-45B2-9264-93BD60748A5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100</c:v>
                </c:pt>
                <c:pt idx="1">
                  <c:v>89</c:v>
                </c:pt>
                <c:pt idx="2">
                  <c:v>87</c:v>
                </c:pt>
                <c:pt idx="3">
                  <c:v>52</c:v>
                </c:pt>
                <c:pt idx="4">
                  <c:v>44</c:v>
                </c:pt>
                <c:pt idx="5">
                  <c:v>44</c:v>
                </c:pt>
                <c:pt idx="6">
                  <c:v>47</c:v>
                </c:pt>
                <c:pt idx="7">
                  <c:v>23</c:v>
                </c:pt>
                <c:pt idx="8">
                  <c:v>42</c:v>
                </c:pt>
              </c:numCache>
            </c:numRef>
          </c:val>
          <c:extLst>
            <c:ext xmlns:c16="http://schemas.microsoft.com/office/drawing/2014/chart" uri="{C3380CC4-5D6E-409C-BE32-E72D297353CC}">
              <c16:uniqueId val="{00000009-66E6-45B2-9264-93BD60748A50}"/>
            </c:ext>
          </c:extLst>
        </c:ser>
        <c:dLbls>
          <c:showLegendKey val="0"/>
          <c:showVal val="0"/>
          <c:showCatName val="0"/>
          <c:showSerName val="0"/>
          <c:showPercent val="0"/>
          <c:showBubbleSize val="0"/>
        </c:dLbls>
        <c:gapWidth val="80"/>
        <c:overlap val="100"/>
        <c:axId val="592926136"/>
        <c:axId val="1"/>
      </c:barChart>
      <c:catAx>
        <c:axId val="592926136"/>
        <c:scaling>
          <c:orientation val="maxMin"/>
        </c:scaling>
        <c:delete val="0"/>
        <c:axPos val="l"/>
        <c:majorGridlines>
          <c:spPr>
            <a:ln>
              <a:noFill/>
            </a:ln>
          </c:spPr>
        </c:majorGridlines>
        <c:majorTickMark val="none"/>
        <c:minorTickMark val="none"/>
        <c:tickLblPos val="none"/>
        <c:spPr>
          <a:ln w="9525" algn="ctr">
            <a:solidFill>
              <a:srgbClr val="FFFFFF"/>
            </a:solidFill>
            <a:prstDash val="solid"/>
          </a:ln>
        </c:spPr>
        <c:crossAx val="1"/>
        <c:crosses val="min"/>
        <c:auto val="0"/>
        <c:lblAlgn val="ctr"/>
        <c:lblOffset val="100"/>
        <c:noMultiLvlLbl val="0"/>
      </c:catAx>
      <c:valAx>
        <c:axId val="1"/>
        <c:scaling>
          <c:orientation val="minMax"/>
          <c:max val="100"/>
          <c:min val="0"/>
        </c:scaling>
        <c:delete val="1"/>
        <c:axPos val="t"/>
        <c:numFmt formatCode="General" sourceLinked="1"/>
        <c:majorTickMark val="out"/>
        <c:minorTickMark val="none"/>
        <c:tickLblPos val="nextTo"/>
        <c:crossAx val="592926136"/>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241054613935969E-2"/>
          <c:y val="9.7378277153558054E-2"/>
          <c:w val="0.97551789077212803"/>
          <c:h val="0.80524344569288386"/>
        </c:manualLayout>
      </c:layout>
      <c:barChart>
        <c:barDir val="col"/>
        <c:grouping val="stacked"/>
        <c:varyColors val="0"/>
        <c:ser>
          <c:idx val="0"/>
          <c:order val="0"/>
          <c:spPr>
            <a:solidFill>
              <a:schemeClr val="accent2"/>
            </a:solidFill>
            <a:ln>
              <a:noFill/>
            </a:ln>
          </c:spPr>
          <c:invertIfNegative val="0"/>
          <c:val>
            <c:numRef>
              <c:f>Sheet1!$A$1:$E$1</c:f>
              <c:numCache>
                <c:formatCode>General</c:formatCode>
                <c:ptCount val="5"/>
                <c:pt idx="0">
                  <c:v>7</c:v>
                </c:pt>
                <c:pt idx="1">
                  <c:v>6</c:v>
                </c:pt>
                <c:pt idx="2">
                  <c:v>16</c:v>
                </c:pt>
                <c:pt idx="3">
                  <c:v>4</c:v>
                </c:pt>
                <c:pt idx="4">
                  <c:v>9</c:v>
                </c:pt>
              </c:numCache>
            </c:numRef>
          </c:val>
          <c:extLst>
            <c:ext xmlns:c16="http://schemas.microsoft.com/office/drawing/2014/chart" uri="{C3380CC4-5D6E-409C-BE32-E72D297353CC}">
              <c16:uniqueId val="{00000000-0330-4016-B5DE-E6CB6645F265}"/>
            </c:ext>
          </c:extLst>
        </c:ser>
        <c:ser>
          <c:idx val="1"/>
          <c:order val="1"/>
          <c:spPr>
            <a:solidFill>
              <a:schemeClr val="accent1"/>
            </a:solidFill>
            <a:ln>
              <a:noFill/>
            </a:ln>
          </c:spPr>
          <c:invertIfNegative val="0"/>
          <c:dLbls>
            <c:dLbl>
              <c:idx val="2"/>
              <c:layout>
                <c:manualLayout>
                  <c:x val="2.7071563088512243E-2"/>
                  <c:y val="0"/>
                </c:manualLayout>
              </c:layout>
              <c:numFmt formatCode="#,##0;&quot;-&quot;#,##0" sourceLinked="0"/>
              <c:spPr>
                <a:noFill/>
                <a:ln>
                  <a:noFill/>
                </a:ln>
              </c:spPr>
              <c:txPr>
                <a:bodyPr wrap="none"/>
                <a:lstStyle/>
                <a:p>
                  <a:pPr>
                    <a:defRPr sz="14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330-4016-B5DE-E6CB6645F265}"/>
                </c:ext>
              </c:extLst>
            </c:dLbl>
            <c:dLbl>
              <c:idx val="4"/>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330-4016-B5DE-E6CB6645F26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15</c:v>
                </c:pt>
                <c:pt idx="1">
                  <c:v>4</c:v>
                </c:pt>
                <c:pt idx="2">
                  <c:v>18</c:v>
                </c:pt>
                <c:pt idx="3">
                  <c:v>3</c:v>
                </c:pt>
                <c:pt idx="4">
                  <c:v>63</c:v>
                </c:pt>
              </c:numCache>
            </c:numRef>
          </c:val>
          <c:extLst>
            <c:ext xmlns:c16="http://schemas.microsoft.com/office/drawing/2014/chart" uri="{C3380CC4-5D6E-409C-BE32-E72D297353CC}">
              <c16:uniqueId val="{00000003-0330-4016-B5DE-E6CB6645F265}"/>
            </c:ext>
          </c:extLst>
        </c:ser>
        <c:dLbls>
          <c:showLegendKey val="0"/>
          <c:showVal val="0"/>
          <c:showCatName val="0"/>
          <c:showSerName val="0"/>
          <c:showPercent val="0"/>
          <c:showBubbleSize val="0"/>
        </c:dLbls>
        <c:gapWidth val="80"/>
        <c:overlap val="100"/>
        <c:axId val="975966120"/>
        <c:axId val="1"/>
      </c:barChart>
      <c:catAx>
        <c:axId val="975966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2"/>
          <c:min val="0"/>
        </c:scaling>
        <c:delete val="1"/>
        <c:axPos val="l"/>
        <c:numFmt formatCode="General" sourceLinked="1"/>
        <c:majorTickMark val="out"/>
        <c:minorTickMark val="none"/>
        <c:tickLblPos val="nextTo"/>
        <c:crossAx val="975966120"/>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745591939546598E-2"/>
          <c:y val="2.2317596566523604E-2"/>
          <c:w val="0.82997481108312343"/>
          <c:h val="0.95536480686695269"/>
        </c:manualLayout>
      </c:layout>
      <c:barChart>
        <c:barDir val="bar"/>
        <c:grouping val="stacked"/>
        <c:varyColors val="0"/>
        <c:ser>
          <c:idx val="0"/>
          <c:order val="0"/>
          <c:spPr>
            <a:solidFill>
              <a:schemeClr val="accent1"/>
            </a:solidFill>
            <a:ln>
              <a:noFill/>
            </a:ln>
          </c:spPr>
          <c:invertIfNegative val="0"/>
          <c:dLbls>
            <c:dLbl>
              <c:idx val="0"/>
              <c:layout>
                <c:manualLayout>
                  <c:x val="0.48362720403022669"/>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A2-4A34-97EC-05EDF816B55F}"/>
                </c:ext>
              </c:extLst>
            </c:dLbl>
            <c:dLbl>
              <c:idx val="1"/>
              <c:layout>
                <c:manualLayout>
                  <c:x val="0.26889168765743071"/>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A2-4A34-97EC-05EDF816B55F}"/>
                </c:ext>
              </c:extLst>
            </c:dLbl>
            <c:dLbl>
              <c:idx val="2"/>
              <c:layout>
                <c:manualLayout>
                  <c:x val="9.634760705289673E-2"/>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A2-4A34-97EC-05EDF816B55F}"/>
                </c:ext>
              </c:extLst>
            </c:dLbl>
            <c:dLbl>
              <c:idx val="3"/>
              <c:layout>
                <c:manualLayout>
                  <c:x val="8.0604534005037781E-2"/>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A2-4A34-97EC-05EDF816B55F}"/>
                </c:ext>
              </c:extLst>
            </c:dLbl>
            <c:dLbl>
              <c:idx val="4"/>
              <c:layout>
                <c:manualLayout>
                  <c:x val="6.6750629722921909E-2"/>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A2-4A34-97EC-05EDF816B55F}"/>
                </c:ext>
              </c:extLst>
            </c:dLbl>
            <c:dLbl>
              <c:idx val="5"/>
              <c:layout>
                <c:manualLayout>
                  <c:x val="9.949622166246852E-2"/>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9A2-4A34-97EC-05EDF816B5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496.80359726099999</c:v>
                </c:pt>
                <c:pt idx="1">
                  <c:v>239.43407943599999</c:v>
                </c:pt>
                <c:pt idx="2">
                  <c:v>52.373376327899997</c:v>
                </c:pt>
                <c:pt idx="3">
                  <c:v>33.923207461300002</c:v>
                </c:pt>
                <c:pt idx="4">
                  <c:v>20.0415450034</c:v>
                </c:pt>
                <c:pt idx="5">
                  <c:v>56.283741441220997</c:v>
                </c:pt>
              </c:numCache>
            </c:numRef>
          </c:val>
          <c:extLst>
            <c:ext xmlns:c16="http://schemas.microsoft.com/office/drawing/2014/chart" uri="{C3380CC4-5D6E-409C-BE32-E72D297353CC}">
              <c16:uniqueId val="{00000006-E9A2-4A34-97EC-05EDF816B55F}"/>
            </c:ext>
          </c:extLst>
        </c:ser>
        <c:dLbls>
          <c:showLegendKey val="0"/>
          <c:showVal val="0"/>
          <c:showCatName val="0"/>
          <c:showSerName val="0"/>
          <c:showPercent val="0"/>
          <c:showBubbleSize val="0"/>
        </c:dLbls>
        <c:gapWidth val="80"/>
        <c:overlap val="100"/>
        <c:axId val="1014191424"/>
        <c:axId val="1"/>
      </c:barChart>
      <c:catAx>
        <c:axId val="101419142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96.80359726099999"/>
          <c:min val="0"/>
        </c:scaling>
        <c:delete val="1"/>
        <c:axPos val="t"/>
        <c:numFmt formatCode="General" sourceLinked="1"/>
        <c:majorTickMark val="out"/>
        <c:minorTickMark val="none"/>
        <c:tickLblPos val="nextTo"/>
        <c:crossAx val="1014191424"/>
        <c:crosses val="min"/>
        <c:crossBetween val="between"/>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468558708959377E-2"/>
          <c:y val="6.7885117493472591E-2"/>
          <c:w val="0.97106288258208129"/>
          <c:h val="0.86422976501305482"/>
        </c:manualLayout>
      </c:layout>
      <c:barChart>
        <c:barDir val="col"/>
        <c:grouping val="stacked"/>
        <c:varyColors val="0"/>
        <c:ser>
          <c:idx val="0"/>
          <c:order val="0"/>
          <c:spPr>
            <a:solidFill>
              <a:schemeClr val="accent1"/>
            </a:solid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8D9D-45A1-9C8B-CFF59782DDA2}"/>
              </c:ext>
            </c:extLst>
          </c:dPt>
          <c:dPt>
            <c:idx val="2"/>
            <c:invertIfNegative val="0"/>
            <c:bubble3D val="0"/>
            <c:spPr>
              <a:solidFill>
                <a:schemeClr val="accent2"/>
              </a:solidFill>
              <a:ln>
                <a:noFill/>
              </a:ln>
            </c:spPr>
            <c:extLst>
              <c:ext xmlns:c16="http://schemas.microsoft.com/office/drawing/2014/chart" uri="{C3380CC4-5D6E-409C-BE32-E72D297353CC}">
                <c16:uniqueId val="{00000001-8D9D-45A1-9C8B-CFF59782DDA2}"/>
              </c:ext>
            </c:extLst>
          </c:dPt>
          <c:dPt>
            <c:idx val="3"/>
            <c:invertIfNegative val="0"/>
            <c:bubble3D val="0"/>
            <c:spPr>
              <a:solidFill>
                <a:schemeClr val="accent2"/>
              </a:solidFill>
              <a:ln>
                <a:noFill/>
              </a:ln>
            </c:spPr>
            <c:extLst>
              <c:ext xmlns:c16="http://schemas.microsoft.com/office/drawing/2014/chart" uri="{C3380CC4-5D6E-409C-BE32-E72D297353CC}">
                <c16:uniqueId val="{00000002-8D9D-45A1-9C8B-CFF59782DDA2}"/>
              </c:ext>
            </c:extLst>
          </c:dPt>
          <c:val>
            <c:numRef>
              <c:f>Sheet1!$A$1:$H$1</c:f>
              <c:numCache>
                <c:formatCode>General</c:formatCode>
                <c:ptCount val="8"/>
                <c:pt idx="0">
                  <c:v>2</c:v>
                </c:pt>
                <c:pt idx="1">
                  <c:v>8</c:v>
                </c:pt>
                <c:pt idx="2">
                  <c:v>5</c:v>
                </c:pt>
                <c:pt idx="3">
                  <c:v>2</c:v>
                </c:pt>
                <c:pt idx="4">
                  <c:v>11</c:v>
                </c:pt>
                <c:pt idx="5">
                  <c:v>14</c:v>
                </c:pt>
                <c:pt idx="6">
                  <c:v>11</c:v>
                </c:pt>
                <c:pt idx="7">
                  <c:v>2</c:v>
                </c:pt>
              </c:numCache>
            </c:numRef>
          </c:val>
          <c:extLst>
            <c:ext xmlns:c16="http://schemas.microsoft.com/office/drawing/2014/chart" uri="{C3380CC4-5D6E-409C-BE32-E72D297353CC}">
              <c16:uniqueId val="{00000003-8D9D-45A1-9C8B-CFF59782DDA2}"/>
            </c:ext>
          </c:extLst>
        </c:ser>
        <c:ser>
          <c:idx val="1"/>
          <c:order val="1"/>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4-8D9D-45A1-9C8B-CFF59782DDA2}"/>
              </c:ext>
            </c:extLst>
          </c:dPt>
          <c:dPt>
            <c:idx val="2"/>
            <c:invertIfNegative val="0"/>
            <c:bubble3D val="0"/>
            <c:spPr>
              <a:solidFill>
                <a:schemeClr val="accent1"/>
              </a:solidFill>
              <a:ln>
                <a:noFill/>
              </a:ln>
            </c:spPr>
            <c:extLst>
              <c:ext xmlns:c16="http://schemas.microsoft.com/office/drawing/2014/chart" uri="{C3380CC4-5D6E-409C-BE32-E72D297353CC}">
                <c16:uniqueId val="{00000005-8D9D-45A1-9C8B-CFF59782DDA2}"/>
              </c:ext>
            </c:extLst>
          </c:dPt>
          <c:dPt>
            <c:idx val="3"/>
            <c:invertIfNegative val="0"/>
            <c:bubble3D val="0"/>
            <c:spPr>
              <a:solidFill>
                <a:schemeClr val="accent1"/>
              </a:solidFill>
              <a:ln>
                <a:noFill/>
              </a:ln>
            </c:spPr>
            <c:extLst>
              <c:ext xmlns:c16="http://schemas.microsoft.com/office/drawing/2014/chart" uri="{C3380CC4-5D6E-409C-BE32-E72D297353CC}">
                <c16:uniqueId val="{00000006-8D9D-45A1-9C8B-CFF59782DDA2}"/>
              </c:ext>
            </c:extLst>
          </c:dPt>
          <c:val>
            <c:numRef>
              <c:f>Sheet1!$A$2:$H$2</c:f>
              <c:numCache>
                <c:formatCode>General</c:formatCode>
                <c:ptCount val="8"/>
                <c:pt idx="0">
                  <c:v>3</c:v>
                </c:pt>
                <c:pt idx="1">
                  <c:v>0</c:v>
                </c:pt>
                <c:pt idx="2">
                  <c:v>8</c:v>
                </c:pt>
                <c:pt idx="3">
                  <c:v>6</c:v>
                </c:pt>
                <c:pt idx="4">
                  <c:v>0</c:v>
                </c:pt>
                <c:pt idx="5">
                  <c:v>0</c:v>
                </c:pt>
                <c:pt idx="6">
                  <c:v>0</c:v>
                </c:pt>
                <c:pt idx="7">
                  <c:v>0</c:v>
                </c:pt>
              </c:numCache>
            </c:numRef>
          </c:val>
          <c:extLst>
            <c:ext xmlns:c16="http://schemas.microsoft.com/office/drawing/2014/chart" uri="{C3380CC4-5D6E-409C-BE32-E72D297353CC}">
              <c16:uniqueId val="{00000007-8D9D-45A1-9C8B-CFF59782DDA2}"/>
            </c:ext>
          </c:extLst>
        </c:ser>
        <c:dLbls>
          <c:showLegendKey val="0"/>
          <c:showVal val="0"/>
          <c:showCatName val="0"/>
          <c:showSerName val="0"/>
          <c:showPercent val="0"/>
          <c:showBubbleSize val="0"/>
        </c:dLbls>
        <c:gapWidth val="80"/>
        <c:overlap val="100"/>
        <c:axId val="975925120"/>
        <c:axId val="1"/>
      </c:barChart>
      <c:catAx>
        <c:axId val="975925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4"/>
          <c:min val="0"/>
        </c:scaling>
        <c:delete val="1"/>
        <c:axPos val="l"/>
        <c:numFmt formatCode="General" sourceLinked="1"/>
        <c:majorTickMark val="out"/>
        <c:minorTickMark val="none"/>
        <c:tickLblPos val="nextTo"/>
        <c:crossAx val="97592512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498442367601244E-2"/>
          <c:y val="2.2317596566523604E-2"/>
          <c:w val="0.9190031152647975"/>
          <c:h val="0.95536480686695269"/>
        </c:manualLayout>
      </c:layout>
      <c:barChart>
        <c:barDir val="bar"/>
        <c:grouping val="stacked"/>
        <c:varyColors val="0"/>
        <c:ser>
          <c:idx val="0"/>
          <c:order val="0"/>
          <c:spPr>
            <a:solidFill>
              <a:schemeClr val="accent1"/>
            </a:solidFill>
            <a:ln>
              <a:noFill/>
            </a:ln>
          </c:spPr>
          <c:invertIfNegative val="0"/>
          <c:val>
            <c:numRef>
              <c:f>Sheet1!$A$1:$F$1</c:f>
              <c:numCache>
                <c:formatCode>General</c:formatCode>
                <c:ptCount val="6"/>
                <c:pt idx="0">
                  <c:v>6873.7719366600004</c:v>
                </c:pt>
                <c:pt idx="1">
                  <c:v>5079.0280254299996</c:v>
                </c:pt>
                <c:pt idx="2">
                  <c:v>625.85694166200005</c:v>
                </c:pt>
                <c:pt idx="3">
                  <c:v>593.85419335400002</c:v>
                </c:pt>
                <c:pt idx="4">
                  <c:v>326.330613607999</c:v>
                </c:pt>
                <c:pt idx="5">
                  <c:v>1425.5827562391</c:v>
                </c:pt>
              </c:numCache>
            </c:numRef>
          </c:val>
          <c:extLst>
            <c:ext xmlns:c16="http://schemas.microsoft.com/office/drawing/2014/chart" uri="{C3380CC4-5D6E-409C-BE32-E72D297353CC}">
              <c16:uniqueId val="{00000000-BA1A-42A1-A0AA-005F00C4FCE0}"/>
            </c:ext>
          </c:extLst>
        </c:ser>
        <c:dLbls>
          <c:showLegendKey val="0"/>
          <c:showVal val="0"/>
          <c:showCatName val="0"/>
          <c:showSerName val="0"/>
          <c:showPercent val="0"/>
          <c:showBubbleSize val="0"/>
        </c:dLbls>
        <c:gapWidth val="80"/>
        <c:overlap val="100"/>
        <c:axId val="1014205200"/>
        <c:axId val="1"/>
      </c:barChart>
      <c:catAx>
        <c:axId val="101420520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873.7719366600004"/>
          <c:min val="0"/>
        </c:scaling>
        <c:delete val="1"/>
        <c:axPos val="t"/>
        <c:numFmt formatCode="General" sourceLinked="1"/>
        <c:majorTickMark val="out"/>
        <c:minorTickMark val="none"/>
        <c:tickLblPos val="nextTo"/>
        <c:crossAx val="101420520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927062646687123E-2"/>
          <c:y val="2.3360287511230909E-2"/>
          <c:w val="0.92814587470662568"/>
          <c:h val="0.88364779874213839"/>
        </c:manualLayout>
      </c:layout>
      <c:scatterChart>
        <c:scatterStyle val="lineMarker"/>
        <c:varyColors val="0"/>
        <c:ser>
          <c:idx val="0"/>
          <c:order val="0"/>
          <c:spPr>
            <a:ln w="19050" algn="ctr">
              <a:solidFill>
                <a:schemeClr val="accent1"/>
              </a:solidFill>
              <a:prstDash val="solid"/>
            </a:ln>
          </c:spPr>
          <c:marker>
            <c:symbol val="none"/>
          </c:marker>
          <c:xVal>
            <c:numRef>
              <c:f>Sheet1!$A$1:$G$1</c:f>
              <c:numCache>
                <c:formatCode>General</c:formatCode>
                <c:ptCount val="7"/>
                <c:pt idx="0">
                  <c:v>2010</c:v>
                </c:pt>
                <c:pt idx="1">
                  <c:v>2011</c:v>
                </c:pt>
                <c:pt idx="2">
                  <c:v>2012</c:v>
                </c:pt>
                <c:pt idx="3">
                  <c:v>2013</c:v>
                </c:pt>
                <c:pt idx="4">
                  <c:v>2014</c:v>
                </c:pt>
                <c:pt idx="5">
                  <c:v>2015</c:v>
                </c:pt>
                <c:pt idx="6">
                  <c:v>2016</c:v>
                </c:pt>
              </c:numCache>
            </c:numRef>
          </c:xVal>
          <c:yVal>
            <c:numRef>
              <c:f>Sheet1!$A$2:$G$2</c:f>
              <c:numCache>
                <c:formatCode>General</c:formatCode>
                <c:ptCount val="7"/>
                <c:pt idx="0">
                  <c:v>11.806724697669949</c:v>
                </c:pt>
                <c:pt idx="1">
                  <c:v>8.9996252295850638</c:v>
                </c:pt>
                <c:pt idx="2">
                  <c:v>6.2225568961699906</c:v>
                </c:pt>
                <c:pt idx="3">
                  <c:v>4.2561432996921837</c:v>
                </c:pt>
                <c:pt idx="4">
                  <c:v>2.7322249096124978</c:v>
                </c:pt>
                <c:pt idx="5">
                  <c:v>3.8045128771785102</c:v>
                </c:pt>
                <c:pt idx="6">
                  <c:v>5.1188914238225323</c:v>
                </c:pt>
              </c:numCache>
            </c:numRef>
          </c:yVal>
          <c:smooth val="0"/>
          <c:extLst>
            <c:ext xmlns:c16="http://schemas.microsoft.com/office/drawing/2014/chart" uri="{C3380CC4-5D6E-409C-BE32-E72D297353CC}">
              <c16:uniqueId val="{00000000-6E4B-4DBB-BFEB-72113D7A86B6}"/>
            </c:ext>
          </c:extLst>
        </c:ser>
        <c:ser>
          <c:idx val="1"/>
          <c:order val="1"/>
          <c:spPr>
            <a:ln w="76200" algn="ctr">
              <a:solidFill>
                <a:schemeClr val="accent4"/>
              </a:solidFill>
              <a:prstDash val="solid"/>
            </a:ln>
          </c:spPr>
          <c:marker>
            <c:symbol val="none"/>
          </c:marker>
          <c:xVal>
            <c:numRef>
              <c:f>Sheet1!$A$1:$G$1</c:f>
              <c:numCache>
                <c:formatCode>General</c:formatCode>
                <c:ptCount val="7"/>
                <c:pt idx="0">
                  <c:v>2010</c:v>
                </c:pt>
                <c:pt idx="1">
                  <c:v>2011</c:v>
                </c:pt>
                <c:pt idx="2">
                  <c:v>2012</c:v>
                </c:pt>
                <c:pt idx="3">
                  <c:v>2013</c:v>
                </c:pt>
                <c:pt idx="4">
                  <c:v>2014</c:v>
                </c:pt>
                <c:pt idx="5">
                  <c:v>2015</c:v>
                </c:pt>
                <c:pt idx="6">
                  <c:v>2016</c:v>
                </c:pt>
              </c:numCache>
            </c:numRef>
          </c:xVal>
          <c:yVal>
            <c:numRef>
              <c:f>Sheet1!$A$3:$G$3</c:f>
              <c:numCache>
                <c:formatCode>General</c:formatCode>
                <c:ptCount val="7"/>
                <c:pt idx="0">
                  <c:v>11.806724697669949</c:v>
                </c:pt>
                <c:pt idx="1">
                  <c:v>11.903970239626815</c:v>
                </c:pt>
                <c:pt idx="2">
                  <c:v>11.988982694576222</c:v>
                </c:pt>
                <c:pt idx="3">
                  <c:v>12.227781590876461</c:v>
                </c:pt>
                <c:pt idx="4">
                  <c:v>12.270979894018296</c:v>
                </c:pt>
                <c:pt idx="5">
                  <c:v>13.290249247510843</c:v>
                </c:pt>
                <c:pt idx="6">
                  <c:v>14.587658115861515</c:v>
                </c:pt>
              </c:numCache>
            </c:numRef>
          </c:yVal>
          <c:smooth val="0"/>
          <c:extLst>
            <c:ext xmlns:c16="http://schemas.microsoft.com/office/drawing/2014/chart" uri="{C3380CC4-5D6E-409C-BE32-E72D297353CC}">
              <c16:uniqueId val="{00000001-6E4B-4DBB-BFEB-72113D7A86B6}"/>
            </c:ext>
          </c:extLst>
        </c:ser>
        <c:dLbls>
          <c:showLegendKey val="0"/>
          <c:showVal val="0"/>
          <c:showCatName val="0"/>
          <c:showSerName val="0"/>
          <c:showPercent val="0"/>
          <c:showBubbleSize val="0"/>
        </c:dLbls>
        <c:axId val="1014630104"/>
        <c:axId val="1"/>
      </c:scatterChart>
      <c:valAx>
        <c:axId val="1014630104"/>
        <c:scaling>
          <c:orientation val="minMax"/>
          <c:max val="2016"/>
          <c:min val="201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200">
                <a:solidFill>
                  <a:schemeClr val="tx1"/>
                </a:solidFill>
                <a:latin typeface="+mn-lt"/>
                <a:ea typeface="+mn-ea"/>
                <a:cs typeface="+mn-cs"/>
                <a:sym typeface="+mn-lt"/>
              </a:defRPr>
            </a:pPr>
            <a:endParaRPr lang="en-US"/>
          </a:p>
        </c:txPr>
        <c:crossAx val="1"/>
        <c:crosses val="min"/>
        <c:crossBetween val="midCat"/>
        <c:majorUnit val="1"/>
      </c:valAx>
      <c:valAx>
        <c:axId val="1"/>
        <c:scaling>
          <c:orientation val="minMax"/>
          <c:max val="15.806724697669949"/>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1014630104"/>
        <c:crosses val="min"/>
        <c:crossBetween val="midCat"/>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23244717109749E-2"/>
          <c:y val="2.7282266526757609E-2"/>
          <c:w val="0.96455351056578054"/>
          <c:h val="0.94438614900314799"/>
        </c:manualLayout>
      </c:layout>
      <c:bubbleChart>
        <c:varyColors val="0"/>
        <c:ser>
          <c:idx val="0"/>
          <c:order val="0"/>
          <c:spPr>
            <a:solidFill>
              <a:schemeClr val="accent2"/>
            </a:solidFill>
            <a:ln>
              <a:noFill/>
            </a:ln>
          </c:spPr>
          <c:invertIfNegative val="0"/>
          <c:xVal>
            <c:numRef>
              <c:f>Sheet1!$A$1:$A$12</c:f>
              <c:numCache>
                <c:formatCode>General</c:formatCode>
                <c:ptCount val="12"/>
                <c:pt idx="0">
                  <c:v>2.2722064149704346</c:v>
                </c:pt>
                <c:pt idx="1">
                  <c:v>0.91389108951998033</c:v>
                </c:pt>
              </c:numCache>
            </c:numRef>
          </c:xVal>
          <c:yVal>
            <c:numRef>
              <c:f>Sheet1!$B$1:$B$12</c:f>
              <c:numCache>
                <c:formatCode>General</c:formatCode>
                <c:ptCount val="12"/>
                <c:pt idx="0">
                  <c:v>0.6871715648000265</c:v>
                </c:pt>
                <c:pt idx="1">
                  <c:v>0.54817219867162592</c:v>
                </c:pt>
              </c:numCache>
            </c:numRef>
          </c:yVal>
          <c:bubbleSize>
            <c:numRef>
              <c:f>Sheet1!$C$1:$C$12</c:f>
              <c:numCache>
                <c:formatCode>General</c:formatCode>
                <c:ptCount val="12"/>
                <c:pt idx="0">
                  <c:v>5072.3101916300002</c:v>
                </c:pt>
                <c:pt idx="1">
                  <c:v>5024.0600975999996</c:v>
                </c:pt>
              </c:numCache>
            </c:numRef>
          </c:bubbleSize>
          <c:bubble3D val="0"/>
          <c:extLst>
            <c:ext xmlns:c16="http://schemas.microsoft.com/office/drawing/2014/chart" uri="{C3380CC4-5D6E-409C-BE32-E72D297353CC}">
              <c16:uniqueId val="{00000000-9DFC-4EBE-9CFE-CBFAE2D619B1}"/>
            </c:ext>
          </c:extLst>
        </c:ser>
        <c:ser>
          <c:idx val="1"/>
          <c:order val="1"/>
          <c:spPr>
            <a:solidFill>
              <a:schemeClr val="accent2"/>
            </a:solidFill>
            <a:ln>
              <a:noFill/>
            </a:ln>
          </c:spPr>
          <c:invertIfNegative val="0"/>
          <c:dPt>
            <c:idx val="2"/>
            <c:invertIfNegative val="0"/>
            <c:bubble3D val="0"/>
            <c:extLst>
              <c:ext xmlns:c16="http://schemas.microsoft.com/office/drawing/2014/chart" uri="{C3380CC4-5D6E-409C-BE32-E72D297353CC}">
                <c16:uniqueId val="{00000001-9DFC-4EBE-9CFE-CBFAE2D619B1}"/>
              </c:ext>
            </c:extLst>
          </c:dPt>
          <c:dPt>
            <c:idx val="3"/>
            <c:invertIfNegative val="0"/>
            <c:bubble3D val="0"/>
            <c:spPr>
              <a:solidFill>
                <a:schemeClr val="tx2"/>
              </a:solidFill>
              <a:ln>
                <a:noFill/>
              </a:ln>
            </c:spPr>
            <c:extLst>
              <c:ext xmlns:c16="http://schemas.microsoft.com/office/drawing/2014/chart" uri="{C3380CC4-5D6E-409C-BE32-E72D297353CC}">
                <c16:uniqueId val="{00000002-9DFC-4EBE-9CFE-CBFAE2D619B1}"/>
              </c:ext>
            </c:extLst>
          </c:dPt>
          <c:xVal>
            <c:numRef>
              <c:f>Sheet1!$A$1:$A$12</c:f>
              <c:numCache>
                <c:formatCode>General</c:formatCode>
                <c:ptCount val="12"/>
                <c:pt idx="2">
                  <c:v>0.75779555375385943</c:v>
                </c:pt>
                <c:pt idx="3">
                  <c:v>1.3473325649840939</c:v>
                </c:pt>
              </c:numCache>
            </c:numRef>
          </c:xVal>
          <c:yVal>
            <c:numRef>
              <c:f>Sheet1!$D$1:$D$12</c:f>
              <c:numCache>
                <c:formatCode>General</c:formatCode>
                <c:ptCount val="12"/>
                <c:pt idx="2">
                  <c:v>0.27260922366056928</c:v>
                </c:pt>
                <c:pt idx="3">
                  <c:v>0.55768219579452882</c:v>
                </c:pt>
              </c:numCache>
            </c:numRef>
          </c:yVal>
          <c:bubbleSize>
            <c:numRef>
              <c:f>Sheet1!$E$1:$E$12</c:f>
              <c:numCache>
                <c:formatCode>General</c:formatCode>
                <c:ptCount val="12"/>
                <c:pt idx="2">
                  <c:v>4717.5037534599996</c:v>
                </c:pt>
                <c:pt idx="3">
                  <c:v>5382.3610061399904</c:v>
                </c:pt>
              </c:numCache>
            </c:numRef>
          </c:bubbleSize>
          <c:bubble3D val="0"/>
          <c:extLst>
            <c:ext xmlns:c16="http://schemas.microsoft.com/office/drawing/2014/chart" uri="{C3380CC4-5D6E-409C-BE32-E72D297353CC}">
              <c16:uniqueId val="{00000003-9DFC-4EBE-9CFE-CBFAE2D619B1}"/>
            </c:ext>
          </c:extLst>
        </c:ser>
        <c:ser>
          <c:idx val="2"/>
          <c:order val="2"/>
          <c:spPr>
            <a:solidFill>
              <a:schemeClr val="accent1"/>
            </a:solidFill>
            <a:ln>
              <a:noFill/>
            </a:ln>
          </c:spPr>
          <c:invertIfNegative val="0"/>
          <c:dPt>
            <c:idx val="4"/>
            <c:invertIfNegative val="0"/>
            <c:bubble3D val="0"/>
            <c:spPr>
              <a:solidFill>
                <a:schemeClr val="tx2"/>
              </a:solidFill>
              <a:ln>
                <a:noFill/>
              </a:ln>
            </c:spPr>
            <c:extLst>
              <c:ext xmlns:c16="http://schemas.microsoft.com/office/drawing/2014/chart" uri="{C3380CC4-5D6E-409C-BE32-E72D297353CC}">
                <c16:uniqueId val="{00000004-9DFC-4EBE-9CFE-CBFAE2D619B1}"/>
              </c:ext>
            </c:extLst>
          </c:dPt>
          <c:xVal>
            <c:numRef>
              <c:f>Sheet1!$A$1:$A$12</c:f>
              <c:numCache>
                <c:formatCode>General</c:formatCode>
                <c:ptCount val="12"/>
                <c:pt idx="4">
                  <c:v>1.2548187370154062</c:v>
                </c:pt>
                <c:pt idx="5">
                  <c:v>0.82263924979804059</c:v>
                </c:pt>
                <c:pt idx="6">
                  <c:v>0.1885487819318854</c:v>
                </c:pt>
                <c:pt idx="7">
                  <c:v>1.4905987738707438</c:v>
                </c:pt>
              </c:numCache>
            </c:numRef>
          </c:xVal>
          <c:yVal>
            <c:numRef>
              <c:f>Sheet1!$F$1:$F$12</c:f>
              <c:numCache>
                <c:formatCode>General</c:formatCode>
                <c:ptCount val="12"/>
                <c:pt idx="4">
                  <c:v>0.87358452549168852</c:v>
                </c:pt>
                <c:pt idx="5">
                  <c:v>-0.62878996242848872</c:v>
                </c:pt>
                <c:pt idx="6">
                  <c:v>-0.1874220447875552</c:v>
                </c:pt>
                <c:pt idx="7">
                  <c:v>0.5331525924113123</c:v>
                </c:pt>
              </c:numCache>
            </c:numRef>
          </c:yVal>
          <c:bubbleSize>
            <c:numRef>
              <c:f>Sheet1!$G$1:$G$12</c:f>
              <c:numCache>
                <c:formatCode>General</c:formatCode>
                <c:ptCount val="12"/>
                <c:pt idx="4">
                  <c:v>4551.1386609700003</c:v>
                </c:pt>
                <c:pt idx="5">
                  <c:v>4998.1246627700002</c:v>
                </c:pt>
                <c:pt idx="6">
                  <c:v>6993.5114204599904</c:v>
                </c:pt>
                <c:pt idx="7">
                  <c:v>5373.8439589199997</c:v>
                </c:pt>
              </c:numCache>
            </c:numRef>
          </c:bubbleSize>
          <c:bubble3D val="0"/>
          <c:extLst>
            <c:ext xmlns:c16="http://schemas.microsoft.com/office/drawing/2014/chart" uri="{C3380CC4-5D6E-409C-BE32-E72D297353CC}">
              <c16:uniqueId val="{00000005-9DFC-4EBE-9CFE-CBFAE2D619B1}"/>
            </c:ext>
          </c:extLst>
        </c:ser>
        <c:ser>
          <c:idx val="3"/>
          <c:order val="3"/>
          <c:spPr>
            <a:solidFill>
              <a:schemeClr val="accent4"/>
            </a:solidFill>
            <a:ln>
              <a:noFill/>
            </a:ln>
          </c:spPr>
          <c:invertIfNegative val="0"/>
          <c:dPt>
            <c:idx val="8"/>
            <c:invertIfNegative val="0"/>
            <c:bubble3D val="0"/>
            <c:spPr>
              <a:solidFill>
                <a:schemeClr val="tx2"/>
              </a:solidFill>
              <a:ln>
                <a:noFill/>
              </a:ln>
            </c:spPr>
            <c:extLst>
              <c:ext xmlns:c16="http://schemas.microsoft.com/office/drawing/2014/chart" uri="{C3380CC4-5D6E-409C-BE32-E72D297353CC}">
                <c16:uniqueId val="{00000006-9DFC-4EBE-9CFE-CBFAE2D619B1}"/>
              </c:ext>
            </c:extLst>
          </c:dPt>
          <c:xVal>
            <c:numRef>
              <c:f>Sheet1!$A$1:$A$12</c:f>
              <c:numCache>
                <c:formatCode>General</c:formatCode>
                <c:ptCount val="12"/>
                <c:pt idx="8">
                  <c:v>1.3437225575515965</c:v>
                </c:pt>
                <c:pt idx="9">
                  <c:v>1.9678151937895461</c:v>
                </c:pt>
              </c:numCache>
            </c:numRef>
          </c:xVal>
          <c:yVal>
            <c:numRef>
              <c:f>Sheet1!$H$1:$H$12</c:f>
              <c:numCache>
                <c:formatCode>General</c:formatCode>
                <c:ptCount val="12"/>
                <c:pt idx="8">
                  <c:v>0.27670474105192522</c:v>
                </c:pt>
                <c:pt idx="9">
                  <c:v>0.84095627417324348</c:v>
                </c:pt>
              </c:numCache>
            </c:numRef>
          </c:yVal>
          <c:bubbleSize>
            <c:numRef>
              <c:f>Sheet1!$I$1:$I$12</c:f>
              <c:numCache>
                <c:formatCode>General</c:formatCode>
                <c:ptCount val="12"/>
                <c:pt idx="8">
                  <c:v>5322.3703078199997</c:v>
                </c:pt>
                <c:pt idx="9">
                  <c:v>5079.0280254299996</c:v>
                </c:pt>
              </c:numCache>
            </c:numRef>
          </c:bubbleSize>
          <c:bubble3D val="0"/>
          <c:extLst>
            <c:ext xmlns:c16="http://schemas.microsoft.com/office/drawing/2014/chart" uri="{C3380CC4-5D6E-409C-BE32-E72D297353CC}">
              <c16:uniqueId val="{00000007-9DFC-4EBE-9CFE-CBFAE2D619B1}"/>
            </c:ext>
          </c:extLst>
        </c:ser>
        <c:ser>
          <c:idx val="4"/>
          <c:order val="4"/>
          <c:spPr>
            <a:solidFill>
              <a:schemeClr val="accent2"/>
            </a:solidFill>
            <a:ln>
              <a:noFill/>
            </a:ln>
          </c:spPr>
          <c:invertIfNegative val="0"/>
          <c:xVal>
            <c:numRef>
              <c:f>Sheet1!$A$1:$A$12</c:f>
              <c:numCache>
                <c:formatCode>General</c:formatCode>
                <c:ptCount val="12"/>
                <c:pt idx="10">
                  <c:v>1.6694627496524728</c:v>
                </c:pt>
                <c:pt idx="11">
                  <c:v>1.5766186046363595</c:v>
                </c:pt>
              </c:numCache>
            </c:numRef>
          </c:xVal>
          <c:yVal>
            <c:numRef>
              <c:f>Sheet1!$J$1:$J$12</c:f>
              <c:numCache>
                <c:formatCode>General</c:formatCode>
                <c:ptCount val="12"/>
                <c:pt idx="10">
                  <c:v>0.69929881382051473</c:v>
                </c:pt>
                <c:pt idx="11">
                  <c:v>0.49398935541316025</c:v>
                </c:pt>
              </c:numCache>
            </c:numRef>
          </c:yVal>
          <c:bubbleSize>
            <c:numRef>
              <c:f>Sheet1!$K$1:$K$12</c:f>
              <c:numCache>
                <c:formatCode>General</c:formatCode>
                <c:ptCount val="12"/>
                <c:pt idx="10">
                  <c:v>5043.6670358199999</c:v>
                </c:pt>
                <c:pt idx="11">
                  <c:v>4234.5592971599999</c:v>
                </c:pt>
              </c:numCache>
            </c:numRef>
          </c:bubbleSize>
          <c:bubble3D val="0"/>
          <c:extLst>
            <c:ext xmlns:c16="http://schemas.microsoft.com/office/drawing/2014/chart" uri="{C3380CC4-5D6E-409C-BE32-E72D297353CC}">
              <c16:uniqueId val="{00000008-9DFC-4EBE-9CFE-CBFAE2D619B1}"/>
            </c:ext>
          </c:extLst>
        </c:ser>
        <c:dLbls>
          <c:showLegendKey val="0"/>
          <c:showVal val="0"/>
          <c:showCatName val="0"/>
          <c:showSerName val="0"/>
          <c:showPercent val="0"/>
          <c:showBubbleSize val="0"/>
        </c:dLbls>
        <c:bubbleScale val="109"/>
        <c:showNegBubbles val="0"/>
        <c:axId val="1022033912"/>
        <c:axId val="1"/>
      </c:bubbleChart>
      <c:valAx>
        <c:axId val="1022033912"/>
        <c:scaling>
          <c:orientation val="minMax"/>
          <c:max val="2.4000000000000004"/>
          <c:min val="0"/>
        </c:scaling>
        <c:delete val="0"/>
        <c:axPos val="b"/>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sz="1200">
                <a:solidFill>
                  <a:schemeClr val="tx1"/>
                </a:solidFill>
                <a:latin typeface="+mn-lt"/>
                <a:ea typeface="+mn-ea"/>
                <a:cs typeface="+mn-cs"/>
                <a:sym typeface="+mn-lt"/>
              </a:defRPr>
            </a:pPr>
            <a:endParaRPr lang="en-US"/>
          </a:p>
        </c:txPr>
        <c:crossAx val="1"/>
        <c:crosses val="min"/>
        <c:crossBetween val="midCat"/>
        <c:majorUnit val="0.2"/>
      </c:valAx>
      <c:valAx>
        <c:axId val="1"/>
        <c:scaling>
          <c:orientation val="minMax"/>
          <c:max val="1"/>
          <c:min val="-0.8"/>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sz="1200">
                <a:solidFill>
                  <a:schemeClr val="tx1"/>
                </a:solidFill>
                <a:latin typeface="+mn-lt"/>
                <a:ea typeface="+mn-ea"/>
                <a:cs typeface="+mn-cs"/>
                <a:sym typeface="+mn-lt"/>
              </a:defRPr>
            </a:pPr>
            <a:endParaRPr lang="en-US"/>
          </a:p>
        </c:txPr>
        <c:crossAx val="1022033912"/>
        <c:crosses val="min"/>
        <c:crossBetween val="midCat"/>
        <c:majorUnit val="0.2"/>
      </c:valAx>
      <c:spPr>
        <a:noFill/>
        <a:ln w="9525" algn="ctr">
          <a:solidFill>
            <a:schemeClr val="tx1"/>
          </a:solidFill>
          <a:prstDash val="solid"/>
        </a:ln>
      </c:spPr>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65079365079365"/>
          <c:y val="2.2052586938083121E-2"/>
          <c:w val="0.52777777777777779"/>
          <c:h val="0.9558948261238337"/>
        </c:manualLayout>
      </c:layout>
      <c:barChart>
        <c:barDir val="bar"/>
        <c:grouping val="stacked"/>
        <c:varyColors val="0"/>
        <c:ser>
          <c:idx val="0"/>
          <c:order val="0"/>
          <c:spPr>
            <a:solidFill>
              <a:schemeClr val="accent2"/>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0-932D-46CF-88C3-CB7F60815C19}"/>
              </c:ext>
            </c:extLst>
          </c:dPt>
          <c:dPt>
            <c:idx val="3"/>
            <c:invertIfNegative val="0"/>
            <c:bubble3D val="0"/>
            <c:spPr>
              <a:solidFill>
                <a:schemeClr val="tx2"/>
              </a:solidFill>
              <a:ln>
                <a:noFill/>
              </a:ln>
            </c:spPr>
            <c:extLst>
              <c:ext xmlns:c16="http://schemas.microsoft.com/office/drawing/2014/chart" uri="{C3380CC4-5D6E-409C-BE32-E72D297353CC}">
                <c16:uniqueId val="{00000001-932D-46CF-88C3-CB7F60815C19}"/>
              </c:ext>
            </c:extLst>
          </c:dPt>
          <c:dPt>
            <c:idx val="7"/>
            <c:invertIfNegative val="0"/>
            <c:bubble3D val="0"/>
            <c:spPr>
              <a:solidFill>
                <a:schemeClr val="accent1"/>
              </a:solidFill>
              <a:ln>
                <a:noFill/>
              </a:ln>
            </c:spPr>
            <c:extLst>
              <c:ext xmlns:c16="http://schemas.microsoft.com/office/drawing/2014/chart" uri="{C3380CC4-5D6E-409C-BE32-E72D297353CC}">
                <c16:uniqueId val="{00000002-932D-46CF-88C3-CB7F60815C19}"/>
              </c:ext>
            </c:extLst>
          </c:dPt>
          <c:dPt>
            <c:idx val="8"/>
            <c:invertIfNegative val="0"/>
            <c:bubble3D val="0"/>
            <c:spPr>
              <a:solidFill>
                <a:schemeClr val="accent1"/>
              </a:solidFill>
              <a:ln>
                <a:noFill/>
              </a:ln>
            </c:spPr>
            <c:extLst>
              <c:ext xmlns:c16="http://schemas.microsoft.com/office/drawing/2014/chart" uri="{C3380CC4-5D6E-409C-BE32-E72D297353CC}">
                <c16:uniqueId val="{00000003-932D-46CF-88C3-CB7F60815C19}"/>
              </c:ext>
            </c:extLst>
          </c:dPt>
          <c:dPt>
            <c:idx val="9"/>
            <c:invertIfNegative val="0"/>
            <c:bubble3D val="0"/>
            <c:spPr>
              <a:solidFill>
                <a:schemeClr val="tx2"/>
              </a:solidFill>
              <a:ln>
                <a:noFill/>
              </a:ln>
            </c:spPr>
            <c:extLst>
              <c:ext xmlns:c16="http://schemas.microsoft.com/office/drawing/2014/chart" uri="{C3380CC4-5D6E-409C-BE32-E72D297353CC}">
                <c16:uniqueId val="{00000004-932D-46CF-88C3-CB7F60815C19}"/>
              </c:ext>
            </c:extLst>
          </c:dPt>
          <c:dPt>
            <c:idx val="10"/>
            <c:invertIfNegative val="0"/>
            <c:bubble3D val="0"/>
            <c:spPr>
              <a:solidFill>
                <a:schemeClr val="tx2"/>
              </a:solidFill>
              <a:ln>
                <a:noFill/>
              </a:ln>
            </c:spPr>
            <c:extLst>
              <c:ext xmlns:c16="http://schemas.microsoft.com/office/drawing/2014/chart" uri="{C3380CC4-5D6E-409C-BE32-E72D297353CC}">
                <c16:uniqueId val="{00000005-932D-46CF-88C3-CB7F60815C19}"/>
              </c:ext>
            </c:extLst>
          </c:dPt>
          <c:dPt>
            <c:idx val="11"/>
            <c:invertIfNegative val="0"/>
            <c:bubble3D val="0"/>
            <c:spPr>
              <a:solidFill>
                <a:schemeClr val="accent1"/>
              </a:solidFill>
              <a:ln>
                <a:noFill/>
              </a:ln>
            </c:spPr>
            <c:extLst>
              <c:ext xmlns:c16="http://schemas.microsoft.com/office/drawing/2014/chart" uri="{C3380CC4-5D6E-409C-BE32-E72D297353CC}">
                <c16:uniqueId val="{00000006-932D-46CF-88C3-CB7F60815C19}"/>
              </c:ext>
            </c:extLst>
          </c:dPt>
          <c:dLbls>
            <c:dLbl>
              <c:idx val="0"/>
              <c:layout>
                <c:manualLayout>
                  <c:x val="0.27142857142857141"/>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32D-46CF-88C3-CB7F60815C19}"/>
                </c:ext>
              </c:extLst>
            </c:dLbl>
            <c:dLbl>
              <c:idx val="1"/>
              <c:layout>
                <c:manualLayout>
                  <c:x val="0.35079365079365077"/>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32D-46CF-88C3-CB7F60815C19}"/>
                </c:ext>
              </c:extLst>
            </c:dLbl>
            <c:dLbl>
              <c:idx val="2"/>
              <c:layout>
                <c:manualLayout>
                  <c:x val="0.3484126984126984"/>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32D-46CF-88C3-CB7F60815C19}"/>
                </c:ext>
              </c:extLst>
            </c:dLbl>
            <c:dLbl>
              <c:idx val="3"/>
              <c:layout>
                <c:manualLayout>
                  <c:x val="0.32777777777777778"/>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32D-46CF-88C3-CB7F60815C19}"/>
                </c:ext>
              </c:extLst>
            </c:dLbl>
            <c:dLbl>
              <c:idx val="4"/>
              <c:layout>
                <c:manualLayout>
                  <c:x val="0.3"/>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32D-46CF-88C3-CB7F60815C19}"/>
                </c:ext>
              </c:extLst>
            </c:dLbl>
            <c:dLbl>
              <c:idx val="5"/>
              <c:layout>
                <c:manualLayout>
                  <c:x val="0.29126984126984129"/>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32D-46CF-88C3-CB7F60815C19}"/>
                </c:ext>
              </c:extLst>
            </c:dLbl>
            <c:dLbl>
              <c:idx val="6"/>
              <c:layout>
                <c:manualLayout>
                  <c:x val="0.2857142857142857"/>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32D-46CF-88C3-CB7F60815C19}"/>
                </c:ext>
              </c:extLst>
            </c:dLbl>
            <c:dLbl>
              <c:idx val="7"/>
              <c:layout>
                <c:manualLayout>
                  <c:x val="0.31190476190476191"/>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32D-46CF-88C3-CB7F60815C19}"/>
                </c:ext>
              </c:extLst>
            </c:dLbl>
            <c:dLbl>
              <c:idx val="8"/>
              <c:layout>
                <c:manualLayout>
                  <c:x val="0.29523809523809524"/>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32D-46CF-88C3-CB7F60815C19}"/>
                </c:ext>
              </c:extLst>
            </c:dLbl>
            <c:dLbl>
              <c:idx val="9"/>
              <c:layout>
                <c:manualLayout>
                  <c:x val="0.25952380952380955"/>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32D-46CF-88C3-CB7F60815C19}"/>
                </c:ext>
              </c:extLst>
            </c:dLbl>
            <c:dLbl>
              <c:idx val="10"/>
              <c:layout>
                <c:manualLayout>
                  <c:x val="0.24365079365079365"/>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32D-46CF-88C3-CB7F60815C19}"/>
                </c:ext>
              </c:extLst>
            </c:dLbl>
            <c:dLbl>
              <c:idx val="11"/>
              <c:layout>
                <c:manualLayout>
                  <c:x val="0.24206349206349206"/>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32D-46CF-88C3-CB7F60815C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533.02170750000005</c:v>
                </c:pt>
                <c:pt idx="1">
                  <c:v>761.20374320399901</c:v>
                </c:pt>
                <c:pt idx="2">
                  <c:v>755.42230619600002</c:v>
                </c:pt>
                <c:pt idx="3">
                  <c:v>695.27715691100002</c:v>
                </c:pt>
                <c:pt idx="4">
                  <c:v>615.58820524299995</c:v>
                </c:pt>
                <c:pt idx="5">
                  <c:v>589.35603547599999</c:v>
                </c:pt>
                <c:pt idx="6">
                  <c:v>575.15379137299999</c:v>
                </c:pt>
                <c:pt idx="7">
                  <c:v>649.45125984999902</c:v>
                </c:pt>
                <c:pt idx="8">
                  <c:v>602.42425875000004</c:v>
                </c:pt>
                <c:pt idx="9">
                  <c:v>497.71441236299898</c:v>
                </c:pt>
                <c:pt idx="10">
                  <c:v>452.98188663799999</c:v>
                </c:pt>
                <c:pt idx="11">
                  <c:v>447.96124300599899</c:v>
                </c:pt>
              </c:numCache>
            </c:numRef>
          </c:val>
          <c:extLst>
            <c:ext xmlns:c16="http://schemas.microsoft.com/office/drawing/2014/chart" uri="{C3380CC4-5D6E-409C-BE32-E72D297353CC}">
              <c16:uniqueId val="{0000000C-932D-46CF-88C3-CB7F60815C19}"/>
            </c:ext>
          </c:extLst>
        </c:ser>
        <c:dLbls>
          <c:showLegendKey val="0"/>
          <c:showVal val="0"/>
          <c:showCatName val="0"/>
          <c:showSerName val="0"/>
          <c:showPercent val="0"/>
          <c:showBubbleSize val="0"/>
        </c:dLbls>
        <c:gapWidth val="80"/>
        <c:overlap val="100"/>
        <c:axId val="905472096"/>
        <c:axId val="1"/>
      </c:barChart>
      <c:catAx>
        <c:axId val="905472096"/>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61.20374320399901"/>
          <c:min val="0"/>
        </c:scaling>
        <c:delete val="1"/>
        <c:axPos val="t"/>
        <c:numFmt formatCode="General" sourceLinked="1"/>
        <c:majorTickMark val="out"/>
        <c:minorTickMark val="none"/>
        <c:tickLblPos val="nextTo"/>
        <c:crossAx val="905472096"/>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20286085825751E-2"/>
          <c:y val="2.2052586938083121E-2"/>
          <c:w val="0.86475942782834847"/>
          <c:h val="0.9558948261238337"/>
        </c:manualLayout>
      </c:layout>
      <c:barChart>
        <c:barDir val="bar"/>
        <c:grouping val="stacked"/>
        <c:varyColors val="0"/>
        <c:ser>
          <c:idx val="0"/>
          <c:order val="0"/>
          <c:spPr>
            <a:solidFill>
              <a:schemeClr val="accent2"/>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0-88B7-4B23-B2A1-E414F60DB31F}"/>
              </c:ext>
            </c:extLst>
          </c:dPt>
          <c:dPt>
            <c:idx val="3"/>
            <c:invertIfNegative val="0"/>
            <c:bubble3D val="0"/>
            <c:spPr>
              <a:solidFill>
                <a:schemeClr val="tx2"/>
              </a:solidFill>
              <a:ln>
                <a:noFill/>
              </a:ln>
            </c:spPr>
            <c:extLst>
              <c:ext xmlns:c16="http://schemas.microsoft.com/office/drawing/2014/chart" uri="{C3380CC4-5D6E-409C-BE32-E72D297353CC}">
                <c16:uniqueId val="{00000001-88B7-4B23-B2A1-E414F60DB31F}"/>
              </c:ext>
            </c:extLst>
          </c:dPt>
          <c:dPt>
            <c:idx val="7"/>
            <c:invertIfNegative val="0"/>
            <c:bubble3D val="0"/>
            <c:spPr>
              <a:solidFill>
                <a:schemeClr val="accent1"/>
              </a:solidFill>
              <a:ln>
                <a:noFill/>
              </a:ln>
            </c:spPr>
            <c:extLst>
              <c:ext xmlns:c16="http://schemas.microsoft.com/office/drawing/2014/chart" uri="{C3380CC4-5D6E-409C-BE32-E72D297353CC}">
                <c16:uniqueId val="{00000002-88B7-4B23-B2A1-E414F60DB31F}"/>
              </c:ext>
            </c:extLst>
          </c:dPt>
          <c:dPt>
            <c:idx val="8"/>
            <c:invertIfNegative val="0"/>
            <c:bubble3D val="0"/>
            <c:spPr>
              <a:solidFill>
                <a:schemeClr val="accent1"/>
              </a:solidFill>
              <a:ln>
                <a:noFill/>
              </a:ln>
            </c:spPr>
            <c:extLst>
              <c:ext xmlns:c16="http://schemas.microsoft.com/office/drawing/2014/chart" uri="{C3380CC4-5D6E-409C-BE32-E72D297353CC}">
                <c16:uniqueId val="{00000003-88B7-4B23-B2A1-E414F60DB31F}"/>
              </c:ext>
            </c:extLst>
          </c:dPt>
          <c:dPt>
            <c:idx val="9"/>
            <c:invertIfNegative val="0"/>
            <c:bubble3D val="0"/>
            <c:spPr>
              <a:solidFill>
                <a:schemeClr val="tx2"/>
              </a:solidFill>
              <a:ln>
                <a:noFill/>
              </a:ln>
            </c:spPr>
            <c:extLst>
              <c:ext xmlns:c16="http://schemas.microsoft.com/office/drawing/2014/chart" uri="{C3380CC4-5D6E-409C-BE32-E72D297353CC}">
                <c16:uniqueId val="{00000004-88B7-4B23-B2A1-E414F60DB31F}"/>
              </c:ext>
            </c:extLst>
          </c:dPt>
          <c:dPt>
            <c:idx val="10"/>
            <c:invertIfNegative val="0"/>
            <c:bubble3D val="0"/>
            <c:spPr>
              <a:solidFill>
                <a:schemeClr val="tx2"/>
              </a:solidFill>
              <a:ln>
                <a:noFill/>
              </a:ln>
            </c:spPr>
            <c:extLst>
              <c:ext xmlns:c16="http://schemas.microsoft.com/office/drawing/2014/chart" uri="{C3380CC4-5D6E-409C-BE32-E72D297353CC}">
                <c16:uniqueId val="{00000005-88B7-4B23-B2A1-E414F60DB31F}"/>
              </c:ext>
            </c:extLst>
          </c:dPt>
          <c:dPt>
            <c:idx val="11"/>
            <c:invertIfNegative val="0"/>
            <c:bubble3D val="0"/>
            <c:spPr>
              <a:solidFill>
                <a:schemeClr val="accent1"/>
              </a:solidFill>
              <a:ln>
                <a:noFill/>
              </a:ln>
            </c:spPr>
            <c:extLst>
              <c:ext xmlns:c16="http://schemas.microsoft.com/office/drawing/2014/chart" uri="{C3380CC4-5D6E-409C-BE32-E72D297353CC}">
                <c16:uniqueId val="{00000006-88B7-4B23-B2A1-E414F60DB31F}"/>
              </c:ext>
            </c:extLst>
          </c:dPt>
          <c:val>
            <c:numRef>
              <c:f>Sheet1!$A$1:$L$1</c:f>
              <c:numCache>
                <c:formatCode>General</c:formatCode>
                <c:ptCount val="12"/>
                <c:pt idx="0">
                  <c:v>72.016308987890454</c:v>
                </c:pt>
                <c:pt idx="1">
                  <c:v>119.57078966489047</c:v>
                </c:pt>
                <c:pt idx="2">
                  <c:v>125.22084882289045</c:v>
                </c:pt>
                <c:pt idx="3">
                  <c:v>106.25402626289048</c:v>
                </c:pt>
                <c:pt idx="4">
                  <c:v>103.87551280189047</c:v>
                </c:pt>
                <c:pt idx="5">
                  <c:v>73.158375712890461</c:v>
                </c:pt>
                <c:pt idx="6">
                  <c:v>113.54851595889045</c:v>
                </c:pt>
                <c:pt idx="7">
                  <c:v>94.710157673890478</c:v>
                </c:pt>
                <c:pt idx="8">
                  <c:v>170.61714212188946</c:v>
                </c:pt>
                <c:pt idx="9">
                  <c:v>78.957185954890463</c:v>
                </c:pt>
                <c:pt idx="10">
                  <c:v>74.951974536889452</c:v>
                </c:pt>
                <c:pt idx="11">
                  <c:v>96.644007083890472</c:v>
                </c:pt>
              </c:numCache>
            </c:numRef>
          </c:val>
          <c:extLst>
            <c:ext xmlns:c16="http://schemas.microsoft.com/office/drawing/2014/chart" uri="{C3380CC4-5D6E-409C-BE32-E72D297353CC}">
              <c16:uniqueId val="{00000007-88B7-4B23-B2A1-E414F60DB31F}"/>
            </c:ext>
          </c:extLst>
        </c:ser>
        <c:dLbls>
          <c:showLegendKey val="0"/>
          <c:showVal val="0"/>
          <c:showCatName val="0"/>
          <c:showSerName val="0"/>
          <c:showPercent val="0"/>
          <c:showBubbleSize val="0"/>
        </c:dLbls>
        <c:gapWidth val="80"/>
        <c:overlap val="100"/>
        <c:axId val="1014997432"/>
        <c:axId val="1"/>
      </c:barChart>
      <c:catAx>
        <c:axId val="101499743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70.61714212188946"/>
          <c:min val="0"/>
        </c:scaling>
        <c:delete val="1"/>
        <c:axPos val="t"/>
        <c:numFmt formatCode="General" sourceLinked="1"/>
        <c:majorTickMark val="out"/>
        <c:minorTickMark val="none"/>
        <c:tickLblPos val="nextTo"/>
        <c:crossAx val="1014997432"/>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769230769230771E-2"/>
          <c:y val="2.1233156390363415E-2"/>
          <c:w val="0.93846153846153846"/>
          <c:h val="0.95753368721927323"/>
        </c:manualLayout>
      </c:layout>
      <c:barChart>
        <c:barDir val="bar"/>
        <c:grouping val="stacked"/>
        <c:varyColors val="0"/>
        <c:ser>
          <c:idx val="0"/>
          <c:order val="0"/>
          <c:spPr>
            <a:solidFill>
              <a:srgbClr val="4C6C9C"/>
            </a:solidFill>
            <a:ln>
              <a:noFill/>
            </a:ln>
          </c:spPr>
          <c:invertIfNegative val="0"/>
          <c:val>
            <c:numRef>
              <c:f>Sheet1!$A$1:$J$1</c:f>
              <c:numCache>
                <c:formatCode>General</c:formatCode>
                <c:ptCount val="10"/>
                <c:pt idx="0">
                  <c:v>5356.8111774099998</c:v>
                </c:pt>
                <c:pt idx="1">
                  <c:v>5313.243391</c:v>
                </c:pt>
                <c:pt idx="2">
                  <c:v>5138.1847306899999</c:v>
                </c:pt>
                <c:pt idx="3">
                  <c:v>4542.3071063999996</c:v>
                </c:pt>
                <c:pt idx="4">
                  <c:v>4144.6007902299998</c:v>
                </c:pt>
                <c:pt idx="5">
                  <c:v>2469.8517571799998</c:v>
                </c:pt>
                <c:pt idx="6">
                  <c:v>2733.7626236199999</c:v>
                </c:pt>
                <c:pt idx="7">
                  <c:v>2061.9505854700001</c:v>
                </c:pt>
                <c:pt idx="8">
                  <c:v>1912.0690534600001</c:v>
                </c:pt>
                <c:pt idx="9">
                  <c:v>1704.19598862</c:v>
                </c:pt>
              </c:numCache>
            </c:numRef>
          </c:val>
          <c:extLst>
            <c:ext xmlns:c16="http://schemas.microsoft.com/office/drawing/2014/chart" uri="{C3380CC4-5D6E-409C-BE32-E72D297353CC}">
              <c16:uniqueId val="{00000000-0810-40B9-8590-33D3EBBE76F9}"/>
            </c:ext>
          </c:extLst>
        </c:ser>
        <c:ser>
          <c:idx val="1"/>
          <c:order val="1"/>
          <c:spPr>
            <a:solidFill>
              <a:srgbClr val="C3CFE1"/>
            </a:solidFill>
            <a:ln>
              <a:noFill/>
            </a:ln>
          </c:spPr>
          <c:invertIfNegative val="0"/>
          <c:val>
            <c:numRef>
              <c:f>Sheet1!$A$2:$J$2</c:f>
              <c:numCache>
                <c:formatCode>General</c:formatCode>
                <c:ptCount val="10"/>
                <c:pt idx="0">
                  <c:v>671.12390698000036</c:v>
                </c:pt>
                <c:pt idx="1">
                  <c:v>650.96635923000031</c:v>
                </c:pt>
                <c:pt idx="2">
                  <c:v>920.96965456999988</c:v>
                </c:pt>
                <c:pt idx="3">
                  <c:v>308.73275488000036</c:v>
                </c:pt>
                <c:pt idx="4">
                  <c:v>613.17254469</c:v>
                </c:pt>
                <c:pt idx="5">
                  <c:v>366.23936507000008</c:v>
                </c:pt>
                <c:pt idx="6">
                  <c:v>342.37968696999997</c:v>
                </c:pt>
                <c:pt idx="7">
                  <c:v>380.29737215000023</c:v>
                </c:pt>
                <c:pt idx="8">
                  <c:v>555.21571533000019</c:v>
                </c:pt>
                <c:pt idx="9">
                  <c:v>396.16248422000012</c:v>
                </c:pt>
              </c:numCache>
            </c:numRef>
          </c:val>
          <c:extLst>
            <c:ext xmlns:c16="http://schemas.microsoft.com/office/drawing/2014/chart" uri="{C3380CC4-5D6E-409C-BE32-E72D297353CC}">
              <c16:uniqueId val="{00000001-0810-40B9-8590-33D3EBBE76F9}"/>
            </c:ext>
          </c:extLst>
        </c:ser>
        <c:dLbls>
          <c:showLegendKey val="0"/>
          <c:showVal val="0"/>
          <c:showCatName val="0"/>
          <c:showSerName val="0"/>
          <c:showPercent val="0"/>
          <c:showBubbleSize val="0"/>
        </c:dLbls>
        <c:gapWidth val="80"/>
        <c:overlap val="100"/>
        <c:axId val="1015142872"/>
        <c:axId val="1"/>
      </c:barChart>
      <c:catAx>
        <c:axId val="1015142872"/>
        <c:scaling>
          <c:orientation val="maxMin"/>
        </c:scaling>
        <c:delete val="0"/>
        <c:axPos val="l"/>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6059.1543852599998"/>
          <c:min val="0"/>
        </c:scaling>
        <c:delete val="1"/>
        <c:axPos val="t"/>
        <c:numFmt formatCode="General" sourceLinked="1"/>
        <c:majorTickMark val="out"/>
        <c:minorTickMark val="none"/>
        <c:tickLblPos val="nextTo"/>
        <c:crossAx val="1015142872"/>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01"/>
            <a:ext cx="3848659" cy="367959"/>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494675" y="669140"/>
            <a:ext cx="3848659" cy="156667"/>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a:pPr algn="l"/>
              <a:t>5/29/2019</a:t>
            </a:fld>
            <a:endParaRPr lang="en-US" sz="1000" dirty="0"/>
          </a:p>
        </p:txBody>
      </p:sp>
      <p:sp>
        <p:nvSpPr>
          <p:cNvPr id="4" name="Footer Placeholder 3"/>
          <p:cNvSpPr>
            <a:spLocks noGrp="1"/>
          </p:cNvSpPr>
          <p:nvPr>
            <p:ph type="ftr" sz="quarter" idx="2"/>
          </p:nvPr>
        </p:nvSpPr>
        <p:spPr>
          <a:xfrm>
            <a:off x="494675" y="8780243"/>
            <a:ext cx="2893517" cy="251346"/>
          </a:xfrm>
          <a:prstGeom prst="rect">
            <a:avLst/>
          </a:prstGeom>
        </p:spPr>
        <p:txBody>
          <a:bodyPr vert="horz" lIns="93324" tIns="46662" rIns="93324" bIns="46662" rtlCol="0" anchor="b"/>
          <a:lstStyle>
            <a:lvl1pPr algn="l">
              <a:defRPr sz="1200"/>
            </a:lvl1pPr>
          </a:lstStyle>
          <a:p>
            <a:endParaRPr lang="en-US" sz="1000" dirty="0"/>
          </a:p>
        </p:txBody>
      </p:sp>
      <p:sp>
        <p:nvSpPr>
          <p:cNvPr id="5" name="Slide Number Placeholder 4"/>
          <p:cNvSpPr>
            <a:spLocks noGrp="1"/>
          </p:cNvSpPr>
          <p:nvPr>
            <p:ph type="sldNum" sz="quarter" idx="3"/>
          </p:nvPr>
        </p:nvSpPr>
        <p:spPr>
          <a:xfrm>
            <a:off x="5299171"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grpSp>
        <p:nvGrpSpPr>
          <p:cNvPr id="13" name="Group 12"/>
          <p:cNvGrpSpPr/>
          <p:nvPr/>
        </p:nvGrpSpPr>
        <p:grpSpPr>
          <a:xfrm>
            <a:off x="5225906" y="285481"/>
            <a:ext cx="1328988" cy="362143"/>
            <a:chOff x="6113463" y="-755650"/>
            <a:chExt cx="7013575" cy="1922462"/>
          </a:xfrm>
        </p:grpSpPr>
        <p:sp>
          <p:nvSpPr>
            <p:cNvPr id="14" name="Freeform 13"/>
            <p:cNvSpPr>
              <a:spLocks noEditPoints="1"/>
            </p:cNvSpPr>
            <p:nvPr userDrawn="1"/>
          </p:nvSpPr>
          <p:spPr bwMode="auto">
            <a:xfrm>
              <a:off x="8504238" y="-80963"/>
              <a:ext cx="1154113" cy="1247775"/>
            </a:xfrm>
            <a:custGeom>
              <a:avLst/>
              <a:gdLst>
                <a:gd name="T0" fmla="*/ 213 w 307"/>
                <a:gd name="T1" fmla="*/ 252 h 331"/>
                <a:gd name="T2" fmla="*/ 200 w 307"/>
                <a:gd name="T3" fmla="*/ 228 h 331"/>
                <a:gd name="T4" fmla="*/ 176 w 307"/>
                <a:gd name="T5" fmla="*/ 220 h 331"/>
                <a:gd name="T6" fmla="*/ 169 w 307"/>
                <a:gd name="T7" fmla="*/ 244 h 331"/>
                <a:gd name="T8" fmla="*/ 180 w 307"/>
                <a:gd name="T9" fmla="*/ 266 h 331"/>
                <a:gd name="T10" fmla="*/ 180 w 307"/>
                <a:gd name="T11" fmla="*/ 266 h 331"/>
                <a:gd name="T12" fmla="*/ 160 w 307"/>
                <a:gd name="T13" fmla="*/ 268 h 331"/>
                <a:gd name="T14" fmla="*/ 40 w 307"/>
                <a:gd name="T15" fmla="*/ 160 h 331"/>
                <a:gd name="T16" fmla="*/ 148 w 307"/>
                <a:gd name="T17" fmla="*/ 39 h 331"/>
                <a:gd name="T18" fmla="*/ 269 w 307"/>
                <a:gd name="T19" fmla="*/ 148 h 331"/>
                <a:gd name="T20" fmla="*/ 213 w 307"/>
                <a:gd name="T21" fmla="*/ 252 h 331"/>
                <a:gd name="T22" fmla="*/ 146 w 307"/>
                <a:gd name="T23" fmla="*/ 4 h 331"/>
                <a:gd name="T24" fmla="*/ 4 w 307"/>
                <a:gd name="T25" fmla="*/ 162 h 331"/>
                <a:gd name="T26" fmla="*/ 162 w 307"/>
                <a:gd name="T27" fmla="*/ 304 h 331"/>
                <a:gd name="T28" fmla="*/ 197 w 307"/>
                <a:gd name="T29" fmla="*/ 298 h 331"/>
                <a:gd name="T30" fmla="*/ 197 w 307"/>
                <a:gd name="T31" fmla="*/ 298 h 331"/>
                <a:gd name="T32" fmla="*/ 208 w 307"/>
                <a:gd name="T33" fmla="*/ 319 h 331"/>
                <a:gd name="T34" fmla="*/ 232 w 307"/>
                <a:gd name="T35" fmla="*/ 327 h 331"/>
                <a:gd name="T36" fmla="*/ 240 w 307"/>
                <a:gd name="T37" fmla="*/ 303 h 331"/>
                <a:gd name="T38" fmla="*/ 230 w 307"/>
                <a:gd name="T39" fmla="*/ 284 h 331"/>
                <a:gd name="T40" fmla="*/ 304 w 307"/>
                <a:gd name="T41" fmla="*/ 146 h 331"/>
                <a:gd name="T42" fmla="*/ 146 w 307"/>
                <a:gd name="T43" fmla="*/ 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 h="331">
                  <a:moveTo>
                    <a:pt x="213" y="252"/>
                  </a:moveTo>
                  <a:cubicBezTo>
                    <a:pt x="200" y="228"/>
                    <a:pt x="200" y="228"/>
                    <a:pt x="200" y="228"/>
                  </a:cubicBezTo>
                  <a:cubicBezTo>
                    <a:pt x="196" y="219"/>
                    <a:pt x="185" y="216"/>
                    <a:pt x="176" y="220"/>
                  </a:cubicBezTo>
                  <a:cubicBezTo>
                    <a:pt x="168" y="225"/>
                    <a:pt x="164" y="236"/>
                    <a:pt x="169" y="244"/>
                  </a:cubicBezTo>
                  <a:cubicBezTo>
                    <a:pt x="180" y="266"/>
                    <a:pt x="180" y="266"/>
                    <a:pt x="180" y="266"/>
                  </a:cubicBezTo>
                  <a:cubicBezTo>
                    <a:pt x="180" y="266"/>
                    <a:pt x="180" y="266"/>
                    <a:pt x="180" y="266"/>
                  </a:cubicBezTo>
                  <a:cubicBezTo>
                    <a:pt x="174" y="267"/>
                    <a:pt x="167" y="268"/>
                    <a:pt x="160" y="268"/>
                  </a:cubicBezTo>
                  <a:cubicBezTo>
                    <a:pt x="97" y="272"/>
                    <a:pt x="43" y="223"/>
                    <a:pt x="40" y="160"/>
                  </a:cubicBezTo>
                  <a:cubicBezTo>
                    <a:pt x="36" y="97"/>
                    <a:pt x="85" y="43"/>
                    <a:pt x="148" y="39"/>
                  </a:cubicBezTo>
                  <a:cubicBezTo>
                    <a:pt x="211" y="36"/>
                    <a:pt x="265" y="85"/>
                    <a:pt x="269" y="148"/>
                  </a:cubicBezTo>
                  <a:cubicBezTo>
                    <a:pt x="271" y="192"/>
                    <a:pt x="248" y="231"/>
                    <a:pt x="213" y="252"/>
                  </a:cubicBezTo>
                  <a:close/>
                  <a:moveTo>
                    <a:pt x="146" y="4"/>
                  </a:moveTo>
                  <a:cubicBezTo>
                    <a:pt x="64" y="8"/>
                    <a:pt x="0" y="79"/>
                    <a:pt x="4" y="162"/>
                  </a:cubicBezTo>
                  <a:cubicBezTo>
                    <a:pt x="9" y="244"/>
                    <a:pt x="79" y="308"/>
                    <a:pt x="162" y="304"/>
                  </a:cubicBezTo>
                  <a:cubicBezTo>
                    <a:pt x="174" y="303"/>
                    <a:pt x="186" y="301"/>
                    <a:pt x="197" y="298"/>
                  </a:cubicBezTo>
                  <a:cubicBezTo>
                    <a:pt x="197" y="298"/>
                    <a:pt x="197" y="298"/>
                    <a:pt x="197" y="298"/>
                  </a:cubicBezTo>
                  <a:cubicBezTo>
                    <a:pt x="208" y="319"/>
                    <a:pt x="208" y="319"/>
                    <a:pt x="208" y="319"/>
                  </a:cubicBezTo>
                  <a:cubicBezTo>
                    <a:pt x="213" y="328"/>
                    <a:pt x="223" y="331"/>
                    <a:pt x="232" y="327"/>
                  </a:cubicBezTo>
                  <a:cubicBezTo>
                    <a:pt x="241" y="322"/>
                    <a:pt x="244" y="311"/>
                    <a:pt x="240" y="303"/>
                  </a:cubicBezTo>
                  <a:cubicBezTo>
                    <a:pt x="230" y="284"/>
                    <a:pt x="230" y="284"/>
                    <a:pt x="230" y="284"/>
                  </a:cubicBezTo>
                  <a:cubicBezTo>
                    <a:pt x="277" y="256"/>
                    <a:pt x="307" y="204"/>
                    <a:pt x="304" y="146"/>
                  </a:cubicBezTo>
                  <a:cubicBezTo>
                    <a:pt x="300" y="63"/>
                    <a:pt x="229" y="0"/>
                    <a:pt x="146" y="4"/>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auto">
            <a:xfrm>
              <a:off x="8121651" y="-61913"/>
              <a:ext cx="134938" cy="1123950"/>
            </a:xfrm>
            <a:custGeom>
              <a:avLst/>
              <a:gdLst>
                <a:gd name="T0" fmla="*/ 18 w 36"/>
                <a:gd name="T1" fmla="*/ 298 h 298"/>
                <a:gd name="T2" fmla="*/ 0 w 36"/>
                <a:gd name="T3" fmla="*/ 280 h 298"/>
                <a:gd name="T4" fmla="*/ 0 w 36"/>
                <a:gd name="T5" fmla="*/ 17 h 298"/>
                <a:gd name="T6" fmla="*/ 18 w 36"/>
                <a:gd name="T7" fmla="*/ 0 h 298"/>
                <a:gd name="T8" fmla="*/ 36 w 36"/>
                <a:gd name="T9" fmla="*/ 17 h 298"/>
                <a:gd name="T10" fmla="*/ 36 w 36"/>
                <a:gd name="T11" fmla="*/ 280 h 298"/>
                <a:gd name="T12" fmla="*/ 18 w 36"/>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36" h="298">
                  <a:moveTo>
                    <a:pt x="18" y="298"/>
                  </a:moveTo>
                  <a:cubicBezTo>
                    <a:pt x="8" y="298"/>
                    <a:pt x="0" y="290"/>
                    <a:pt x="0" y="280"/>
                  </a:cubicBezTo>
                  <a:cubicBezTo>
                    <a:pt x="0" y="17"/>
                    <a:pt x="0" y="17"/>
                    <a:pt x="0" y="17"/>
                  </a:cubicBezTo>
                  <a:cubicBezTo>
                    <a:pt x="0" y="8"/>
                    <a:pt x="8" y="0"/>
                    <a:pt x="18" y="0"/>
                  </a:cubicBezTo>
                  <a:cubicBezTo>
                    <a:pt x="28" y="0"/>
                    <a:pt x="36" y="8"/>
                    <a:pt x="36" y="17"/>
                  </a:cubicBezTo>
                  <a:cubicBezTo>
                    <a:pt x="36" y="280"/>
                    <a:pt x="36" y="280"/>
                    <a:pt x="36" y="280"/>
                  </a:cubicBezTo>
                  <a:cubicBezTo>
                    <a:pt x="36" y="290"/>
                    <a:pt x="28" y="298"/>
                    <a:pt x="18" y="298"/>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11283951" y="-61913"/>
              <a:ext cx="131763" cy="1123950"/>
            </a:xfrm>
            <a:custGeom>
              <a:avLst/>
              <a:gdLst>
                <a:gd name="T0" fmla="*/ 17 w 35"/>
                <a:gd name="T1" fmla="*/ 298 h 298"/>
                <a:gd name="T2" fmla="*/ 0 w 35"/>
                <a:gd name="T3" fmla="*/ 280 h 298"/>
                <a:gd name="T4" fmla="*/ 0 w 35"/>
                <a:gd name="T5" fmla="*/ 17 h 298"/>
                <a:gd name="T6" fmla="*/ 17 w 35"/>
                <a:gd name="T7" fmla="*/ 0 h 298"/>
                <a:gd name="T8" fmla="*/ 35 w 35"/>
                <a:gd name="T9" fmla="*/ 17 h 298"/>
                <a:gd name="T10" fmla="*/ 35 w 35"/>
                <a:gd name="T11" fmla="*/ 280 h 298"/>
                <a:gd name="T12" fmla="*/ 17 w 35"/>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35" h="298">
                  <a:moveTo>
                    <a:pt x="17" y="298"/>
                  </a:moveTo>
                  <a:cubicBezTo>
                    <a:pt x="8" y="298"/>
                    <a:pt x="0" y="290"/>
                    <a:pt x="0" y="280"/>
                  </a:cubicBezTo>
                  <a:cubicBezTo>
                    <a:pt x="0" y="17"/>
                    <a:pt x="0" y="17"/>
                    <a:pt x="0" y="17"/>
                  </a:cubicBezTo>
                  <a:cubicBezTo>
                    <a:pt x="0" y="8"/>
                    <a:pt x="8" y="0"/>
                    <a:pt x="17" y="0"/>
                  </a:cubicBezTo>
                  <a:cubicBezTo>
                    <a:pt x="27" y="0"/>
                    <a:pt x="35" y="8"/>
                    <a:pt x="35" y="17"/>
                  </a:cubicBezTo>
                  <a:cubicBezTo>
                    <a:pt x="35" y="280"/>
                    <a:pt x="35" y="280"/>
                    <a:pt x="35" y="280"/>
                  </a:cubicBezTo>
                  <a:cubicBezTo>
                    <a:pt x="35" y="290"/>
                    <a:pt x="27" y="298"/>
                    <a:pt x="17" y="29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userDrawn="1"/>
          </p:nvSpPr>
          <p:spPr bwMode="auto">
            <a:xfrm>
              <a:off x="9807576" y="-73025"/>
              <a:ext cx="1198563" cy="1135063"/>
            </a:xfrm>
            <a:custGeom>
              <a:avLst/>
              <a:gdLst>
                <a:gd name="T0" fmla="*/ 158 w 319"/>
                <a:gd name="T1" fmla="*/ 301 h 301"/>
                <a:gd name="T2" fmla="*/ 158 w 319"/>
                <a:gd name="T3" fmla="*/ 301 h 301"/>
                <a:gd name="T4" fmla="*/ 142 w 319"/>
                <a:gd name="T5" fmla="*/ 292 h 301"/>
                <a:gd name="T6" fmla="*/ 5 w 319"/>
                <a:gd name="T7" fmla="*/ 29 h 301"/>
                <a:gd name="T8" fmla="*/ 12 w 319"/>
                <a:gd name="T9" fmla="*/ 5 h 301"/>
                <a:gd name="T10" fmla="*/ 36 w 319"/>
                <a:gd name="T11" fmla="*/ 12 h 301"/>
                <a:gd name="T12" fmla="*/ 158 w 319"/>
                <a:gd name="T13" fmla="*/ 245 h 301"/>
                <a:gd name="T14" fmla="*/ 283 w 319"/>
                <a:gd name="T15" fmla="*/ 12 h 301"/>
                <a:gd name="T16" fmla="*/ 307 w 319"/>
                <a:gd name="T17" fmla="*/ 5 h 301"/>
                <a:gd name="T18" fmla="*/ 314 w 319"/>
                <a:gd name="T19" fmla="*/ 29 h 301"/>
                <a:gd name="T20" fmla="*/ 174 w 319"/>
                <a:gd name="T21" fmla="*/ 292 h 301"/>
                <a:gd name="T22" fmla="*/ 158 w 319"/>
                <a:gd name="T2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9" h="301">
                  <a:moveTo>
                    <a:pt x="158" y="301"/>
                  </a:moveTo>
                  <a:cubicBezTo>
                    <a:pt x="158" y="301"/>
                    <a:pt x="158" y="301"/>
                    <a:pt x="158" y="301"/>
                  </a:cubicBezTo>
                  <a:cubicBezTo>
                    <a:pt x="151" y="301"/>
                    <a:pt x="145" y="297"/>
                    <a:pt x="142" y="292"/>
                  </a:cubicBezTo>
                  <a:cubicBezTo>
                    <a:pt x="5" y="29"/>
                    <a:pt x="5" y="29"/>
                    <a:pt x="5" y="29"/>
                  </a:cubicBezTo>
                  <a:cubicBezTo>
                    <a:pt x="0" y="20"/>
                    <a:pt x="3" y="9"/>
                    <a:pt x="12" y="5"/>
                  </a:cubicBezTo>
                  <a:cubicBezTo>
                    <a:pt x="21" y="0"/>
                    <a:pt x="31" y="4"/>
                    <a:pt x="36" y="12"/>
                  </a:cubicBezTo>
                  <a:cubicBezTo>
                    <a:pt x="158" y="245"/>
                    <a:pt x="158" y="245"/>
                    <a:pt x="158" y="245"/>
                  </a:cubicBezTo>
                  <a:cubicBezTo>
                    <a:pt x="283" y="12"/>
                    <a:pt x="283" y="12"/>
                    <a:pt x="283" y="12"/>
                  </a:cubicBezTo>
                  <a:cubicBezTo>
                    <a:pt x="287" y="3"/>
                    <a:pt x="298" y="0"/>
                    <a:pt x="307" y="5"/>
                  </a:cubicBezTo>
                  <a:cubicBezTo>
                    <a:pt x="315" y="9"/>
                    <a:pt x="319" y="20"/>
                    <a:pt x="314" y="29"/>
                  </a:cubicBezTo>
                  <a:cubicBezTo>
                    <a:pt x="174" y="292"/>
                    <a:pt x="174" y="292"/>
                    <a:pt x="174" y="292"/>
                  </a:cubicBezTo>
                  <a:cubicBezTo>
                    <a:pt x="171" y="298"/>
                    <a:pt x="165" y="301"/>
                    <a:pt x="158" y="30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12125326" y="703263"/>
              <a:ext cx="454025" cy="131763"/>
            </a:xfrm>
            <a:custGeom>
              <a:avLst/>
              <a:gdLst>
                <a:gd name="T0" fmla="*/ 103 w 121"/>
                <a:gd name="T1" fmla="*/ 35 h 35"/>
                <a:gd name="T2" fmla="*/ 18 w 121"/>
                <a:gd name="T3" fmla="*/ 35 h 35"/>
                <a:gd name="T4" fmla="*/ 0 w 121"/>
                <a:gd name="T5" fmla="*/ 18 h 35"/>
                <a:gd name="T6" fmla="*/ 18 w 121"/>
                <a:gd name="T7" fmla="*/ 0 h 35"/>
                <a:gd name="T8" fmla="*/ 103 w 121"/>
                <a:gd name="T9" fmla="*/ 0 h 35"/>
                <a:gd name="T10" fmla="*/ 121 w 121"/>
                <a:gd name="T11" fmla="*/ 18 h 35"/>
                <a:gd name="T12" fmla="*/ 103 w 12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1" h="35">
                  <a:moveTo>
                    <a:pt x="103" y="35"/>
                  </a:moveTo>
                  <a:cubicBezTo>
                    <a:pt x="18" y="35"/>
                    <a:pt x="18" y="35"/>
                    <a:pt x="18" y="35"/>
                  </a:cubicBezTo>
                  <a:cubicBezTo>
                    <a:pt x="8" y="35"/>
                    <a:pt x="0" y="28"/>
                    <a:pt x="0" y="18"/>
                  </a:cubicBezTo>
                  <a:cubicBezTo>
                    <a:pt x="0" y="8"/>
                    <a:pt x="8" y="0"/>
                    <a:pt x="18" y="0"/>
                  </a:cubicBezTo>
                  <a:cubicBezTo>
                    <a:pt x="103" y="0"/>
                    <a:pt x="103" y="0"/>
                    <a:pt x="103" y="0"/>
                  </a:cubicBezTo>
                  <a:cubicBezTo>
                    <a:pt x="113" y="0"/>
                    <a:pt x="121" y="8"/>
                    <a:pt x="121" y="18"/>
                  </a:cubicBezTo>
                  <a:cubicBezTo>
                    <a:pt x="121" y="28"/>
                    <a:pt x="113" y="35"/>
                    <a:pt x="103" y="35"/>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11753851" y="-66675"/>
              <a:ext cx="1193800" cy="1139825"/>
            </a:xfrm>
            <a:custGeom>
              <a:avLst/>
              <a:gdLst>
                <a:gd name="T0" fmla="*/ 298 w 318"/>
                <a:gd name="T1" fmla="*/ 299 h 302"/>
                <a:gd name="T2" fmla="*/ 282 w 318"/>
                <a:gd name="T3" fmla="*/ 290 h 302"/>
                <a:gd name="T4" fmla="*/ 160 w 318"/>
                <a:gd name="T5" fmla="*/ 56 h 302"/>
                <a:gd name="T6" fmla="*/ 36 w 318"/>
                <a:gd name="T7" fmla="*/ 290 h 302"/>
                <a:gd name="T8" fmla="*/ 12 w 318"/>
                <a:gd name="T9" fmla="*/ 297 h 302"/>
                <a:gd name="T10" fmla="*/ 4 w 318"/>
                <a:gd name="T11" fmla="*/ 273 h 302"/>
                <a:gd name="T12" fmla="*/ 145 w 318"/>
                <a:gd name="T13" fmla="*/ 10 h 302"/>
                <a:gd name="T14" fmla="*/ 160 w 318"/>
                <a:gd name="T15" fmla="*/ 1 h 302"/>
                <a:gd name="T16" fmla="*/ 176 w 318"/>
                <a:gd name="T17" fmla="*/ 10 h 302"/>
                <a:gd name="T18" fmla="*/ 314 w 318"/>
                <a:gd name="T19" fmla="*/ 273 h 302"/>
                <a:gd name="T20" fmla="*/ 306 w 318"/>
                <a:gd name="T21" fmla="*/ 297 h 302"/>
                <a:gd name="T22" fmla="*/ 298 w 318"/>
                <a:gd name="T23" fmla="*/ 29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302">
                  <a:moveTo>
                    <a:pt x="298" y="299"/>
                  </a:moveTo>
                  <a:cubicBezTo>
                    <a:pt x="292" y="299"/>
                    <a:pt x="286" y="296"/>
                    <a:pt x="282" y="290"/>
                  </a:cubicBezTo>
                  <a:cubicBezTo>
                    <a:pt x="160" y="56"/>
                    <a:pt x="160" y="56"/>
                    <a:pt x="160" y="56"/>
                  </a:cubicBezTo>
                  <a:cubicBezTo>
                    <a:pt x="36" y="290"/>
                    <a:pt x="36" y="290"/>
                    <a:pt x="36" y="290"/>
                  </a:cubicBezTo>
                  <a:cubicBezTo>
                    <a:pt x="31" y="298"/>
                    <a:pt x="20" y="302"/>
                    <a:pt x="12" y="297"/>
                  </a:cubicBezTo>
                  <a:cubicBezTo>
                    <a:pt x="3" y="292"/>
                    <a:pt x="0" y="282"/>
                    <a:pt x="4" y="273"/>
                  </a:cubicBezTo>
                  <a:cubicBezTo>
                    <a:pt x="145" y="10"/>
                    <a:pt x="145" y="10"/>
                    <a:pt x="145" y="10"/>
                  </a:cubicBezTo>
                  <a:cubicBezTo>
                    <a:pt x="148" y="4"/>
                    <a:pt x="154" y="0"/>
                    <a:pt x="160" y="1"/>
                  </a:cubicBezTo>
                  <a:cubicBezTo>
                    <a:pt x="167" y="1"/>
                    <a:pt x="173" y="4"/>
                    <a:pt x="176" y="10"/>
                  </a:cubicBezTo>
                  <a:cubicBezTo>
                    <a:pt x="314" y="273"/>
                    <a:pt x="314" y="273"/>
                    <a:pt x="314" y="273"/>
                  </a:cubicBezTo>
                  <a:cubicBezTo>
                    <a:pt x="318" y="282"/>
                    <a:pt x="315" y="293"/>
                    <a:pt x="306" y="297"/>
                  </a:cubicBezTo>
                  <a:cubicBezTo>
                    <a:pt x="304" y="298"/>
                    <a:pt x="301" y="299"/>
                    <a:pt x="298" y="299"/>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12807951" y="-61913"/>
              <a:ext cx="128588" cy="161925"/>
            </a:xfrm>
            <a:custGeom>
              <a:avLst/>
              <a:gdLst>
                <a:gd name="T0" fmla="*/ 48 w 81"/>
                <a:gd name="T1" fmla="*/ 102 h 102"/>
                <a:gd name="T2" fmla="*/ 33 w 81"/>
                <a:gd name="T3" fmla="*/ 102 h 102"/>
                <a:gd name="T4" fmla="*/ 33 w 81"/>
                <a:gd name="T5" fmla="*/ 12 h 102"/>
                <a:gd name="T6" fmla="*/ 0 w 81"/>
                <a:gd name="T7" fmla="*/ 12 h 102"/>
                <a:gd name="T8" fmla="*/ 0 w 81"/>
                <a:gd name="T9" fmla="*/ 0 h 102"/>
                <a:gd name="T10" fmla="*/ 81 w 81"/>
                <a:gd name="T11" fmla="*/ 0 h 102"/>
                <a:gd name="T12" fmla="*/ 81 w 81"/>
                <a:gd name="T13" fmla="*/ 12 h 102"/>
                <a:gd name="T14" fmla="*/ 48 w 81"/>
                <a:gd name="T15" fmla="*/ 12 h 102"/>
                <a:gd name="T16" fmla="*/ 48 w 81"/>
                <a:gd name="T17" fmla="*/ 102 h 102"/>
                <a:gd name="T18" fmla="*/ 48 w 81"/>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8" y="102"/>
                  </a:moveTo>
                  <a:lnTo>
                    <a:pt x="33" y="102"/>
                  </a:lnTo>
                  <a:lnTo>
                    <a:pt x="33" y="12"/>
                  </a:lnTo>
                  <a:lnTo>
                    <a:pt x="0" y="12"/>
                  </a:lnTo>
                  <a:lnTo>
                    <a:pt x="0" y="0"/>
                  </a:lnTo>
                  <a:lnTo>
                    <a:pt x="81" y="0"/>
                  </a:lnTo>
                  <a:lnTo>
                    <a:pt x="81" y="12"/>
                  </a:lnTo>
                  <a:lnTo>
                    <a:pt x="48" y="12"/>
                  </a:lnTo>
                  <a:lnTo>
                    <a:pt x="48" y="102"/>
                  </a:lnTo>
                  <a:lnTo>
                    <a:pt x="48" y="102"/>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12958763" y="-61913"/>
              <a:ext cx="168275" cy="161925"/>
            </a:xfrm>
            <a:custGeom>
              <a:avLst/>
              <a:gdLst>
                <a:gd name="T0" fmla="*/ 54 w 106"/>
                <a:gd name="T1" fmla="*/ 78 h 102"/>
                <a:gd name="T2" fmla="*/ 54 w 106"/>
                <a:gd name="T3" fmla="*/ 78 h 102"/>
                <a:gd name="T4" fmla="*/ 85 w 106"/>
                <a:gd name="T5" fmla="*/ 0 h 102"/>
                <a:gd name="T6" fmla="*/ 106 w 106"/>
                <a:gd name="T7" fmla="*/ 0 h 102"/>
                <a:gd name="T8" fmla="*/ 106 w 106"/>
                <a:gd name="T9" fmla="*/ 102 h 102"/>
                <a:gd name="T10" fmla="*/ 92 w 106"/>
                <a:gd name="T11" fmla="*/ 102 h 102"/>
                <a:gd name="T12" fmla="*/ 92 w 106"/>
                <a:gd name="T13" fmla="*/ 16 h 102"/>
                <a:gd name="T14" fmla="*/ 92 w 106"/>
                <a:gd name="T15" fmla="*/ 16 h 102"/>
                <a:gd name="T16" fmla="*/ 59 w 106"/>
                <a:gd name="T17" fmla="*/ 102 h 102"/>
                <a:gd name="T18" fmla="*/ 50 w 106"/>
                <a:gd name="T19" fmla="*/ 102 h 102"/>
                <a:gd name="T20" fmla="*/ 14 w 106"/>
                <a:gd name="T21" fmla="*/ 16 h 102"/>
                <a:gd name="T22" fmla="*/ 14 w 106"/>
                <a:gd name="T23" fmla="*/ 16 h 102"/>
                <a:gd name="T24" fmla="*/ 14 w 106"/>
                <a:gd name="T25" fmla="*/ 102 h 102"/>
                <a:gd name="T26" fmla="*/ 0 w 106"/>
                <a:gd name="T27" fmla="*/ 102 h 102"/>
                <a:gd name="T28" fmla="*/ 0 w 106"/>
                <a:gd name="T29" fmla="*/ 0 h 102"/>
                <a:gd name="T30" fmla="*/ 24 w 106"/>
                <a:gd name="T31" fmla="*/ 0 h 102"/>
                <a:gd name="T32" fmla="*/ 54 w 106"/>
                <a:gd name="T33" fmla="*/ 78 h 102"/>
                <a:gd name="T34" fmla="*/ 54 w 106"/>
                <a:gd name="T35"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102">
                  <a:moveTo>
                    <a:pt x="54" y="78"/>
                  </a:moveTo>
                  <a:lnTo>
                    <a:pt x="54" y="78"/>
                  </a:lnTo>
                  <a:lnTo>
                    <a:pt x="85" y="0"/>
                  </a:lnTo>
                  <a:lnTo>
                    <a:pt x="106" y="0"/>
                  </a:lnTo>
                  <a:lnTo>
                    <a:pt x="106" y="102"/>
                  </a:lnTo>
                  <a:lnTo>
                    <a:pt x="92" y="102"/>
                  </a:lnTo>
                  <a:lnTo>
                    <a:pt x="92" y="16"/>
                  </a:lnTo>
                  <a:lnTo>
                    <a:pt x="92" y="16"/>
                  </a:lnTo>
                  <a:lnTo>
                    <a:pt x="59" y="102"/>
                  </a:lnTo>
                  <a:lnTo>
                    <a:pt x="50" y="102"/>
                  </a:lnTo>
                  <a:lnTo>
                    <a:pt x="14" y="16"/>
                  </a:lnTo>
                  <a:lnTo>
                    <a:pt x="14" y="16"/>
                  </a:lnTo>
                  <a:lnTo>
                    <a:pt x="14" y="102"/>
                  </a:lnTo>
                  <a:lnTo>
                    <a:pt x="0" y="102"/>
                  </a:lnTo>
                  <a:lnTo>
                    <a:pt x="0" y="0"/>
                  </a:lnTo>
                  <a:lnTo>
                    <a:pt x="24" y="0"/>
                  </a:lnTo>
                  <a:lnTo>
                    <a:pt x="54" y="78"/>
                  </a:lnTo>
                  <a:lnTo>
                    <a:pt x="54" y="78"/>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7329488" y="876300"/>
              <a:ext cx="461963" cy="112713"/>
            </a:xfrm>
            <a:custGeom>
              <a:avLst/>
              <a:gdLst>
                <a:gd name="T0" fmla="*/ 108 w 123"/>
                <a:gd name="T1" fmla="*/ 0 h 30"/>
                <a:gd name="T2" fmla="*/ 21 w 123"/>
                <a:gd name="T3" fmla="*/ 0 h 30"/>
                <a:gd name="T4" fmla="*/ 0 w 123"/>
                <a:gd name="T5" fmla="*/ 30 h 30"/>
                <a:gd name="T6" fmla="*/ 108 w 123"/>
                <a:gd name="T7" fmla="*/ 30 h 30"/>
                <a:gd name="T8" fmla="*/ 123 w 123"/>
                <a:gd name="T9" fmla="*/ 15 h 30"/>
                <a:gd name="T10" fmla="*/ 123 w 123"/>
                <a:gd name="T11" fmla="*/ 15 h 30"/>
                <a:gd name="T12" fmla="*/ 108 w 123"/>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23" h="30">
                  <a:moveTo>
                    <a:pt x="108" y="0"/>
                  </a:moveTo>
                  <a:cubicBezTo>
                    <a:pt x="21" y="0"/>
                    <a:pt x="21" y="0"/>
                    <a:pt x="21" y="0"/>
                  </a:cubicBezTo>
                  <a:cubicBezTo>
                    <a:pt x="15" y="11"/>
                    <a:pt x="8" y="21"/>
                    <a:pt x="0" y="30"/>
                  </a:cubicBezTo>
                  <a:cubicBezTo>
                    <a:pt x="108" y="30"/>
                    <a:pt x="108" y="30"/>
                    <a:pt x="108" y="30"/>
                  </a:cubicBezTo>
                  <a:cubicBezTo>
                    <a:pt x="117" y="30"/>
                    <a:pt x="123" y="23"/>
                    <a:pt x="123" y="15"/>
                  </a:cubicBezTo>
                  <a:cubicBezTo>
                    <a:pt x="123" y="15"/>
                    <a:pt x="123" y="15"/>
                    <a:pt x="123" y="15"/>
                  </a:cubicBezTo>
                  <a:cubicBezTo>
                    <a:pt x="123" y="7"/>
                    <a:pt x="117" y="0"/>
                    <a:pt x="108"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7458076" y="657225"/>
              <a:ext cx="333375" cy="114300"/>
            </a:xfrm>
            <a:custGeom>
              <a:avLst/>
              <a:gdLst>
                <a:gd name="T0" fmla="*/ 74 w 89"/>
                <a:gd name="T1" fmla="*/ 0 h 30"/>
                <a:gd name="T2" fmla="*/ 8 w 89"/>
                <a:gd name="T3" fmla="*/ 0 h 30"/>
                <a:gd name="T4" fmla="*/ 0 w 89"/>
                <a:gd name="T5" fmla="*/ 30 h 30"/>
                <a:gd name="T6" fmla="*/ 74 w 89"/>
                <a:gd name="T7" fmla="*/ 30 h 30"/>
                <a:gd name="T8" fmla="*/ 89 w 89"/>
                <a:gd name="T9" fmla="*/ 15 h 30"/>
                <a:gd name="T10" fmla="*/ 74 w 89"/>
                <a:gd name="T11" fmla="*/ 0 h 30"/>
              </a:gdLst>
              <a:ahLst/>
              <a:cxnLst>
                <a:cxn ang="0">
                  <a:pos x="T0" y="T1"/>
                </a:cxn>
                <a:cxn ang="0">
                  <a:pos x="T2" y="T3"/>
                </a:cxn>
                <a:cxn ang="0">
                  <a:pos x="T4" y="T5"/>
                </a:cxn>
                <a:cxn ang="0">
                  <a:pos x="T6" y="T7"/>
                </a:cxn>
                <a:cxn ang="0">
                  <a:pos x="T8" y="T9"/>
                </a:cxn>
                <a:cxn ang="0">
                  <a:pos x="T10" y="T11"/>
                </a:cxn>
              </a:cxnLst>
              <a:rect l="0" t="0" r="r" b="b"/>
              <a:pathLst>
                <a:path w="89" h="30">
                  <a:moveTo>
                    <a:pt x="74" y="0"/>
                  </a:moveTo>
                  <a:cubicBezTo>
                    <a:pt x="8" y="0"/>
                    <a:pt x="8" y="0"/>
                    <a:pt x="8" y="0"/>
                  </a:cubicBezTo>
                  <a:cubicBezTo>
                    <a:pt x="6" y="11"/>
                    <a:pt x="3" y="21"/>
                    <a:pt x="0" y="30"/>
                  </a:cubicBezTo>
                  <a:cubicBezTo>
                    <a:pt x="74" y="30"/>
                    <a:pt x="74" y="30"/>
                    <a:pt x="74" y="30"/>
                  </a:cubicBezTo>
                  <a:cubicBezTo>
                    <a:pt x="83" y="30"/>
                    <a:pt x="89" y="24"/>
                    <a:pt x="89" y="15"/>
                  </a:cubicBezTo>
                  <a:cubicBezTo>
                    <a:pt x="89" y="7"/>
                    <a:pt x="83" y="0"/>
                    <a:pt x="74"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7502526" y="442913"/>
              <a:ext cx="288925" cy="112713"/>
            </a:xfrm>
            <a:custGeom>
              <a:avLst/>
              <a:gdLst>
                <a:gd name="T0" fmla="*/ 62 w 77"/>
                <a:gd name="T1" fmla="*/ 0 h 30"/>
                <a:gd name="T2" fmla="*/ 0 w 77"/>
                <a:gd name="T3" fmla="*/ 0 h 30"/>
                <a:gd name="T4" fmla="*/ 0 w 77"/>
                <a:gd name="T5" fmla="*/ 14 h 30"/>
                <a:gd name="T6" fmla="*/ 0 w 77"/>
                <a:gd name="T7" fmla="*/ 30 h 30"/>
                <a:gd name="T8" fmla="*/ 62 w 77"/>
                <a:gd name="T9" fmla="*/ 30 h 30"/>
                <a:gd name="T10" fmla="*/ 77 w 77"/>
                <a:gd name="T11" fmla="*/ 15 h 30"/>
                <a:gd name="T12" fmla="*/ 62 w 77"/>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77" h="30">
                  <a:moveTo>
                    <a:pt x="62" y="0"/>
                  </a:moveTo>
                  <a:cubicBezTo>
                    <a:pt x="0" y="0"/>
                    <a:pt x="0" y="0"/>
                    <a:pt x="0" y="0"/>
                  </a:cubicBezTo>
                  <a:cubicBezTo>
                    <a:pt x="0" y="4"/>
                    <a:pt x="0" y="9"/>
                    <a:pt x="0" y="14"/>
                  </a:cubicBezTo>
                  <a:cubicBezTo>
                    <a:pt x="0" y="19"/>
                    <a:pt x="0" y="25"/>
                    <a:pt x="0" y="30"/>
                  </a:cubicBezTo>
                  <a:cubicBezTo>
                    <a:pt x="62" y="30"/>
                    <a:pt x="62" y="30"/>
                    <a:pt x="62" y="30"/>
                  </a:cubicBezTo>
                  <a:cubicBezTo>
                    <a:pt x="71" y="30"/>
                    <a:pt x="77" y="23"/>
                    <a:pt x="77" y="15"/>
                  </a:cubicBezTo>
                  <a:cubicBezTo>
                    <a:pt x="77" y="7"/>
                    <a:pt x="71" y="0"/>
                    <a:pt x="62"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7458076" y="223838"/>
              <a:ext cx="333375" cy="114300"/>
            </a:xfrm>
            <a:custGeom>
              <a:avLst/>
              <a:gdLst>
                <a:gd name="T0" fmla="*/ 74 w 89"/>
                <a:gd name="T1" fmla="*/ 0 h 30"/>
                <a:gd name="T2" fmla="*/ 0 w 89"/>
                <a:gd name="T3" fmla="*/ 0 h 30"/>
                <a:gd name="T4" fmla="*/ 8 w 89"/>
                <a:gd name="T5" fmla="*/ 30 h 30"/>
                <a:gd name="T6" fmla="*/ 74 w 89"/>
                <a:gd name="T7" fmla="*/ 30 h 30"/>
                <a:gd name="T8" fmla="*/ 89 w 89"/>
                <a:gd name="T9" fmla="*/ 15 h 30"/>
                <a:gd name="T10" fmla="*/ 89 w 89"/>
                <a:gd name="T11" fmla="*/ 15 h 30"/>
                <a:gd name="T12" fmla="*/ 74 w 8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9" h="30">
                  <a:moveTo>
                    <a:pt x="74" y="0"/>
                  </a:moveTo>
                  <a:cubicBezTo>
                    <a:pt x="0" y="0"/>
                    <a:pt x="0" y="0"/>
                    <a:pt x="0" y="0"/>
                  </a:cubicBezTo>
                  <a:cubicBezTo>
                    <a:pt x="4" y="10"/>
                    <a:pt x="6" y="20"/>
                    <a:pt x="8" y="30"/>
                  </a:cubicBezTo>
                  <a:cubicBezTo>
                    <a:pt x="74" y="30"/>
                    <a:pt x="74" y="30"/>
                    <a:pt x="74" y="30"/>
                  </a:cubicBezTo>
                  <a:cubicBezTo>
                    <a:pt x="83" y="30"/>
                    <a:pt x="89" y="24"/>
                    <a:pt x="89" y="15"/>
                  </a:cubicBezTo>
                  <a:cubicBezTo>
                    <a:pt x="89" y="15"/>
                    <a:pt x="89" y="15"/>
                    <a:pt x="89" y="15"/>
                  </a:cubicBezTo>
                  <a:cubicBezTo>
                    <a:pt x="89" y="7"/>
                    <a:pt x="83" y="0"/>
                    <a:pt x="74"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7337426" y="9525"/>
              <a:ext cx="454025" cy="112713"/>
            </a:xfrm>
            <a:custGeom>
              <a:avLst/>
              <a:gdLst>
                <a:gd name="T0" fmla="*/ 106 w 121"/>
                <a:gd name="T1" fmla="*/ 0 h 30"/>
                <a:gd name="T2" fmla="*/ 0 w 121"/>
                <a:gd name="T3" fmla="*/ 0 h 30"/>
                <a:gd name="T4" fmla="*/ 20 w 121"/>
                <a:gd name="T5" fmla="*/ 30 h 30"/>
                <a:gd name="T6" fmla="*/ 106 w 121"/>
                <a:gd name="T7" fmla="*/ 30 h 30"/>
                <a:gd name="T8" fmla="*/ 121 w 121"/>
                <a:gd name="T9" fmla="*/ 15 h 30"/>
                <a:gd name="T10" fmla="*/ 106 w 121"/>
                <a:gd name="T11" fmla="*/ 0 h 30"/>
              </a:gdLst>
              <a:ahLst/>
              <a:cxnLst>
                <a:cxn ang="0">
                  <a:pos x="T0" y="T1"/>
                </a:cxn>
                <a:cxn ang="0">
                  <a:pos x="T2" y="T3"/>
                </a:cxn>
                <a:cxn ang="0">
                  <a:pos x="T4" y="T5"/>
                </a:cxn>
                <a:cxn ang="0">
                  <a:pos x="T6" y="T7"/>
                </a:cxn>
                <a:cxn ang="0">
                  <a:pos x="T8" y="T9"/>
                </a:cxn>
                <a:cxn ang="0">
                  <a:pos x="T10" y="T11"/>
                </a:cxn>
              </a:cxnLst>
              <a:rect l="0" t="0" r="r" b="b"/>
              <a:pathLst>
                <a:path w="121" h="30">
                  <a:moveTo>
                    <a:pt x="106" y="0"/>
                  </a:moveTo>
                  <a:cubicBezTo>
                    <a:pt x="0" y="0"/>
                    <a:pt x="0" y="0"/>
                    <a:pt x="0" y="0"/>
                  </a:cubicBezTo>
                  <a:cubicBezTo>
                    <a:pt x="8" y="9"/>
                    <a:pt x="14" y="19"/>
                    <a:pt x="20" y="30"/>
                  </a:cubicBezTo>
                  <a:cubicBezTo>
                    <a:pt x="106" y="30"/>
                    <a:pt x="106" y="30"/>
                    <a:pt x="106" y="30"/>
                  </a:cubicBezTo>
                  <a:cubicBezTo>
                    <a:pt x="115" y="30"/>
                    <a:pt x="121" y="23"/>
                    <a:pt x="121" y="15"/>
                  </a:cubicBezTo>
                  <a:cubicBezTo>
                    <a:pt x="121" y="7"/>
                    <a:pt x="115" y="0"/>
                    <a:pt x="106"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6432551" y="876300"/>
              <a:ext cx="280988" cy="112713"/>
            </a:xfrm>
            <a:custGeom>
              <a:avLst/>
              <a:gdLst>
                <a:gd name="T0" fmla="*/ 60 w 75"/>
                <a:gd name="T1" fmla="*/ 15 h 30"/>
                <a:gd name="T2" fmla="*/ 60 w 75"/>
                <a:gd name="T3" fmla="*/ 15 h 30"/>
                <a:gd name="T4" fmla="*/ 75 w 75"/>
                <a:gd name="T5" fmla="*/ 0 h 30"/>
                <a:gd name="T6" fmla="*/ 15 w 75"/>
                <a:gd name="T7" fmla="*/ 0 h 30"/>
                <a:gd name="T8" fmla="*/ 0 w 75"/>
                <a:gd name="T9" fmla="*/ 15 h 30"/>
                <a:gd name="T10" fmla="*/ 0 w 75"/>
                <a:gd name="T11" fmla="*/ 15 h 30"/>
                <a:gd name="T12" fmla="*/ 15 w 75"/>
                <a:gd name="T13" fmla="*/ 30 h 30"/>
                <a:gd name="T14" fmla="*/ 75 w 75"/>
                <a:gd name="T15" fmla="*/ 30 h 30"/>
                <a:gd name="T16" fmla="*/ 60 w 75"/>
                <a:gd name="T1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60" y="15"/>
                  </a:moveTo>
                  <a:cubicBezTo>
                    <a:pt x="60" y="15"/>
                    <a:pt x="60" y="15"/>
                    <a:pt x="60" y="15"/>
                  </a:cubicBezTo>
                  <a:cubicBezTo>
                    <a:pt x="60" y="7"/>
                    <a:pt x="67" y="0"/>
                    <a:pt x="75" y="0"/>
                  </a:cubicBezTo>
                  <a:cubicBezTo>
                    <a:pt x="15" y="0"/>
                    <a:pt x="15" y="0"/>
                    <a:pt x="15" y="0"/>
                  </a:cubicBezTo>
                  <a:cubicBezTo>
                    <a:pt x="7" y="0"/>
                    <a:pt x="0" y="7"/>
                    <a:pt x="0" y="15"/>
                  </a:cubicBezTo>
                  <a:cubicBezTo>
                    <a:pt x="0" y="15"/>
                    <a:pt x="0" y="15"/>
                    <a:pt x="0" y="15"/>
                  </a:cubicBezTo>
                  <a:cubicBezTo>
                    <a:pt x="0" y="23"/>
                    <a:pt x="7" y="30"/>
                    <a:pt x="15" y="30"/>
                  </a:cubicBezTo>
                  <a:cubicBezTo>
                    <a:pt x="75" y="30"/>
                    <a:pt x="75" y="30"/>
                    <a:pt x="75" y="30"/>
                  </a:cubicBezTo>
                  <a:cubicBezTo>
                    <a:pt x="67" y="30"/>
                    <a:pt x="60" y="23"/>
                    <a:pt x="60" y="15"/>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6657976" y="876300"/>
              <a:ext cx="750888" cy="112713"/>
            </a:xfrm>
            <a:custGeom>
              <a:avLst/>
              <a:gdLst>
                <a:gd name="T0" fmla="*/ 200 w 200"/>
                <a:gd name="T1" fmla="*/ 0 h 30"/>
                <a:gd name="T2" fmla="*/ 15 w 200"/>
                <a:gd name="T3" fmla="*/ 0 h 30"/>
                <a:gd name="T4" fmla="*/ 0 w 200"/>
                <a:gd name="T5" fmla="*/ 15 h 30"/>
                <a:gd name="T6" fmla="*/ 0 w 200"/>
                <a:gd name="T7" fmla="*/ 15 h 30"/>
                <a:gd name="T8" fmla="*/ 15 w 200"/>
                <a:gd name="T9" fmla="*/ 30 h 30"/>
                <a:gd name="T10" fmla="*/ 179 w 200"/>
                <a:gd name="T11" fmla="*/ 30 h 30"/>
                <a:gd name="T12" fmla="*/ 200 w 20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00" h="30">
                  <a:moveTo>
                    <a:pt x="200" y="0"/>
                  </a:moveTo>
                  <a:cubicBezTo>
                    <a:pt x="15" y="0"/>
                    <a:pt x="15" y="0"/>
                    <a:pt x="15" y="0"/>
                  </a:cubicBezTo>
                  <a:cubicBezTo>
                    <a:pt x="7" y="0"/>
                    <a:pt x="0" y="7"/>
                    <a:pt x="0" y="15"/>
                  </a:cubicBezTo>
                  <a:cubicBezTo>
                    <a:pt x="0" y="15"/>
                    <a:pt x="0" y="15"/>
                    <a:pt x="0" y="15"/>
                  </a:cubicBezTo>
                  <a:cubicBezTo>
                    <a:pt x="0" y="23"/>
                    <a:pt x="7" y="30"/>
                    <a:pt x="15" y="30"/>
                  </a:cubicBezTo>
                  <a:cubicBezTo>
                    <a:pt x="179" y="30"/>
                    <a:pt x="179" y="30"/>
                    <a:pt x="179" y="30"/>
                  </a:cubicBezTo>
                  <a:cubicBezTo>
                    <a:pt x="187" y="21"/>
                    <a:pt x="194" y="11"/>
                    <a:pt x="200"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6273801" y="657225"/>
              <a:ext cx="282575" cy="114300"/>
            </a:xfrm>
            <a:custGeom>
              <a:avLst/>
              <a:gdLst>
                <a:gd name="T0" fmla="*/ 60 w 75"/>
                <a:gd name="T1" fmla="*/ 19 h 30"/>
                <a:gd name="T2" fmla="*/ 74 w 75"/>
                <a:gd name="T3" fmla="*/ 0 h 30"/>
                <a:gd name="T4" fmla="*/ 15 w 75"/>
                <a:gd name="T5" fmla="*/ 0 h 30"/>
                <a:gd name="T6" fmla="*/ 0 w 75"/>
                <a:gd name="T7" fmla="*/ 15 h 30"/>
                <a:gd name="T8" fmla="*/ 15 w 75"/>
                <a:gd name="T9" fmla="*/ 30 h 30"/>
                <a:gd name="T10" fmla="*/ 75 w 75"/>
                <a:gd name="T11" fmla="*/ 30 h 30"/>
                <a:gd name="T12" fmla="*/ 60 w 75"/>
                <a:gd name="T13" fmla="*/ 19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60" y="19"/>
                  </a:moveTo>
                  <a:cubicBezTo>
                    <a:pt x="58" y="9"/>
                    <a:pt x="65" y="0"/>
                    <a:pt x="74" y="0"/>
                  </a:cubicBezTo>
                  <a:cubicBezTo>
                    <a:pt x="15" y="0"/>
                    <a:pt x="15" y="0"/>
                    <a:pt x="15" y="0"/>
                  </a:cubicBezTo>
                  <a:cubicBezTo>
                    <a:pt x="7" y="0"/>
                    <a:pt x="0" y="7"/>
                    <a:pt x="0" y="15"/>
                  </a:cubicBezTo>
                  <a:cubicBezTo>
                    <a:pt x="0" y="24"/>
                    <a:pt x="7" y="30"/>
                    <a:pt x="15" y="30"/>
                  </a:cubicBezTo>
                  <a:cubicBezTo>
                    <a:pt x="75" y="30"/>
                    <a:pt x="75" y="30"/>
                    <a:pt x="75" y="30"/>
                  </a:cubicBezTo>
                  <a:cubicBezTo>
                    <a:pt x="68" y="30"/>
                    <a:pt x="61" y="26"/>
                    <a:pt x="60" y="19"/>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6492876" y="657225"/>
              <a:ext cx="993775" cy="114300"/>
            </a:xfrm>
            <a:custGeom>
              <a:avLst/>
              <a:gdLst>
                <a:gd name="T0" fmla="*/ 265 w 265"/>
                <a:gd name="T1" fmla="*/ 0 h 30"/>
                <a:gd name="T2" fmla="*/ 16 w 265"/>
                <a:gd name="T3" fmla="*/ 0 h 30"/>
                <a:gd name="T4" fmla="*/ 2 w 265"/>
                <a:gd name="T5" fmla="*/ 19 h 30"/>
                <a:gd name="T6" fmla="*/ 17 w 265"/>
                <a:gd name="T7" fmla="*/ 30 h 30"/>
                <a:gd name="T8" fmla="*/ 257 w 265"/>
                <a:gd name="T9" fmla="*/ 30 h 30"/>
                <a:gd name="T10" fmla="*/ 265 w 265"/>
                <a:gd name="T11" fmla="*/ 0 h 30"/>
              </a:gdLst>
              <a:ahLst/>
              <a:cxnLst>
                <a:cxn ang="0">
                  <a:pos x="T0" y="T1"/>
                </a:cxn>
                <a:cxn ang="0">
                  <a:pos x="T2" y="T3"/>
                </a:cxn>
                <a:cxn ang="0">
                  <a:pos x="T4" y="T5"/>
                </a:cxn>
                <a:cxn ang="0">
                  <a:pos x="T6" y="T7"/>
                </a:cxn>
                <a:cxn ang="0">
                  <a:pos x="T8" y="T9"/>
                </a:cxn>
                <a:cxn ang="0">
                  <a:pos x="T10" y="T11"/>
                </a:cxn>
              </a:cxnLst>
              <a:rect l="0" t="0" r="r" b="b"/>
              <a:pathLst>
                <a:path w="265" h="30">
                  <a:moveTo>
                    <a:pt x="265" y="0"/>
                  </a:moveTo>
                  <a:cubicBezTo>
                    <a:pt x="16" y="0"/>
                    <a:pt x="16" y="0"/>
                    <a:pt x="16" y="0"/>
                  </a:cubicBezTo>
                  <a:cubicBezTo>
                    <a:pt x="7" y="0"/>
                    <a:pt x="0" y="9"/>
                    <a:pt x="2" y="19"/>
                  </a:cubicBezTo>
                  <a:cubicBezTo>
                    <a:pt x="3" y="26"/>
                    <a:pt x="10" y="30"/>
                    <a:pt x="17" y="30"/>
                  </a:cubicBezTo>
                  <a:cubicBezTo>
                    <a:pt x="257" y="30"/>
                    <a:pt x="257" y="30"/>
                    <a:pt x="257" y="30"/>
                  </a:cubicBezTo>
                  <a:cubicBezTo>
                    <a:pt x="260" y="21"/>
                    <a:pt x="263" y="11"/>
                    <a:pt x="265"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6113463" y="442913"/>
              <a:ext cx="280988" cy="112713"/>
            </a:xfrm>
            <a:custGeom>
              <a:avLst/>
              <a:gdLst>
                <a:gd name="T0" fmla="*/ 60 w 75"/>
                <a:gd name="T1" fmla="*/ 18 h 30"/>
                <a:gd name="T2" fmla="*/ 75 w 75"/>
                <a:gd name="T3" fmla="*/ 0 h 30"/>
                <a:gd name="T4" fmla="*/ 15 w 75"/>
                <a:gd name="T5" fmla="*/ 0 h 30"/>
                <a:gd name="T6" fmla="*/ 0 w 75"/>
                <a:gd name="T7" fmla="*/ 15 h 30"/>
                <a:gd name="T8" fmla="*/ 15 w 75"/>
                <a:gd name="T9" fmla="*/ 30 h 30"/>
                <a:gd name="T10" fmla="*/ 75 w 75"/>
                <a:gd name="T11" fmla="*/ 30 h 30"/>
                <a:gd name="T12" fmla="*/ 60 w 75"/>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60" y="18"/>
                  </a:moveTo>
                  <a:cubicBezTo>
                    <a:pt x="58" y="8"/>
                    <a:pt x="66" y="0"/>
                    <a:pt x="75" y="0"/>
                  </a:cubicBezTo>
                  <a:cubicBezTo>
                    <a:pt x="15" y="0"/>
                    <a:pt x="15" y="0"/>
                    <a:pt x="15" y="0"/>
                  </a:cubicBezTo>
                  <a:cubicBezTo>
                    <a:pt x="7" y="0"/>
                    <a:pt x="0" y="7"/>
                    <a:pt x="0" y="15"/>
                  </a:cubicBezTo>
                  <a:cubicBezTo>
                    <a:pt x="0" y="23"/>
                    <a:pt x="7" y="30"/>
                    <a:pt x="15" y="30"/>
                  </a:cubicBezTo>
                  <a:cubicBezTo>
                    <a:pt x="75" y="30"/>
                    <a:pt x="75" y="30"/>
                    <a:pt x="75" y="30"/>
                  </a:cubicBezTo>
                  <a:cubicBezTo>
                    <a:pt x="68" y="30"/>
                    <a:pt x="62" y="25"/>
                    <a:pt x="60" y="18"/>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a:off x="6330951" y="442913"/>
              <a:ext cx="1171575" cy="112713"/>
            </a:xfrm>
            <a:custGeom>
              <a:avLst/>
              <a:gdLst>
                <a:gd name="T0" fmla="*/ 2 w 312"/>
                <a:gd name="T1" fmla="*/ 18 h 30"/>
                <a:gd name="T2" fmla="*/ 17 w 312"/>
                <a:gd name="T3" fmla="*/ 30 h 30"/>
                <a:gd name="T4" fmla="*/ 312 w 312"/>
                <a:gd name="T5" fmla="*/ 30 h 30"/>
                <a:gd name="T6" fmla="*/ 312 w 312"/>
                <a:gd name="T7" fmla="*/ 14 h 30"/>
                <a:gd name="T8" fmla="*/ 312 w 312"/>
                <a:gd name="T9" fmla="*/ 0 h 30"/>
                <a:gd name="T10" fmla="*/ 17 w 312"/>
                <a:gd name="T11" fmla="*/ 0 h 30"/>
                <a:gd name="T12" fmla="*/ 2 w 312"/>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312" h="30">
                  <a:moveTo>
                    <a:pt x="2" y="18"/>
                  </a:moveTo>
                  <a:cubicBezTo>
                    <a:pt x="4" y="25"/>
                    <a:pt x="10" y="30"/>
                    <a:pt x="17" y="30"/>
                  </a:cubicBezTo>
                  <a:cubicBezTo>
                    <a:pt x="312" y="30"/>
                    <a:pt x="312" y="30"/>
                    <a:pt x="312" y="30"/>
                  </a:cubicBezTo>
                  <a:cubicBezTo>
                    <a:pt x="312" y="25"/>
                    <a:pt x="312" y="19"/>
                    <a:pt x="312" y="14"/>
                  </a:cubicBezTo>
                  <a:cubicBezTo>
                    <a:pt x="312" y="9"/>
                    <a:pt x="312" y="4"/>
                    <a:pt x="312" y="0"/>
                  </a:cubicBezTo>
                  <a:cubicBezTo>
                    <a:pt x="17" y="0"/>
                    <a:pt x="17" y="0"/>
                    <a:pt x="17" y="0"/>
                  </a:cubicBezTo>
                  <a:cubicBezTo>
                    <a:pt x="8" y="0"/>
                    <a:pt x="0" y="8"/>
                    <a:pt x="2" y="18"/>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auto">
            <a:xfrm>
              <a:off x="6191251" y="223838"/>
              <a:ext cx="282575" cy="114300"/>
            </a:xfrm>
            <a:custGeom>
              <a:avLst/>
              <a:gdLst>
                <a:gd name="T0" fmla="*/ 60 w 75"/>
                <a:gd name="T1" fmla="*/ 15 h 30"/>
                <a:gd name="T2" fmla="*/ 75 w 75"/>
                <a:gd name="T3" fmla="*/ 0 h 30"/>
                <a:gd name="T4" fmla="*/ 16 w 75"/>
                <a:gd name="T5" fmla="*/ 0 h 30"/>
                <a:gd name="T6" fmla="*/ 0 w 75"/>
                <a:gd name="T7" fmla="*/ 15 h 30"/>
                <a:gd name="T8" fmla="*/ 0 w 75"/>
                <a:gd name="T9" fmla="*/ 15 h 30"/>
                <a:gd name="T10" fmla="*/ 16 w 75"/>
                <a:gd name="T11" fmla="*/ 30 h 30"/>
                <a:gd name="T12" fmla="*/ 75 w 75"/>
                <a:gd name="T13" fmla="*/ 30 h 30"/>
                <a:gd name="T14" fmla="*/ 60 w 75"/>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30">
                  <a:moveTo>
                    <a:pt x="60" y="15"/>
                  </a:moveTo>
                  <a:cubicBezTo>
                    <a:pt x="60" y="7"/>
                    <a:pt x="67" y="0"/>
                    <a:pt x="75" y="0"/>
                  </a:cubicBezTo>
                  <a:cubicBezTo>
                    <a:pt x="16" y="0"/>
                    <a:pt x="16" y="0"/>
                    <a:pt x="16" y="0"/>
                  </a:cubicBezTo>
                  <a:cubicBezTo>
                    <a:pt x="7" y="0"/>
                    <a:pt x="0" y="7"/>
                    <a:pt x="0" y="15"/>
                  </a:cubicBezTo>
                  <a:cubicBezTo>
                    <a:pt x="0" y="15"/>
                    <a:pt x="0" y="15"/>
                    <a:pt x="0" y="15"/>
                  </a:cubicBezTo>
                  <a:cubicBezTo>
                    <a:pt x="0" y="24"/>
                    <a:pt x="7" y="30"/>
                    <a:pt x="16" y="30"/>
                  </a:cubicBezTo>
                  <a:cubicBezTo>
                    <a:pt x="75" y="30"/>
                    <a:pt x="75" y="30"/>
                    <a:pt x="75" y="30"/>
                  </a:cubicBezTo>
                  <a:cubicBezTo>
                    <a:pt x="67" y="30"/>
                    <a:pt x="60" y="24"/>
                    <a:pt x="60" y="15"/>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userDrawn="1"/>
          </p:nvSpPr>
          <p:spPr bwMode="auto">
            <a:xfrm>
              <a:off x="6416676" y="223838"/>
              <a:ext cx="1069975" cy="114300"/>
            </a:xfrm>
            <a:custGeom>
              <a:avLst/>
              <a:gdLst>
                <a:gd name="T0" fmla="*/ 277 w 285"/>
                <a:gd name="T1" fmla="*/ 0 h 30"/>
                <a:gd name="T2" fmla="*/ 15 w 285"/>
                <a:gd name="T3" fmla="*/ 0 h 30"/>
                <a:gd name="T4" fmla="*/ 0 w 285"/>
                <a:gd name="T5" fmla="*/ 15 h 30"/>
                <a:gd name="T6" fmla="*/ 15 w 285"/>
                <a:gd name="T7" fmla="*/ 30 h 30"/>
                <a:gd name="T8" fmla="*/ 285 w 285"/>
                <a:gd name="T9" fmla="*/ 30 h 30"/>
                <a:gd name="T10" fmla="*/ 277 w 285"/>
                <a:gd name="T11" fmla="*/ 0 h 30"/>
              </a:gdLst>
              <a:ahLst/>
              <a:cxnLst>
                <a:cxn ang="0">
                  <a:pos x="T0" y="T1"/>
                </a:cxn>
                <a:cxn ang="0">
                  <a:pos x="T2" y="T3"/>
                </a:cxn>
                <a:cxn ang="0">
                  <a:pos x="T4" y="T5"/>
                </a:cxn>
                <a:cxn ang="0">
                  <a:pos x="T6" y="T7"/>
                </a:cxn>
                <a:cxn ang="0">
                  <a:pos x="T8" y="T9"/>
                </a:cxn>
                <a:cxn ang="0">
                  <a:pos x="T10" y="T11"/>
                </a:cxn>
              </a:cxnLst>
              <a:rect l="0" t="0" r="r" b="b"/>
              <a:pathLst>
                <a:path w="285" h="30">
                  <a:moveTo>
                    <a:pt x="277" y="0"/>
                  </a:moveTo>
                  <a:cubicBezTo>
                    <a:pt x="15" y="0"/>
                    <a:pt x="15" y="0"/>
                    <a:pt x="15" y="0"/>
                  </a:cubicBezTo>
                  <a:cubicBezTo>
                    <a:pt x="7" y="0"/>
                    <a:pt x="0" y="7"/>
                    <a:pt x="0" y="15"/>
                  </a:cubicBezTo>
                  <a:cubicBezTo>
                    <a:pt x="0" y="24"/>
                    <a:pt x="7" y="30"/>
                    <a:pt x="15" y="30"/>
                  </a:cubicBezTo>
                  <a:cubicBezTo>
                    <a:pt x="285" y="30"/>
                    <a:pt x="285" y="30"/>
                    <a:pt x="285" y="30"/>
                  </a:cubicBezTo>
                  <a:cubicBezTo>
                    <a:pt x="283" y="20"/>
                    <a:pt x="281" y="10"/>
                    <a:pt x="277"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userDrawn="1"/>
          </p:nvSpPr>
          <p:spPr bwMode="auto">
            <a:xfrm>
              <a:off x="6605588" y="9525"/>
              <a:ext cx="280988" cy="112713"/>
            </a:xfrm>
            <a:custGeom>
              <a:avLst/>
              <a:gdLst>
                <a:gd name="T0" fmla="*/ 60 w 75"/>
                <a:gd name="T1" fmla="*/ 18 h 30"/>
                <a:gd name="T2" fmla="*/ 74 w 75"/>
                <a:gd name="T3" fmla="*/ 0 h 30"/>
                <a:gd name="T4" fmla="*/ 15 w 75"/>
                <a:gd name="T5" fmla="*/ 0 h 30"/>
                <a:gd name="T6" fmla="*/ 0 w 75"/>
                <a:gd name="T7" fmla="*/ 15 h 30"/>
                <a:gd name="T8" fmla="*/ 15 w 75"/>
                <a:gd name="T9" fmla="*/ 30 h 30"/>
                <a:gd name="T10" fmla="*/ 75 w 75"/>
                <a:gd name="T11" fmla="*/ 30 h 30"/>
                <a:gd name="T12" fmla="*/ 60 w 75"/>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60" y="18"/>
                  </a:moveTo>
                  <a:cubicBezTo>
                    <a:pt x="57" y="8"/>
                    <a:pt x="65" y="0"/>
                    <a:pt x="74" y="0"/>
                  </a:cubicBezTo>
                  <a:cubicBezTo>
                    <a:pt x="15" y="0"/>
                    <a:pt x="15" y="0"/>
                    <a:pt x="15" y="0"/>
                  </a:cubicBezTo>
                  <a:cubicBezTo>
                    <a:pt x="7" y="0"/>
                    <a:pt x="0" y="7"/>
                    <a:pt x="0" y="15"/>
                  </a:cubicBezTo>
                  <a:cubicBezTo>
                    <a:pt x="0" y="23"/>
                    <a:pt x="7" y="30"/>
                    <a:pt x="15" y="30"/>
                  </a:cubicBezTo>
                  <a:cubicBezTo>
                    <a:pt x="75" y="30"/>
                    <a:pt x="75" y="30"/>
                    <a:pt x="75" y="30"/>
                  </a:cubicBezTo>
                  <a:cubicBezTo>
                    <a:pt x="68" y="30"/>
                    <a:pt x="61" y="25"/>
                    <a:pt x="60" y="18"/>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userDrawn="1"/>
          </p:nvSpPr>
          <p:spPr bwMode="auto">
            <a:xfrm>
              <a:off x="6818313" y="9525"/>
              <a:ext cx="593725" cy="112713"/>
            </a:xfrm>
            <a:custGeom>
              <a:avLst/>
              <a:gdLst>
                <a:gd name="T0" fmla="*/ 138 w 158"/>
                <a:gd name="T1" fmla="*/ 0 h 30"/>
                <a:gd name="T2" fmla="*/ 17 w 158"/>
                <a:gd name="T3" fmla="*/ 0 h 30"/>
                <a:gd name="T4" fmla="*/ 3 w 158"/>
                <a:gd name="T5" fmla="*/ 18 h 30"/>
                <a:gd name="T6" fmla="*/ 18 w 158"/>
                <a:gd name="T7" fmla="*/ 30 h 30"/>
                <a:gd name="T8" fmla="*/ 158 w 158"/>
                <a:gd name="T9" fmla="*/ 30 h 30"/>
                <a:gd name="T10" fmla="*/ 138 w 158"/>
                <a:gd name="T11" fmla="*/ 0 h 30"/>
              </a:gdLst>
              <a:ahLst/>
              <a:cxnLst>
                <a:cxn ang="0">
                  <a:pos x="T0" y="T1"/>
                </a:cxn>
                <a:cxn ang="0">
                  <a:pos x="T2" y="T3"/>
                </a:cxn>
                <a:cxn ang="0">
                  <a:pos x="T4" y="T5"/>
                </a:cxn>
                <a:cxn ang="0">
                  <a:pos x="T6" y="T7"/>
                </a:cxn>
                <a:cxn ang="0">
                  <a:pos x="T8" y="T9"/>
                </a:cxn>
                <a:cxn ang="0">
                  <a:pos x="T10" y="T11"/>
                </a:cxn>
              </a:cxnLst>
              <a:rect l="0" t="0" r="r" b="b"/>
              <a:pathLst>
                <a:path w="158" h="30">
                  <a:moveTo>
                    <a:pt x="138" y="0"/>
                  </a:moveTo>
                  <a:cubicBezTo>
                    <a:pt x="17" y="0"/>
                    <a:pt x="17" y="0"/>
                    <a:pt x="17" y="0"/>
                  </a:cubicBezTo>
                  <a:cubicBezTo>
                    <a:pt x="8" y="0"/>
                    <a:pt x="0" y="8"/>
                    <a:pt x="3" y="18"/>
                  </a:cubicBezTo>
                  <a:cubicBezTo>
                    <a:pt x="4" y="25"/>
                    <a:pt x="11" y="30"/>
                    <a:pt x="18" y="30"/>
                  </a:cubicBezTo>
                  <a:cubicBezTo>
                    <a:pt x="158" y="30"/>
                    <a:pt x="158" y="30"/>
                    <a:pt x="158" y="30"/>
                  </a:cubicBezTo>
                  <a:cubicBezTo>
                    <a:pt x="152" y="19"/>
                    <a:pt x="146" y="9"/>
                    <a:pt x="138"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userDrawn="1"/>
          </p:nvSpPr>
          <p:spPr bwMode="auto">
            <a:xfrm>
              <a:off x="6605588" y="-733425"/>
              <a:ext cx="44450" cy="334963"/>
            </a:xfrm>
            <a:custGeom>
              <a:avLst/>
              <a:gdLst>
                <a:gd name="T0" fmla="*/ 28 w 28"/>
                <a:gd name="T1" fmla="*/ 211 h 211"/>
                <a:gd name="T2" fmla="*/ 0 w 28"/>
                <a:gd name="T3" fmla="*/ 211 h 211"/>
                <a:gd name="T4" fmla="*/ 0 w 28"/>
                <a:gd name="T5" fmla="*/ 0 h 211"/>
                <a:gd name="T6" fmla="*/ 28 w 28"/>
                <a:gd name="T7" fmla="*/ 0 h 211"/>
                <a:gd name="T8" fmla="*/ 28 w 28"/>
                <a:gd name="T9" fmla="*/ 211 h 211"/>
                <a:gd name="T10" fmla="*/ 28 w 28"/>
                <a:gd name="T11" fmla="*/ 211 h 211"/>
              </a:gdLst>
              <a:ahLst/>
              <a:cxnLst>
                <a:cxn ang="0">
                  <a:pos x="T0" y="T1"/>
                </a:cxn>
                <a:cxn ang="0">
                  <a:pos x="T2" y="T3"/>
                </a:cxn>
                <a:cxn ang="0">
                  <a:pos x="T4" y="T5"/>
                </a:cxn>
                <a:cxn ang="0">
                  <a:pos x="T6" y="T7"/>
                </a:cxn>
                <a:cxn ang="0">
                  <a:pos x="T8" y="T9"/>
                </a:cxn>
                <a:cxn ang="0">
                  <a:pos x="T10" y="T11"/>
                </a:cxn>
              </a:cxnLst>
              <a:rect l="0" t="0" r="r" b="b"/>
              <a:pathLst>
                <a:path w="28" h="211">
                  <a:moveTo>
                    <a:pt x="28" y="211"/>
                  </a:moveTo>
                  <a:lnTo>
                    <a:pt x="0" y="211"/>
                  </a:lnTo>
                  <a:lnTo>
                    <a:pt x="0" y="0"/>
                  </a:lnTo>
                  <a:lnTo>
                    <a:pt x="28" y="0"/>
                  </a:lnTo>
                  <a:lnTo>
                    <a:pt x="28" y="211"/>
                  </a:lnTo>
                  <a:lnTo>
                    <a:pt x="28" y="211"/>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userDrawn="1"/>
          </p:nvSpPr>
          <p:spPr bwMode="auto">
            <a:xfrm>
              <a:off x="6729413" y="-733425"/>
              <a:ext cx="344488" cy="334963"/>
            </a:xfrm>
            <a:custGeom>
              <a:avLst/>
              <a:gdLst>
                <a:gd name="T0" fmla="*/ 108 w 217"/>
                <a:gd name="T1" fmla="*/ 164 h 211"/>
                <a:gd name="T2" fmla="*/ 108 w 217"/>
                <a:gd name="T3" fmla="*/ 164 h 211"/>
                <a:gd name="T4" fmla="*/ 172 w 217"/>
                <a:gd name="T5" fmla="*/ 0 h 211"/>
                <a:gd name="T6" fmla="*/ 217 w 217"/>
                <a:gd name="T7" fmla="*/ 0 h 211"/>
                <a:gd name="T8" fmla="*/ 217 w 217"/>
                <a:gd name="T9" fmla="*/ 211 h 211"/>
                <a:gd name="T10" fmla="*/ 189 w 217"/>
                <a:gd name="T11" fmla="*/ 211 h 211"/>
                <a:gd name="T12" fmla="*/ 189 w 217"/>
                <a:gd name="T13" fmla="*/ 36 h 211"/>
                <a:gd name="T14" fmla="*/ 186 w 217"/>
                <a:gd name="T15" fmla="*/ 36 h 211"/>
                <a:gd name="T16" fmla="*/ 118 w 217"/>
                <a:gd name="T17" fmla="*/ 211 h 211"/>
                <a:gd name="T18" fmla="*/ 99 w 217"/>
                <a:gd name="T19" fmla="*/ 211 h 211"/>
                <a:gd name="T20" fmla="*/ 30 w 217"/>
                <a:gd name="T21" fmla="*/ 36 h 211"/>
                <a:gd name="T22" fmla="*/ 28 w 217"/>
                <a:gd name="T23" fmla="*/ 36 h 211"/>
                <a:gd name="T24" fmla="*/ 28 w 217"/>
                <a:gd name="T25" fmla="*/ 211 h 211"/>
                <a:gd name="T26" fmla="*/ 0 w 217"/>
                <a:gd name="T27" fmla="*/ 211 h 211"/>
                <a:gd name="T28" fmla="*/ 0 w 217"/>
                <a:gd name="T29" fmla="*/ 0 h 211"/>
                <a:gd name="T30" fmla="*/ 47 w 217"/>
                <a:gd name="T31" fmla="*/ 0 h 211"/>
                <a:gd name="T32" fmla="*/ 108 w 217"/>
                <a:gd name="T33" fmla="*/ 164 h 211"/>
                <a:gd name="T34" fmla="*/ 108 w 217"/>
                <a:gd name="T35" fmla="*/ 16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11">
                  <a:moveTo>
                    <a:pt x="108" y="164"/>
                  </a:moveTo>
                  <a:lnTo>
                    <a:pt x="108" y="164"/>
                  </a:lnTo>
                  <a:lnTo>
                    <a:pt x="172" y="0"/>
                  </a:lnTo>
                  <a:lnTo>
                    <a:pt x="217" y="0"/>
                  </a:lnTo>
                  <a:lnTo>
                    <a:pt x="217" y="211"/>
                  </a:lnTo>
                  <a:lnTo>
                    <a:pt x="189" y="211"/>
                  </a:lnTo>
                  <a:lnTo>
                    <a:pt x="189" y="36"/>
                  </a:lnTo>
                  <a:lnTo>
                    <a:pt x="186" y="36"/>
                  </a:lnTo>
                  <a:lnTo>
                    <a:pt x="118" y="211"/>
                  </a:lnTo>
                  <a:lnTo>
                    <a:pt x="99" y="211"/>
                  </a:lnTo>
                  <a:lnTo>
                    <a:pt x="30" y="36"/>
                  </a:lnTo>
                  <a:lnTo>
                    <a:pt x="28" y="36"/>
                  </a:lnTo>
                  <a:lnTo>
                    <a:pt x="28" y="211"/>
                  </a:lnTo>
                  <a:lnTo>
                    <a:pt x="0" y="211"/>
                  </a:lnTo>
                  <a:lnTo>
                    <a:pt x="0" y="0"/>
                  </a:lnTo>
                  <a:lnTo>
                    <a:pt x="47" y="0"/>
                  </a:lnTo>
                  <a:lnTo>
                    <a:pt x="108" y="164"/>
                  </a:lnTo>
                  <a:lnTo>
                    <a:pt x="108" y="164"/>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userDrawn="1"/>
          </p:nvSpPr>
          <p:spPr bwMode="auto">
            <a:xfrm>
              <a:off x="7131051" y="-741363"/>
              <a:ext cx="225425" cy="350838"/>
            </a:xfrm>
            <a:custGeom>
              <a:avLst/>
              <a:gdLst>
                <a:gd name="T0" fmla="*/ 50 w 60"/>
                <a:gd name="T1" fmla="*/ 19 h 93"/>
                <a:gd name="T2" fmla="*/ 43 w 60"/>
                <a:gd name="T3" fmla="*/ 13 h 93"/>
                <a:gd name="T4" fmla="*/ 33 w 60"/>
                <a:gd name="T5" fmla="*/ 10 h 93"/>
                <a:gd name="T6" fmla="*/ 27 w 60"/>
                <a:gd name="T7" fmla="*/ 11 h 93"/>
                <a:gd name="T8" fmla="*/ 21 w 60"/>
                <a:gd name="T9" fmla="*/ 14 h 93"/>
                <a:gd name="T10" fmla="*/ 17 w 60"/>
                <a:gd name="T11" fmla="*/ 18 h 93"/>
                <a:gd name="T12" fmla="*/ 16 w 60"/>
                <a:gd name="T13" fmla="*/ 25 h 93"/>
                <a:gd name="T14" fmla="*/ 17 w 60"/>
                <a:gd name="T15" fmla="*/ 31 h 93"/>
                <a:gd name="T16" fmla="*/ 21 w 60"/>
                <a:gd name="T17" fmla="*/ 35 h 93"/>
                <a:gd name="T18" fmla="*/ 27 w 60"/>
                <a:gd name="T19" fmla="*/ 38 h 93"/>
                <a:gd name="T20" fmla="*/ 34 w 60"/>
                <a:gd name="T21" fmla="*/ 40 h 93"/>
                <a:gd name="T22" fmla="*/ 43 w 60"/>
                <a:gd name="T23" fmla="*/ 44 h 93"/>
                <a:gd name="T24" fmla="*/ 51 w 60"/>
                <a:gd name="T25" fmla="*/ 48 h 93"/>
                <a:gd name="T26" fmla="*/ 58 w 60"/>
                <a:gd name="T27" fmla="*/ 55 h 93"/>
                <a:gd name="T28" fmla="*/ 60 w 60"/>
                <a:gd name="T29" fmla="*/ 66 h 93"/>
                <a:gd name="T30" fmla="*/ 57 w 60"/>
                <a:gd name="T31" fmla="*/ 78 h 93"/>
                <a:gd name="T32" fmla="*/ 50 w 60"/>
                <a:gd name="T33" fmla="*/ 87 h 93"/>
                <a:gd name="T34" fmla="*/ 41 w 60"/>
                <a:gd name="T35" fmla="*/ 92 h 93"/>
                <a:gd name="T36" fmla="*/ 29 w 60"/>
                <a:gd name="T37" fmla="*/ 93 h 93"/>
                <a:gd name="T38" fmla="*/ 13 w 60"/>
                <a:gd name="T39" fmla="*/ 90 h 93"/>
                <a:gd name="T40" fmla="*/ 0 w 60"/>
                <a:gd name="T41" fmla="*/ 80 h 93"/>
                <a:gd name="T42" fmla="*/ 10 w 60"/>
                <a:gd name="T43" fmla="*/ 72 h 93"/>
                <a:gd name="T44" fmla="*/ 18 w 60"/>
                <a:gd name="T45" fmla="*/ 80 h 93"/>
                <a:gd name="T46" fmla="*/ 29 w 60"/>
                <a:gd name="T47" fmla="*/ 83 h 93"/>
                <a:gd name="T48" fmla="*/ 36 w 60"/>
                <a:gd name="T49" fmla="*/ 82 h 93"/>
                <a:gd name="T50" fmla="*/ 41 w 60"/>
                <a:gd name="T51" fmla="*/ 79 h 93"/>
                <a:gd name="T52" fmla="*/ 46 w 60"/>
                <a:gd name="T53" fmla="*/ 74 h 93"/>
                <a:gd name="T54" fmla="*/ 47 w 60"/>
                <a:gd name="T55" fmla="*/ 68 h 93"/>
                <a:gd name="T56" fmla="*/ 46 w 60"/>
                <a:gd name="T57" fmla="*/ 61 h 93"/>
                <a:gd name="T58" fmla="*/ 41 w 60"/>
                <a:gd name="T59" fmla="*/ 56 h 93"/>
                <a:gd name="T60" fmla="*/ 34 w 60"/>
                <a:gd name="T61" fmla="*/ 53 h 93"/>
                <a:gd name="T62" fmla="*/ 26 w 60"/>
                <a:gd name="T63" fmla="*/ 50 h 93"/>
                <a:gd name="T64" fmla="*/ 18 w 60"/>
                <a:gd name="T65" fmla="*/ 47 h 93"/>
                <a:gd name="T66" fmla="*/ 10 w 60"/>
                <a:gd name="T67" fmla="*/ 43 h 93"/>
                <a:gd name="T68" fmla="*/ 5 w 60"/>
                <a:gd name="T69" fmla="*/ 36 h 93"/>
                <a:gd name="T70" fmla="*/ 3 w 60"/>
                <a:gd name="T71" fmla="*/ 25 h 93"/>
                <a:gd name="T72" fmla="*/ 6 w 60"/>
                <a:gd name="T73" fmla="*/ 14 h 93"/>
                <a:gd name="T74" fmla="*/ 13 w 60"/>
                <a:gd name="T75" fmla="*/ 6 h 93"/>
                <a:gd name="T76" fmla="*/ 23 w 60"/>
                <a:gd name="T77" fmla="*/ 1 h 93"/>
                <a:gd name="T78" fmla="*/ 34 w 60"/>
                <a:gd name="T79" fmla="*/ 0 h 93"/>
                <a:gd name="T80" fmla="*/ 48 w 60"/>
                <a:gd name="T81" fmla="*/ 3 h 93"/>
                <a:gd name="T82" fmla="*/ 59 w 60"/>
                <a:gd name="T83" fmla="*/ 10 h 93"/>
                <a:gd name="T84" fmla="*/ 50 w 60"/>
                <a:gd name="T85"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 h="93">
                  <a:moveTo>
                    <a:pt x="50" y="19"/>
                  </a:moveTo>
                  <a:cubicBezTo>
                    <a:pt x="48" y="16"/>
                    <a:pt x="46" y="14"/>
                    <a:pt x="43" y="13"/>
                  </a:cubicBezTo>
                  <a:cubicBezTo>
                    <a:pt x="40" y="11"/>
                    <a:pt x="37" y="10"/>
                    <a:pt x="33" y="10"/>
                  </a:cubicBezTo>
                  <a:cubicBezTo>
                    <a:pt x="31" y="10"/>
                    <a:pt x="29" y="11"/>
                    <a:pt x="27" y="11"/>
                  </a:cubicBezTo>
                  <a:cubicBezTo>
                    <a:pt x="25" y="12"/>
                    <a:pt x="23" y="13"/>
                    <a:pt x="21" y="14"/>
                  </a:cubicBezTo>
                  <a:cubicBezTo>
                    <a:pt x="20" y="15"/>
                    <a:pt x="18" y="17"/>
                    <a:pt x="17" y="18"/>
                  </a:cubicBezTo>
                  <a:cubicBezTo>
                    <a:pt x="16" y="20"/>
                    <a:pt x="16" y="22"/>
                    <a:pt x="16" y="25"/>
                  </a:cubicBezTo>
                  <a:cubicBezTo>
                    <a:pt x="16" y="27"/>
                    <a:pt x="16" y="29"/>
                    <a:pt x="17" y="31"/>
                  </a:cubicBezTo>
                  <a:cubicBezTo>
                    <a:pt x="18" y="33"/>
                    <a:pt x="19" y="34"/>
                    <a:pt x="21" y="35"/>
                  </a:cubicBezTo>
                  <a:cubicBezTo>
                    <a:pt x="23" y="36"/>
                    <a:pt x="24" y="37"/>
                    <a:pt x="27" y="38"/>
                  </a:cubicBezTo>
                  <a:cubicBezTo>
                    <a:pt x="29" y="39"/>
                    <a:pt x="31" y="40"/>
                    <a:pt x="34" y="40"/>
                  </a:cubicBezTo>
                  <a:cubicBezTo>
                    <a:pt x="37" y="41"/>
                    <a:pt x="40" y="42"/>
                    <a:pt x="43" y="44"/>
                  </a:cubicBezTo>
                  <a:cubicBezTo>
                    <a:pt x="46" y="45"/>
                    <a:pt x="49" y="46"/>
                    <a:pt x="51" y="48"/>
                  </a:cubicBezTo>
                  <a:cubicBezTo>
                    <a:pt x="54" y="50"/>
                    <a:pt x="56" y="53"/>
                    <a:pt x="58" y="55"/>
                  </a:cubicBezTo>
                  <a:cubicBezTo>
                    <a:pt x="59" y="58"/>
                    <a:pt x="60" y="62"/>
                    <a:pt x="60" y="66"/>
                  </a:cubicBezTo>
                  <a:cubicBezTo>
                    <a:pt x="60" y="71"/>
                    <a:pt x="59" y="75"/>
                    <a:pt x="57" y="78"/>
                  </a:cubicBezTo>
                  <a:cubicBezTo>
                    <a:pt x="56" y="82"/>
                    <a:pt x="53" y="85"/>
                    <a:pt x="50" y="87"/>
                  </a:cubicBezTo>
                  <a:cubicBezTo>
                    <a:pt x="48" y="89"/>
                    <a:pt x="44" y="91"/>
                    <a:pt x="41" y="92"/>
                  </a:cubicBezTo>
                  <a:cubicBezTo>
                    <a:pt x="37" y="93"/>
                    <a:pt x="33" y="93"/>
                    <a:pt x="29" y="93"/>
                  </a:cubicBezTo>
                  <a:cubicBezTo>
                    <a:pt x="24" y="93"/>
                    <a:pt x="18" y="92"/>
                    <a:pt x="13" y="90"/>
                  </a:cubicBezTo>
                  <a:cubicBezTo>
                    <a:pt x="8" y="88"/>
                    <a:pt x="3" y="85"/>
                    <a:pt x="0" y="80"/>
                  </a:cubicBezTo>
                  <a:cubicBezTo>
                    <a:pt x="10" y="72"/>
                    <a:pt x="10" y="72"/>
                    <a:pt x="10" y="72"/>
                  </a:cubicBezTo>
                  <a:cubicBezTo>
                    <a:pt x="12" y="75"/>
                    <a:pt x="14" y="78"/>
                    <a:pt x="18" y="80"/>
                  </a:cubicBezTo>
                  <a:cubicBezTo>
                    <a:pt x="21" y="82"/>
                    <a:pt x="25" y="83"/>
                    <a:pt x="29" y="83"/>
                  </a:cubicBezTo>
                  <a:cubicBezTo>
                    <a:pt x="31" y="83"/>
                    <a:pt x="34" y="82"/>
                    <a:pt x="36" y="82"/>
                  </a:cubicBezTo>
                  <a:cubicBezTo>
                    <a:pt x="38" y="81"/>
                    <a:pt x="40" y="80"/>
                    <a:pt x="41" y="79"/>
                  </a:cubicBezTo>
                  <a:cubicBezTo>
                    <a:pt x="43" y="78"/>
                    <a:pt x="45" y="76"/>
                    <a:pt x="46" y="74"/>
                  </a:cubicBezTo>
                  <a:cubicBezTo>
                    <a:pt x="47" y="72"/>
                    <a:pt x="47" y="70"/>
                    <a:pt x="47" y="68"/>
                  </a:cubicBezTo>
                  <a:cubicBezTo>
                    <a:pt x="47" y="65"/>
                    <a:pt x="47" y="63"/>
                    <a:pt x="46" y="61"/>
                  </a:cubicBezTo>
                  <a:cubicBezTo>
                    <a:pt x="44" y="59"/>
                    <a:pt x="43" y="57"/>
                    <a:pt x="41" y="56"/>
                  </a:cubicBezTo>
                  <a:cubicBezTo>
                    <a:pt x="39" y="55"/>
                    <a:pt x="37" y="54"/>
                    <a:pt x="34" y="53"/>
                  </a:cubicBezTo>
                  <a:cubicBezTo>
                    <a:pt x="32" y="52"/>
                    <a:pt x="29" y="51"/>
                    <a:pt x="26" y="50"/>
                  </a:cubicBezTo>
                  <a:cubicBezTo>
                    <a:pt x="23" y="49"/>
                    <a:pt x="20" y="48"/>
                    <a:pt x="18" y="47"/>
                  </a:cubicBezTo>
                  <a:cubicBezTo>
                    <a:pt x="15" y="46"/>
                    <a:pt x="13" y="44"/>
                    <a:pt x="10" y="43"/>
                  </a:cubicBezTo>
                  <a:cubicBezTo>
                    <a:pt x="8" y="41"/>
                    <a:pt x="6" y="38"/>
                    <a:pt x="5" y="36"/>
                  </a:cubicBezTo>
                  <a:cubicBezTo>
                    <a:pt x="4" y="33"/>
                    <a:pt x="3" y="29"/>
                    <a:pt x="3" y="25"/>
                  </a:cubicBezTo>
                  <a:cubicBezTo>
                    <a:pt x="3" y="21"/>
                    <a:pt x="4" y="17"/>
                    <a:pt x="6" y="14"/>
                  </a:cubicBezTo>
                  <a:cubicBezTo>
                    <a:pt x="8" y="11"/>
                    <a:pt x="10" y="8"/>
                    <a:pt x="13" y="6"/>
                  </a:cubicBezTo>
                  <a:cubicBezTo>
                    <a:pt x="16" y="4"/>
                    <a:pt x="19" y="2"/>
                    <a:pt x="23" y="1"/>
                  </a:cubicBezTo>
                  <a:cubicBezTo>
                    <a:pt x="26" y="0"/>
                    <a:pt x="30" y="0"/>
                    <a:pt x="34" y="0"/>
                  </a:cubicBezTo>
                  <a:cubicBezTo>
                    <a:pt x="39" y="0"/>
                    <a:pt x="44" y="1"/>
                    <a:pt x="48" y="3"/>
                  </a:cubicBezTo>
                  <a:cubicBezTo>
                    <a:pt x="53" y="5"/>
                    <a:pt x="56" y="7"/>
                    <a:pt x="59" y="10"/>
                  </a:cubicBezTo>
                  <a:cubicBezTo>
                    <a:pt x="50" y="19"/>
                    <a:pt x="50" y="19"/>
                    <a:pt x="50" y="19"/>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userDrawn="1"/>
          </p:nvSpPr>
          <p:spPr bwMode="auto">
            <a:xfrm>
              <a:off x="7535863" y="-733425"/>
              <a:ext cx="263525" cy="334963"/>
            </a:xfrm>
            <a:custGeom>
              <a:avLst/>
              <a:gdLst>
                <a:gd name="T0" fmla="*/ 0 w 166"/>
                <a:gd name="T1" fmla="*/ 0 h 211"/>
                <a:gd name="T2" fmla="*/ 29 w 166"/>
                <a:gd name="T3" fmla="*/ 0 h 211"/>
                <a:gd name="T4" fmla="*/ 29 w 166"/>
                <a:gd name="T5" fmla="*/ 88 h 211"/>
                <a:gd name="T6" fmla="*/ 135 w 166"/>
                <a:gd name="T7" fmla="*/ 88 h 211"/>
                <a:gd name="T8" fmla="*/ 135 w 166"/>
                <a:gd name="T9" fmla="*/ 0 h 211"/>
                <a:gd name="T10" fmla="*/ 166 w 166"/>
                <a:gd name="T11" fmla="*/ 0 h 211"/>
                <a:gd name="T12" fmla="*/ 166 w 166"/>
                <a:gd name="T13" fmla="*/ 211 h 211"/>
                <a:gd name="T14" fmla="*/ 135 w 166"/>
                <a:gd name="T15" fmla="*/ 211 h 211"/>
                <a:gd name="T16" fmla="*/ 135 w 166"/>
                <a:gd name="T17" fmla="*/ 114 h 211"/>
                <a:gd name="T18" fmla="*/ 29 w 166"/>
                <a:gd name="T19" fmla="*/ 114 h 211"/>
                <a:gd name="T20" fmla="*/ 29 w 166"/>
                <a:gd name="T21" fmla="*/ 211 h 211"/>
                <a:gd name="T22" fmla="*/ 0 w 166"/>
                <a:gd name="T23" fmla="*/ 211 h 211"/>
                <a:gd name="T24" fmla="*/ 0 w 166"/>
                <a:gd name="T25" fmla="*/ 0 h 211"/>
                <a:gd name="T26" fmla="*/ 0 w 166"/>
                <a:gd name="T2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211">
                  <a:moveTo>
                    <a:pt x="0" y="0"/>
                  </a:moveTo>
                  <a:lnTo>
                    <a:pt x="29" y="0"/>
                  </a:lnTo>
                  <a:lnTo>
                    <a:pt x="29" y="88"/>
                  </a:lnTo>
                  <a:lnTo>
                    <a:pt x="135" y="88"/>
                  </a:lnTo>
                  <a:lnTo>
                    <a:pt x="135" y="0"/>
                  </a:lnTo>
                  <a:lnTo>
                    <a:pt x="166" y="0"/>
                  </a:lnTo>
                  <a:lnTo>
                    <a:pt x="166" y="211"/>
                  </a:lnTo>
                  <a:lnTo>
                    <a:pt x="135" y="211"/>
                  </a:lnTo>
                  <a:lnTo>
                    <a:pt x="135" y="114"/>
                  </a:lnTo>
                  <a:lnTo>
                    <a:pt x="29" y="114"/>
                  </a:lnTo>
                  <a:lnTo>
                    <a:pt x="29" y="211"/>
                  </a:lnTo>
                  <a:lnTo>
                    <a:pt x="0" y="211"/>
                  </a:lnTo>
                  <a:lnTo>
                    <a:pt x="0" y="0"/>
                  </a:lnTo>
                  <a:lnTo>
                    <a:pt x="0"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noEditPoints="1"/>
            </p:cNvSpPr>
            <p:nvPr userDrawn="1"/>
          </p:nvSpPr>
          <p:spPr bwMode="auto">
            <a:xfrm>
              <a:off x="7840663" y="-627063"/>
              <a:ext cx="225425" cy="236538"/>
            </a:xfrm>
            <a:custGeom>
              <a:avLst/>
              <a:gdLst>
                <a:gd name="T0" fmla="*/ 48 w 60"/>
                <a:gd name="T1" fmla="*/ 26 h 63"/>
                <a:gd name="T2" fmla="*/ 46 w 60"/>
                <a:gd name="T3" fmla="*/ 19 h 63"/>
                <a:gd name="T4" fmla="*/ 43 w 60"/>
                <a:gd name="T5" fmla="*/ 14 h 63"/>
                <a:gd name="T6" fmla="*/ 38 w 60"/>
                <a:gd name="T7" fmla="*/ 11 h 63"/>
                <a:gd name="T8" fmla="*/ 31 w 60"/>
                <a:gd name="T9" fmla="*/ 9 h 63"/>
                <a:gd name="T10" fmla="*/ 24 w 60"/>
                <a:gd name="T11" fmla="*/ 11 h 63"/>
                <a:gd name="T12" fmla="*/ 18 w 60"/>
                <a:gd name="T13" fmla="*/ 14 h 63"/>
                <a:gd name="T14" fmla="*/ 14 w 60"/>
                <a:gd name="T15" fmla="*/ 19 h 63"/>
                <a:gd name="T16" fmla="*/ 12 w 60"/>
                <a:gd name="T17" fmla="*/ 26 h 63"/>
                <a:gd name="T18" fmla="*/ 48 w 60"/>
                <a:gd name="T19" fmla="*/ 26 h 63"/>
                <a:gd name="T20" fmla="*/ 60 w 60"/>
                <a:gd name="T21" fmla="*/ 31 h 63"/>
                <a:gd name="T22" fmla="*/ 60 w 60"/>
                <a:gd name="T23" fmla="*/ 33 h 63"/>
                <a:gd name="T24" fmla="*/ 60 w 60"/>
                <a:gd name="T25" fmla="*/ 35 h 63"/>
                <a:gd name="T26" fmla="*/ 12 w 60"/>
                <a:gd name="T27" fmla="*/ 35 h 63"/>
                <a:gd name="T28" fmla="*/ 14 w 60"/>
                <a:gd name="T29" fmla="*/ 42 h 63"/>
                <a:gd name="T30" fmla="*/ 18 w 60"/>
                <a:gd name="T31" fmla="*/ 48 h 63"/>
                <a:gd name="T32" fmla="*/ 24 w 60"/>
                <a:gd name="T33" fmla="*/ 51 h 63"/>
                <a:gd name="T34" fmla="*/ 32 w 60"/>
                <a:gd name="T35" fmla="*/ 53 h 63"/>
                <a:gd name="T36" fmla="*/ 42 w 60"/>
                <a:gd name="T37" fmla="*/ 50 h 63"/>
                <a:gd name="T38" fmla="*/ 49 w 60"/>
                <a:gd name="T39" fmla="*/ 44 h 63"/>
                <a:gd name="T40" fmla="*/ 57 w 60"/>
                <a:gd name="T41" fmla="*/ 50 h 63"/>
                <a:gd name="T42" fmla="*/ 46 w 60"/>
                <a:gd name="T43" fmla="*/ 60 h 63"/>
                <a:gd name="T44" fmla="*/ 32 w 60"/>
                <a:gd name="T45" fmla="*/ 63 h 63"/>
                <a:gd name="T46" fmla="*/ 19 w 60"/>
                <a:gd name="T47" fmla="*/ 60 h 63"/>
                <a:gd name="T48" fmla="*/ 9 w 60"/>
                <a:gd name="T49" fmla="*/ 54 h 63"/>
                <a:gd name="T50" fmla="*/ 3 w 60"/>
                <a:gd name="T51" fmla="*/ 44 h 63"/>
                <a:gd name="T52" fmla="*/ 0 w 60"/>
                <a:gd name="T53" fmla="*/ 31 h 63"/>
                <a:gd name="T54" fmla="*/ 2 w 60"/>
                <a:gd name="T55" fmla="*/ 19 h 63"/>
                <a:gd name="T56" fmla="*/ 9 w 60"/>
                <a:gd name="T57" fmla="*/ 9 h 63"/>
                <a:gd name="T58" fmla="*/ 19 w 60"/>
                <a:gd name="T59" fmla="*/ 2 h 63"/>
                <a:gd name="T60" fmla="*/ 31 w 60"/>
                <a:gd name="T61" fmla="*/ 0 h 63"/>
                <a:gd name="T62" fmla="*/ 43 w 60"/>
                <a:gd name="T63" fmla="*/ 2 h 63"/>
                <a:gd name="T64" fmla="*/ 52 w 60"/>
                <a:gd name="T65" fmla="*/ 8 h 63"/>
                <a:gd name="T66" fmla="*/ 58 w 60"/>
                <a:gd name="T67" fmla="*/ 18 h 63"/>
                <a:gd name="T68" fmla="*/ 60 w 60"/>
                <a:gd name="T6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63">
                  <a:moveTo>
                    <a:pt x="48" y="26"/>
                  </a:moveTo>
                  <a:cubicBezTo>
                    <a:pt x="48" y="24"/>
                    <a:pt x="47" y="22"/>
                    <a:pt x="46" y="19"/>
                  </a:cubicBezTo>
                  <a:cubicBezTo>
                    <a:pt x="46" y="17"/>
                    <a:pt x="45" y="16"/>
                    <a:pt x="43" y="14"/>
                  </a:cubicBezTo>
                  <a:cubicBezTo>
                    <a:pt x="42" y="13"/>
                    <a:pt x="40" y="11"/>
                    <a:pt x="38" y="11"/>
                  </a:cubicBezTo>
                  <a:cubicBezTo>
                    <a:pt x="36" y="10"/>
                    <a:pt x="34" y="9"/>
                    <a:pt x="31" y="9"/>
                  </a:cubicBezTo>
                  <a:cubicBezTo>
                    <a:pt x="28" y="9"/>
                    <a:pt x="26" y="10"/>
                    <a:pt x="24" y="11"/>
                  </a:cubicBezTo>
                  <a:cubicBezTo>
                    <a:pt x="22" y="11"/>
                    <a:pt x="20" y="13"/>
                    <a:pt x="18" y="14"/>
                  </a:cubicBezTo>
                  <a:cubicBezTo>
                    <a:pt x="16" y="16"/>
                    <a:pt x="15" y="17"/>
                    <a:pt x="14" y="19"/>
                  </a:cubicBezTo>
                  <a:cubicBezTo>
                    <a:pt x="13" y="22"/>
                    <a:pt x="12" y="24"/>
                    <a:pt x="12" y="26"/>
                  </a:cubicBezTo>
                  <a:cubicBezTo>
                    <a:pt x="48" y="26"/>
                    <a:pt x="48" y="26"/>
                    <a:pt x="48" y="26"/>
                  </a:cubicBezTo>
                  <a:close/>
                  <a:moveTo>
                    <a:pt x="60" y="31"/>
                  </a:moveTo>
                  <a:cubicBezTo>
                    <a:pt x="60" y="32"/>
                    <a:pt x="60" y="32"/>
                    <a:pt x="60" y="33"/>
                  </a:cubicBezTo>
                  <a:cubicBezTo>
                    <a:pt x="60" y="34"/>
                    <a:pt x="60" y="34"/>
                    <a:pt x="60" y="35"/>
                  </a:cubicBezTo>
                  <a:cubicBezTo>
                    <a:pt x="12" y="35"/>
                    <a:pt x="12" y="35"/>
                    <a:pt x="12" y="35"/>
                  </a:cubicBezTo>
                  <a:cubicBezTo>
                    <a:pt x="12" y="37"/>
                    <a:pt x="13" y="40"/>
                    <a:pt x="14" y="42"/>
                  </a:cubicBezTo>
                  <a:cubicBezTo>
                    <a:pt x="15" y="44"/>
                    <a:pt x="16" y="46"/>
                    <a:pt x="18" y="48"/>
                  </a:cubicBezTo>
                  <a:cubicBezTo>
                    <a:pt x="20" y="49"/>
                    <a:pt x="22" y="51"/>
                    <a:pt x="24" y="51"/>
                  </a:cubicBezTo>
                  <a:cubicBezTo>
                    <a:pt x="26" y="52"/>
                    <a:pt x="29" y="53"/>
                    <a:pt x="32" y="53"/>
                  </a:cubicBezTo>
                  <a:cubicBezTo>
                    <a:pt x="36" y="53"/>
                    <a:pt x="39" y="52"/>
                    <a:pt x="42" y="50"/>
                  </a:cubicBezTo>
                  <a:cubicBezTo>
                    <a:pt x="45" y="48"/>
                    <a:pt x="47" y="46"/>
                    <a:pt x="49" y="44"/>
                  </a:cubicBezTo>
                  <a:cubicBezTo>
                    <a:pt x="57" y="50"/>
                    <a:pt x="57" y="50"/>
                    <a:pt x="57" y="50"/>
                  </a:cubicBezTo>
                  <a:cubicBezTo>
                    <a:pt x="54" y="55"/>
                    <a:pt x="50" y="58"/>
                    <a:pt x="46" y="60"/>
                  </a:cubicBezTo>
                  <a:cubicBezTo>
                    <a:pt x="42" y="62"/>
                    <a:pt x="37" y="63"/>
                    <a:pt x="32" y="63"/>
                  </a:cubicBezTo>
                  <a:cubicBezTo>
                    <a:pt x="27" y="63"/>
                    <a:pt x="23" y="62"/>
                    <a:pt x="19" y="60"/>
                  </a:cubicBezTo>
                  <a:cubicBezTo>
                    <a:pt x="15" y="59"/>
                    <a:pt x="12" y="57"/>
                    <a:pt x="9" y="54"/>
                  </a:cubicBezTo>
                  <a:cubicBezTo>
                    <a:pt x="6" y="51"/>
                    <a:pt x="4" y="48"/>
                    <a:pt x="3" y="44"/>
                  </a:cubicBezTo>
                  <a:cubicBezTo>
                    <a:pt x="1" y="40"/>
                    <a:pt x="0" y="36"/>
                    <a:pt x="0" y="31"/>
                  </a:cubicBezTo>
                  <a:cubicBezTo>
                    <a:pt x="0" y="27"/>
                    <a:pt x="1" y="23"/>
                    <a:pt x="2" y="19"/>
                  </a:cubicBezTo>
                  <a:cubicBezTo>
                    <a:pt x="4" y="15"/>
                    <a:pt x="6" y="12"/>
                    <a:pt x="9" y="9"/>
                  </a:cubicBezTo>
                  <a:cubicBezTo>
                    <a:pt x="12" y="6"/>
                    <a:pt x="15" y="4"/>
                    <a:pt x="19" y="2"/>
                  </a:cubicBezTo>
                  <a:cubicBezTo>
                    <a:pt x="23" y="1"/>
                    <a:pt x="27" y="0"/>
                    <a:pt x="31" y="0"/>
                  </a:cubicBezTo>
                  <a:cubicBezTo>
                    <a:pt x="35" y="0"/>
                    <a:pt x="39" y="1"/>
                    <a:pt x="43" y="2"/>
                  </a:cubicBezTo>
                  <a:cubicBezTo>
                    <a:pt x="46" y="4"/>
                    <a:pt x="49" y="6"/>
                    <a:pt x="52" y="8"/>
                  </a:cubicBezTo>
                  <a:cubicBezTo>
                    <a:pt x="54" y="11"/>
                    <a:pt x="56" y="14"/>
                    <a:pt x="58" y="18"/>
                  </a:cubicBezTo>
                  <a:cubicBezTo>
                    <a:pt x="59" y="22"/>
                    <a:pt x="60" y="26"/>
                    <a:pt x="60"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noEditPoints="1"/>
            </p:cNvSpPr>
            <p:nvPr userDrawn="1"/>
          </p:nvSpPr>
          <p:spPr bwMode="auto">
            <a:xfrm>
              <a:off x="8102601" y="-627063"/>
              <a:ext cx="203200" cy="236538"/>
            </a:xfrm>
            <a:custGeom>
              <a:avLst/>
              <a:gdLst>
                <a:gd name="T0" fmla="*/ 39 w 54"/>
                <a:gd name="T1" fmla="*/ 33 h 63"/>
                <a:gd name="T2" fmla="*/ 30 w 54"/>
                <a:gd name="T3" fmla="*/ 33 h 63"/>
                <a:gd name="T4" fmla="*/ 21 w 54"/>
                <a:gd name="T5" fmla="*/ 35 h 63"/>
                <a:gd name="T6" fmla="*/ 15 w 54"/>
                <a:gd name="T7" fmla="*/ 38 h 63"/>
                <a:gd name="T8" fmla="*/ 12 w 54"/>
                <a:gd name="T9" fmla="*/ 44 h 63"/>
                <a:gd name="T10" fmla="*/ 14 w 54"/>
                <a:gd name="T11" fmla="*/ 48 h 63"/>
                <a:gd name="T12" fmla="*/ 16 w 54"/>
                <a:gd name="T13" fmla="*/ 51 h 63"/>
                <a:gd name="T14" fmla="*/ 20 w 54"/>
                <a:gd name="T15" fmla="*/ 53 h 63"/>
                <a:gd name="T16" fmla="*/ 25 w 54"/>
                <a:gd name="T17" fmla="*/ 53 h 63"/>
                <a:gd name="T18" fmla="*/ 37 w 54"/>
                <a:gd name="T19" fmla="*/ 48 h 63"/>
                <a:gd name="T20" fmla="*/ 42 w 54"/>
                <a:gd name="T21" fmla="*/ 36 h 63"/>
                <a:gd name="T22" fmla="*/ 42 w 54"/>
                <a:gd name="T23" fmla="*/ 33 h 63"/>
                <a:gd name="T24" fmla="*/ 39 w 54"/>
                <a:gd name="T25" fmla="*/ 33 h 63"/>
                <a:gd name="T26" fmla="*/ 42 w 54"/>
                <a:gd name="T27" fmla="*/ 23 h 63"/>
                <a:gd name="T28" fmla="*/ 38 w 54"/>
                <a:gd name="T29" fmla="*/ 13 h 63"/>
                <a:gd name="T30" fmla="*/ 27 w 54"/>
                <a:gd name="T31" fmla="*/ 10 h 63"/>
                <a:gd name="T32" fmla="*/ 18 w 54"/>
                <a:gd name="T33" fmla="*/ 11 h 63"/>
                <a:gd name="T34" fmla="*/ 10 w 54"/>
                <a:gd name="T35" fmla="*/ 16 h 63"/>
                <a:gd name="T36" fmla="*/ 4 w 54"/>
                <a:gd name="T37" fmla="*/ 9 h 63"/>
                <a:gd name="T38" fmla="*/ 15 w 54"/>
                <a:gd name="T39" fmla="*/ 2 h 63"/>
                <a:gd name="T40" fmla="*/ 28 w 54"/>
                <a:gd name="T41" fmla="*/ 0 h 63"/>
                <a:gd name="T42" fmla="*/ 39 w 54"/>
                <a:gd name="T43" fmla="*/ 2 h 63"/>
                <a:gd name="T44" fmla="*/ 47 w 54"/>
                <a:gd name="T45" fmla="*/ 7 h 63"/>
                <a:gd name="T46" fmla="*/ 52 w 54"/>
                <a:gd name="T47" fmla="*/ 14 h 63"/>
                <a:gd name="T48" fmla="*/ 53 w 54"/>
                <a:gd name="T49" fmla="*/ 23 h 63"/>
                <a:gd name="T50" fmla="*/ 53 w 54"/>
                <a:gd name="T51" fmla="*/ 49 h 63"/>
                <a:gd name="T52" fmla="*/ 53 w 54"/>
                <a:gd name="T53" fmla="*/ 56 h 63"/>
                <a:gd name="T54" fmla="*/ 54 w 54"/>
                <a:gd name="T55" fmla="*/ 61 h 63"/>
                <a:gd name="T56" fmla="*/ 43 w 54"/>
                <a:gd name="T57" fmla="*/ 61 h 63"/>
                <a:gd name="T58" fmla="*/ 42 w 54"/>
                <a:gd name="T59" fmla="*/ 53 h 63"/>
                <a:gd name="T60" fmla="*/ 42 w 54"/>
                <a:gd name="T61" fmla="*/ 53 h 63"/>
                <a:gd name="T62" fmla="*/ 34 w 54"/>
                <a:gd name="T63" fmla="*/ 60 h 63"/>
                <a:gd name="T64" fmla="*/ 22 w 54"/>
                <a:gd name="T65" fmla="*/ 63 h 63"/>
                <a:gd name="T66" fmla="*/ 15 w 54"/>
                <a:gd name="T67" fmla="*/ 62 h 63"/>
                <a:gd name="T68" fmla="*/ 8 w 54"/>
                <a:gd name="T69" fmla="*/ 59 h 63"/>
                <a:gd name="T70" fmla="*/ 3 w 54"/>
                <a:gd name="T71" fmla="*/ 53 h 63"/>
                <a:gd name="T72" fmla="*/ 0 w 54"/>
                <a:gd name="T73" fmla="*/ 44 h 63"/>
                <a:gd name="T74" fmla="*/ 4 w 54"/>
                <a:gd name="T75" fmla="*/ 34 h 63"/>
                <a:gd name="T76" fmla="*/ 14 w 54"/>
                <a:gd name="T77" fmla="*/ 28 h 63"/>
                <a:gd name="T78" fmla="*/ 27 w 54"/>
                <a:gd name="T79" fmla="*/ 25 h 63"/>
                <a:gd name="T80" fmla="*/ 42 w 54"/>
                <a:gd name="T81" fmla="*/ 24 h 63"/>
                <a:gd name="T82" fmla="*/ 42 w 54"/>
                <a:gd name="T83"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63">
                  <a:moveTo>
                    <a:pt x="39" y="33"/>
                  </a:moveTo>
                  <a:cubicBezTo>
                    <a:pt x="36" y="33"/>
                    <a:pt x="33" y="33"/>
                    <a:pt x="30" y="33"/>
                  </a:cubicBezTo>
                  <a:cubicBezTo>
                    <a:pt x="27" y="33"/>
                    <a:pt x="24" y="34"/>
                    <a:pt x="21" y="35"/>
                  </a:cubicBezTo>
                  <a:cubicBezTo>
                    <a:pt x="19" y="35"/>
                    <a:pt x="17" y="37"/>
                    <a:pt x="15" y="38"/>
                  </a:cubicBezTo>
                  <a:cubicBezTo>
                    <a:pt x="13" y="40"/>
                    <a:pt x="12" y="42"/>
                    <a:pt x="12" y="44"/>
                  </a:cubicBezTo>
                  <a:cubicBezTo>
                    <a:pt x="12" y="46"/>
                    <a:pt x="13" y="47"/>
                    <a:pt x="14" y="48"/>
                  </a:cubicBezTo>
                  <a:cubicBezTo>
                    <a:pt x="14" y="50"/>
                    <a:pt x="15" y="51"/>
                    <a:pt x="16" y="51"/>
                  </a:cubicBezTo>
                  <a:cubicBezTo>
                    <a:pt x="18" y="52"/>
                    <a:pt x="19" y="53"/>
                    <a:pt x="20" y="53"/>
                  </a:cubicBezTo>
                  <a:cubicBezTo>
                    <a:pt x="22" y="53"/>
                    <a:pt x="23" y="53"/>
                    <a:pt x="25" y="53"/>
                  </a:cubicBezTo>
                  <a:cubicBezTo>
                    <a:pt x="30" y="53"/>
                    <a:pt x="34" y="52"/>
                    <a:pt x="37" y="48"/>
                  </a:cubicBezTo>
                  <a:cubicBezTo>
                    <a:pt x="40" y="45"/>
                    <a:pt x="42" y="41"/>
                    <a:pt x="42" y="36"/>
                  </a:cubicBezTo>
                  <a:cubicBezTo>
                    <a:pt x="42" y="33"/>
                    <a:pt x="42" y="33"/>
                    <a:pt x="42" y="33"/>
                  </a:cubicBezTo>
                  <a:cubicBezTo>
                    <a:pt x="39" y="33"/>
                    <a:pt x="39" y="33"/>
                    <a:pt x="39" y="33"/>
                  </a:cubicBezTo>
                  <a:close/>
                  <a:moveTo>
                    <a:pt x="42" y="23"/>
                  </a:moveTo>
                  <a:cubicBezTo>
                    <a:pt x="42" y="18"/>
                    <a:pt x="41" y="15"/>
                    <a:pt x="38" y="13"/>
                  </a:cubicBezTo>
                  <a:cubicBezTo>
                    <a:pt x="35" y="11"/>
                    <a:pt x="32" y="10"/>
                    <a:pt x="27" y="10"/>
                  </a:cubicBezTo>
                  <a:cubicBezTo>
                    <a:pt x="24" y="10"/>
                    <a:pt x="21" y="10"/>
                    <a:pt x="18" y="11"/>
                  </a:cubicBezTo>
                  <a:cubicBezTo>
                    <a:pt x="15" y="13"/>
                    <a:pt x="12" y="14"/>
                    <a:pt x="10" y="16"/>
                  </a:cubicBezTo>
                  <a:cubicBezTo>
                    <a:pt x="4" y="9"/>
                    <a:pt x="4" y="9"/>
                    <a:pt x="4" y="9"/>
                  </a:cubicBezTo>
                  <a:cubicBezTo>
                    <a:pt x="7" y="6"/>
                    <a:pt x="10" y="4"/>
                    <a:pt x="15" y="2"/>
                  </a:cubicBezTo>
                  <a:cubicBezTo>
                    <a:pt x="19" y="1"/>
                    <a:pt x="23" y="0"/>
                    <a:pt x="28" y="0"/>
                  </a:cubicBezTo>
                  <a:cubicBezTo>
                    <a:pt x="33" y="0"/>
                    <a:pt x="36" y="1"/>
                    <a:pt x="39" y="2"/>
                  </a:cubicBezTo>
                  <a:cubicBezTo>
                    <a:pt x="43" y="3"/>
                    <a:pt x="45" y="5"/>
                    <a:pt x="47" y="7"/>
                  </a:cubicBezTo>
                  <a:cubicBezTo>
                    <a:pt x="49" y="9"/>
                    <a:pt x="51" y="11"/>
                    <a:pt x="52" y="14"/>
                  </a:cubicBezTo>
                  <a:cubicBezTo>
                    <a:pt x="53" y="17"/>
                    <a:pt x="53" y="20"/>
                    <a:pt x="53" y="23"/>
                  </a:cubicBezTo>
                  <a:cubicBezTo>
                    <a:pt x="53" y="49"/>
                    <a:pt x="53" y="49"/>
                    <a:pt x="53" y="49"/>
                  </a:cubicBezTo>
                  <a:cubicBezTo>
                    <a:pt x="53" y="51"/>
                    <a:pt x="53" y="53"/>
                    <a:pt x="53" y="56"/>
                  </a:cubicBezTo>
                  <a:cubicBezTo>
                    <a:pt x="53" y="58"/>
                    <a:pt x="54" y="60"/>
                    <a:pt x="54" y="61"/>
                  </a:cubicBezTo>
                  <a:cubicBezTo>
                    <a:pt x="43" y="61"/>
                    <a:pt x="43" y="61"/>
                    <a:pt x="43" y="61"/>
                  </a:cubicBezTo>
                  <a:cubicBezTo>
                    <a:pt x="43" y="58"/>
                    <a:pt x="42" y="55"/>
                    <a:pt x="42" y="53"/>
                  </a:cubicBezTo>
                  <a:cubicBezTo>
                    <a:pt x="42" y="53"/>
                    <a:pt x="42" y="53"/>
                    <a:pt x="42" y="53"/>
                  </a:cubicBezTo>
                  <a:cubicBezTo>
                    <a:pt x="40" y="56"/>
                    <a:pt x="37" y="58"/>
                    <a:pt x="34" y="60"/>
                  </a:cubicBezTo>
                  <a:cubicBezTo>
                    <a:pt x="30" y="62"/>
                    <a:pt x="27" y="63"/>
                    <a:pt x="22" y="63"/>
                  </a:cubicBezTo>
                  <a:cubicBezTo>
                    <a:pt x="20" y="63"/>
                    <a:pt x="17" y="62"/>
                    <a:pt x="15" y="62"/>
                  </a:cubicBezTo>
                  <a:cubicBezTo>
                    <a:pt x="12" y="61"/>
                    <a:pt x="10" y="60"/>
                    <a:pt x="8" y="59"/>
                  </a:cubicBezTo>
                  <a:cubicBezTo>
                    <a:pt x="6" y="57"/>
                    <a:pt x="4" y="55"/>
                    <a:pt x="3" y="53"/>
                  </a:cubicBezTo>
                  <a:cubicBezTo>
                    <a:pt x="1" y="51"/>
                    <a:pt x="0" y="48"/>
                    <a:pt x="0" y="44"/>
                  </a:cubicBezTo>
                  <a:cubicBezTo>
                    <a:pt x="0" y="40"/>
                    <a:pt x="2" y="36"/>
                    <a:pt x="4" y="34"/>
                  </a:cubicBezTo>
                  <a:cubicBezTo>
                    <a:pt x="7" y="31"/>
                    <a:pt x="10" y="29"/>
                    <a:pt x="14" y="28"/>
                  </a:cubicBezTo>
                  <a:cubicBezTo>
                    <a:pt x="18" y="26"/>
                    <a:pt x="22" y="25"/>
                    <a:pt x="27" y="25"/>
                  </a:cubicBezTo>
                  <a:cubicBezTo>
                    <a:pt x="32" y="24"/>
                    <a:pt x="37" y="24"/>
                    <a:pt x="42" y="24"/>
                  </a:cubicBezTo>
                  <a:cubicBezTo>
                    <a:pt x="42" y="23"/>
                    <a:pt x="42" y="23"/>
                    <a:pt x="42" y="23"/>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userDrawn="1"/>
          </p:nvSpPr>
          <p:spPr bwMode="auto">
            <a:xfrm>
              <a:off x="8374063" y="-755650"/>
              <a:ext cx="44450" cy="357188"/>
            </a:xfrm>
            <a:custGeom>
              <a:avLst/>
              <a:gdLst>
                <a:gd name="T0" fmla="*/ 28 w 28"/>
                <a:gd name="T1" fmla="*/ 225 h 225"/>
                <a:gd name="T2" fmla="*/ 0 w 28"/>
                <a:gd name="T3" fmla="*/ 225 h 225"/>
                <a:gd name="T4" fmla="*/ 0 w 28"/>
                <a:gd name="T5" fmla="*/ 0 h 225"/>
                <a:gd name="T6" fmla="*/ 28 w 28"/>
                <a:gd name="T7" fmla="*/ 0 h 225"/>
                <a:gd name="T8" fmla="*/ 28 w 28"/>
                <a:gd name="T9" fmla="*/ 225 h 225"/>
                <a:gd name="T10" fmla="*/ 28 w 28"/>
                <a:gd name="T11" fmla="*/ 225 h 225"/>
              </a:gdLst>
              <a:ahLst/>
              <a:cxnLst>
                <a:cxn ang="0">
                  <a:pos x="T0" y="T1"/>
                </a:cxn>
                <a:cxn ang="0">
                  <a:pos x="T2" y="T3"/>
                </a:cxn>
                <a:cxn ang="0">
                  <a:pos x="T4" y="T5"/>
                </a:cxn>
                <a:cxn ang="0">
                  <a:pos x="T6" y="T7"/>
                </a:cxn>
                <a:cxn ang="0">
                  <a:pos x="T8" y="T9"/>
                </a:cxn>
                <a:cxn ang="0">
                  <a:pos x="T10" y="T11"/>
                </a:cxn>
              </a:cxnLst>
              <a:rect l="0" t="0" r="r" b="b"/>
              <a:pathLst>
                <a:path w="28" h="225">
                  <a:moveTo>
                    <a:pt x="28" y="225"/>
                  </a:moveTo>
                  <a:lnTo>
                    <a:pt x="0" y="225"/>
                  </a:lnTo>
                  <a:lnTo>
                    <a:pt x="0" y="0"/>
                  </a:lnTo>
                  <a:lnTo>
                    <a:pt x="28" y="0"/>
                  </a:lnTo>
                  <a:lnTo>
                    <a:pt x="28" y="225"/>
                  </a:lnTo>
                  <a:lnTo>
                    <a:pt x="28" y="22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userDrawn="1"/>
          </p:nvSpPr>
          <p:spPr bwMode="auto">
            <a:xfrm>
              <a:off x="8459788" y="-684213"/>
              <a:ext cx="142875" cy="290513"/>
            </a:xfrm>
            <a:custGeom>
              <a:avLst/>
              <a:gdLst>
                <a:gd name="T0" fmla="*/ 38 w 38"/>
                <a:gd name="T1" fmla="*/ 26 h 77"/>
                <a:gd name="T2" fmla="*/ 23 w 38"/>
                <a:gd name="T3" fmla="*/ 26 h 77"/>
                <a:gd name="T4" fmla="*/ 23 w 38"/>
                <a:gd name="T5" fmla="*/ 57 h 77"/>
                <a:gd name="T6" fmla="*/ 25 w 38"/>
                <a:gd name="T7" fmla="*/ 65 h 77"/>
                <a:gd name="T8" fmla="*/ 31 w 38"/>
                <a:gd name="T9" fmla="*/ 67 h 77"/>
                <a:gd name="T10" fmla="*/ 35 w 38"/>
                <a:gd name="T11" fmla="*/ 67 h 77"/>
                <a:gd name="T12" fmla="*/ 38 w 38"/>
                <a:gd name="T13" fmla="*/ 66 h 77"/>
                <a:gd name="T14" fmla="*/ 38 w 38"/>
                <a:gd name="T15" fmla="*/ 75 h 77"/>
                <a:gd name="T16" fmla="*/ 34 w 38"/>
                <a:gd name="T17" fmla="*/ 77 h 77"/>
                <a:gd name="T18" fmla="*/ 28 w 38"/>
                <a:gd name="T19" fmla="*/ 77 h 77"/>
                <a:gd name="T20" fmla="*/ 15 w 38"/>
                <a:gd name="T21" fmla="*/ 72 h 77"/>
                <a:gd name="T22" fmla="*/ 11 w 38"/>
                <a:gd name="T23" fmla="*/ 59 h 77"/>
                <a:gd name="T24" fmla="*/ 11 w 38"/>
                <a:gd name="T25" fmla="*/ 26 h 77"/>
                <a:gd name="T26" fmla="*/ 0 w 38"/>
                <a:gd name="T27" fmla="*/ 26 h 77"/>
                <a:gd name="T28" fmla="*/ 0 w 38"/>
                <a:gd name="T29" fmla="*/ 17 h 77"/>
                <a:gd name="T30" fmla="*/ 11 w 38"/>
                <a:gd name="T31" fmla="*/ 17 h 77"/>
                <a:gd name="T32" fmla="*/ 11 w 38"/>
                <a:gd name="T33" fmla="*/ 0 h 77"/>
                <a:gd name="T34" fmla="*/ 23 w 38"/>
                <a:gd name="T35" fmla="*/ 0 h 77"/>
                <a:gd name="T36" fmla="*/ 23 w 38"/>
                <a:gd name="T37" fmla="*/ 17 h 77"/>
                <a:gd name="T38" fmla="*/ 38 w 38"/>
                <a:gd name="T39" fmla="*/ 17 h 77"/>
                <a:gd name="T40" fmla="*/ 38 w 38"/>
                <a:gd name="T41"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77">
                  <a:moveTo>
                    <a:pt x="38" y="26"/>
                  </a:moveTo>
                  <a:cubicBezTo>
                    <a:pt x="23" y="26"/>
                    <a:pt x="23" y="26"/>
                    <a:pt x="23" y="26"/>
                  </a:cubicBezTo>
                  <a:cubicBezTo>
                    <a:pt x="23" y="57"/>
                    <a:pt x="23" y="57"/>
                    <a:pt x="23" y="57"/>
                  </a:cubicBezTo>
                  <a:cubicBezTo>
                    <a:pt x="23" y="61"/>
                    <a:pt x="23" y="63"/>
                    <a:pt x="25" y="65"/>
                  </a:cubicBezTo>
                  <a:cubicBezTo>
                    <a:pt x="26" y="66"/>
                    <a:pt x="28" y="67"/>
                    <a:pt x="31" y="67"/>
                  </a:cubicBezTo>
                  <a:cubicBezTo>
                    <a:pt x="32" y="67"/>
                    <a:pt x="33" y="67"/>
                    <a:pt x="35" y="67"/>
                  </a:cubicBezTo>
                  <a:cubicBezTo>
                    <a:pt x="36" y="67"/>
                    <a:pt x="37" y="66"/>
                    <a:pt x="38" y="66"/>
                  </a:cubicBezTo>
                  <a:cubicBezTo>
                    <a:pt x="38" y="75"/>
                    <a:pt x="38" y="75"/>
                    <a:pt x="38" y="75"/>
                  </a:cubicBezTo>
                  <a:cubicBezTo>
                    <a:pt x="37" y="76"/>
                    <a:pt x="35" y="76"/>
                    <a:pt x="34" y="77"/>
                  </a:cubicBezTo>
                  <a:cubicBezTo>
                    <a:pt x="32" y="77"/>
                    <a:pt x="30" y="77"/>
                    <a:pt x="28" y="77"/>
                  </a:cubicBezTo>
                  <a:cubicBezTo>
                    <a:pt x="23" y="77"/>
                    <a:pt x="18" y="76"/>
                    <a:pt x="15" y="72"/>
                  </a:cubicBezTo>
                  <a:cubicBezTo>
                    <a:pt x="12" y="69"/>
                    <a:pt x="11" y="65"/>
                    <a:pt x="11" y="59"/>
                  </a:cubicBezTo>
                  <a:cubicBezTo>
                    <a:pt x="11" y="26"/>
                    <a:pt x="11" y="26"/>
                    <a:pt x="11" y="26"/>
                  </a:cubicBezTo>
                  <a:cubicBezTo>
                    <a:pt x="0" y="26"/>
                    <a:pt x="0" y="26"/>
                    <a:pt x="0" y="26"/>
                  </a:cubicBezTo>
                  <a:cubicBezTo>
                    <a:pt x="0" y="17"/>
                    <a:pt x="0" y="17"/>
                    <a:pt x="0" y="17"/>
                  </a:cubicBezTo>
                  <a:cubicBezTo>
                    <a:pt x="11" y="17"/>
                    <a:pt x="11" y="17"/>
                    <a:pt x="11" y="17"/>
                  </a:cubicBezTo>
                  <a:cubicBezTo>
                    <a:pt x="11" y="0"/>
                    <a:pt x="11" y="0"/>
                    <a:pt x="11" y="0"/>
                  </a:cubicBezTo>
                  <a:cubicBezTo>
                    <a:pt x="23" y="0"/>
                    <a:pt x="23" y="0"/>
                    <a:pt x="23" y="0"/>
                  </a:cubicBezTo>
                  <a:cubicBezTo>
                    <a:pt x="23" y="17"/>
                    <a:pt x="23" y="17"/>
                    <a:pt x="23" y="17"/>
                  </a:cubicBezTo>
                  <a:cubicBezTo>
                    <a:pt x="38" y="17"/>
                    <a:pt x="38" y="17"/>
                    <a:pt x="38" y="17"/>
                  </a:cubicBezTo>
                  <a:cubicBezTo>
                    <a:pt x="38" y="26"/>
                    <a:pt x="38" y="26"/>
                    <a:pt x="38" y="26"/>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userDrawn="1"/>
          </p:nvSpPr>
          <p:spPr bwMode="auto">
            <a:xfrm>
              <a:off x="8658226" y="-755650"/>
              <a:ext cx="200025" cy="357188"/>
            </a:xfrm>
            <a:custGeom>
              <a:avLst/>
              <a:gdLst>
                <a:gd name="T0" fmla="*/ 12 w 53"/>
                <a:gd name="T1" fmla="*/ 45 h 95"/>
                <a:gd name="T2" fmla="*/ 19 w 53"/>
                <a:gd name="T3" fmla="*/ 37 h 95"/>
                <a:gd name="T4" fmla="*/ 31 w 53"/>
                <a:gd name="T5" fmla="*/ 34 h 95"/>
                <a:gd name="T6" fmla="*/ 41 w 53"/>
                <a:gd name="T7" fmla="*/ 36 h 95"/>
                <a:gd name="T8" fmla="*/ 48 w 53"/>
                <a:gd name="T9" fmla="*/ 41 h 95"/>
                <a:gd name="T10" fmla="*/ 52 w 53"/>
                <a:gd name="T11" fmla="*/ 49 h 95"/>
                <a:gd name="T12" fmla="*/ 53 w 53"/>
                <a:gd name="T13" fmla="*/ 58 h 95"/>
                <a:gd name="T14" fmla="*/ 53 w 53"/>
                <a:gd name="T15" fmla="*/ 95 h 95"/>
                <a:gd name="T16" fmla="*/ 41 w 53"/>
                <a:gd name="T17" fmla="*/ 95 h 95"/>
                <a:gd name="T18" fmla="*/ 41 w 53"/>
                <a:gd name="T19" fmla="*/ 62 h 95"/>
                <a:gd name="T20" fmla="*/ 41 w 53"/>
                <a:gd name="T21" fmla="*/ 55 h 95"/>
                <a:gd name="T22" fmla="*/ 39 w 53"/>
                <a:gd name="T23" fmla="*/ 49 h 95"/>
                <a:gd name="T24" fmla="*/ 34 w 53"/>
                <a:gd name="T25" fmla="*/ 45 h 95"/>
                <a:gd name="T26" fmla="*/ 28 w 53"/>
                <a:gd name="T27" fmla="*/ 44 h 95"/>
                <a:gd name="T28" fmla="*/ 16 w 53"/>
                <a:gd name="T29" fmla="*/ 49 h 95"/>
                <a:gd name="T30" fmla="*/ 12 w 53"/>
                <a:gd name="T31" fmla="*/ 64 h 95"/>
                <a:gd name="T32" fmla="*/ 12 w 53"/>
                <a:gd name="T33" fmla="*/ 95 h 95"/>
                <a:gd name="T34" fmla="*/ 0 w 53"/>
                <a:gd name="T35" fmla="*/ 95 h 95"/>
                <a:gd name="T36" fmla="*/ 0 w 53"/>
                <a:gd name="T37" fmla="*/ 0 h 95"/>
                <a:gd name="T38" fmla="*/ 12 w 53"/>
                <a:gd name="T39" fmla="*/ 0 h 95"/>
                <a:gd name="T40" fmla="*/ 12 w 53"/>
                <a:gd name="T41" fmla="*/ 45 h 95"/>
                <a:gd name="T42" fmla="*/ 12 w 53"/>
                <a:gd name="T4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95">
                  <a:moveTo>
                    <a:pt x="12" y="45"/>
                  </a:moveTo>
                  <a:cubicBezTo>
                    <a:pt x="13" y="42"/>
                    <a:pt x="16" y="39"/>
                    <a:pt x="19" y="37"/>
                  </a:cubicBezTo>
                  <a:cubicBezTo>
                    <a:pt x="23" y="35"/>
                    <a:pt x="26" y="34"/>
                    <a:pt x="31" y="34"/>
                  </a:cubicBezTo>
                  <a:cubicBezTo>
                    <a:pt x="35" y="34"/>
                    <a:pt x="38" y="35"/>
                    <a:pt x="41" y="36"/>
                  </a:cubicBezTo>
                  <a:cubicBezTo>
                    <a:pt x="43" y="37"/>
                    <a:pt x="46" y="39"/>
                    <a:pt x="48" y="41"/>
                  </a:cubicBezTo>
                  <a:cubicBezTo>
                    <a:pt x="49" y="43"/>
                    <a:pt x="51" y="46"/>
                    <a:pt x="52" y="49"/>
                  </a:cubicBezTo>
                  <a:cubicBezTo>
                    <a:pt x="53" y="52"/>
                    <a:pt x="53" y="55"/>
                    <a:pt x="53" y="58"/>
                  </a:cubicBezTo>
                  <a:cubicBezTo>
                    <a:pt x="53" y="95"/>
                    <a:pt x="53" y="95"/>
                    <a:pt x="53" y="95"/>
                  </a:cubicBezTo>
                  <a:cubicBezTo>
                    <a:pt x="41" y="95"/>
                    <a:pt x="41" y="95"/>
                    <a:pt x="41" y="95"/>
                  </a:cubicBezTo>
                  <a:cubicBezTo>
                    <a:pt x="41" y="62"/>
                    <a:pt x="41" y="62"/>
                    <a:pt x="41" y="62"/>
                  </a:cubicBezTo>
                  <a:cubicBezTo>
                    <a:pt x="41" y="60"/>
                    <a:pt x="41" y="57"/>
                    <a:pt x="41" y="55"/>
                  </a:cubicBezTo>
                  <a:cubicBezTo>
                    <a:pt x="40" y="53"/>
                    <a:pt x="40" y="51"/>
                    <a:pt x="39" y="49"/>
                  </a:cubicBezTo>
                  <a:cubicBezTo>
                    <a:pt x="38" y="48"/>
                    <a:pt x="36" y="46"/>
                    <a:pt x="34" y="45"/>
                  </a:cubicBezTo>
                  <a:cubicBezTo>
                    <a:pt x="33" y="44"/>
                    <a:pt x="31" y="44"/>
                    <a:pt x="28" y="44"/>
                  </a:cubicBezTo>
                  <a:cubicBezTo>
                    <a:pt x="23" y="44"/>
                    <a:pt x="19" y="46"/>
                    <a:pt x="16" y="49"/>
                  </a:cubicBezTo>
                  <a:cubicBezTo>
                    <a:pt x="13" y="53"/>
                    <a:pt x="12" y="58"/>
                    <a:pt x="12" y="64"/>
                  </a:cubicBezTo>
                  <a:cubicBezTo>
                    <a:pt x="12" y="95"/>
                    <a:pt x="12" y="95"/>
                    <a:pt x="12" y="95"/>
                  </a:cubicBezTo>
                  <a:cubicBezTo>
                    <a:pt x="0" y="95"/>
                    <a:pt x="0" y="95"/>
                    <a:pt x="0" y="95"/>
                  </a:cubicBezTo>
                  <a:cubicBezTo>
                    <a:pt x="0" y="0"/>
                    <a:pt x="0" y="0"/>
                    <a:pt x="0" y="0"/>
                  </a:cubicBezTo>
                  <a:cubicBezTo>
                    <a:pt x="12" y="0"/>
                    <a:pt x="12" y="0"/>
                    <a:pt x="12" y="0"/>
                  </a:cubicBezTo>
                  <a:cubicBezTo>
                    <a:pt x="12" y="45"/>
                    <a:pt x="12" y="45"/>
                    <a:pt x="12" y="45"/>
                  </a:cubicBezTo>
                  <a:cubicBezTo>
                    <a:pt x="12" y="45"/>
                    <a:pt x="12" y="45"/>
                    <a:pt x="12" y="45"/>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noEditPoints="1"/>
            </p:cNvSpPr>
            <p:nvPr userDrawn="1"/>
          </p:nvSpPr>
          <p:spPr bwMode="auto">
            <a:xfrm>
              <a:off x="9004301" y="-741363"/>
              <a:ext cx="311150" cy="350838"/>
            </a:xfrm>
            <a:custGeom>
              <a:avLst/>
              <a:gdLst>
                <a:gd name="T0" fmla="*/ 45 w 83"/>
                <a:gd name="T1" fmla="*/ 21 h 93"/>
                <a:gd name="T2" fmla="*/ 42 w 83"/>
                <a:gd name="T3" fmla="*/ 13 h 93"/>
                <a:gd name="T4" fmla="*/ 33 w 83"/>
                <a:gd name="T5" fmla="*/ 10 h 93"/>
                <a:gd name="T6" fmla="*/ 25 w 83"/>
                <a:gd name="T7" fmla="*/ 13 h 93"/>
                <a:gd name="T8" fmla="*/ 21 w 83"/>
                <a:gd name="T9" fmla="*/ 22 h 93"/>
                <a:gd name="T10" fmla="*/ 22 w 83"/>
                <a:gd name="T11" fmla="*/ 26 h 93"/>
                <a:gd name="T12" fmla="*/ 24 w 83"/>
                <a:gd name="T13" fmla="*/ 30 h 93"/>
                <a:gd name="T14" fmla="*/ 27 w 83"/>
                <a:gd name="T15" fmla="*/ 34 h 93"/>
                <a:gd name="T16" fmla="*/ 30 w 83"/>
                <a:gd name="T17" fmla="*/ 37 h 93"/>
                <a:gd name="T18" fmla="*/ 36 w 83"/>
                <a:gd name="T19" fmla="*/ 34 h 93"/>
                <a:gd name="T20" fmla="*/ 40 w 83"/>
                <a:gd name="T21" fmla="*/ 31 h 93"/>
                <a:gd name="T22" fmla="*/ 43 w 83"/>
                <a:gd name="T23" fmla="*/ 26 h 93"/>
                <a:gd name="T24" fmla="*/ 45 w 83"/>
                <a:gd name="T25" fmla="*/ 21 h 93"/>
                <a:gd name="T26" fmla="*/ 26 w 83"/>
                <a:gd name="T27" fmla="*/ 50 h 93"/>
                <a:gd name="T28" fmla="*/ 16 w 83"/>
                <a:gd name="T29" fmla="*/ 56 h 93"/>
                <a:gd name="T30" fmla="*/ 12 w 83"/>
                <a:gd name="T31" fmla="*/ 67 h 93"/>
                <a:gd name="T32" fmla="*/ 14 w 83"/>
                <a:gd name="T33" fmla="*/ 74 h 93"/>
                <a:gd name="T34" fmla="*/ 17 w 83"/>
                <a:gd name="T35" fmla="*/ 79 h 93"/>
                <a:gd name="T36" fmla="*/ 23 w 83"/>
                <a:gd name="T37" fmla="*/ 82 h 93"/>
                <a:gd name="T38" fmla="*/ 29 w 83"/>
                <a:gd name="T39" fmla="*/ 83 h 93"/>
                <a:gd name="T40" fmla="*/ 40 w 83"/>
                <a:gd name="T41" fmla="*/ 80 h 93"/>
                <a:gd name="T42" fmla="*/ 48 w 83"/>
                <a:gd name="T43" fmla="*/ 72 h 93"/>
                <a:gd name="T44" fmla="*/ 26 w 83"/>
                <a:gd name="T45" fmla="*/ 50 h 93"/>
                <a:gd name="T46" fmla="*/ 63 w 83"/>
                <a:gd name="T47" fmla="*/ 70 h 93"/>
                <a:gd name="T48" fmla="*/ 83 w 83"/>
                <a:gd name="T49" fmla="*/ 91 h 93"/>
                <a:gd name="T50" fmla="*/ 67 w 83"/>
                <a:gd name="T51" fmla="*/ 91 h 93"/>
                <a:gd name="T52" fmla="*/ 55 w 83"/>
                <a:gd name="T53" fmla="*/ 79 h 93"/>
                <a:gd name="T54" fmla="*/ 44 w 83"/>
                <a:gd name="T55" fmla="*/ 89 h 93"/>
                <a:gd name="T56" fmla="*/ 29 w 83"/>
                <a:gd name="T57" fmla="*/ 93 h 93"/>
                <a:gd name="T58" fmla="*/ 17 w 83"/>
                <a:gd name="T59" fmla="*/ 91 h 93"/>
                <a:gd name="T60" fmla="*/ 8 w 83"/>
                <a:gd name="T61" fmla="*/ 86 h 93"/>
                <a:gd name="T62" fmla="*/ 2 w 83"/>
                <a:gd name="T63" fmla="*/ 78 h 93"/>
                <a:gd name="T64" fmla="*/ 0 w 83"/>
                <a:gd name="T65" fmla="*/ 68 h 93"/>
                <a:gd name="T66" fmla="*/ 1 w 83"/>
                <a:gd name="T67" fmla="*/ 59 h 93"/>
                <a:gd name="T68" fmla="*/ 6 w 83"/>
                <a:gd name="T69" fmla="*/ 51 h 93"/>
                <a:gd name="T70" fmla="*/ 12 w 83"/>
                <a:gd name="T71" fmla="*/ 46 h 93"/>
                <a:gd name="T72" fmla="*/ 20 w 83"/>
                <a:gd name="T73" fmla="*/ 42 h 93"/>
                <a:gd name="T74" fmla="*/ 12 w 83"/>
                <a:gd name="T75" fmla="*/ 32 h 93"/>
                <a:gd name="T76" fmla="*/ 9 w 83"/>
                <a:gd name="T77" fmla="*/ 21 h 93"/>
                <a:gd name="T78" fmla="*/ 11 w 83"/>
                <a:gd name="T79" fmla="*/ 12 h 93"/>
                <a:gd name="T80" fmla="*/ 17 w 83"/>
                <a:gd name="T81" fmla="*/ 5 h 93"/>
                <a:gd name="T82" fmla="*/ 24 w 83"/>
                <a:gd name="T83" fmla="*/ 1 h 93"/>
                <a:gd name="T84" fmla="*/ 33 w 83"/>
                <a:gd name="T85" fmla="*/ 0 h 93"/>
                <a:gd name="T86" fmla="*/ 42 w 83"/>
                <a:gd name="T87" fmla="*/ 1 h 93"/>
                <a:gd name="T88" fmla="*/ 49 w 83"/>
                <a:gd name="T89" fmla="*/ 5 h 93"/>
                <a:gd name="T90" fmla="*/ 54 w 83"/>
                <a:gd name="T91" fmla="*/ 12 h 93"/>
                <a:gd name="T92" fmla="*/ 56 w 83"/>
                <a:gd name="T93" fmla="*/ 21 h 93"/>
                <a:gd name="T94" fmla="*/ 55 w 83"/>
                <a:gd name="T95" fmla="*/ 29 h 93"/>
                <a:gd name="T96" fmla="*/ 50 w 83"/>
                <a:gd name="T97" fmla="*/ 35 h 93"/>
                <a:gd name="T98" fmla="*/ 44 w 83"/>
                <a:gd name="T99" fmla="*/ 40 h 93"/>
                <a:gd name="T100" fmla="*/ 37 w 83"/>
                <a:gd name="T101" fmla="*/ 44 h 93"/>
                <a:gd name="T102" fmla="*/ 55 w 83"/>
                <a:gd name="T103" fmla="*/ 62 h 93"/>
                <a:gd name="T104" fmla="*/ 66 w 83"/>
                <a:gd name="T105" fmla="*/ 44 h 93"/>
                <a:gd name="T106" fmla="*/ 80 w 83"/>
                <a:gd name="T107" fmla="*/ 44 h 93"/>
                <a:gd name="T108" fmla="*/ 63 w 83"/>
                <a:gd name="T109" fmla="*/ 7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 h="93">
                  <a:moveTo>
                    <a:pt x="45" y="21"/>
                  </a:moveTo>
                  <a:cubicBezTo>
                    <a:pt x="45" y="18"/>
                    <a:pt x="44" y="15"/>
                    <a:pt x="42" y="13"/>
                  </a:cubicBezTo>
                  <a:cubicBezTo>
                    <a:pt x="39" y="11"/>
                    <a:pt x="37" y="10"/>
                    <a:pt x="33" y="10"/>
                  </a:cubicBezTo>
                  <a:cubicBezTo>
                    <a:pt x="30" y="10"/>
                    <a:pt x="27" y="11"/>
                    <a:pt x="25" y="13"/>
                  </a:cubicBezTo>
                  <a:cubicBezTo>
                    <a:pt x="23" y="15"/>
                    <a:pt x="21" y="18"/>
                    <a:pt x="21" y="22"/>
                  </a:cubicBezTo>
                  <a:cubicBezTo>
                    <a:pt x="21" y="23"/>
                    <a:pt x="22" y="25"/>
                    <a:pt x="22" y="26"/>
                  </a:cubicBezTo>
                  <a:cubicBezTo>
                    <a:pt x="23" y="27"/>
                    <a:pt x="24" y="29"/>
                    <a:pt x="24" y="30"/>
                  </a:cubicBezTo>
                  <a:cubicBezTo>
                    <a:pt x="25" y="32"/>
                    <a:pt x="26" y="33"/>
                    <a:pt x="27" y="34"/>
                  </a:cubicBezTo>
                  <a:cubicBezTo>
                    <a:pt x="28" y="35"/>
                    <a:pt x="29" y="36"/>
                    <a:pt x="30" y="37"/>
                  </a:cubicBezTo>
                  <a:cubicBezTo>
                    <a:pt x="32" y="36"/>
                    <a:pt x="34" y="35"/>
                    <a:pt x="36" y="34"/>
                  </a:cubicBezTo>
                  <a:cubicBezTo>
                    <a:pt x="37" y="33"/>
                    <a:pt x="39" y="32"/>
                    <a:pt x="40" y="31"/>
                  </a:cubicBezTo>
                  <a:cubicBezTo>
                    <a:pt x="42" y="30"/>
                    <a:pt x="43" y="28"/>
                    <a:pt x="43" y="26"/>
                  </a:cubicBezTo>
                  <a:cubicBezTo>
                    <a:pt x="44" y="25"/>
                    <a:pt x="45" y="23"/>
                    <a:pt x="45" y="21"/>
                  </a:cubicBezTo>
                  <a:close/>
                  <a:moveTo>
                    <a:pt x="26" y="50"/>
                  </a:moveTo>
                  <a:cubicBezTo>
                    <a:pt x="22" y="51"/>
                    <a:pt x="19" y="54"/>
                    <a:pt x="16" y="56"/>
                  </a:cubicBezTo>
                  <a:cubicBezTo>
                    <a:pt x="13" y="59"/>
                    <a:pt x="12" y="63"/>
                    <a:pt x="12" y="67"/>
                  </a:cubicBezTo>
                  <a:cubicBezTo>
                    <a:pt x="12" y="70"/>
                    <a:pt x="13" y="72"/>
                    <a:pt x="14" y="74"/>
                  </a:cubicBezTo>
                  <a:cubicBezTo>
                    <a:pt x="14" y="76"/>
                    <a:pt x="16" y="77"/>
                    <a:pt x="17" y="79"/>
                  </a:cubicBezTo>
                  <a:cubicBezTo>
                    <a:pt x="19" y="80"/>
                    <a:pt x="21" y="81"/>
                    <a:pt x="23" y="82"/>
                  </a:cubicBezTo>
                  <a:cubicBezTo>
                    <a:pt x="25" y="82"/>
                    <a:pt x="27" y="83"/>
                    <a:pt x="29" y="83"/>
                  </a:cubicBezTo>
                  <a:cubicBezTo>
                    <a:pt x="33" y="83"/>
                    <a:pt x="37" y="82"/>
                    <a:pt x="40" y="80"/>
                  </a:cubicBezTo>
                  <a:cubicBezTo>
                    <a:pt x="42" y="78"/>
                    <a:pt x="45" y="75"/>
                    <a:pt x="48" y="72"/>
                  </a:cubicBezTo>
                  <a:cubicBezTo>
                    <a:pt x="26" y="50"/>
                    <a:pt x="26" y="50"/>
                    <a:pt x="26" y="50"/>
                  </a:cubicBezTo>
                  <a:close/>
                  <a:moveTo>
                    <a:pt x="63" y="70"/>
                  </a:moveTo>
                  <a:cubicBezTo>
                    <a:pt x="83" y="91"/>
                    <a:pt x="83" y="91"/>
                    <a:pt x="83" y="91"/>
                  </a:cubicBezTo>
                  <a:cubicBezTo>
                    <a:pt x="67" y="91"/>
                    <a:pt x="67" y="91"/>
                    <a:pt x="67" y="91"/>
                  </a:cubicBezTo>
                  <a:cubicBezTo>
                    <a:pt x="55" y="79"/>
                    <a:pt x="55" y="79"/>
                    <a:pt x="55" y="79"/>
                  </a:cubicBezTo>
                  <a:cubicBezTo>
                    <a:pt x="52" y="84"/>
                    <a:pt x="48" y="87"/>
                    <a:pt x="44" y="89"/>
                  </a:cubicBezTo>
                  <a:cubicBezTo>
                    <a:pt x="40" y="92"/>
                    <a:pt x="35" y="93"/>
                    <a:pt x="29" y="93"/>
                  </a:cubicBezTo>
                  <a:cubicBezTo>
                    <a:pt x="25" y="93"/>
                    <a:pt x="21" y="92"/>
                    <a:pt x="17" y="91"/>
                  </a:cubicBezTo>
                  <a:cubicBezTo>
                    <a:pt x="14" y="90"/>
                    <a:pt x="11" y="88"/>
                    <a:pt x="8" y="86"/>
                  </a:cubicBezTo>
                  <a:cubicBezTo>
                    <a:pt x="6" y="84"/>
                    <a:pt x="3" y="81"/>
                    <a:pt x="2" y="78"/>
                  </a:cubicBezTo>
                  <a:cubicBezTo>
                    <a:pt x="0" y="75"/>
                    <a:pt x="0" y="72"/>
                    <a:pt x="0" y="68"/>
                  </a:cubicBezTo>
                  <a:cubicBezTo>
                    <a:pt x="0" y="64"/>
                    <a:pt x="0" y="61"/>
                    <a:pt x="1" y="59"/>
                  </a:cubicBezTo>
                  <a:cubicBezTo>
                    <a:pt x="2" y="56"/>
                    <a:pt x="4" y="54"/>
                    <a:pt x="6" y="51"/>
                  </a:cubicBezTo>
                  <a:cubicBezTo>
                    <a:pt x="8" y="49"/>
                    <a:pt x="10" y="48"/>
                    <a:pt x="12" y="46"/>
                  </a:cubicBezTo>
                  <a:cubicBezTo>
                    <a:pt x="15" y="44"/>
                    <a:pt x="17" y="43"/>
                    <a:pt x="20" y="42"/>
                  </a:cubicBezTo>
                  <a:cubicBezTo>
                    <a:pt x="17" y="39"/>
                    <a:pt x="14" y="36"/>
                    <a:pt x="12" y="32"/>
                  </a:cubicBezTo>
                  <a:cubicBezTo>
                    <a:pt x="10" y="29"/>
                    <a:pt x="9" y="25"/>
                    <a:pt x="9" y="21"/>
                  </a:cubicBezTo>
                  <a:cubicBezTo>
                    <a:pt x="9" y="18"/>
                    <a:pt x="10" y="15"/>
                    <a:pt x="11" y="12"/>
                  </a:cubicBezTo>
                  <a:cubicBezTo>
                    <a:pt x="13" y="9"/>
                    <a:pt x="14" y="7"/>
                    <a:pt x="17" y="5"/>
                  </a:cubicBezTo>
                  <a:cubicBezTo>
                    <a:pt x="19" y="4"/>
                    <a:pt x="21" y="2"/>
                    <a:pt x="24" y="1"/>
                  </a:cubicBezTo>
                  <a:cubicBezTo>
                    <a:pt x="27" y="0"/>
                    <a:pt x="30" y="0"/>
                    <a:pt x="33" y="0"/>
                  </a:cubicBezTo>
                  <a:cubicBezTo>
                    <a:pt x="36" y="0"/>
                    <a:pt x="39" y="0"/>
                    <a:pt x="42" y="1"/>
                  </a:cubicBezTo>
                  <a:cubicBezTo>
                    <a:pt x="45" y="2"/>
                    <a:pt x="47" y="4"/>
                    <a:pt x="49" y="5"/>
                  </a:cubicBezTo>
                  <a:cubicBezTo>
                    <a:pt x="51" y="7"/>
                    <a:pt x="53" y="9"/>
                    <a:pt x="54" y="12"/>
                  </a:cubicBezTo>
                  <a:cubicBezTo>
                    <a:pt x="55" y="14"/>
                    <a:pt x="56" y="17"/>
                    <a:pt x="56" y="21"/>
                  </a:cubicBezTo>
                  <a:cubicBezTo>
                    <a:pt x="56" y="24"/>
                    <a:pt x="56" y="26"/>
                    <a:pt x="55" y="29"/>
                  </a:cubicBezTo>
                  <a:cubicBezTo>
                    <a:pt x="53" y="31"/>
                    <a:pt x="52" y="33"/>
                    <a:pt x="50" y="35"/>
                  </a:cubicBezTo>
                  <a:cubicBezTo>
                    <a:pt x="49" y="37"/>
                    <a:pt x="47" y="39"/>
                    <a:pt x="44" y="40"/>
                  </a:cubicBezTo>
                  <a:cubicBezTo>
                    <a:pt x="42" y="42"/>
                    <a:pt x="40" y="43"/>
                    <a:pt x="37" y="44"/>
                  </a:cubicBezTo>
                  <a:cubicBezTo>
                    <a:pt x="55" y="62"/>
                    <a:pt x="55" y="62"/>
                    <a:pt x="55" y="62"/>
                  </a:cubicBezTo>
                  <a:cubicBezTo>
                    <a:pt x="66" y="44"/>
                    <a:pt x="66" y="44"/>
                    <a:pt x="66" y="44"/>
                  </a:cubicBezTo>
                  <a:cubicBezTo>
                    <a:pt x="80" y="44"/>
                    <a:pt x="80" y="44"/>
                    <a:pt x="80" y="44"/>
                  </a:cubicBezTo>
                  <a:cubicBezTo>
                    <a:pt x="63" y="70"/>
                    <a:pt x="63" y="70"/>
                    <a:pt x="63" y="7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noEditPoints="1"/>
            </p:cNvSpPr>
            <p:nvPr userDrawn="1"/>
          </p:nvSpPr>
          <p:spPr bwMode="auto">
            <a:xfrm>
              <a:off x="9447213" y="-741363"/>
              <a:ext cx="371475" cy="342900"/>
            </a:xfrm>
            <a:custGeom>
              <a:avLst/>
              <a:gdLst>
                <a:gd name="T0" fmla="*/ 14 w 99"/>
                <a:gd name="T1" fmla="*/ 46 h 91"/>
                <a:gd name="T2" fmla="*/ 16 w 99"/>
                <a:gd name="T3" fmla="*/ 59 h 91"/>
                <a:gd name="T4" fmla="*/ 23 w 99"/>
                <a:gd name="T5" fmla="*/ 70 h 91"/>
                <a:gd name="T6" fmla="*/ 33 w 99"/>
                <a:gd name="T7" fmla="*/ 77 h 91"/>
                <a:gd name="T8" fmla="*/ 46 w 99"/>
                <a:gd name="T9" fmla="*/ 80 h 91"/>
                <a:gd name="T10" fmla="*/ 60 w 99"/>
                <a:gd name="T11" fmla="*/ 77 h 91"/>
                <a:gd name="T12" fmla="*/ 70 w 99"/>
                <a:gd name="T13" fmla="*/ 70 h 91"/>
                <a:gd name="T14" fmla="*/ 77 w 99"/>
                <a:gd name="T15" fmla="*/ 59 h 91"/>
                <a:gd name="T16" fmla="*/ 79 w 99"/>
                <a:gd name="T17" fmla="*/ 46 h 91"/>
                <a:gd name="T18" fmla="*/ 77 w 99"/>
                <a:gd name="T19" fmla="*/ 32 h 91"/>
                <a:gd name="T20" fmla="*/ 70 w 99"/>
                <a:gd name="T21" fmla="*/ 21 h 91"/>
                <a:gd name="T22" fmla="*/ 60 w 99"/>
                <a:gd name="T23" fmla="*/ 14 h 91"/>
                <a:gd name="T24" fmla="*/ 47 w 99"/>
                <a:gd name="T25" fmla="*/ 11 h 91"/>
                <a:gd name="T26" fmla="*/ 33 w 99"/>
                <a:gd name="T27" fmla="*/ 14 h 91"/>
                <a:gd name="T28" fmla="*/ 23 w 99"/>
                <a:gd name="T29" fmla="*/ 21 h 91"/>
                <a:gd name="T30" fmla="*/ 16 w 99"/>
                <a:gd name="T31" fmla="*/ 32 h 91"/>
                <a:gd name="T32" fmla="*/ 14 w 99"/>
                <a:gd name="T33" fmla="*/ 46 h 91"/>
                <a:gd name="T34" fmla="*/ 99 w 99"/>
                <a:gd name="T35" fmla="*/ 91 h 91"/>
                <a:gd name="T36" fmla="*/ 46 w 99"/>
                <a:gd name="T37" fmla="*/ 91 h 91"/>
                <a:gd name="T38" fmla="*/ 28 w 99"/>
                <a:gd name="T39" fmla="*/ 88 h 91"/>
                <a:gd name="T40" fmla="*/ 13 w 99"/>
                <a:gd name="T41" fmla="*/ 79 h 91"/>
                <a:gd name="T42" fmla="*/ 4 w 99"/>
                <a:gd name="T43" fmla="*/ 64 h 91"/>
                <a:gd name="T44" fmla="*/ 0 w 99"/>
                <a:gd name="T45" fmla="*/ 46 h 91"/>
                <a:gd name="T46" fmla="*/ 4 w 99"/>
                <a:gd name="T47" fmla="*/ 27 h 91"/>
                <a:gd name="T48" fmla="*/ 13 w 99"/>
                <a:gd name="T49" fmla="*/ 13 h 91"/>
                <a:gd name="T50" fmla="*/ 28 w 99"/>
                <a:gd name="T51" fmla="*/ 3 h 91"/>
                <a:gd name="T52" fmla="*/ 47 w 99"/>
                <a:gd name="T53" fmla="*/ 0 h 91"/>
                <a:gd name="T54" fmla="*/ 65 w 99"/>
                <a:gd name="T55" fmla="*/ 3 h 91"/>
                <a:gd name="T56" fmla="*/ 79 w 99"/>
                <a:gd name="T57" fmla="*/ 13 h 91"/>
                <a:gd name="T58" fmla="*/ 89 w 99"/>
                <a:gd name="T59" fmla="*/ 27 h 91"/>
                <a:gd name="T60" fmla="*/ 92 w 99"/>
                <a:gd name="T61" fmla="*/ 46 h 91"/>
                <a:gd name="T62" fmla="*/ 87 w 99"/>
                <a:gd name="T63" fmla="*/ 66 h 91"/>
                <a:gd name="T64" fmla="*/ 74 w 99"/>
                <a:gd name="T65" fmla="*/ 80 h 91"/>
                <a:gd name="T66" fmla="*/ 74 w 99"/>
                <a:gd name="T67" fmla="*/ 81 h 91"/>
                <a:gd name="T68" fmla="*/ 99 w 99"/>
                <a:gd name="T69" fmla="*/ 81 h 91"/>
                <a:gd name="T70" fmla="*/ 99 w 99"/>
                <a:gd name="T7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1">
                  <a:moveTo>
                    <a:pt x="14" y="46"/>
                  </a:moveTo>
                  <a:cubicBezTo>
                    <a:pt x="14" y="50"/>
                    <a:pt x="14" y="55"/>
                    <a:pt x="16" y="59"/>
                  </a:cubicBezTo>
                  <a:cubicBezTo>
                    <a:pt x="18" y="63"/>
                    <a:pt x="20" y="67"/>
                    <a:pt x="23" y="70"/>
                  </a:cubicBezTo>
                  <a:cubicBezTo>
                    <a:pt x="25" y="73"/>
                    <a:pt x="29" y="76"/>
                    <a:pt x="33" y="77"/>
                  </a:cubicBezTo>
                  <a:cubicBezTo>
                    <a:pt x="37" y="79"/>
                    <a:pt x="41" y="80"/>
                    <a:pt x="46" y="80"/>
                  </a:cubicBezTo>
                  <a:cubicBezTo>
                    <a:pt x="51" y="80"/>
                    <a:pt x="56" y="79"/>
                    <a:pt x="60" y="77"/>
                  </a:cubicBezTo>
                  <a:cubicBezTo>
                    <a:pt x="64" y="76"/>
                    <a:pt x="67" y="73"/>
                    <a:pt x="70" y="70"/>
                  </a:cubicBezTo>
                  <a:cubicBezTo>
                    <a:pt x="73" y="67"/>
                    <a:pt x="75" y="63"/>
                    <a:pt x="77" y="59"/>
                  </a:cubicBezTo>
                  <a:cubicBezTo>
                    <a:pt x="78" y="55"/>
                    <a:pt x="79" y="50"/>
                    <a:pt x="79" y="46"/>
                  </a:cubicBezTo>
                  <a:cubicBezTo>
                    <a:pt x="79" y="41"/>
                    <a:pt x="78" y="36"/>
                    <a:pt x="77" y="32"/>
                  </a:cubicBezTo>
                  <a:cubicBezTo>
                    <a:pt x="75" y="28"/>
                    <a:pt x="73" y="24"/>
                    <a:pt x="70" y="21"/>
                  </a:cubicBezTo>
                  <a:cubicBezTo>
                    <a:pt x="68" y="18"/>
                    <a:pt x="64" y="16"/>
                    <a:pt x="60" y="14"/>
                  </a:cubicBezTo>
                  <a:cubicBezTo>
                    <a:pt x="56" y="12"/>
                    <a:pt x="52" y="11"/>
                    <a:pt x="47" y="11"/>
                  </a:cubicBezTo>
                  <a:cubicBezTo>
                    <a:pt x="42" y="11"/>
                    <a:pt x="37" y="12"/>
                    <a:pt x="33" y="14"/>
                  </a:cubicBezTo>
                  <a:cubicBezTo>
                    <a:pt x="29" y="16"/>
                    <a:pt x="26" y="18"/>
                    <a:pt x="23" y="21"/>
                  </a:cubicBezTo>
                  <a:cubicBezTo>
                    <a:pt x="20" y="24"/>
                    <a:pt x="18" y="28"/>
                    <a:pt x="16" y="32"/>
                  </a:cubicBezTo>
                  <a:cubicBezTo>
                    <a:pt x="14" y="36"/>
                    <a:pt x="14" y="41"/>
                    <a:pt x="14" y="46"/>
                  </a:cubicBezTo>
                  <a:close/>
                  <a:moveTo>
                    <a:pt x="99" y="91"/>
                  </a:moveTo>
                  <a:cubicBezTo>
                    <a:pt x="46" y="91"/>
                    <a:pt x="46" y="91"/>
                    <a:pt x="46" y="91"/>
                  </a:cubicBezTo>
                  <a:cubicBezTo>
                    <a:pt x="40" y="91"/>
                    <a:pt x="33" y="90"/>
                    <a:pt x="28" y="88"/>
                  </a:cubicBezTo>
                  <a:cubicBezTo>
                    <a:pt x="22" y="86"/>
                    <a:pt x="17" y="83"/>
                    <a:pt x="13" y="79"/>
                  </a:cubicBezTo>
                  <a:cubicBezTo>
                    <a:pt x="9" y="75"/>
                    <a:pt x="6" y="70"/>
                    <a:pt x="4" y="64"/>
                  </a:cubicBezTo>
                  <a:cubicBezTo>
                    <a:pt x="1" y="59"/>
                    <a:pt x="0" y="52"/>
                    <a:pt x="0" y="46"/>
                  </a:cubicBezTo>
                  <a:cubicBezTo>
                    <a:pt x="0" y="39"/>
                    <a:pt x="1" y="33"/>
                    <a:pt x="4" y="27"/>
                  </a:cubicBezTo>
                  <a:cubicBezTo>
                    <a:pt x="6" y="22"/>
                    <a:pt x="9" y="17"/>
                    <a:pt x="13" y="13"/>
                  </a:cubicBezTo>
                  <a:cubicBezTo>
                    <a:pt x="18" y="9"/>
                    <a:pt x="22" y="6"/>
                    <a:pt x="28" y="3"/>
                  </a:cubicBezTo>
                  <a:cubicBezTo>
                    <a:pt x="34" y="1"/>
                    <a:pt x="40" y="0"/>
                    <a:pt x="47" y="0"/>
                  </a:cubicBezTo>
                  <a:cubicBezTo>
                    <a:pt x="53" y="0"/>
                    <a:pt x="59" y="1"/>
                    <a:pt x="65" y="3"/>
                  </a:cubicBezTo>
                  <a:cubicBezTo>
                    <a:pt x="70" y="6"/>
                    <a:pt x="75" y="9"/>
                    <a:pt x="79" y="13"/>
                  </a:cubicBezTo>
                  <a:cubicBezTo>
                    <a:pt x="84" y="17"/>
                    <a:pt x="87" y="22"/>
                    <a:pt x="89" y="27"/>
                  </a:cubicBezTo>
                  <a:cubicBezTo>
                    <a:pt x="91" y="33"/>
                    <a:pt x="92" y="39"/>
                    <a:pt x="92" y="46"/>
                  </a:cubicBezTo>
                  <a:cubicBezTo>
                    <a:pt x="92" y="53"/>
                    <a:pt x="91" y="60"/>
                    <a:pt x="87" y="66"/>
                  </a:cubicBezTo>
                  <a:cubicBezTo>
                    <a:pt x="84" y="72"/>
                    <a:pt x="80" y="77"/>
                    <a:pt x="74" y="80"/>
                  </a:cubicBezTo>
                  <a:cubicBezTo>
                    <a:pt x="74" y="81"/>
                    <a:pt x="74" y="81"/>
                    <a:pt x="74" y="81"/>
                  </a:cubicBezTo>
                  <a:cubicBezTo>
                    <a:pt x="99" y="81"/>
                    <a:pt x="99" y="81"/>
                    <a:pt x="99" y="81"/>
                  </a:cubicBezTo>
                  <a:cubicBezTo>
                    <a:pt x="99" y="91"/>
                    <a:pt x="99" y="91"/>
                    <a:pt x="99" y="9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9848851" y="-620713"/>
              <a:ext cx="203200" cy="230188"/>
            </a:xfrm>
            <a:custGeom>
              <a:avLst/>
              <a:gdLst>
                <a:gd name="T0" fmla="*/ 42 w 54"/>
                <a:gd name="T1" fmla="*/ 59 h 61"/>
                <a:gd name="T2" fmla="*/ 42 w 54"/>
                <a:gd name="T3" fmla="*/ 54 h 61"/>
                <a:gd name="T4" fmla="*/ 42 w 54"/>
                <a:gd name="T5" fmla="*/ 49 h 61"/>
                <a:gd name="T6" fmla="*/ 42 w 54"/>
                <a:gd name="T7" fmla="*/ 49 h 61"/>
                <a:gd name="T8" fmla="*/ 34 w 54"/>
                <a:gd name="T9" fmla="*/ 57 h 61"/>
                <a:gd name="T10" fmla="*/ 22 w 54"/>
                <a:gd name="T11" fmla="*/ 61 h 61"/>
                <a:gd name="T12" fmla="*/ 12 w 54"/>
                <a:gd name="T13" fmla="*/ 59 h 61"/>
                <a:gd name="T14" fmla="*/ 5 w 54"/>
                <a:gd name="T15" fmla="*/ 54 h 61"/>
                <a:gd name="T16" fmla="*/ 1 w 54"/>
                <a:gd name="T17" fmla="*/ 46 h 61"/>
                <a:gd name="T18" fmla="*/ 0 w 54"/>
                <a:gd name="T19" fmla="*/ 37 h 61"/>
                <a:gd name="T20" fmla="*/ 0 w 54"/>
                <a:gd name="T21" fmla="*/ 0 h 61"/>
                <a:gd name="T22" fmla="*/ 12 w 54"/>
                <a:gd name="T23" fmla="*/ 0 h 61"/>
                <a:gd name="T24" fmla="*/ 12 w 54"/>
                <a:gd name="T25" fmla="*/ 32 h 61"/>
                <a:gd name="T26" fmla="*/ 12 w 54"/>
                <a:gd name="T27" fmla="*/ 39 h 61"/>
                <a:gd name="T28" fmla="*/ 14 w 54"/>
                <a:gd name="T29" fmla="*/ 45 h 61"/>
                <a:gd name="T30" fmla="*/ 19 w 54"/>
                <a:gd name="T31" fmla="*/ 49 h 61"/>
                <a:gd name="T32" fmla="*/ 25 w 54"/>
                <a:gd name="T33" fmla="*/ 51 h 61"/>
                <a:gd name="T34" fmla="*/ 37 w 54"/>
                <a:gd name="T35" fmla="*/ 45 h 61"/>
                <a:gd name="T36" fmla="*/ 41 w 54"/>
                <a:gd name="T37" fmla="*/ 31 h 61"/>
                <a:gd name="T38" fmla="*/ 41 w 54"/>
                <a:gd name="T39" fmla="*/ 0 h 61"/>
                <a:gd name="T40" fmla="*/ 53 w 54"/>
                <a:gd name="T41" fmla="*/ 0 h 61"/>
                <a:gd name="T42" fmla="*/ 53 w 54"/>
                <a:gd name="T43" fmla="*/ 46 h 61"/>
                <a:gd name="T44" fmla="*/ 53 w 54"/>
                <a:gd name="T45" fmla="*/ 52 h 61"/>
                <a:gd name="T46" fmla="*/ 54 w 54"/>
                <a:gd name="T47" fmla="*/ 59 h 61"/>
                <a:gd name="T48" fmla="*/ 42 w 54"/>
                <a:gd name="T4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61">
                  <a:moveTo>
                    <a:pt x="42" y="59"/>
                  </a:moveTo>
                  <a:cubicBezTo>
                    <a:pt x="42" y="58"/>
                    <a:pt x="42" y="56"/>
                    <a:pt x="42" y="54"/>
                  </a:cubicBezTo>
                  <a:cubicBezTo>
                    <a:pt x="42" y="52"/>
                    <a:pt x="42" y="51"/>
                    <a:pt x="42" y="49"/>
                  </a:cubicBezTo>
                  <a:cubicBezTo>
                    <a:pt x="42" y="49"/>
                    <a:pt x="42" y="49"/>
                    <a:pt x="42" y="49"/>
                  </a:cubicBezTo>
                  <a:cubicBezTo>
                    <a:pt x="40" y="52"/>
                    <a:pt x="38" y="55"/>
                    <a:pt x="34" y="57"/>
                  </a:cubicBezTo>
                  <a:cubicBezTo>
                    <a:pt x="31" y="60"/>
                    <a:pt x="27" y="61"/>
                    <a:pt x="22" y="61"/>
                  </a:cubicBezTo>
                  <a:cubicBezTo>
                    <a:pt x="18" y="61"/>
                    <a:pt x="15" y="60"/>
                    <a:pt x="12" y="59"/>
                  </a:cubicBezTo>
                  <a:cubicBezTo>
                    <a:pt x="9" y="58"/>
                    <a:pt x="7" y="56"/>
                    <a:pt x="5" y="54"/>
                  </a:cubicBezTo>
                  <a:cubicBezTo>
                    <a:pt x="4" y="51"/>
                    <a:pt x="2" y="49"/>
                    <a:pt x="1" y="46"/>
                  </a:cubicBezTo>
                  <a:cubicBezTo>
                    <a:pt x="0" y="43"/>
                    <a:pt x="0" y="40"/>
                    <a:pt x="0" y="37"/>
                  </a:cubicBezTo>
                  <a:cubicBezTo>
                    <a:pt x="0" y="0"/>
                    <a:pt x="0" y="0"/>
                    <a:pt x="0" y="0"/>
                  </a:cubicBezTo>
                  <a:cubicBezTo>
                    <a:pt x="12" y="0"/>
                    <a:pt x="12" y="0"/>
                    <a:pt x="12" y="0"/>
                  </a:cubicBezTo>
                  <a:cubicBezTo>
                    <a:pt x="12" y="32"/>
                    <a:pt x="12" y="32"/>
                    <a:pt x="12" y="32"/>
                  </a:cubicBezTo>
                  <a:cubicBezTo>
                    <a:pt x="12" y="35"/>
                    <a:pt x="12" y="37"/>
                    <a:pt x="12" y="39"/>
                  </a:cubicBezTo>
                  <a:cubicBezTo>
                    <a:pt x="13" y="42"/>
                    <a:pt x="13" y="44"/>
                    <a:pt x="14" y="45"/>
                  </a:cubicBezTo>
                  <a:cubicBezTo>
                    <a:pt x="15" y="47"/>
                    <a:pt x="17" y="48"/>
                    <a:pt x="19" y="49"/>
                  </a:cubicBezTo>
                  <a:cubicBezTo>
                    <a:pt x="20" y="50"/>
                    <a:pt x="23" y="51"/>
                    <a:pt x="25" y="51"/>
                  </a:cubicBezTo>
                  <a:cubicBezTo>
                    <a:pt x="30" y="51"/>
                    <a:pt x="34" y="49"/>
                    <a:pt x="37" y="45"/>
                  </a:cubicBezTo>
                  <a:cubicBezTo>
                    <a:pt x="40" y="42"/>
                    <a:pt x="41" y="37"/>
                    <a:pt x="41" y="31"/>
                  </a:cubicBezTo>
                  <a:cubicBezTo>
                    <a:pt x="41" y="0"/>
                    <a:pt x="41" y="0"/>
                    <a:pt x="41" y="0"/>
                  </a:cubicBezTo>
                  <a:cubicBezTo>
                    <a:pt x="53" y="0"/>
                    <a:pt x="53" y="0"/>
                    <a:pt x="53" y="0"/>
                  </a:cubicBezTo>
                  <a:cubicBezTo>
                    <a:pt x="53" y="46"/>
                    <a:pt x="53" y="46"/>
                    <a:pt x="53" y="46"/>
                  </a:cubicBezTo>
                  <a:cubicBezTo>
                    <a:pt x="53" y="48"/>
                    <a:pt x="53" y="50"/>
                    <a:pt x="53" y="52"/>
                  </a:cubicBezTo>
                  <a:cubicBezTo>
                    <a:pt x="53" y="55"/>
                    <a:pt x="53" y="57"/>
                    <a:pt x="54" y="59"/>
                  </a:cubicBezTo>
                  <a:cubicBezTo>
                    <a:pt x="42" y="59"/>
                    <a:pt x="42" y="59"/>
                    <a:pt x="42" y="59"/>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userDrawn="1"/>
          </p:nvSpPr>
          <p:spPr bwMode="auto">
            <a:xfrm>
              <a:off x="10115551" y="-733425"/>
              <a:ext cx="60325" cy="334963"/>
            </a:xfrm>
            <a:custGeom>
              <a:avLst/>
              <a:gdLst>
                <a:gd name="T0" fmla="*/ 14 w 16"/>
                <a:gd name="T1" fmla="*/ 89 h 89"/>
                <a:gd name="T2" fmla="*/ 2 w 16"/>
                <a:gd name="T3" fmla="*/ 89 h 89"/>
                <a:gd name="T4" fmla="*/ 2 w 16"/>
                <a:gd name="T5" fmla="*/ 30 h 89"/>
                <a:gd name="T6" fmla="*/ 14 w 16"/>
                <a:gd name="T7" fmla="*/ 30 h 89"/>
                <a:gd name="T8" fmla="*/ 14 w 16"/>
                <a:gd name="T9" fmla="*/ 89 h 89"/>
                <a:gd name="T10" fmla="*/ 16 w 16"/>
                <a:gd name="T11" fmla="*/ 8 h 89"/>
                <a:gd name="T12" fmla="*/ 13 w 16"/>
                <a:gd name="T13" fmla="*/ 14 h 89"/>
                <a:gd name="T14" fmla="*/ 8 w 16"/>
                <a:gd name="T15" fmla="*/ 16 h 89"/>
                <a:gd name="T16" fmla="*/ 2 w 16"/>
                <a:gd name="T17" fmla="*/ 13 h 89"/>
                <a:gd name="T18" fmla="*/ 0 w 16"/>
                <a:gd name="T19" fmla="*/ 8 h 89"/>
                <a:gd name="T20" fmla="*/ 2 w 16"/>
                <a:gd name="T21" fmla="*/ 3 h 89"/>
                <a:gd name="T22" fmla="*/ 8 w 16"/>
                <a:gd name="T23" fmla="*/ 0 h 89"/>
                <a:gd name="T24" fmla="*/ 13 w 16"/>
                <a:gd name="T25" fmla="*/ 3 h 89"/>
                <a:gd name="T26" fmla="*/ 16 w 16"/>
                <a:gd name="T27"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89">
                  <a:moveTo>
                    <a:pt x="14" y="89"/>
                  </a:moveTo>
                  <a:cubicBezTo>
                    <a:pt x="2" y="89"/>
                    <a:pt x="2" y="89"/>
                    <a:pt x="2" y="89"/>
                  </a:cubicBezTo>
                  <a:cubicBezTo>
                    <a:pt x="2" y="30"/>
                    <a:pt x="2" y="30"/>
                    <a:pt x="2" y="30"/>
                  </a:cubicBezTo>
                  <a:cubicBezTo>
                    <a:pt x="14" y="30"/>
                    <a:pt x="14" y="30"/>
                    <a:pt x="14" y="30"/>
                  </a:cubicBezTo>
                  <a:cubicBezTo>
                    <a:pt x="14" y="89"/>
                    <a:pt x="14" y="89"/>
                    <a:pt x="14" y="89"/>
                  </a:cubicBezTo>
                  <a:close/>
                  <a:moveTo>
                    <a:pt x="16" y="8"/>
                  </a:moveTo>
                  <a:cubicBezTo>
                    <a:pt x="16" y="10"/>
                    <a:pt x="15" y="12"/>
                    <a:pt x="13" y="14"/>
                  </a:cubicBezTo>
                  <a:cubicBezTo>
                    <a:pt x="12" y="15"/>
                    <a:pt x="10" y="16"/>
                    <a:pt x="8" y="16"/>
                  </a:cubicBezTo>
                  <a:cubicBezTo>
                    <a:pt x="6" y="16"/>
                    <a:pt x="4" y="15"/>
                    <a:pt x="2" y="13"/>
                  </a:cubicBezTo>
                  <a:cubicBezTo>
                    <a:pt x="1" y="12"/>
                    <a:pt x="0" y="10"/>
                    <a:pt x="0" y="8"/>
                  </a:cubicBezTo>
                  <a:cubicBezTo>
                    <a:pt x="0" y="6"/>
                    <a:pt x="1" y="4"/>
                    <a:pt x="2" y="3"/>
                  </a:cubicBezTo>
                  <a:cubicBezTo>
                    <a:pt x="4" y="1"/>
                    <a:pt x="6" y="0"/>
                    <a:pt x="8" y="0"/>
                  </a:cubicBezTo>
                  <a:cubicBezTo>
                    <a:pt x="10" y="0"/>
                    <a:pt x="12" y="1"/>
                    <a:pt x="13" y="3"/>
                  </a:cubicBezTo>
                  <a:cubicBezTo>
                    <a:pt x="15" y="4"/>
                    <a:pt x="16" y="6"/>
                    <a:pt x="16" y="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userDrawn="1"/>
          </p:nvSpPr>
          <p:spPr bwMode="auto">
            <a:xfrm>
              <a:off x="10239376" y="-627063"/>
              <a:ext cx="203200" cy="228600"/>
            </a:xfrm>
            <a:custGeom>
              <a:avLst/>
              <a:gdLst>
                <a:gd name="T0" fmla="*/ 12 w 54"/>
                <a:gd name="T1" fmla="*/ 2 h 61"/>
                <a:gd name="T2" fmla="*/ 12 w 54"/>
                <a:gd name="T3" fmla="*/ 7 h 61"/>
                <a:gd name="T4" fmla="*/ 12 w 54"/>
                <a:gd name="T5" fmla="*/ 11 h 61"/>
                <a:gd name="T6" fmla="*/ 12 w 54"/>
                <a:gd name="T7" fmla="*/ 11 h 61"/>
                <a:gd name="T8" fmla="*/ 16 w 54"/>
                <a:gd name="T9" fmla="*/ 7 h 61"/>
                <a:gd name="T10" fmla="*/ 20 w 54"/>
                <a:gd name="T11" fmla="*/ 3 h 61"/>
                <a:gd name="T12" fmla="*/ 26 w 54"/>
                <a:gd name="T13" fmla="*/ 1 h 61"/>
                <a:gd name="T14" fmla="*/ 32 w 54"/>
                <a:gd name="T15" fmla="*/ 0 h 61"/>
                <a:gd name="T16" fmla="*/ 42 w 54"/>
                <a:gd name="T17" fmla="*/ 2 h 61"/>
                <a:gd name="T18" fmla="*/ 49 w 54"/>
                <a:gd name="T19" fmla="*/ 7 h 61"/>
                <a:gd name="T20" fmla="*/ 53 w 54"/>
                <a:gd name="T21" fmla="*/ 15 h 61"/>
                <a:gd name="T22" fmla="*/ 54 w 54"/>
                <a:gd name="T23" fmla="*/ 24 h 61"/>
                <a:gd name="T24" fmla="*/ 54 w 54"/>
                <a:gd name="T25" fmla="*/ 61 h 61"/>
                <a:gd name="T26" fmla="*/ 42 w 54"/>
                <a:gd name="T27" fmla="*/ 61 h 61"/>
                <a:gd name="T28" fmla="*/ 42 w 54"/>
                <a:gd name="T29" fmla="*/ 28 h 61"/>
                <a:gd name="T30" fmla="*/ 42 w 54"/>
                <a:gd name="T31" fmla="*/ 21 h 61"/>
                <a:gd name="T32" fmla="*/ 40 w 54"/>
                <a:gd name="T33" fmla="*/ 15 h 61"/>
                <a:gd name="T34" fmla="*/ 35 w 54"/>
                <a:gd name="T35" fmla="*/ 11 h 61"/>
                <a:gd name="T36" fmla="*/ 29 w 54"/>
                <a:gd name="T37" fmla="*/ 10 h 61"/>
                <a:gd name="T38" fmla="*/ 17 w 54"/>
                <a:gd name="T39" fmla="*/ 15 h 61"/>
                <a:gd name="T40" fmla="*/ 13 w 54"/>
                <a:gd name="T41" fmla="*/ 29 h 61"/>
                <a:gd name="T42" fmla="*/ 13 w 54"/>
                <a:gd name="T43" fmla="*/ 61 h 61"/>
                <a:gd name="T44" fmla="*/ 1 w 54"/>
                <a:gd name="T45" fmla="*/ 61 h 61"/>
                <a:gd name="T46" fmla="*/ 1 w 54"/>
                <a:gd name="T47" fmla="*/ 14 h 61"/>
                <a:gd name="T48" fmla="*/ 1 w 54"/>
                <a:gd name="T49" fmla="*/ 8 h 61"/>
                <a:gd name="T50" fmla="*/ 0 w 54"/>
                <a:gd name="T51" fmla="*/ 2 h 61"/>
                <a:gd name="T52" fmla="*/ 12 w 54"/>
                <a:gd name="T5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1">
                  <a:moveTo>
                    <a:pt x="12" y="2"/>
                  </a:moveTo>
                  <a:cubicBezTo>
                    <a:pt x="12" y="3"/>
                    <a:pt x="12" y="5"/>
                    <a:pt x="12" y="7"/>
                  </a:cubicBezTo>
                  <a:cubicBezTo>
                    <a:pt x="12" y="9"/>
                    <a:pt x="12" y="10"/>
                    <a:pt x="12" y="11"/>
                  </a:cubicBezTo>
                  <a:cubicBezTo>
                    <a:pt x="12" y="11"/>
                    <a:pt x="12" y="11"/>
                    <a:pt x="12" y="11"/>
                  </a:cubicBezTo>
                  <a:cubicBezTo>
                    <a:pt x="13" y="10"/>
                    <a:pt x="14" y="8"/>
                    <a:pt x="16" y="7"/>
                  </a:cubicBezTo>
                  <a:cubicBezTo>
                    <a:pt x="17" y="6"/>
                    <a:pt x="18" y="4"/>
                    <a:pt x="20" y="3"/>
                  </a:cubicBezTo>
                  <a:cubicBezTo>
                    <a:pt x="22" y="2"/>
                    <a:pt x="24" y="1"/>
                    <a:pt x="26" y="1"/>
                  </a:cubicBezTo>
                  <a:cubicBezTo>
                    <a:pt x="28" y="0"/>
                    <a:pt x="30" y="0"/>
                    <a:pt x="32" y="0"/>
                  </a:cubicBezTo>
                  <a:cubicBezTo>
                    <a:pt x="36" y="0"/>
                    <a:pt x="39" y="1"/>
                    <a:pt x="42" y="2"/>
                  </a:cubicBezTo>
                  <a:cubicBezTo>
                    <a:pt x="44" y="3"/>
                    <a:pt x="47" y="5"/>
                    <a:pt x="49" y="7"/>
                  </a:cubicBezTo>
                  <a:cubicBezTo>
                    <a:pt x="50" y="9"/>
                    <a:pt x="52" y="12"/>
                    <a:pt x="53" y="15"/>
                  </a:cubicBezTo>
                  <a:cubicBezTo>
                    <a:pt x="54" y="18"/>
                    <a:pt x="54" y="21"/>
                    <a:pt x="54" y="24"/>
                  </a:cubicBezTo>
                  <a:cubicBezTo>
                    <a:pt x="54" y="61"/>
                    <a:pt x="54" y="61"/>
                    <a:pt x="54" y="61"/>
                  </a:cubicBezTo>
                  <a:cubicBezTo>
                    <a:pt x="42" y="61"/>
                    <a:pt x="42" y="61"/>
                    <a:pt x="42" y="61"/>
                  </a:cubicBezTo>
                  <a:cubicBezTo>
                    <a:pt x="42" y="28"/>
                    <a:pt x="42" y="28"/>
                    <a:pt x="42" y="28"/>
                  </a:cubicBezTo>
                  <a:cubicBezTo>
                    <a:pt x="42" y="26"/>
                    <a:pt x="42" y="23"/>
                    <a:pt x="42" y="21"/>
                  </a:cubicBezTo>
                  <a:cubicBezTo>
                    <a:pt x="41" y="19"/>
                    <a:pt x="41" y="17"/>
                    <a:pt x="40" y="15"/>
                  </a:cubicBezTo>
                  <a:cubicBezTo>
                    <a:pt x="39" y="14"/>
                    <a:pt x="37" y="12"/>
                    <a:pt x="35" y="11"/>
                  </a:cubicBezTo>
                  <a:cubicBezTo>
                    <a:pt x="34" y="10"/>
                    <a:pt x="31" y="10"/>
                    <a:pt x="29" y="10"/>
                  </a:cubicBezTo>
                  <a:cubicBezTo>
                    <a:pt x="24" y="10"/>
                    <a:pt x="20" y="12"/>
                    <a:pt x="17" y="15"/>
                  </a:cubicBezTo>
                  <a:cubicBezTo>
                    <a:pt x="14" y="19"/>
                    <a:pt x="13" y="24"/>
                    <a:pt x="13" y="29"/>
                  </a:cubicBezTo>
                  <a:cubicBezTo>
                    <a:pt x="13" y="61"/>
                    <a:pt x="13" y="61"/>
                    <a:pt x="13" y="61"/>
                  </a:cubicBezTo>
                  <a:cubicBezTo>
                    <a:pt x="1" y="61"/>
                    <a:pt x="1" y="61"/>
                    <a:pt x="1" y="61"/>
                  </a:cubicBezTo>
                  <a:cubicBezTo>
                    <a:pt x="1" y="14"/>
                    <a:pt x="1" y="14"/>
                    <a:pt x="1" y="14"/>
                  </a:cubicBezTo>
                  <a:cubicBezTo>
                    <a:pt x="1" y="13"/>
                    <a:pt x="1" y="11"/>
                    <a:pt x="1" y="8"/>
                  </a:cubicBezTo>
                  <a:cubicBezTo>
                    <a:pt x="1" y="6"/>
                    <a:pt x="1" y="4"/>
                    <a:pt x="0" y="2"/>
                  </a:cubicBezTo>
                  <a:cubicBezTo>
                    <a:pt x="12" y="2"/>
                    <a:pt x="12" y="2"/>
                    <a:pt x="12" y="2"/>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auto">
            <a:xfrm>
              <a:off x="10480676" y="-684213"/>
              <a:ext cx="146050" cy="290513"/>
            </a:xfrm>
            <a:custGeom>
              <a:avLst/>
              <a:gdLst>
                <a:gd name="T0" fmla="*/ 39 w 39"/>
                <a:gd name="T1" fmla="*/ 26 h 77"/>
                <a:gd name="T2" fmla="*/ 23 w 39"/>
                <a:gd name="T3" fmla="*/ 26 h 77"/>
                <a:gd name="T4" fmla="*/ 23 w 39"/>
                <a:gd name="T5" fmla="*/ 57 h 77"/>
                <a:gd name="T6" fmla="*/ 25 w 39"/>
                <a:gd name="T7" fmla="*/ 65 h 77"/>
                <a:gd name="T8" fmla="*/ 31 w 39"/>
                <a:gd name="T9" fmla="*/ 67 h 77"/>
                <a:gd name="T10" fmla="*/ 35 w 39"/>
                <a:gd name="T11" fmla="*/ 67 h 77"/>
                <a:gd name="T12" fmla="*/ 38 w 39"/>
                <a:gd name="T13" fmla="*/ 66 h 77"/>
                <a:gd name="T14" fmla="*/ 39 w 39"/>
                <a:gd name="T15" fmla="*/ 75 h 77"/>
                <a:gd name="T16" fmla="*/ 34 w 39"/>
                <a:gd name="T17" fmla="*/ 77 h 77"/>
                <a:gd name="T18" fmla="*/ 29 w 39"/>
                <a:gd name="T19" fmla="*/ 77 h 77"/>
                <a:gd name="T20" fmla="*/ 16 w 39"/>
                <a:gd name="T21" fmla="*/ 72 h 77"/>
                <a:gd name="T22" fmla="*/ 11 w 39"/>
                <a:gd name="T23" fmla="*/ 59 h 77"/>
                <a:gd name="T24" fmla="*/ 11 w 39"/>
                <a:gd name="T25" fmla="*/ 26 h 77"/>
                <a:gd name="T26" fmla="*/ 0 w 39"/>
                <a:gd name="T27" fmla="*/ 26 h 77"/>
                <a:gd name="T28" fmla="*/ 0 w 39"/>
                <a:gd name="T29" fmla="*/ 17 h 77"/>
                <a:gd name="T30" fmla="*/ 11 w 39"/>
                <a:gd name="T31" fmla="*/ 17 h 77"/>
                <a:gd name="T32" fmla="*/ 11 w 39"/>
                <a:gd name="T33" fmla="*/ 0 h 77"/>
                <a:gd name="T34" fmla="*/ 23 w 39"/>
                <a:gd name="T35" fmla="*/ 0 h 77"/>
                <a:gd name="T36" fmla="*/ 23 w 39"/>
                <a:gd name="T37" fmla="*/ 17 h 77"/>
                <a:gd name="T38" fmla="*/ 39 w 39"/>
                <a:gd name="T39" fmla="*/ 17 h 77"/>
                <a:gd name="T40" fmla="*/ 39 w 39"/>
                <a:gd name="T41"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7">
                  <a:moveTo>
                    <a:pt x="39" y="26"/>
                  </a:moveTo>
                  <a:cubicBezTo>
                    <a:pt x="23" y="26"/>
                    <a:pt x="23" y="26"/>
                    <a:pt x="23" y="26"/>
                  </a:cubicBezTo>
                  <a:cubicBezTo>
                    <a:pt x="23" y="57"/>
                    <a:pt x="23" y="57"/>
                    <a:pt x="23" y="57"/>
                  </a:cubicBezTo>
                  <a:cubicBezTo>
                    <a:pt x="23" y="61"/>
                    <a:pt x="24" y="63"/>
                    <a:pt x="25" y="65"/>
                  </a:cubicBezTo>
                  <a:cubicBezTo>
                    <a:pt x="26" y="66"/>
                    <a:pt x="28" y="67"/>
                    <a:pt x="31" y="67"/>
                  </a:cubicBezTo>
                  <a:cubicBezTo>
                    <a:pt x="32" y="67"/>
                    <a:pt x="34" y="67"/>
                    <a:pt x="35" y="67"/>
                  </a:cubicBezTo>
                  <a:cubicBezTo>
                    <a:pt x="36" y="67"/>
                    <a:pt x="37" y="66"/>
                    <a:pt x="38" y="66"/>
                  </a:cubicBezTo>
                  <a:cubicBezTo>
                    <a:pt x="39" y="75"/>
                    <a:pt x="39" y="75"/>
                    <a:pt x="39" y="75"/>
                  </a:cubicBezTo>
                  <a:cubicBezTo>
                    <a:pt x="37" y="76"/>
                    <a:pt x="36" y="76"/>
                    <a:pt x="34" y="77"/>
                  </a:cubicBezTo>
                  <a:cubicBezTo>
                    <a:pt x="32" y="77"/>
                    <a:pt x="30" y="77"/>
                    <a:pt x="29" y="77"/>
                  </a:cubicBezTo>
                  <a:cubicBezTo>
                    <a:pt x="23" y="77"/>
                    <a:pt x="19" y="76"/>
                    <a:pt x="16" y="72"/>
                  </a:cubicBezTo>
                  <a:cubicBezTo>
                    <a:pt x="13" y="69"/>
                    <a:pt x="11" y="65"/>
                    <a:pt x="11" y="59"/>
                  </a:cubicBezTo>
                  <a:cubicBezTo>
                    <a:pt x="11" y="26"/>
                    <a:pt x="11" y="26"/>
                    <a:pt x="11" y="26"/>
                  </a:cubicBezTo>
                  <a:cubicBezTo>
                    <a:pt x="0" y="26"/>
                    <a:pt x="0" y="26"/>
                    <a:pt x="0" y="26"/>
                  </a:cubicBezTo>
                  <a:cubicBezTo>
                    <a:pt x="0" y="17"/>
                    <a:pt x="0" y="17"/>
                    <a:pt x="0" y="17"/>
                  </a:cubicBezTo>
                  <a:cubicBezTo>
                    <a:pt x="11" y="17"/>
                    <a:pt x="11" y="17"/>
                    <a:pt x="11" y="17"/>
                  </a:cubicBezTo>
                  <a:cubicBezTo>
                    <a:pt x="11" y="0"/>
                    <a:pt x="11" y="0"/>
                    <a:pt x="11" y="0"/>
                  </a:cubicBezTo>
                  <a:cubicBezTo>
                    <a:pt x="23" y="0"/>
                    <a:pt x="23" y="0"/>
                    <a:pt x="23" y="0"/>
                  </a:cubicBezTo>
                  <a:cubicBezTo>
                    <a:pt x="23" y="17"/>
                    <a:pt x="23" y="17"/>
                    <a:pt x="23" y="17"/>
                  </a:cubicBezTo>
                  <a:cubicBezTo>
                    <a:pt x="39" y="17"/>
                    <a:pt x="39" y="17"/>
                    <a:pt x="39" y="17"/>
                  </a:cubicBezTo>
                  <a:cubicBezTo>
                    <a:pt x="39" y="26"/>
                    <a:pt x="39" y="26"/>
                    <a:pt x="39" y="26"/>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noEditPoints="1"/>
            </p:cNvSpPr>
            <p:nvPr userDrawn="1"/>
          </p:nvSpPr>
          <p:spPr bwMode="auto">
            <a:xfrm>
              <a:off x="10660063" y="-733425"/>
              <a:ext cx="60325" cy="334963"/>
            </a:xfrm>
            <a:custGeom>
              <a:avLst/>
              <a:gdLst>
                <a:gd name="T0" fmla="*/ 14 w 16"/>
                <a:gd name="T1" fmla="*/ 89 h 89"/>
                <a:gd name="T2" fmla="*/ 2 w 16"/>
                <a:gd name="T3" fmla="*/ 89 h 89"/>
                <a:gd name="T4" fmla="*/ 2 w 16"/>
                <a:gd name="T5" fmla="*/ 30 h 89"/>
                <a:gd name="T6" fmla="*/ 14 w 16"/>
                <a:gd name="T7" fmla="*/ 30 h 89"/>
                <a:gd name="T8" fmla="*/ 14 w 16"/>
                <a:gd name="T9" fmla="*/ 89 h 89"/>
                <a:gd name="T10" fmla="*/ 16 w 16"/>
                <a:gd name="T11" fmla="*/ 8 h 89"/>
                <a:gd name="T12" fmla="*/ 14 w 16"/>
                <a:gd name="T13" fmla="*/ 14 h 89"/>
                <a:gd name="T14" fmla="*/ 8 w 16"/>
                <a:gd name="T15" fmla="*/ 16 h 89"/>
                <a:gd name="T16" fmla="*/ 2 w 16"/>
                <a:gd name="T17" fmla="*/ 13 h 89"/>
                <a:gd name="T18" fmla="*/ 0 w 16"/>
                <a:gd name="T19" fmla="*/ 8 h 89"/>
                <a:gd name="T20" fmla="*/ 2 w 16"/>
                <a:gd name="T21" fmla="*/ 3 h 89"/>
                <a:gd name="T22" fmla="*/ 8 w 16"/>
                <a:gd name="T23" fmla="*/ 0 h 89"/>
                <a:gd name="T24" fmla="*/ 14 w 16"/>
                <a:gd name="T25" fmla="*/ 3 h 89"/>
                <a:gd name="T26" fmla="*/ 16 w 16"/>
                <a:gd name="T27"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89">
                  <a:moveTo>
                    <a:pt x="14" y="89"/>
                  </a:moveTo>
                  <a:cubicBezTo>
                    <a:pt x="2" y="89"/>
                    <a:pt x="2" y="89"/>
                    <a:pt x="2" y="89"/>
                  </a:cubicBezTo>
                  <a:cubicBezTo>
                    <a:pt x="2" y="30"/>
                    <a:pt x="2" y="30"/>
                    <a:pt x="2" y="30"/>
                  </a:cubicBezTo>
                  <a:cubicBezTo>
                    <a:pt x="14" y="30"/>
                    <a:pt x="14" y="30"/>
                    <a:pt x="14" y="30"/>
                  </a:cubicBezTo>
                  <a:cubicBezTo>
                    <a:pt x="14" y="89"/>
                    <a:pt x="14" y="89"/>
                    <a:pt x="14" y="89"/>
                  </a:cubicBezTo>
                  <a:close/>
                  <a:moveTo>
                    <a:pt x="16" y="8"/>
                  </a:moveTo>
                  <a:cubicBezTo>
                    <a:pt x="16" y="10"/>
                    <a:pt x="15" y="12"/>
                    <a:pt x="14" y="14"/>
                  </a:cubicBezTo>
                  <a:cubicBezTo>
                    <a:pt x="12" y="15"/>
                    <a:pt x="10" y="16"/>
                    <a:pt x="8" y="16"/>
                  </a:cubicBezTo>
                  <a:cubicBezTo>
                    <a:pt x="6" y="16"/>
                    <a:pt x="4" y="15"/>
                    <a:pt x="2" y="13"/>
                  </a:cubicBezTo>
                  <a:cubicBezTo>
                    <a:pt x="1" y="12"/>
                    <a:pt x="0" y="10"/>
                    <a:pt x="0" y="8"/>
                  </a:cubicBezTo>
                  <a:cubicBezTo>
                    <a:pt x="0" y="6"/>
                    <a:pt x="1" y="4"/>
                    <a:pt x="2" y="3"/>
                  </a:cubicBezTo>
                  <a:cubicBezTo>
                    <a:pt x="4" y="1"/>
                    <a:pt x="6" y="0"/>
                    <a:pt x="8" y="0"/>
                  </a:cubicBezTo>
                  <a:cubicBezTo>
                    <a:pt x="10" y="0"/>
                    <a:pt x="12" y="1"/>
                    <a:pt x="14" y="3"/>
                  </a:cubicBezTo>
                  <a:cubicBezTo>
                    <a:pt x="15" y="4"/>
                    <a:pt x="16" y="6"/>
                    <a:pt x="16" y="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10788651" y="-755650"/>
              <a:ext cx="44450" cy="357188"/>
            </a:xfrm>
            <a:custGeom>
              <a:avLst/>
              <a:gdLst>
                <a:gd name="T0" fmla="*/ 28 w 28"/>
                <a:gd name="T1" fmla="*/ 225 h 225"/>
                <a:gd name="T2" fmla="*/ 0 w 28"/>
                <a:gd name="T3" fmla="*/ 225 h 225"/>
                <a:gd name="T4" fmla="*/ 0 w 28"/>
                <a:gd name="T5" fmla="*/ 0 h 225"/>
                <a:gd name="T6" fmla="*/ 28 w 28"/>
                <a:gd name="T7" fmla="*/ 0 h 225"/>
                <a:gd name="T8" fmla="*/ 28 w 28"/>
                <a:gd name="T9" fmla="*/ 225 h 225"/>
                <a:gd name="T10" fmla="*/ 28 w 28"/>
                <a:gd name="T11" fmla="*/ 225 h 225"/>
              </a:gdLst>
              <a:ahLst/>
              <a:cxnLst>
                <a:cxn ang="0">
                  <a:pos x="T0" y="T1"/>
                </a:cxn>
                <a:cxn ang="0">
                  <a:pos x="T2" y="T3"/>
                </a:cxn>
                <a:cxn ang="0">
                  <a:pos x="T4" y="T5"/>
                </a:cxn>
                <a:cxn ang="0">
                  <a:pos x="T6" y="T7"/>
                </a:cxn>
                <a:cxn ang="0">
                  <a:pos x="T8" y="T9"/>
                </a:cxn>
                <a:cxn ang="0">
                  <a:pos x="T10" y="T11"/>
                </a:cxn>
              </a:cxnLst>
              <a:rect l="0" t="0" r="r" b="b"/>
              <a:pathLst>
                <a:path w="28" h="225">
                  <a:moveTo>
                    <a:pt x="28" y="225"/>
                  </a:moveTo>
                  <a:lnTo>
                    <a:pt x="0" y="225"/>
                  </a:lnTo>
                  <a:lnTo>
                    <a:pt x="0" y="0"/>
                  </a:lnTo>
                  <a:lnTo>
                    <a:pt x="28" y="0"/>
                  </a:lnTo>
                  <a:lnTo>
                    <a:pt x="28" y="225"/>
                  </a:lnTo>
                  <a:lnTo>
                    <a:pt x="28" y="22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EditPoints="1"/>
            </p:cNvSpPr>
            <p:nvPr userDrawn="1"/>
          </p:nvSpPr>
          <p:spPr bwMode="auto">
            <a:xfrm>
              <a:off x="10885488" y="-627063"/>
              <a:ext cx="222250" cy="236538"/>
            </a:xfrm>
            <a:custGeom>
              <a:avLst/>
              <a:gdLst>
                <a:gd name="T0" fmla="*/ 47 w 59"/>
                <a:gd name="T1" fmla="*/ 26 h 63"/>
                <a:gd name="T2" fmla="*/ 46 w 59"/>
                <a:gd name="T3" fmla="*/ 19 h 63"/>
                <a:gd name="T4" fmla="*/ 43 w 59"/>
                <a:gd name="T5" fmla="*/ 14 h 63"/>
                <a:gd name="T6" fmla="*/ 38 w 59"/>
                <a:gd name="T7" fmla="*/ 11 h 63"/>
                <a:gd name="T8" fmla="*/ 31 w 59"/>
                <a:gd name="T9" fmla="*/ 9 h 63"/>
                <a:gd name="T10" fmla="*/ 24 w 59"/>
                <a:gd name="T11" fmla="*/ 11 h 63"/>
                <a:gd name="T12" fmla="*/ 18 w 59"/>
                <a:gd name="T13" fmla="*/ 14 h 63"/>
                <a:gd name="T14" fmla="*/ 14 w 59"/>
                <a:gd name="T15" fmla="*/ 19 h 63"/>
                <a:gd name="T16" fmla="*/ 12 w 59"/>
                <a:gd name="T17" fmla="*/ 26 h 63"/>
                <a:gd name="T18" fmla="*/ 47 w 59"/>
                <a:gd name="T19" fmla="*/ 26 h 63"/>
                <a:gd name="T20" fmla="*/ 59 w 59"/>
                <a:gd name="T21" fmla="*/ 31 h 63"/>
                <a:gd name="T22" fmla="*/ 59 w 59"/>
                <a:gd name="T23" fmla="*/ 33 h 63"/>
                <a:gd name="T24" fmla="*/ 59 w 59"/>
                <a:gd name="T25" fmla="*/ 35 h 63"/>
                <a:gd name="T26" fmla="*/ 12 w 59"/>
                <a:gd name="T27" fmla="*/ 35 h 63"/>
                <a:gd name="T28" fmla="*/ 14 w 59"/>
                <a:gd name="T29" fmla="*/ 42 h 63"/>
                <a:gd name="T30" fmla="*/ 18 w 59"/>
                <a:gd name="T31" fmla="*/ 48 h 63"/>
                <a:gd name="T32" fmla="*/ 24 w 59"/>
                <a:gd name="T33" fmla="*/ 51 h 63"/>
                <a:gd name="T34" fmla="*/ 31 w 59"/>
                <a:gd name="T35" fmla="*/ 53 h 63"/>
                <a:gd name="T36" fmla="*/ 42 w 59"/>
                <a:gd name="T37" fmla="*/ 50 h 63"/>
                <a:gd name="T38" fmla="*/ 49 w 59"/>
                <a:gd name="T39" fmla="*/ 44 h 63"/>
                <a:gd name="T40" fmla="*/ 57 w 59"/>
                <a:gd name="T41" fmla="*/ 50 h 63"/>
                <a:gd name="T42" fmla="*/ 46 w 59"/>
                <a:gd name="T43" fmla="*/ 60 h 63"/>
                <a:gd name="T44" fmla="*/ 31 w 59"/>
                <a:gd name="T45" fmla="*/ 63 h 63"/>
                <a:gd name="T46" fmla="*/ 19 w 59"/>
                <a:gd name="T47" fmla="*/ 60 h 63"/>
                <a:gd name="T48" fmla="*/ 9 w 59"/>
                <a:gd name="T49" fmla="*/ 54 h 63"/>
                <a:gd name="T50" fmla="*/ 2 w 59"/>
                <a:gd name="T51" fmla="*/ 44 h 63"/>
                <a:gd name="T52" fmla="*/ 0 w 59"/>
                <a:gd name="T53" fmla="*/ 31 h 63"/>
                <a:gd name="T54" fmla="*/ 2 w 59"/>
                <a:gd name="T55" fmla="*/ 19 h 63"/>
                <a:gd name="T56" fmla="*/ 9 w 59"/>
                <a:gd name="T57" fmla="*/ 9 h 63"/>
                <a:gd name="T58" fmla="*/ 18 w 59"/>
                <a:gd name="T59" fmla="*/ 2 h 63"/>
                <a:gd name="T60" fmla="*/ 31 w 59"/>
                <a:gd name="T61" fmla="*/ 0 h 63"/>
                <a:gd name="T62" fmla="*/ 43 w 59"/>
                <a:gd name="T63" fmla="*/ 2 h 63"/>
                <a:gd name="T64" fmla="*/ 52 w 59"/>
                <a:gd name="T65" fmla="*/ 8 h 63"/>
                <a:gd name="T66" fmla="*/ 57 w 59"/>
                <a:gd name="T67" fmla="*/ 18 h 63"/>
                <a:gd name="T68" fmla="*/ 59 w 59"/>
                <a:gd name="T6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63">
                  <a:moveTo>
                    <a:pt x="47" y="26"/>
                  </a:moveTo>
                  <a:cubicBezTo>
                    <a:pt x="47" y="24"/>
                    <a:pt x="47" y="22"/>
                    <a:pt x="46" y="19"/>
                  </a:cubicBezTo>
                  <a:cubicBezTo>
                    <a:pt x="45" y="17"/>
                    <a:pt x="44" y="16"/>
                    <a:pt x="43" y="14"/>
                  </a:cubicBezTo>
                  <a:cubicBezTo>
                    <a:pt x="42" y="13"/>
                    <a:pt x="40" y="11"/>
                    <a:pt x="38" y="11"/>
                  </a:cubicBezTo>
                  <a:cubicBezTo>
                    <a:pt x="36" y="10"/>
                    <a:pt x="33" y="9"/>
                    <a:pt x="31" y="9"/>
                  </a:cubicBezTo>
                  <a:cubicBezTo>
                    <a:pt x="28" y="9"/>
                    <a:pt x="26" y="10"/>
                    <a:pt x="24" y="11"/>
                  </a:cubicBezTo>
                  <a:cubicBezTo>
                    <a:pt x="21" y="11"/>
                    <a:pt x="19" y="13"/>
                    <a:pt x="18" y="14"/>
                  </a:cubicBezTo>
                  <a:cubicBezTo>
                    <a:pt x="16" y="16"/>
                    <a:pt x="15" y="17"/>
                    <a:pt x="14" y="19"/>
                  </a:cubicBezTo>
                  <a:cubicBezTo>
                    <a:pt x="13" y="22"/>
                    <a:pt x="12" y="24"/>
                    <a:pt x="12" y="26"/>
                  </a:cubicBezTo>
                  <a:cubicBezTo>
                    <a:pt x="47" y="26"/>
                    <a:pt x="47" y="26"/>
                    <a:pt x="47" y="26"/>
                  </a:cubicBezTo>
                  <a:close/>
                  <a:moveTo>
                    <a:pt x="59" y="31"/>
                  </a:moveTo>
                  <a:cubicBezTo>
                    <a:pt x="59" y="32"/>
                    <a:pt x="59" y="32"/>
                    <a:pt x="59" y="33"/>
                  </a:cubicBezTo>
                  <a:cubicBezTo>
                    <a:pt x="59" y="34"/>
                    <a:pt x="59" y="34"/>
                    <a:pt x="59" y="35"/>
                  </a:cubicBezTo>
                  <a:cubicBezTo>
                    <a:pt x="12" y="35"/>
                    <a:pt x="12" y="35"/>
                    <a:pt x="12" y="35"/>
                  </a:cubicBezTo>
                  <a:cubicBezTo>
                    <a:pt x="12" y="37"/>
                    <a:pt x="13" y="40"/>
                    <a:pt x="14" y="42"/>
                  </a:cubicBezTo>
                  <a:cubicBezTo>
                    <a:pt x="15" y="44"/>
                    <a:pt x="16" y="46"/>
                    <a:pt x="18" y="48"/>
                  </a:cubicBezTo>
                  <a:cubicBezTo>
                    <a:pt x="20" y="49"/>
                    <a:pt x="22" y="51"/>
                    <a:pt x="24" y="51"/>
                  </a:cubicBezTo>
                  <a:cubicBezTo>
                    <a:pt x="26" y="52"/>
                    <a:pt x="29" y="53"/>
                    <a:pt x="31" y="53"/>
                  </a:cubicBezTo>
                  <a:cubicBezTo>
                    <a:pt x="35" y="53"/>
                    <a:pt x="39" y="52"/>
                    <a:pt x="42" y="50"/>
                  </a:cubicBezTo>
                  <a:cubicBezTo>
                    <a:pt x="45" y="48"/>
                    <a:pt x="47" y="46"/>
                    <a:pt x="49" y="44"/>
                  </a:cubicBezTo>
                  <a:cubicBezTo>
                    <a:pt x="57" y="50"/>
                    <a:pt x="57" y="50"/>
                    <a:pt x="57" y="50"/>
                  </a:cubicBezTo>
                  <a:cubicBezTo>
                    <a:pt x="54" y="55"/>
                    <a:pt x="50" y="58"/>
                    <a:pt x="46" y="60"/>
                  </a:cubicBezTo>
                  <a:cubicBezTo>
                    <a:pt x="41" y="62"/>
                    <a:pt x="37" y="63"/>
                    <a:pt x="31" y="63"/>
                  </a:cubicBezTo>
                  <a:cubicBezTo>
                    <a:pt x="27" y="63"/>
                    <a:pt x="23" y="62"/>
                    <a:pt x="19" y="60"/>
                  </a:cubicBezTo>
                  <a:cubicBezTo>
                    <a:pt x="15" y="59"/>
                    <a:pt x="12" y="57"/>
                    <a:pt x="9" y="54"/>
                  </a:cubicBezTo>
                  <a:cubicBezTo>
                    <a:pt x="6" y="51"/>
                    <a:pt x="4" y="48"/>
                    <a:pt x="2" y="44"/>
                  </a:cubicBezTo>
                  <a:cubicBezTo>
                    <a:pt x="1" y="40"/>
                    <a:pt x="0" y="36"/>
                    <a:pt x="0" y="31"/>
                  </a:cubicBezTo>
                  <a:cubicBezTo>
                    <a:pt x="0" y="27"/>
                    <a:pt x="1" y="23"/>
                    <a:pt x="2" y="19"/>
                  </a:cubicBezTo>
                  <a:cubicBezTo>
                    <a:pt x="4" y="15"/>
                    <a:pt x="6" y="12"/>
                    <a:pt x="9" y="9"/>
                  </a:cubicBezTo>
                  <a:cubicBezTo>
                    <a:pt x="11" y="6"/>
                    <a:pt x="15" y="4"/>
                    <a:pt x="18" y="2"/>
                  </a:cubicBezTo>
                  <a:cubicBezTo>
                    <a:pt x="22" y="1"/>
                    <a:pt x="26" y="0"/>
                    <a:pt x="31" y="0"/>
                  </a:cubicBezTo>
                  <a:cubicBezTo>
                    <a:pt x="35" y="0"/>
                    <a:pt x="39" y="1"/>
                    <a:pt x="43" y="2"/>
                  </a:cubicBezTo>
                  <a:cubicBezTo>
                    <a:pt x="46" y="4"/>
                    <a:pt x="49" y="6"/>
                    <a:pt x="52" y="8"/>
                  </a:cubicBezTo>
                  <a:cubicBezTo>
                    <a:pt x="54" y="11"/>
                    <a:pt x="56" y="14"/>
                    <a:pt x="57" y="18"/>
                  </a:cubicBezTo>
                  <a:cubicBezTo>
                    <a:pt x="59" y="22"/>
                    <a:pt x="59" y="26"/>
                    <a:pt x="59"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userDrawn="1"/>
          </p:nvSpPr>
          <p:spPr bwMode="auto">
            <a:xfrm>
              <a:off x="11141076" y="-627063"/>
              <a:ext cx="180975" cy="236538"/>
            </a:xfrm>
            <a:custGeom>
              <a:avLst/>
              <a:gdLst>
                <a:gd name="T0" fmla="*/ 39 w 48"/>
                <a:gd name="T1" fmla="*/ 17 h 63"/>
                <a:gd name="T2" fmla="*/ 34 w 48"/>
                <a:gd name="T3" fmla="*/ 11 h 63"/>
                <a:gd name="T4" fmla="*/ 25 w 48"/>
                <a:gd name="T5" fmla="*/ 9 h 63"/>
                <a:gd name="T6" fmla="*/ 21 w 48"/>
                <a:gd name="T7" fmla="*/ 10 h 63"/>
                <a:gd name="T8" fmla="*/ 18 w 48"/>
                <a:gd name="T9" fmla="*/ 11 h 63"/>
                <a:gd name="T10" fmla="*/ 15 w 48"/>
                <a:gd name="T11" fmla="*/ 13 h 63"/>
                <a:gd name="T12" fmla="*/ 14 w 48"/>
                <a:gd name="T13" fmla="*/ 17 h 63"/>
                <a:gd name="T14" fmla="*/ 18 w 48"/>
                <a:gd name="T15" fmla="*/ 23 h 63"/>
                <a:gd name="T16" fmla="*/ 28 w 48"/>
                <a:gd name="T17" fmla="*/ 26 h 63"/>
                <a:gd name="T18" fmla="*/ 36 w 48"/>
                <a:gd name="T19" fmla="*/ 28 h 63"/>
                <a:gd name="T20" fmla="*/ 42 w 48"/>
                <a:gd name="T21" fmla="*/ 32 h 63"/>
                <a:gd name="T22" fmla="*/ 46 w 48"/>
                <a:gd name="T23" fmla="*/ 37 h 63"/>
                <a:gd name="T24" fmla="*/ 48 w 48"/>
                <a:gd name="T25" fmla="*/ 44 h 63"/>
                <a:gd name="T26" fmla="*/ 46 w 48"/>
                <a:gd name="T27" fmla="*/ 52 h 63"/>
                <a:gd name="T28" fmla="*/ 41 w 48"/>
                <a:gd name="T29" fmla="*/ 58 h 63"/>
                <a:gd name="T30" fmla="*/ 33 w 48"/>
                <a:gd name="T31" fmla="*/ 62 h 63"/>
                <a:gd name="T32" fmla="*/ 24 w 48"/>
                <a:gd name="T33" fmla="*/ 63 h 63"/>
                <a:gd name="T34" fmla="*/ 11 w 48"/>
                <a:gd name="T35" fmla="*/ 60 h 63"/>
                <a:gd name="T36" fmla="*/ 0 w 48"/>
                <a:gd name="T37" fmla="*/ 52 h 63"/>
                <a:gd name="T38" fmla="*/ 9 w 48"/>
                <a:gd name="T39" fmla="*/ 45 h 63"/>
                <a:gd name="T40" fmla="*/ 15 w 48"/>
                <a:gd name="T41" fmla="*/ 51 h 63"/>
                <a:gd name="T42" fmla="*/ 24 w 48"/>
                <a:gd name="T43" fmla="*/ 53 h 63"/>
                <a:gd name="T44" fmla="*/ 29 w 48"/>
                <a:gd name="T45" fmla="*/ 53 h 63"/>
                <a:gd name="T46" fmla="*/ 33 w 48"/>
                <a:gd name="T47" fmla="*/ 51 h 63"/>
                <a:gd name="T48" fmla="*/ 35 w 48"/>
                <a:gd name="T49" fmla="*/ 49 h 63"/>
                <a:gd name="T50" fmla="*/ 36 w 48"/>
                <a:gd name="T51" fmla="*/ 45 h 63"/>
                <a:gd name="T52" fmla="*/ 32 w 48"/>
                <a:gd name="T53" fmla="*/ 38 h 63"/>
                <a:gd name="T54" fmla="*/ 21 w 48"/>
                <a:gd name="T55" fmla="*/ 35 h 63"/>
                <a:gd name="T56" fmla="*/ 15 w 48"/>
                <a:gd name="T57" fmla="*/ 33 h 63"/>
                <a:gd name="T58" fmla="*/ 9 w 48"/>
                <a:gd name="T59" fmla="*/ 30 h 63"/>
                <a:gd name="T60" fmla="*/ 5 w 48"/>
                <a:gd name="T61" fmla="*/ 25 h 63"/>
                <a:gd name="T62" fmla="*/ 3 w 48"/>
                <a:gd name="T63" fmla="*/ 18 h 63"/>
                <a:gd name="T64" fmla="*/ 5 w 48"/>
                <a:gd name="T65" fmla="*/ 10 h 63"/>
                <a:gd name="T66" fmla="*/ 10 w 48"/>
                <a:gd name="T67" fmla="*/ 4 h 63"/>
                <a:gd name="T68" fmla="*/ 18 w 48"/>
                <a:gd name="T69" fmla="*/ 1 h 63"/>
                <a:gd name="T70" fmla="*/ 26 w 48"/>
                <a:gd name="T71" fmla="*/ 0 h 63"/>
                <a:gd name="T72" fmla="*/ 38 w 48"/>
                <a:gd name="T73" fmla="*/ 2 h 63"/>
                <a:gd name="T74" fmla="*/ 47 w 48"/>
                <a:gd name="T75" fmla="*/ 10 h 63"/>
                <a:gd name="T76" fmla="*/ 39 w 48"/>
                <a:gd name="T7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63">
                  <a:moveTo>
                    <a:pt x="39" y="17"/>
                  </a:moveTo>
                  <a:cubicBezTo>
                    <a:pt x="38" y="14"/>
                    <a:pt x="36" y="13"/>
                    <a:pt x="34" y="11"/>
                  </a:cubicBezTo>
                  <a:cubicBezTo>
                    <a:pt x="31" y="10"/>
                    <a:pt x="28" y="9"/>
                    <a:pt x="25" y="9"/>
                  </a:cubicBezTo>
                  <a:cubicBezTo>
                    <a:pt x="24" y="9"/>
                    <a:pt x="23" y="9"/>
                    <a:pt x="21" y="10"/>
                  </a:cubicBezTo>
                  <a:cubicBezTo>
                    <a:pt x="20" y="10"/>
                    <a:pt x="19" y="10"/>
                    <a:pt x="18" y="11"/>
                  </a:cubicBezTo>
                  <a:cubicBezTo>
                    <a:pt x="17" y="12"/>
                    <a:pt x="16" y="13"/>
                    <a:pt x="15" y="13"/>
                  </a:cubicBezTo>
                  <a:cubicBezTo>
                    <a:pt x="15" y="14"/>
                    <a:pt x="14" y="16"/>
                    <a:pt x="14" y="17"/>
                  </a:cubicBezTo>
                  <a:cubicBezTo>
                    <a:pt x="14" y="20"/>
                    <a:pt x="16" y="21"/>
                    <a:pt x="18" y="23"/>
                  </a:cubicBezTo>
                  <a:cubicBezTo>
                    <a:pt x="20" y="24"/>
                    <a:pt x="23" y="25"/>
                    <a:pt x="28" y="26"/>
                  </a:cubicBezTo>
                  <a:cubicBezTo>
                    <a:pt x="31" y="27"/>
                    <a:pt x="33" y="27"/>
                    <a:pt x="36" y="28"/>
                  </a:cubicBezTo>
                  <a:cubicBezTo>
                    <a:pt x="38" y="29"/>
                    <a:pt x="40" y="30"/>
                    <a:pt x="42" y="32"/>
                  </a:cubicBezTo>
                  <a:cubicBezTo>
                    <a:pt x="44" y="33"/>
                    <a:pt x="45" y="35"/>
                    <a:pt x="46" y="37"/>
                  </a:cubicBezTo>
                  <a:cubicBezTo>
                    <a:pt x="47" y="39"/>
                    <a:pt x="48" y="41"/>
                    <a:pt x="48" y="44"/>
                  </a:cubicBezTo>
                  <a:cubicBezTo>
                    <a:pt x="48" y="47"/>
                    <a:pt x="47" y="50"/>
                    <a:pt x="46" y="52"/>
                  </a:cubicBezTo>
                  <a:cubicBezTo>
                    <a:pt x="45" y="55"/>
                    <a:pt x="43" y="57"/>
                    <a:pt x="41" y="58"/>
                  </a:cubicBezTo>
                  <a:cubicBezTo>
                    <a:pt x="38" y="60"/>
                    <a:pt x="36" y="61"/>
                    <a:pt x="33" y="62"/>
                  </a:cubicBezTo>
                  <a:cubicBezTo>
                    <a:pt x="30" y="62"/>
                    <a:pt x="27" y="63"/>
                    <a:pt x="24" y="63"/>
                  </a:cubicBezTo>
                  <a:cubicBezTo>
                    <a:pt x="20" y="63"/>
                    <a:pt x="15" y="62"/>
                    <a:pt x="11" y="60"/>
                  </a:cubicBezTo>
                  <a:cubicBezTo>
                    <a:pt x="7" y="58"/>
                    <a:pt x="3" y="56"/>
                    <a:pt x="0" y="52"/>
                  </a:cubicBezTo>
                  <a:cubicBezTo>
                    <a:pt x="9" y="45"/>
                    <a:pt x="9" y="45"/>
                    <a:pt x="9" y="45"/>
                  </a:cubicBezTo>
                  <a:cubicBezTo>
                    <a:pt x="10" y="47"/>
                    <a:pt x="12" y="49"/>
                    <a:pt x="15" y="51"/>
                  </a:cubicBezTo>
                  <a:cubicBezTo>
                    <a:pt x="18" y="52"/>
                    <a:pt x="21" y="53"/>
                    <a:pt x="24" y="53"/>
                  </a:cubicBezTo>
                  <a:cubicBezTo>
                    <a:pt x="26" y="53"/>
                    <a:pt x="27" y="53"/>
                    <a:pt x="29" y="53"/>
                  </a:cubicBezTo>
                  <a:cubicBezTo>
                    <a:pt x="30" y="52"/>
                    <a:pt x="31" y="52"/>
                    <a:pt x="33" y="51"/>
                  </a:cubicBezTo>
                  <a:cubicBezTo>
                    <a:pt x="34" y="51"/>
                    <a:pt x="35" y="50"/>
                    <a:pt x="35" y="49"/>
                  </a:cubicBezTo>
                  <a:cubicBezTo>
                    <a:pt x="36" y="48"/>
                    <a:pt x="36" y="46"/>
                    <a:pt x="36" y="45"/>
                  </a:cubicBezTo>
                  <a:cubicBezTo>
                    <a:pt x="36" y="42"/>
                    <a:pt x="35" y="40"/>
                    <a:pt x="32" y="38"/>
                  </a:cubicBezTo>
                  <a:cubicBezTo>
                    <a:pt x="30" y="37"/>
                    <a:pt x="26" y="36"/>
                    <a:pt x="21" y="35"/>
                  </a:cubicBezTo>
                  <a:cubicBezTo>
                    <a:pt x="19" y="34"/>
                    <a:pt x="17" y="34"/>
                    <a:pt x="15" y="33"/>
                  </a:cubicBezTo>
                  <a:cubicBezTo>
                    <a:pt x="13" y="32"/>
                    <a:pt x="11" y="31"/>
                    <a:pt x="9" y="30"/>
                  </a:cubicBezTo>
                  <a:cubicBezTo>
                    <a:pt x="7" y="29"/>
                    <a:pt x="6" y="27"/>
                    <a:pt x="5" y="25"/>
                  </a:cubicBezTo>
                  <a:cubicBezTo>
                    <a:pt x="4" y="23"/>
                    <a:pt x="3" y="21"/>
                    <a:pt x="3" y="18"/>
                  </a:cubicBezTo>
                  <a:cubicBezTo>
                    <a:pt x="3" y="15"/>
                    <a:pt x="4" y="12"/>
                    <a:pt x="5" y="10"/>
                  </a:cubicBezTo>
                  <a:cubicBezTo>
                    <a:pt x="7" y="8"/>
                    <a:pt x="8" y="6"/>
                    <a:pt x="10" y="4"/>
                  </a:cubicBezTo>
                  <a:cubicBezTo>
                    <a:pt x="13" y="3"/>
                    <a:pt x="15" y="2"/>
                    <a:pt x="18" y="1"/>
                  </a:cubicBezTo>
                  <a:cubicBezTo>
                    <a:pt x="20" y="0"/>
                    <a:pt x="23" y="0"/>
                    <a:pt x="26" y="0"/>
                  </a:cubicBezTo>
                  <a:cubicBezTo>
                    <a:pt x="30" y="0"/>
                    <a:pt x="34" y="1"/>
                    <a:pt x="38" y="2"/>
                  </a:cubicBezTo>
                  <a:cubicBezTo>
                    <a:pt x="42" y="4"/>
                    <a:pt x="45" y="7"/>
                    <a:pt x="47" y="10"/>
                  </a:cubicBezTo>
                  <a:cubicBezTo>
                    <a:pt x="39" y="17"/>
                    <a:pt x="39" y="17"/>
                    <a:pt x="39" y="17"/>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userDrawn="1"/>
          </p:nvSpPr>
          <p:spPr bwMode="auto">
            <a:xfrm>
              <a:off x="11476038" y="-627063"/>
              <a:ext cx="198438" cy="236538"/>
            </a:xfrm>
            <a:custGeom>
              <a:avLst/>
              <a:gdLst>
                <a:gd name="T0" fmla="*/ 38 w 53"/>
                <a:gd name="T1" fmla="*/ 33 h 63"/>
                <a:gd name="T2" fmla="*/ 29 w 53"/>
                <a:gd name="T3" fmla="*/ 33 h 63"/>
                <a:gd name="T4" fmla="*/ 21 w 53"/>
                <a:gd name="T5" fmla="*/ 35 h 63"/>
                <a:gd name="T6" fmla="*/ 14 w 53"/>
                <a:gd name="T7" fmla="*/ 38 h 63"/>
                <a:gd name="T8" fmla="*/ 12 w 53"/>
                <a:gd name="T9" fmla="*/ 44 h 63"/>
                <a:gd name="T10" fmla="*/ 13 w 53"/>
                <a:gd name="T11" fmla="*/ 48 h 63"/>
                <a:gd name="T12" fmla="*/ 16 w 53"/>
                <a:gd name="T13" fmla="*/ 51 h 63"/>
                <a:gd name="T14" fmla="*/ 20 w 53"/>
                <a:gd name="T15" fmla="*/ 53 h 63"/>
                <a:gd name="T16" fmla="*/ 24 w 53"/>
                <a:gd name="T17" fmla="*/ 53 h 63"/>
                <a:gd name="T18" fmla="*/ 37 w 53"/>
                <a:gd name="T19" fmla="*/ 48 h 63"/>
                <a:gd name="T20" fmla="*/ 41 w 53"/>
                <a:gd name="T21" fmla="*/ 36 h 63"/>
                <a:gd name="T22" fmla="*/ 41 w 53"/>
                <a:gd name="T23" fmla="*/ 33 h 63"/>
                <a:gd name="T24" fmla="*/ 38 w 53"/>
                <a:gd name="T25" fmla="*/ 33 h 63"/>
                <a:gd name="T26" fmla="*/ 41 w 53"/>
                <a:gd name="T27" fmla="*/ 23 h 63"/>
                <a:gd name="T28" fmla="*/ 37 w 53"/>
                <a:gd name="T29" fmla="*/ 13 h 63"/>
                <a:gd name="T30" fmla="*/ 27 w 53"/>
                <a:gd name="T31" fmla="*/ 10 h 63"/>
                <a:gd name="T32" fmla="*/ 17 w 53"/>
                <a:gd name="T33" fmla="*/ 11 h 63"/>
                <a:gd name="T34" fmla="*/ 10 w 53"/>
                <a:gd name="T35" fmla="*/ 16 h 63"/>
                <a:gd name="T36" fmla="*/ 3 w 53"/>
                <a:gd name="T37" fmla="*/ 9 h 63"/>
                <a:gd name="T38" fmla="*/ 14 w 53"/>
                <a:gd name="T39" fmla="*/ 2 h 63"/>
                <a:gd name="T40" fmla="*/ 28 w 53"/>
                <a:gd name="T41" fmla="*/ 0 h 63"/>
                <a:gd name="T42" fmla="*/ 39 w 53"/>
                <a:gd name="T43" fmla="*/ 2 h 63"/>
                <a:gd name="T44" fmla="*/ 47 w 53"/>
                <a:gd name="T45" fmla="*/ 7 h 63"/>
                <a:gd name="T46" fmla="*/ 51 w 53"/>
                <a:gd name="T47" fmla="*/ 14 h 63"/>
                <a:gd name="T48" fmla="*/ 53 w 53"/>
                <a:gd name="T49" fmla="*/ 23 h 63"/>
                <a:gd name="T50" fmla="*/ 53 w 53"/>
                <a:gd name="T51" fmla="*/ 49 h 63"/>
                <a:gd name="T52" fmla="*/ 53 w 53"/>
                <a:gd name="T53" fmla="*/ 56 h 63"/>
                <a:gd name="T54" fmla="*/ 53 w 53"/>
                <a:gd name="T55" fmla="*/ 61 h 63"/>
                <a:gd name="T56" fmla="*/ 43 w 53"/>
                <a:gd name="T57" fmla="*/ 61 h 63"/>
                <a:gd name="T58" fmla="*/ 42 w 53"/>
                <a:gd name="T59" fmla="*/ 53 h 63"/>
                <a:gd name="T60" fmla="*/ 41 w 53"/>
                <a:gd name="T61" fmla="*/ 53 h 63"/>
                <a:gd name="T62" fmla="*/ 33 w 53"/>
                <a:gd name="T63" fmla="*/ 60 h 63"/>
                <a:gd name="T64" fmla="*/ 21 w 53"/>
                <a:gd name="T65" fmla="*/ 63 h 63"/>
                <a:gd name="T66" fmla="*/ 14 w 53"/>
                <a:gd name="T67" fmla="*/ 62 h 63"/>
                <a:gd name="T68" fmla="*/ 7 w 53"/>
                <a:gd name="T69" fmla="*/ 59 h 63"/>
                <a:gd name="T70" fmla="*/ 2 w 53"/>
                <a:gd name="T71" fmla="*/ 53 h 63"/>
                <a:gd name="T72" fmla="*/ 0 w 53"/>
                <a:gd name="T73" fmla="*/ 44 h 63"/>
                <a:gd name="T74" fmla="*/ 3 w 53"/>
                <a:gd name="T75" fmla="*/ 34 h 63"/>
                <a:gd name="T76" fmla="*/ 13 w 53"/>
                <a:gd name="T77" fmla="*/ 28 h 63"/>
                <a:gd name="T78" fmla="*/ 26 w 53"/>
                <a:gd name="T79" fmla="*/ 25 h 63"/>
                <a:gd name="T80" fmla="*/ 41 w 53"/>
                <a:gd name="T81" fmla="*/ 24 h 63"/>
                <a:gd name="T82" fmla="*/ 41 w 53"/>
                <a:gd name="T83"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3">
                  <a:moveTo>
                    <a:pt x="38" y="33"/>
                  </a:moveTo>
                  <a:cubicBezTo>
                    <a:pt x="35" y="33"/>
                    <a:pt x="32" y="33"/>
                    <a:pt x="29" y="33"/>
                  </a:cubicBezTo>
                  <a:cubicBezTo>
                    <a:pt x="26" y="33"/>
                    <a:pt x="23" y="34"/>
                    <a:pt x="21" y="35"/>
                  </a:cubicBezTo>
                  <a:cubicBezTo>
                    <a:pt x="18" y="35"/>
                    <a:pt x="16" y="37"/>
                    <a:pt x="14" y="38"/>
                  </a:cubicBezTo>
                  <a:cubicBezTo>
                    <a:pt x="13" y="40"/>
                    <a:pt x="12" y="42"/>
                    <a:pt x="12" y="44"/>
                  </a:cubicBezTo>
                  <a:cubicBezTo>
                    <a:pt x="12" y="46"/>
                    <a:pt x="12" y="47"/>
                    <a:pt x="13" y="48"/>
                  </a:cubicBezTo>
                  <a:cubicBezTo>
                    <a:pt x="14" y="50"/>
                    <a:pt x="15" y="51"/>
                    <a:pt x="16" y="51"/>
                  </a:cubicBezTo>
                  <a:cubicBezTo>
                    <a:pt x="17" y="52"/>
                    <a:pt x="18" y="53"/>
                    <a:pt x="20" y="53"/>
                  </a:cubicBezTo>
                  <a:cubicBezTo>
                    <a:pt x="21" y="53"/>
                    <a:pt x="23" y="53"/>
                    <a:pt x="24" y="53"/>
                  </a:cubicBezTo>
                  <a:cubicBezTo>
                    <a:pt x="30" y="53"/>
                    <a:pt x="34" y="52"/>
                    <a:pt x="37" y="48"/>
                  </a:cubicBezTo>
                  <a:cubicBezTo>
                    <a:pt x="40" y="45"/>
                    <a:pt x="41" y="41"/>
                    <a:pt x="41" y="36"/>
                  </a:cubicBezTo>
                  <a:cubicBezTo>
                    <a:pt x="41" y="33"/>
                    <a:pt x="41" y="33"/>
                    <a:pt x="41" y="33"/>
                  </a:cubicBezTo>
                  <a:cubicBezTo>
                    <a:pt x="38" y="33"/>
                    <a:pt x="38" y="33"/>
                    <a:pt x="38" y="33"/>
                  </a:cubicBezTo>
                  <a:close/>
                  <a:moveTo>
                    <a:pt x="41" y="23"/>
                  </a:moveTo>
                  <a:cubicBezTo>
                    <a:pt x="41" y="18"/>
                    <a:pt x="40" y="15"/>
                    <a:pt x="37" y="13"/>
                  </a:cubicBezTo>
                  <a:cubicBezTo>
                    <a:pt x="35" y="11"/>
                    <a:pt x="31" y="10"/>
                    <a:pt x="27" y="10"/>
                  </a:cubicBezTo>
                  <a:cubicBezTo>
                    <a:pt x="23" y="10"/>
                    <a:pt x="20" y="10"/>
                    <a:pt x="17" y="11"/>
                  </a:cubicBezTo>
                  <a:cubicBezTo>
                    <a:pt x="14" y="13"/>
                    <a:pt x="12" y="14"/>
                    <a:pt x="10" y="16"/>
                  </a:cubicBezTo>
                  <a:cubicBezTo>
                    <a:pt x="3" y="9"/>
                    <a:pt x="3" y="9"/>
                    <a:pt x="3" y="9"/>
                  </a:cubicBezTo>
                  <a:cubicBezTo>
                    <a:pt x="6" y="6"/>
                    <a:pt x="10" y="4"/>
                    <a:pt x="14" y="2"/>
                  </a:cubicBezTo>
                  <a:cubicBezTo>
                    <a:pt x="18" y="1"/>
                    <a:pt x="23" y="0"/>
                    <a:pt x="28" y="0"/>
                  </a:cubicBezTo>
                  <a:cubicBezTo>
                    <a:pt x="32" y="0"/>
                    <a:pt x="36" y="1"/>
                    <a:pt x="39" y="2"/>
                  </a:cubicBezTo>
                  <a:cubicBezTo>
                    <a:pt x="42" y="3"/>
                    <a:pt x="45" y="5"/>
                    <a:pt x="47" y="7"/>
                  </a:cubicBezTo>
                  <a:cubicBezTo>
                    <a:pt x="49" y="9"/>
                    <a:pt x="50" y="11"/>
                    <a:pt x="51" y="14"/>
                  </a:cubicBezTo>
                  <a:cubicBezTo>
                    <a:pt x="52" y="17"/>
                    <a:pt x="53" y="20"/>
                    <a:pt x="53" y="23"/>
                  </a:cubicBezTo>
                  <a:cubicBezTo>
                    <a:pt x="53" y="49"/>
                    <a:pt x="53" y="49"/>
                    <a:pt x="53" y="49"/>
                  </a:cubicBezTo>
                  <a:cubicBezTo>
                    <a:pt x="53" y="51"/>
                    <a:pt x="53" y="53"/>
                    <a:pt x="53" y="56"/>
                  </a:cubicBezTo>
                  <a:cubicBezTo>
                    <a:pt x="53" y="58"/>
                    <a:pt x="53" y="60"/>
                    <a:pt x="53" y="61"/>
                  </a:cubicBezTo>
                  <a:cubicBezTo>
                    <a:pt x="43" y="61"/>
                    <a:pt x="43" y="61"/>
                    <a:pt x="43" y="61"/>
                  </a:cubicBezTo>
                  <a:cubicBezTo>
                    <a:pt x="42" y="58"/>
                    <a:pt x="42" y="55"/>
                    <a:pt x="42" y="53"/>
                  </a:cubicBezTo>
                  <a:cubicBezTo>
                    <a:pt x="41" y="53"/>
                    <a:pt x="41" y="53"/>
                    <a:pt x="41" y="53"/>
                  </a:cubicBezTo>
                  <a:cubicBezTo>
                    <a:pt x="39" y="56"/>
                    <a:pt x="36" y="58"/>
                    <a:pt x="33" y="60"/>
                  </a:cubicBezTo>
                  <a:cubicBezTo>
                    <a:pt x="30" y="62"/>
                    <a:pt x="26" y="63"/>
                    <a:pt x="21" y="63"/>
                  </a:cubicBezTo>
                  <a:cubicBezTo>
                    <a:pt x="19" y="63"/>
                    <a:pt x="17" y="62"/>
                    <a:pt x="14" y="62"/>
                  </a:cubicBezTo>
                  <a:cubicBezTo>
                    <a:pt x="12" y="61"/>
                    <a:pt x="9" y="60"/>
                    <a:pt x="7" y="59"/>
                  </a:cubicBezTo>
                  <a:cubicBezTo>
                    <a:pt x="5" y="57"/>
                    <a:pt x="3" y="55"/>
                    <a:pt x="2" y="53"/>
                  </a:cubicBezTo>
                  <a:cubicBezTo>
                    <a:pt x="1" y="51"/>
                    <a:pt x="0" y="48"/>
                    <a:pt x="0" y="44"/>
                  </a:cubicBezTo>
                  <a:cubicBezTo>
                    <a:pt x="0" y="40"/>
                    <a:pt x="1" y="36"/>
                    <a:pt x="3" y="34"/>
                  </a:cubicBezTo>
                  <a:cubicBezTo>
                    <a:pt x="6" y="31"/>
                    <a:pt x="9" y="29"/>
                    <a:pt x="13" y="28"/>
                  </a:cubicBezTo>
                  <a:cubicBezTo>
                    <a:pt x="17" y="26"/>
                    <a:pt x="21" y="25"/>
                    <a:pt x="26" y="25"/>
                  </a:cubicBezTo>
                  <a:cubicBezTo>
                    <a:pt x="31" y="24"/>
                    <a:pt x="36" y="24"/>
                    <a:pt x="41" y="24"/>
                  </a:cubicBezTo>
                  <a:cubicBezTo>
                    <a:pt x="41" y="23"/>
                    <a:pt x="41" y="23"/>
                    <a:pt x="41" y="23"/>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userDrawn="1"/>
          </p:nvSpPr>
          <p:spPr bwMode="auto">
            <a:xfrm>
              <a:off x="11734801" y="-627063"/>
              <a:ext cx="131763" cy="228600"/>
            </a:xfrm>
            <a:custGeom>
              <a:avLst/>
              <a:gdLst>
                <a:gd name="T0" fmla="*/ 0 w 35"/>
                <a:gd name="T1" fmla="*/ 8 h 61"/>
                <a:gd name="T2" fmla="*/ 0 w 35"/>
                <a:gd name="T3" fmla="*/ 2 h 61"/>
                <a:gd name="T4" fmla="*/ 11 w 35"/>
                <a:gd name="T5" fmla="*/ 2 h 61"/>
                <a:gd name="T6" fmla="*/ 11 w 35"/>
                <a:gd name="T7" fmla="*/ 7 h 61"/>
                <a:gd name="T8" fmla="*/ 11 w 35"/>
                <a:gd name="T9" fmla="*/ 12 h 61"/>
                <a:gd name="T10" fmla="*/ 12 w 35"/>
                <a:gd name="T11" fmla="*/ 12 h 61"/>
                <a:gd name="T12" fmla="*/ 19 w 35"/>
                <a:gd name="T13" fmla="*/ 3 h 61"/>
                <a:gd name="T14" fmla="*/ 30 w 35"/>
                <a:gd name="T15" fmla="*/ 0 h 61"/>
                <a:gd name="T16" fmla="*/ 35 w 35"/>
                <a:gd name="T17" fmla="*/ 0 h 61"/>
                <a:gd name="T18" fmla="*/ 34 w 35"/>
                <a:gd name="T19" fmla="*/ 11 h 61"/>
                <a:gd name="T20" fmla="*/ 29 w 35"/>
                <a:gd name="T21" fmla="*/ 11 h 61"/>
                <a:gd name="T22" fmla="*/ 21 w 35"/>
                <a:gd name="T23" fmla="*/ 12 h 61"/>
                <a:gd name="T24" fmla="*/ 16 w 35"/>
                <a:gd name="T25" fmla="*/ 17 h 61"/>
                <a:gd name="T26" fmla="*/ 13 w 35"/>
                <a:gd name="T27" fmla="*/ 23 h 61"/>
                <a:gd name="T28" fmla="*/ 12 w 35"/>
                <a:gd name="T29" fmla="*/ 30 h 61"/>
                <a:gd name="T30" fmla="*/ 12 w 35"/>
                <a:gd name="T31" fmla="*/ 61 h 61"/>
                <a:gd name="T32" fmla="*/ 0 w 35"/>
                <a:gd name="T33" fmla="*/ 61 h 61"/>
                <a:gd name="T34" fmla="*/ 0 w 35"/>
                <a:gd name="T35" fmla="*/ 14 h 61"/>
                <a:gd name="T36" fmla="*/ 0 w 35"/>
                <a:gd name="T3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61">
                  <a:moveTo>
                    <a:pt x="0" y="8"/>
                  </a:moveTo>
                  <a:cubicBezTo>
                    <a:pt x="0" y="6"/>
                    <a:pt x="0" y="4"/>
                    <a:pt x="0" y="2"/>
                  </a:cubicBezTo>
                  <a:cubicBezTo>
                    <a:pt x="11" y="2"/>
                    <a:pt x="11" y="2"/>
                    <a:pt x="11" y="2"/>
                  </a:cubicBezTo>
                  <a:cubicBezTo>
                    <a:pt x="11" y="3"/>
                    <a:pt x="11" y="5"/>
                    <a:pt x="11" y="7"/>
                  </a:cubicBezTo>
                  <a:cubicBezTo>
                    <a:pt x="11" y="9"/>
                    <a:pt x="11" y="10"/>
                    <a:pt x="11" y="12"/>
                  </a:cubicBezTo>
                  <a:cubicBezTo>
                    <a:pt x="12" y="12"/>
                    <a:pt x="12" y="12"/>
                    <a:pt x="12" y="12"/>
                  </a:cubicBezTo>
                  <a:cubicBezTo>
                    <a:pt x="13" y="8"/>
                    <a:pt x="16" y="5"/>
                    <a:pt x="19" y="3"/>
                  </a:cubicBezTo>
                  <a:cubicBezTo>
                    <a:pt x="22" y="1"/>
                    <a:pt x="26" y="0"/>
                    <a:pt x="30" y="0"/>
                  </a:cubicBezTo>
                  <a:cubicBezTo>
                    <a:pt x="32" y="0"/>
                    <a:pt x="33" y="0"/>
                    <a:pt x="35" y="0"/>
                  </a:cubicBezTo>
                  <a:cubicBezTo>
                    <a:pt x="34" y="11"/>
                    <a:pt x="34" y="11"/>
                    <a:pt x="34" y="11"/>
                  </a:cubicBezTo>
                  <a:cubicBezTo>
                    <a:pt x="32" y="11"/>
                    <a:pt x="31" y="11"/>
                    <a:pt x="29" y="11"/>
                  </a:cubicBezTo>
                  <a:cubicBezTo>
                    <a:pt x="26" y="11"/>
                    <a:pt x="23" y="11"/>
                    <a:pt x="21" y="12"/>
                  </a:cubicBezTo>
                  <a:cubicBezTo>
                    <a:pt x="19" y="13"/>
                    <a:pt x="17" y="15"/>
                    <a:pt x="16" y="17"/>
                  </a:cubicBezTo>
                  <a:cubicBezTo>
                    <a:pt x="15" y="18"/>
                    <a:pt x="14" y="20"/>
                    <a:pt x="13" y="23"/>
                  </a:cubicBezTo>
                  <a:cubicBezTo>
                    <a:pt x="12" y="25"/>
                    <a:pt x="12" y="27"/>
                    <a:pt x="12" y="30"/>
                  </a:cubicBezTo>
                  <a:cubicBezTo>
                    <a:pt x="12" y="61"/>
                    <a:pt x="12" y="61"/>
                    <a:pt x="12" y="61"/>
                  </a:cubicBezTo>
                  <a:cubicBezTo>
                    <a:pt x="0" y="61"/>
                    <a:pt x="0" y="61"/>
                    <a:pt x="0" y="61"/>
                  </a:cubicBezTo>
                  <a:cubicBezTo>
                    <a:pt x="0" y="14"/>
                    <a:pt x="0" y="14"/>
                    <a:pt x="0" y="14"/>
                  </a:cubicBezTo>
                  <a:cubicBezTo>
                    <a:pt x="0" y="13"/>
                    <a:pt x="0" y="11"/>
                    <a:pt x="0" y="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userDrawn="1"/>
          </p:nvSpPr>
          <p:spPr bwMode="auto">
            <a:xfrm>
              <a:off x="11880851" y="-627063"/>
              <a:ext cx="225425" cy="236538"/>
            </a:xfrm>
            <a:custGeom>
              <a:avLst/>
              <a:gdLst>
                <a:gd name="T0" fmla="*/ 47 w 60"/>
                <a:gd name="T1" fmla="*/ 26 h 63"/>
                <a:gd name="T2" fmla="*/ 46 w 60"/>
                <a:gd name="T3" fmla="*/ 19 h 63"/>
                <a:gd name="T4" fmla="*/ 43 w 60"/>
                <a:gd name="T5" fmla="*/ 14 h 63"/>
                <a:gd name="T6" fmla="*/ 38 w 60"/>
                <a:gd name="T7" fmla="*/ 11 h 63"/>
                <a:gd name="T8" fmla="*/ 31 w 60"/>
                <a:gd name="T9" fmla="*/ 9 h 63"/>
                <a:gd name="T10" fmla="*/ 24 w 60"/>
                <a:gd name="T11" fmla="*/ 11 h 63"/>
                <a:gd name="T12" fmla="*/ 18 w 60"/>
                <a:gd name="T13" fmla="*/ 14 h 63"/>
                <a:gd name="T14" fmla="*/ 14 w 60"/>
                <a:gd name="T15" fmla="*/ 19 h 63"/>
                <a:gd name="T16" fmla="*/ 12 w 60"/>
                <a:gd name="T17" fmla="*/ 26 h 63"/>
                <a:gd name="T18" fmla="*/ 47 w 60"/>
                <a:gd name="T19" fmla="*/ 26 h 63"/>
                <a:gd name="T20" fmla="*/ 60 w 60"/>
                <a:gd name="T21" fmla="*/ 31 h 63"/>
                <a:gd name="T22" fmla="*/ 60 w 60"/>
                <a:gd name="T23" fmla="*/ 33 h 63"/>
                <a:gd name="T24" fmla="*/ 59 w 60"/>
                <a:gd name="T25" fmla="*/ 35 h 63"/>
                <a:gd name="T26" fmla="*/ 12 w 60"/>
                <a:gd name="T27" fmla="*/ 35 h 63"/>
                <a:gd name="T28" fmla="*/ 14 w 60"/>
                <a:gd name="T29" fmla="*/ 42 h 63"/>
                <a:gd name="T30" fmla="*/ 18 w 60"/>
                <a:gd name="T31" fmla="*/ 48 h 63"/>
                <a:gd name="T32" fmla="*/ 24 w 60"/>
                <a:gd name="T33" fmla="*/ 51 h 63"/>
                <a:gd name="T34" fmla="*/ 31 w 60"/>
                <a:gd name="T35" fmla="*/ 53 h 63"/>
                <a:gd name="T36" fmla="*/ 42 w 60"/>
                <a:gd name="T37" fmla="*/ 50 h 63"/>
                <a:gd name="T38" fmla="*/ 49 w 60"/>
                <a:gd name="T39" fmla="*/ 44 h 63"/>
                <a:gd name="T40" fmla="*/ 57 w 60"/>
                <a:gd name="T41" fmla="*/ 50 h 63"/>
                <a:gd name="T42" fmla="*/ 46 w 60"/>
                <a:gd name="T43" fmla="*/ 60 h 63"/>
                <a:gd name="T44" fmla="*/ 31 w 60"/>
                <a:gd name="T45" fmla="*/ 63 h 63"/>
                <a:gd name="T46" fmla="*/ 19 w 60"/>
                <a:gd name="T47" fmla="*/ 60 h 63"/>
                <a:gd name="T48" fmla="*/ 9 w 60"/>
                <a:gd name="T49" fmla="*/ 54 h 63"/>
                <a:gd name="T50" fmla="*/ 2 w 60"/>
                <a:gd name="T51" fmla="*/ 44 h 63"/>
                <a:gd name="T52" fmla="*/ 0 w 60"/>
                <a:gd name="T53" fmla="*/ 31 h 63"/>
                <a:gd name="T54" fmla="*/ 2 w 60"/>
                <a:gd name="T55" fmla="*/ 19 h 63"/>
                <a:gd name="T56" fmla="*/ 9 w 60"/>
                <a:gd name="T57" fmla="*/ 9 h 63"/>
                <a:gd name="T58" fmla="*/ 19 w 60"/>
                <a:gd name="T59" fmla="*/ 2 h 63"/>
                <a:gd name="T60" fmla="*/ 31 w 60"/>
                <a:gd name="T61" fmla="*/ 0 h 63"/>
                <a:gd name="T62" fmla="*/ 43 w 60"/>
                <a:gd name="T63" fmla="*/ 2 h 63"/>
                <a:gd name="T64" fmla="*/ 52 w 60"/>
                <a:gd name="T65" fmla="*/ 8 h 63"/>
                <a:gd name="T66" fmla="*/ 58 w 60"/>
                <a:gd name="T67" fmla="*/ 18 h 63"/>
                <a:gd name="T68" fmla="*/ 60 w 60"/>
                <a:gd name="T6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63">
                  <a:moveTo>
                    <a:pt x="47" y="26"/>
                  </a:moveTo>
                  <a:cubicBezTo>
                    <a:pt x="47" y="24"/>
                    <a:pt x="47" y="22"/>
                    <a:pt x="46" y="19"/>
                  </a:cubicBezTo>
                  <a:cubicBezTo>
                    <a:pt x="46" y="17"/>
                    <a:pt x="45" y="16"/>
                    <a:pt x="43" y="14"/>
                  </a:cubicBezTo>
                  <a:cubicBezTo>
                    <a:pt x="42" y="13"/>
                    <a:pt x="40" y="11"/>
                    <a:pt x="38" y="11"/>
                  </a:cubicBezTo>
                  <a:cubicBezTo>
                    <a:pt x="36" y="10"/>
                    <a:pt x="34" y="9"/>
                    <a:pt x="31" y="9"/>
                  </a:cubicBezTo>
                  <a:cubicBezTo>
                    <a:pt x="28" y="9"/>
                    <a:pt x="26" y="10"/>
                    <a:pt x="24" y="11"/>
                  </a:cubicBezTo>
                  <a:cubicBezTo>
                    <a:pt x="21" y="11"/>
                    <a:pt x="20" y="13"/>
                    <a:pt x="18" y="14"/>
                  </a:cubicBezTo>
                  <a:cubicBezTo>
                    <a:pt x="16" y="16"/>
                    <a:pt x="15" y="17"/>
                    <a:pt x="14" y="19"/>
                  </a:cubicBezTo>
                  <a:cubicBezTo>
                    <a:pt x="13" y="22"/>
                    <a:pt x="12" y="24"/>
                    <a:pt x="12" y="26"/>
                  </a:cubicBezTo>
                  <a:cubicBezTo>
                    <a:pt x="47" y="26"/>
                    <a:pt x="47" y="26"/>
                    <a:pt x="47" y="26"/>
                  </a:cubicBezTo>
                  <a:close/>
                  <a:moveTo>
                    <a:pt x="60" y="31"/>
                  </a:moveTo>
                  <a:cubicBezTo>
                    <a:pt x="60" y="32"/>
                    <a:pt x="60" y="32"/>
                    <a:pt x="60" y="33"/>
                  </a:cubicBezTo>
                  <a:cubicBezTo>
                    <a:pt x="60" y="34"/>
                    <a:pt x="59" y="34"/>
                    <a:pt x="59" y="35"/>
                  </a:cubicBezTo>
                  <a:cubicBezTo>
                    <a:pt x="12" y="35"/>
                    <a:pt x="12" y="35"/>
                    <a:pt x="12" y="35"/>
                  </a:cubicBezTo>
                  <a:cubicBezTo>
                    <a:pt x="12" y="37"/>
                    <a:pt x="13" y="40"/>
                    <a:pt x="14" y="42"/>
                  </a:cubicBezTo>
                  <a:cubicBezTo>
                    <a:pt x="15" y="44"/>
                    <a:pt x="16" y="46"/>
                    <a:pt x="18" y="48"/>
                  </a:cubicBezTo>
                  <a:cubicBezTo>
                    <a:pt x="20" y="49"/>
                    <a:pt x="22" y="51"/>
                    <a:pt x="24" y="51"/>
                  </a:cubicBezTo>
                  <a:cubicBezTo>
                    <a:pt x="26" y="52"/>
                    <a:pt x="29" y="53"/>
                    <a:pt x="31" y="53"/>
                  </a:cubicBezTo>
                  <a:cubicBezTo>
                    <a:pt x="35" y="53"/>
                    <a:pt x="39" y="52"/>
                    <a:pt x="42" y="50"/>
                  </a:cubicBezTo>
                  <a:cubicBezTo>
                    <a:pt x="45" y="48"/>
                    <a:pt x="47" y="46"/>
                    <a:pt x="49" y="44"/>
                  </a:cubicBezTo>
                  <a:cubicBezTo>
                    <a:pt x="57" y="50"/>
                    <a:pt x="57" y="50"/>
                    <a:pt x="57" y="50"/>
                  </a:cubicBezTo>
                  <a:cubicBezTo>
                    <a:pt x="54" y="55"/>
                    <a:pt x="50" y="58"/>
                    <a:pt x="46" y="60"/>
                  </a:cubicBezTo>
                  <a:cubicBezTo>
                    <a:pt x="41" y="62"/>
                    <a:pt x="37" y="63"/>
                    <a:pt x="31" y="63"/>
                  </a:cubicBezTo>
                  <a:cubicBezTo>
                    <a:pt x="27" y="63"/>
                    <a:pt x="23" y="62"/>
                    <a:pt x="19" y="60"/>
                  </a:cubicBezTo>
                  <a:cubicBezTo>
                    <a:pt x="15" y="59"/>
                    <a:pt x="12" y="57"/>
                    <a:pt x="9" y="54"/>
                  </a:cubicBezTo>
                  <a:cubicBezTo>
                    <a:pt x="6" y="51"/>
                    <a:pt x="4" y="48"/>
                    <a:pt x="2" y="44"/>
                  </a:cubicBezTo>
                  <a:cubicBezTo>
                    <a:pt x="1" y="40"/>
                    <a:pt x="0" y="36"/>
                    <a:pt x="0" y="31"/>
                  </a:cubicBezTo>
                  <a:cubicBezTo>
                    <a:pt x="0" y="27"/>
                    <a:pt x="1" y="23"/>
                    <a:pt x="2" y="19"/>
                  </a:cubicBezTo>
                  <a:cubicBezTo>
                    <a:pt x="4" y="15"/>
                    <a:pt x="6" y="12"/>
                    <a:pt x="9" y="9"/>
                  </a:cubicBezTo>
                  <a:cubicBezTo>
                    <a:pt x="12" y="6"/>
                    <a:pt x="15" y="4"/>
                    <a:pt x="19" y="2"/>
                  </a:cubicBezTo>
                  <a:cubicBezTo>
                    <a:pt x="22" y="1"/>
                    <a:pt x="26" y="0"/>
                    <a:pt x="31" y="0"/>
                  </a:cubicBezTo>
                  <a:cubicBezTo>
                    <a:pt x="35" y="0"/>
                    <a:pt x="39" y="1"/>
                    <a:pt x="43" y="2"/>
                  </a:cubicBezTo>
                  <a:cubicBezTo>
                    <a:pt x="46" y="4"/>
                    <a:pt x="49" y="6"/>
                    <a:pt x="52" y="8"/>
                  </a:cubicBezTo>
                  <a:cubicBezTo>
                    <a:pt x="54" y="11"/>
                    <a:pt x="56" y="14"/>
                    <a:pt x="58" y="18"/>
                  </a:cubicBezTo>
                  <a:cubicBezTo>
                    <a:pt x="59" y="22"/>
                    <a:pt x="60" y="26"/>
                    <a:pt x="60"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userDrawn="1"/>
          </p:nvSpPr>
          <p:spPr bwMode="auto">
            <a:xfrm>
              <a:off x="12260263" y="-627063"/>
              <a:ext cx="198438" cy="228600"/>
            </a:xfrm>
            <a:custGeom>
              <a:avLst/>
              <a:gdLst>
                <a:gd name="T0" fmla="*/ 11 w 53"/>
                <a:gd name="T1" fmla="*/ 2 h 61"/>
                <a:gd name="T2" fmla="*/ 11 w 53"/>
                <a:gd name="T3" fmla="*/ 7 h 61"/>
                <a:gd name="T4" fmla="*/ 11 w 53"/>
                <a:gd name="T5" fmla="*/ 11 h 61"/>
                <a:gd name="T6" fmla="*/ 12 w 53"/>
                <a:gd name="T7" fmla="*/ 11 h 61"/>
                <a:gd name="T8" fmla="*/ 15 w 53"/>
                <a:gd name="T9" fmla="*/ 7 h 61"/>
                <a:gd name="T10" fmla="*/ 19 w 53"/>
                <a:gd name="T11" fmla="*/ 3 h 61"/>
                <a:gd name="T12" fmla="*/ 25 w 53"/>
                <a:gd name="T13" fmla="*/ 1 h 61"/>
                <a:gd name="T14" fmla="*/ 31 w 53"/>
                <a:gd name="T15" fmla="*/ 0 h 61"/>
                <a:gd name="T16" fmla="*/ 41 w 53"/>
                <a:gd name="T17" fmla="*/ 2 h 61"/>
                <a:gd name="T18" fmla="*/ 48 w 53"/>
                <a:gd name="T19" fmla="*/ 7 h 61"/>
                <a:gd name="T20" fmla="*/ 52 w 53"/>
                <a:gd name="T21" fmla="*/ 15 h 61"/>
                <a:gd name="T22" fmla="*/ 53 w 53"/>
                <a:gd name="T23" fmla="*/ 24 h 61"/>
                <a:gd name="T24" fmla="*/ 53 w 53"/>
                <a:gd name="T25" fmla="*/ 61 h 61"/>
                <a:gd name="T26" fmla="*/ 41 w 53"/>
                <a:gd name="T27" fmla="*/ 61 h 61"/>
                <a:gd name="T28" fmla="*/ 41 w 53"/>
                <a:gd name="T29" fmla="*/ 28 h 61"/>
                <a:gd name="T30" fmla="*/ 41 w 53"/>
                <a:gd name="T31" fmla="*/ 21 h 61"/>
                <a:gd name="T32" fmla="*/ 39 w 53"/>
                <a:gd name="T33" fmla="*/ 15 h 61"/>
                <a:gd name="T34" fmla="*/ 35 w 53"/>
                <a:gd name="T35" fmla="*/ 11 h 61"/>
                <a:gd name="T36" fmla="*/ 28 w 53"/>
                <a:gd name="T37" fmla="*/ 10 h 61"/>
                <a:gd name="T38" fmla="*/ 16 w 53"/>
                <a:gd name="T39" fmla="*/ 15 h 61"/>
                <a:gd name="T40" fmla="*/ 12 w 53"/>
                <a:gd name="T41" fmla="*/ 29 h 61"/>
                <a:gd name="T42" fmla="*/ 12 w 53"/>
                <a:gd name="T43" fmla="*/ 61 h 61"/>
                <a:gd name="T44" fmla="*/ 0 w 53"/>
                <a:gd name="T45" fmla="*/ 61 h 61"/>
                <a:gd name="T46" fmla="*/ 0 w 53"/>
                <a:gd name="T47" fmla="*/ 14 h 61"/>
                <a:gd name="T48" fmla="*/ 0 w 53"/>
                <a:gd name="T49" fmla="*/ 8 h 61"/>
                <a:gd name="T50" fmla="*/ 0 w 53"/>
                <a:gd name="T51" fmla="*/ 2 h 61"/>
                <a:gd name="T52" fmla="*/ 11 w 53"/>
                <a:gd name="T5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61">
                  <a:moveTo>
                    <a:pt x="11" y="2"/>
                  </a:moveTo>
                  <a:cubicBezTo>
                    <a:pt x="11" y="3"/>
                    <a:pt x="11" y="5"/>
                    <a:pt x="11" y="7"/>
                  </a:cubicBezTo>
                  <a:cubicBezTo>
                    <a:pt x="11" y="9"/>
                    <a:pt x="11" y="10"/>
                    <a:pt x="11" y="11"/>
                  </a:cubicBezTo>
                  <a:cubicBezTo>
                    <a:pt x="12" y="11"/>
                    <a:pt x="12" y="11"/>
                    <a:pt x="12" y="11"/>
                  </a:cubicBezTo>
                  <a:cubicBezTo>
                    <a:pt x="12" y="10"/>
                    <a:pt x="14" y="8"/>
                    <a:pt x="15" y="7"/>
                  </a:cubicBezTo>
                  <a:cubicBezTo>
                    <a:pt x="16" y="6"/>
                    <a:pt x="18" y="4"/>
                    <a:pt x="19" y="3"/>
                  </a:cubicBezTo>
                  <a:cubicBezTo>
                    <a:pt x="21" y="2"/>
                    <a:pt x="23" y="1"/>
                    <a:pt x="25" y="1"/>
                  </a:cubicBezTo>
                  <a:cubicBezTo>
                    <a:pt x="27" y="0"/>
                    <a:pt x="29" y="0"/>
                    <a:pt x="31" y="0"/>
                  </a:cubicBezTo>
                  <a:cubicBezTo>
                    <a:pt x="35" y="0"/>
                    <a:pt x="38" y="1"/>
                    <a:pt x="41" y="2"/>
                  </a:cubicBezTo>
                  <a:cubicBezTo>
                    <a:pt x="44" y="3"/>
                    <a:pt x="46" y="5"/>
                    <a:pt x="48" y="7"/>
                  </a:cubicBezTo>
                  <a:cubicBezTo>
                    <a:pt x="50" y="9"/>
                    <a:pt x="51" y="12"/>
                    <a:pt x="52" y="15"/>
                  </a:cubicBezTo>
                  <a:cubicBezTo>
                    <a:pt x="53" y="18"/>
                    <a:pt x="53" y="21"/>
                    <a:pt x="53" y="24"/>
                  </a:cubicBezTo>
                  <a:cubicBezTo>
                    <a:pt x="53" y="61"/>
                    <a:pt x="53" y="61"/>
                    <a:pt x="53" y="61"/>
                  </a:cubicBezTo>
                  <a:cubicBezTo>
                    <a:pt x="41" y="61"/>
                    <a:pt x="41" y="61"/>
                    <a:pt x="41" y="61"/>
                  </a:cubicBezTo>
                  <a:cubicBezTo>
                    <a:pt x="41" y="28"/>
                    <a:pt x="41" y="28"/>
                    <a:pt x="41" y="28"/>
                  </a:cubicBezTo>
                  <a:cubicBezTo>
                    <a:pt x="41" y="26"/>
                    <a:pt x="41" y="23"/>
                    <a:pt x="41" y="21"/>
                  </a:cubicBezTo>
                  <a:cubicBezTo>
                    <a:pt x="41" y="19"/>
                    <a:pt x="40" y="17"/>
                    <a:pt x="39" y="15"/>
                  </a:cubicBezTo>
                  <a:cubicBezTo>
                    <a:pt x="38" y="14"/>
                    <a:pt x="36" y="12"/>
                    <a:pt x="35" y="11"/>
                  </a:cubicBezTo>
                  <a:cubicBezTo>
                    <a:pt x="33" y="10"/>
                    <a:pt x="31" y="10"/>
                    <a:pt x="28" y="10"/>
                  </a:cubicBezTo>
                  <a:cubicBezTo>
                    <a:pt x="23" y="10"/>
                    <a:pt x="19" y="12"/>
                    <a:pt x="16" y="15"/>
                  </a:cubicBezTo>
                  <a:cubicBezTo>
                    <a:pt x="13" y="19"/>
                    <a:pt x="12" y="24"/>
                    <a:pt x="12" y="29"/>
                  </a:cubicBezTo>
                  <a:cubicBezTo>
                    <a:pt x="12" y="61"/>
                    <a:pt x="12" y="61"/>
                    <a:pt x="12" y="61"/>
                  </a:cubicBezTo>
                  <a:cubicBezTo>
                    <a:pt x="0" y="61"/>
                    <a:pt x="0" y="61"/>
                    <a:pt x="0" y="61"/>
                  </a:cubicBezTo>
                  <a:cubicBezTo>
                    <a:pt x="0" y="14"/>
                    <a:pt x="0" y="14"/>
                    <a:pt x="0" y="14"/>
                  </a:cubicBezTo>
                  <a:cubicBezTo>
                    <a:pt x="0" y="13"/>
                    <a:pt x="0" y="11"/>
                    <a:pt x="0" y="8"/>
                  </a:cubicBezTo>
                  <a:cubicBezTo>
                    <a:pt x="0" y="6"/>
                    <a:pt x="0" y="4"/>
                    <a:pt x="0" y="2"/>
                  </a:cubicBezTo>
                  <a:cubicBezTo>
                    <a:pt x="11" y="2"/>
                    <a:pt x="11" y="2"/>
                    <a:pt x="11" y="2"/>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noEditPoints="1"/>
            </p:cNvSpPr>
            <p:nvPr userDrawn="1"/>
          </p:nvSpPr>
          <p:spPr bwMode="auto">
            <a:xfrm>
              <a:off x="12507913" y="-627063"/>
              <a:ext cx="239713" cy="236538"/>
            </a:xfrm>
            <a:custGeom>
              <a:avLst/>
              <a:gdLst>
                <a:gd name="T0" fmla="*/ 52 w 64"/>
                <a:gd name="T1" fmla="*/ 31 h 63"/>
                <a:gd name="T2" fmla="*/ 51 w 64"/>
                <a:gd name="T3" fmla="*/ 23 h 63"/>
                <a:gd name="T4" fmla="*/ 47 w 64"/>
                <a:gd name="T5" fmla="*/ 16 h 63"/>
                <a:gd name="T6" fmla="*/ 41 w 64"/>
                <a:gd name="T7" fmla="*/ 12 h 63"/>
                <a:gd name="T8" fmla="*/ 32 w 64"/>
                <a:gd name="T9" fmla="*/ 10 h 63"/>
                <a:gd name="T10" fmla="*/ 24 w 64"/>
                <a:gd name="T11" fmla="*/ 12 h 63"/>
                <a:gd name="T12" fmla="*/ 18 w 64"/>
                <a:gd name="T13" fmla="*/ 16 h 63"/>
                <a:gd name="T14" fmla="*/ 14 w 64"/>
                <a:gd name="T15" fmla="*/ 23 h 63"/>
                <a:gd name="T16" fmla="*/ 12 w 64"/>
                <a:gd name="T17" fmla="*/ 31 h 63"/>
                <a:gd name="T18" fmla="*/ 14 w 64"/>
                <a:gd name="T19" fmla="*/ 39 h 63"/>
                <a:gd name="T20" fmla="*/ 18 w 64"/>
                <a:gd name="T21" fmla="*/ 46 h 63"/>
                <a:gd name="T22" fmla="*/ 24 w 64"/>
                <a:gd name="T23" fmla="*/ 51 h 63"/>
                <a:gd name="T24" fmla="*/ 32 w 64"/>
                <a:gd name="T25" fmla="*/ 53 h 63"/>
                <a:gd name="T26" fmla="*/ 41 w 64"/>
                <a:gd name="T27" fmla="*/ 51 h 63"/>
                <a:gd name="T28" fmla="*/ 47 w 64"/>
                <a:gd name="T29" fmla="*/ 46 h 63"/>
                <a:gd name="T30" fmla="*/ 51 w 64"/>
                <a:gd name="T31" fmla="*/ 39 h 63"/>
                <a:gd name="T32" fmla="*/ 52 w 64"/>
                <a:gd name="T33" fmla="*/ 31 h 63"/>
                <a:gd name="T34" fmla="*/ 64 w 64"/>
                <a:gd name="T35" fmla="*/ 31 h 63"/>
                <a:gd name="T36" fmla="*/ 62 w 64"/>
                <a:gd name="T37" fmla="*/ 44 h 63"/>
                <a:gd name="T38" fmla="*/ 55 w 64"/>
                <a:gd name="T39" fmla="*/ 54 h 63"/>
                <a:gd name="T40" fmla="*/ 45 w 64"/>
                <a:gd name="T41" fmla="*/ 60 h 63"/>
                <a:gd name="T42" fmla="*/ 32 w 64"/>
                <a:gd name="T43" fmla="*/ 63 h 63"/>
                <a:gd name="T44" fmla="*/ 20 w 64"/>
                <a:gd name="T45" fmla="*/ 60 h 63"/>
                <a:gd name="T46" fmla="*/ 9 w 64"/>
                <a:gd name="T47" fmla="*/ 54 h 63"/>
                <a:gd name="T48" fmla="*/ 3 w 64"/>
                <a:gd name="T49" fmla="*/ 44 h 63"/>
                <a:gd name="T50" fmla="*/ 0 w 64"/>
                <a:gd name="T51" fmla="*/ 31 h 63"/>
                <a:gd name="T52" fmla="*/ 3 w 64"/>
                <a:gd name="T53" fmla="*/ 19 h 63"/>
                <a:gd name="T54" fmla="*/ 9 w 64"/>
                <a:gd name="T55" fmla="*/ 9 h 63"/>
                <a:gd name="T56" fmla="*/ 20 w 64"/>
                <a:gd name="T57" fmla="*/ 2 h 63"/>
                <a:gd name="T58" fmla="*/ 32 w 64"/>
                <a:gd name="T59" fmla="*/ 0 h 63"/>
                <a:gd name="T60" fmla="*/ 45 w 64"/>
                <a:gd name="T61" fmla="*/ 2 h 63"/>
                <a:gd name="T62" fmla="*/ 55 w 64"/>
                <a:gd name="T63" fmla="*/ 9 h 63"/>
                <a:gd name="T64" fmla="*/ 62 w 64"/>
                <a:gd name="T65" fmla="*/ 19 h 63"/>
                <a:gd name="T66" fmla="*/ 64 w 64"/>
                <a:gd name="T6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63">
                  <a:moveTo>
                    <a:pt x="52" y="31"/>
                  </a:moveTo>
                  <a:cubicBezTo>
                    <a:pt x="52" y="28"/>
                    <a:pt x="52" y="26"/>
                    <a:pt x="51" y="23"/>
                  </a:cubicBezTo>
                  <a:cubicBezTo>
                    <a:pt x="50" y="21"/>
                    <a:pt x="49" y="18"/>
                    <a:pt x="47" y="16"/>
                  </a:cubicBezTo>
                  <a:cubicBezTo>
                    <a:pt x="45" y="14"/>
                    <a:pt x="43" y="13"/>
                    <a:pt x="41" y="12"/>
                  </a:cubicBezTo>
                  <a:cubicBezTo>
                    <a:pt x="38" y="10"/>
                    <a:pt x="35" y="10"/>
                    <a:pt x="32" y="10"/>
                  </a:cubicBezTo>
                  <a:cubicBezTo>
                    <a:pt x="29" y="10"/>
                    <a:pt x="26" y="10"/>
                    <a:pt x="24" y="12"/>
                  </a:cubicBezTo>
                  <a:cubicBezTo>
                    <a:pt x="21" y="13"/>
                    <a:pt x="19" y="14"/>
                    <a:pt x="18" y="16"/>
                  </a:cubicBezTo>
                  <a:cubicBezTo>
                    <a:pt x="16" y="18"/>
                    <a:pt x="15" y="21"/>
                    <a:pt x="14" y="23"/>
                  </a:cubicBezTo>
                  <a:cubicBezTo>
                    <a:pt x="13" y="26"/>
                    <a:pt x="12" y="28"/>
                    <a:pt x="12" y="31"/>
                  </a:cubicBezTo>
                  <a:cubicBezTo>
                    <a:pt x="12" y="34"/>
                    <a:pt x="13" y="37"/>
                    <a:pt x="14" y="39"/>
                  </a:cubicBezTo>
                  <a:cubicBezTo>
                    <a:pt x="15" y="42"/>
                    <a:pt x="16" y="44"/>
                    <a:pt x="18" y="46"/>
                  </a:cubicBezTo>
                  <a:cubicBezTo>
                    <a:pt x="19" y="48"/>
                    <a:pt x="21" y="50"/>
                    <a:pt x="24" y="51"/>
                  </a:cubicBezTo>
                  <a:cubicBezTo>
                    <a:pt x="26" y="52"/>
                    <a:pt x="29" y="53"/>
                    <a:pt x="32" y="53"/>
                  </a:cubicBezTo>
                  <a:cubicBezTo>
                    <a:pt x="35" y="53"/>
                    <a:pt x="38" y="52"/>
                    <a:pt x="41" y="51"/>
                  </a:cubicBezTo>
                  <a:cubicBezTo>
                    <a:pt x="43" y="50"/>
                    <a:pt x="45" y="48"/>
                    <a:pt x="47" y="46"/>
                  </a:cubicBezTo>
                  <a:cubicBezTo>
                    <a:pt x="49" y="44"/>
                    <a:pt x="50" y="42"/>
                    <a:pt x="51" y="39"/>
                  </a:cubicBezTo>
                  <a:cubicBezTo>
                    <a:pt x="52" y="37"/>
                    <a:pt x="52" y="34"/>
                    <a:pt x="52" y="31"/>
                  </a:cubicBezTo>
                  <a:close/>
                  <a:moveTo>
                    <a:pt x="64" y="31"/>
                  </a:moveTo>
                  <a:cubicBezTo>
                    <a:pt x="64" y="36"/>
                    <a:pt x="64" y="40"/>
                    <a:pt x="62" y="44"/>
                  </a:cubicBezTo>
                  <a:cubicBezTo>
                    <a:pt x="60" y="48"/>
                    <a:pt x="58" y="51"/>
                    <a:pt x="55" y="54"/>
                  </a:cubicBezTo>
                  <a:cubicBezTo>
                    <a:pt x="52" y="57"/>
                    <a:pt x="49" y="59"/>
                    <a:pt x="45" y="60"/>
                  </a:cubicBezTo>
                  <a:cubicBezTo>
                    <a:pt x="41" y="62"/>
                    <a:pt x="37" y="63"/>
                    <a:pt x="32" y="63"/>
                  </a:cubicBezTo>
                  <a:cubicBezTo>
                    <a:pt x="28" y="63"/>
                    <a:pt x="24" y="62"/>
                    <a:pt x="20" y="60"/>
                  </a:cubicBezTo>
                  <a:cubicBezTo>
                    <a:pt x="16" y="59"/>
                    <a:pt x="12" y="57"/>
                    <a:pt x="9" y="54"/>
                  </a:cubicBezTo>
                  <a:cubicBezTo>
                    <a:pt x="7" y="51"/>
                    <a:pt x="4" y="48"/>
                    <a:pt x="3" y="44"/>
                  </a:cubicBezTo>
                  <a:cubicBezTo>
                    <a:pt x="1" y="40"/>
                    <a:pt x="0" y="36"/>
                    <a:pt x="0" y="31"/>
                  </a:cubicBezTo>
                  <a:cubicBezTo>
                    <a:pt x="0" y="27"/>
                    <a:pt x="1" y="22"/>
                    <a:pt x="3" y="19"/>
                  </a:cubicBezTo>
                  <a:cubicBezTo>
                    <a:pt x="4" y="15"/>
                    <a:pt x="7" y="12"/>
                    <a:pt x="9" y="9"/>
                  </a:cubicBezTo>
                  <a:cubicBezTo>
                    <a:pt x="12" y="6"/>
                    <a:pt x="16" y="4"/>
                    <a:pt x="20" y="2"/>
                  </a:cubicBezTo>
                  <a:cubicBezTo>
                    <a:pt x="24" y="1"/>
                    <a:pt x="28" y="0"/>
                    <a:pt x="32" y="0"/>
                  </a:cubicBezTo>
                  <a:cubicBezTo>
                    <a:pt x="37" y="0"/>
                    <a:pt x="41" y="1"/>
                    <a:pt x="45" y="2"/>
                  </a:cubicBezTo>
                  <a:cubicBezTo>
                    <a:pt x="49" y="4"/>
                    <a:pt x="52" y="6"/>
                    <a:pt x="55" y="9"/>
                  </a:cubicBezTo>
                  <a:cubicBezTo>
                    <a:pt x="58" y="12"/>
                    <a:pt x="60" y="15"/>
                    <a:pt x="62" y="19"/>
                  </a:cubicBezTo>
                  <a:cubicBezTo>
                    <a:pt x="64" y="22"/>
                    <a:pt x="64" y="27"/>
                    <a:pt x="64"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userDrawn="1"/>
          </p:nvSpPr>
          <p:spPr bwMode="auto">
            <a:xfrm>
              <a:off x="12777788" y="-620713"/>
              <a:ext cx="349250" cy="222250"/>
            </a:xfrm>
            <a:custGeom>
              <a:avLst/>
              <a:gdLst>
                <a:gd name="T0" fmla="*/ 31 w 220"/>
                <a:gd name="T1" fmla="*/ 0 h 140"/>
                <a:gd name="T2" fmla="*/ 62 w 220"/>
                <a:gd name="T3" fmla="*/ 107 h 140"/>
                <a:gd name="T4" fmla="*/ 62 w 220"/>
                <a:gd name="T5" fmla="*/ 107 h 140"/>
                <a:gd name="T6" fmla="*/ 95 w 220"/>
                <a:gd name="T7" fmla="*/ 0 h 140"/>
                <a:gd name="T8" fmla="*/ 126 w 220"/>
                <a:gd name="T9" fmla="*/ 0 h 140"/>
                <a:gd name="T10" fmla="*/ 159 w 220"/>
                <a:gd name="T11" fmla="*/ 107 h 140"/>
                <a:gd name="T12" fmla="*/ 161 w 220"/>
                <a:gd name="T13" fmla="*/ 107 h 140"/>
                <a:gd name="T14" fmla="*/ 192 w 220"/>
                <a:gd name="T15" fmla="*/ 0 h 140"/>
                <a:gd name="T16" fmla="*/ 220 w 220"/>
                <a:gd name="T17" fmla="*/ 0 h 140"/>
                <a:gd name="T18" fmla="*/ 175 w 220"/>
                <a:gd name="T19" fmla="*/ 140 h 140"/>
                <a:gd name="T20" fmla="*/ 145 w 220"/>
                <a:gd name="T21" fmla="*/ 140 h 140"/>
                <a:gd name="T22" fmla="*/ 111 w 220"/>
                <a:gd name="T23" fmla="*/ 34 h 140"/>
                <a:gd name="T24" fmla="*/ 109 w 220"/>
                <a:gd name="T25" fmla="*/ 34 h 140"/>
                <a:gd name="T26" fmla="*/ 76 w 220"/>
                <a:gd name="T27" fmla="*/ 140 h 140"/>
                <a:gd name="T28" fmla="*/ 48 w 220"/>
                <a:gd name="T29" fmla="*/ 140 h 140"/>
                <a:gd name="T30" fmla="*/ 0 w 220"/>
                <a:gd name="T31" fmla="*/ 0 h 140"/>
                <a:gd name="T32" fmla="*/ 31 w 220"/>
                <a:gd name="T33" fmla="*/ 0 h 140"/>
                <a:gd name="T34" fmla="*/ 31 w 220"/>
                <a:gd name="T3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140">
                  <a:moveTo>
                    <a:pt x="31" y="0"/>
                  </a:moveTo>
                  <a:lnTo>
                    <a:pt x="62" y="107"/>
                  </a:lnTo>
                  <a:lnTo>
                    <a:pt x="62" y="107"/>
                  </a:lnTo>
                  <a:lnTo>
                    <a:pt x="95" y="0"/>
                  </a:lnTo>
                  <a:lnTo>
                    <a:pt x="126" y="0"/>
                  </a:lnTo>
                  <a:lnTo>
                    <a:pt x="159" y="107"/>
                  </a:lnTo>
                  <a:lnTo>
                    <a:pt x="161" y="107"/>
                  </a:lnTo>
                  <a:lnTo>
                    <a:pt x="192" y="0"/>
                  </a:lnTo>
                  <a:lnTo>
                    <a:pt x="220" y="0"/>
                  </a:lnTo>
                  <a:lnTo>
                    <a:pt x="175" y="140"/>
                  </a:lnTo>
                  <a:lnTo>
                    <a:pt x="145" y="140"/>
                  </a:lnTo>
                  <a:lnTo>
                    <a:pt x="111" y="34"/>
                  </a:lnTo>
                  <a:lnTo>
                    <a:pt x="109" y="34"/>
                  </a:lnTo>
                  <a:lnTo>
                    <a:pt x="76" y="140"/>
                  </a:lnTo>
                  <a:lnTo>
                    <a:pt x="48" y="140"/>
                  </a:lnTo>
                  <a:lnTo>
                    <a:pt x="0" y="0"/>
                  </a:lnTo>
                  <a:lnTo>
                    <a:pt x="31" y="0"/>
                  </a:lnTo>
                  <a:lnTo>
                    <a:pt x="31"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9926" y="329698"/>
            <a:ext cx="3783110" cy="418910"/>
          </a:xfrm>
          <a:prstGeom prst="rect">
            <a:avLst/>
          </a:prstGeom>
        </p:spPr>
        <p:txBody>
          <a:bodyPr vert="horz" lIns="93324" tIns="46662" rIns="93324" bIns="46662" rtlCol="0"/>
          <a:lstStyle>
            <a:lvl1pPr algn="l" eaLnBrk="1">
              <a:defRPr sz="1200">
                <a:solidFill>
                  <a:schemeClr val="tx1"/>
                </a:solidFill>
              </a:defRPr>
            </a:lvl1pPr>
          </a:lstStyle>
          <a:p>
            <a:endParaRPr lang="en-US" dirty="0"/>
          </a:p>
        </p:txBody>
      </p:sp>
      <p:sp>
        <p:nvSpPr>
          <p:cNvPr id="3" name="Date Placeholder 2"/>
          <p:cNvSpPr>
            <a:spLocks noGrp="1"/>
          </p:cNvSpPr>
          <p:nvPr>
            <p:ph type="dt" idx="1"/>
          </p:nvPr>
        </p:nvSpPr>
        <p:spPr>
          <a:xfrm>
            <a:off x="399928" y="820413"/>
            <a:ext cx="3043343" cy="251346"/>
          </a:xfrm>
          <a:prstGeom prst="rect">
            <a:avLst/>
          </a:prstGeom>
        </p:spPr>
        <p:txBody>
          <a:bodyPr vert="horz" lIns="93324" tIns="46662" rIns="93324" bIns="46662" rtlCol="0"/>
          <a:lstStyle>
            <a:lvl1pPr algn="l">
              <a:defRPr sz="1000">
                <a:solidFill>
                  <a:schemeClr val="tx1"/>
                </a:solidFill>
              </a:defRPr>
            </a:lvl1pPr>
          </a:lstStyle>
          <a:p>
            <a:fld id="{29C70E8E-131E-4657-A195-2844EFBAE789}" type="datetimeFigureOut">
              <a:rPr lang="en-US" smtClean="0"/>
              <a:pPr/>
              <a:t>5/29/2019</a:t>
            </a:fld>
            <a:endParaRPr lang="en-US" dirty="0"/>
          </a:p>
        </p:txBody>
      </p:sp>
      <p:sp>
        <p:nvSpPr>
          <p:cNvPr id="4" name="Slide Image Placeholder 3"/>
          <p:cNvSpPr>
            <a:spLocks noGrp="1" noRot="1" noChangeAspect="1"/>
          </p:cNvSpPr>
          <p:nvPr>
            <p:ph type="sldImg" idx="2"/>
          </p:nvPr>
        </p:nvSpPr>
        <p:spPr>
          <a:xfrm>
            <a:off x="3911600" y="7061200"/>
            <a:ext cx="2687638" cy="151288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396415" y="1314911"/>
            <a:ext cx="6230270" cy="5259642"/>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806331" y="8780243"/>
            <a:ext cx="927049" cy="251346"/>
          </a:xfrm>
          <a:prstGeom prst="rect">
            <a:avLst/>
          </a:prstGeom>
        </p:spPr>
        <p:txBody>
          <a:bodyPr vert="horz" lIns="93324" tIns="46662" rIns="93324" bIns="46662" rtlCol="0" anchor="b"/>
          <a:lstStyle>
            <a:lvl1pPr algn="r">
              <a:defRPr sz="1000">
                <a:solidFill>
                  <a:schemeClr val="tx1"/>
                </a:solidFill>
              </a:defRPr>
            </a:lvl1pPr>
          </a:lstStyle>
          <a:p>
            <a:fld id="{CA61E296-9532-40C3-9174-581AD2B7748B}" type="slidenum">
              <a:rPr lang="en-US" smtClean="0"/>
              <a:pPr/>
              <a:t>‹#›</a:t>
            </a:fld>
            <a:endParaRPr lang="en-US" dirty="0"/>
          </a:p>
        </p:txBody>
      </p:sp>
      <p:grpSp>
        <p:nvGrpSpPr>
          <p:cNvPr id="15" name="Group 14"/>
          <p:cNvGrpSpPr/>
          <p:nvPr/>
        </p:nvGrpSpPr>
        <p:grpSpPr>
          <a:xfrm>
            <a:off x="5325790" y="285481"/>
            <a:ext cx="1328988" cy="362143"/>
            <a:chOff x="6113463" y="-755650"/>
            <a:chExt cx="7013575" cy="1922462"/>
          </a:xfrm>
        </p:grpSpPr>
        <p:sp>
          <p:nvSpPr>
            <p:cNvPr id="16" name="Freeform 15"/>
            <p:cNvSpPr>
              <a:spLocks noEditPoints="1"/>
            </p:cNvSpPr>
            <p:nvPr userDrawn="1"/>
          </p:nvSpPr>
          <p:spPr bwMode="auto">
            <a:xfrm>
              <a:off x="8504238" y="-80963"/>
              <a:ext cx="1154113" cy="1247775"/>
            </a:xfrm>
            <a:custGeom>
              <a:avLst/>
              <a:gdLst>
                <a:gd name="T0" fmla="*/ 213 w 307"/>
                <a:gd name="T1" fmla="*/ 252 h 331"/>
                <a:gd name="T2" fmla="*/ 200 w 307"/>
                <a:gd name="T3" fmla="*/ 228 h 331"/>
                <a:gd name="T4" fmla="*/ 176 w 307"/>
                <a:gd name="T5" fmla="*/ 220 h 331"/>
                <a:gd name="T6" fmla="*/ 169 w 307"/>
                <a:gd name="T7" fmla="*/ 244 h 331"/>
                <a:gd name="T8" fmla="*/ 180 w 307"/>
                <a:gd name="T9" fmla="*/ 266 h 331"/>
                <a:gd name="T10" fmla="*/ 180 w 307"/>
                <a:gd name="T11" fmla="*/ 266 h 331"/>
                <a:gd name="T12" fmla="*/ 160 w 307"/>
                <a:gd name="T13" fmla="*/ 268 h 331"/>
                <a:gd name="T14" fmla="*/ 40 w 307"/>
                <a:gd name="T15" fmla="*/ 160 h 331"/>
                <a:gd name="T16" fmla="*/ 148 w 307"/>
                <a:gd name="T17" fmla="*/ 39 h 331"/>
                <a:gd name="T18" fmla="*/ 269 w 307"/>
                <a:gd name="T19" fmla="*/ 148 h 331"/>
                <a:gd name="T20" fmla="*/ 213 w 307"/>
                <a:gd name="T21" fmla="*/ 252 h 331"/>
                <a:gd name="T22" fmla="*/ 146 w 307"/>
                <a:gd name="T23" fmla="*/ 4 h 331"/>
                <a:gd name="T24" fmla="*/ 4 w 307"/>
                <a:gd name="T25" fmla="*/ 162 h 331"/>
                <a:gd name="T26" fmla="*/ 162 w 307"/>
                <a:gd name="T27" fmla="*/ 304 h 331"/>
                <a:gd name="T28" fmla="*/ 197 w 307"/>
                <a:gd name="T29" fmla="*/ 298 h 331"/>
                <a:gd name="T30" fmla="*/ 197 w 307"/>
                <a:gd name="T31" fmla="*/ 298 h 331"/>
                <a:gd name="T32" fmla="*/ 208 w 307"/>
                <a:gd name="T33" fmla="*/ 319 h 331"/>
                <a:gd name="T34" fmla="*/ 232 w 307"/>
                <a:gd name="T35" fmla="*/ 327 h 331"/>
                <a:gd name="T36" fmla="*/ 240 w 307"/>
                <a:gd name="T37" fmla="*/ 303 h 331"/>
                <a:gd name="T38" fmla="*/ 230 w 307"/>
                <a:gd name="T39" fmla="*/ 284 h 331"/>
                <a:gd name="T40" fmla="*/ 304 w 307"/>
                <a:gd name="T41" fmla="*/ 146 h 331"/>
                <a:gd name="T42" fmla="*/ 146 w 307"/>
                <a:gd name="T43" fmla="*/ 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 h="331">
                  <a:moveTo>
                    <a:pt x="213" y="252"/>
                  </a:moveTo>
                  <a:cubicBezTo>
                    <a:pt x="200" y="228"/>
                    <a:pt x="200" y="228"/>
                    <a:pt x="200" y="228"/>
                  </a:cubicBezTo>
                  <a:cubicBezTo>
                    <a:pt x="196" y="219"/>
                    <a:pt x="185" y="216"/>
                    <a:pt x="176" y="220"/>
                  </a:cubicBezTo>
                  <a:cubicBezTo>
                    <a:pt x="168" y="225"/>
                    <a:pt x="164" y="236"/>
                    <a:pt x="169" y="244"/>
                  </a:cubicBezTo>
                  <a:cubicBezTo>
                    <a:pt x="180" y="266"/>
                    <a:pt x="180" y="266"/>
                    <a:pt x="180" y="266"/>
                  </a:cubicBezTo>
                  <a:cubicBezTo>
                    <a:pt x="180" y="266"/>
                    <a:pt x="180" y="266"/>
                    <a:pt x="180" y="266"/>
                  </a:cubicBezTo>
                  <a:cubicBezTo>
                    <a:pt x="174" y="267"/>
                    <a:pt x="167" y="268"/>
                    <a:pt x="160" y="268"/>
                  </a:cubicBezTo>
                  <a:cubicBezTo>
                    <a:pt x="97" y="272"/>
                    <a:pt x="43" y="223"/>
                    <a:pt x="40" y="160"/>
                  </a:cubicBezTo>
                  <a:cubicBezTo>
                    <a:pt x="36" y="97"/>
                    <a:pt x="85" y="43"/>
                    <a:pt x="148" y="39"/>
                  </a:cubicBezTo>
                  <a:cubicBezTo>
                    <a:pt x="211" y="36"/>
                    <a:pt x="265" y="85"/>
                    <a:pt x="269" y="148"/>
                  </a:cubicBezTo>
                  <a:cubicBezTo>
                    <a:pt x="271" y="192"/>
                    <a:pt x="248" y="231"/>
                    <a:pt x="213" y="252"/>
                  </a:cubicBezTo>
                  <a:close/>
                  <a:moveTo>
                    <a:pt x="146" y="4"/>
                  </a:moveTo>
                  <a:cubicBezTo>
                    <a:pt x="64" y="8"/>
                    <a:pt x="0" y="79"/>
                    <a:pt x="4" y="162"/>
                  </a:cubicBezTo>
                  <a:cubicBezTo>
                    <a:pt x="9" y="244"/>
                    <a:pt x="79" y="308"/>
                    <a:pt x="162" y="304"/>
                  </a:cubicBezTo>
                  <a:cubicBezTo>
                    <a:pt x="174" y="303"/>
                    <a:pt x="186" y="301"/>
                    <a:pt x="197" y="298"/>
                  </a:cubicBezTo>
                  <a:cubicBezTo>
                    <a:pt x="197" y="298"/>
                    <a:pt x="197" y="298"/>
                    <a:pt x="197" y="298"/>
                  </a:cubicBezTo>
                  <a:cubicBezTo>
                    <a:pt x="208" y="319"/>
                    <a:pt x="208" y="319"/>
                    <a:pt x="208" y="319"/>
                  </a:cubicBezTo>
                  <a:cubicBezTo>
                    <a:pt x="213" y="328"/>
                    <a:pt x="223" y="331"/>
                    <a:pt x="232" y="327"/>
                  </a:cubicBezTo>
                  <a:cubicBezTo>
                    <a:pt x="241" y="322"/>
                    <a:pt x="244" y="311"/>
                    <a:pt x="240" y="303"/>
                  </a:cubicBezTo>
                  <a:cubicBezTo>
                    <a:pt x="230" y="284"/>
                    <a:pt x="230" y="284"/>
                    <a:pt x="230" y="284"/>
                  </a:cubicBezTo>
                  <a:cubicBezTo>
                    <a:pt x="277" y="256"/>
                    <a:pt x="307" y="204"/>
                    <a:pt x="304" y="146"/>
                  </a:cubicBezTo>
                  <a:cubicBezTo>
                    <a:pt x="300" y="63"/>
                    <a:pt x="229" y="0"/>
                    <a:pt x="146" y="4"/>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17" name="Freeform 16"/>
            <p:cNvSpPr>
              <a:spLocks/>
            </p:cNvSpPr>
            <p:nvPr userDrawn="1"/>
          </p:nvSpPr>
          <p:spPr bwMode="auto">
            <a:xfrm>
              <a:off x="8121651" y="-61913"/>
              <a:ext cx="134938" cy="1123950"/>
            </a:xfrm>
            <a:custGeom>
              <a:avLst/>
              <a:gdLst>
                <a:gd name="T0" fmla="*/ 18 w 36"/>
                <a:gd name="T1" fmla="*/ 298 h 298"/>
                <a:gd name="T2" fmla="*/ 0 w 36"/>
                <a:gd name="T3" fmla="*/ 280 h 298"/>
                <a:gd name="T4" fmla="*/ 0 w 36"/>
                <a:gd name="T5" fmla="*/ 17 h 298"/>
                <a:gd name="T6" fmla="*/ 18 w 36"/>
                <a:gd name="T7" fmla="*/ 0 h 298"/>
                <a:gd name="T8" fmla="*/ 36 w 36"/>
                <a:gd name="T9" fmla="*/ 17 h 298"/>
                <a:gd name="T10" fmla="*/ 36 w 36"/>
                <a:gd name="T11" fmla="*/ 280 h 298"/>
                <a:gd name="T12" fmla="*/ 18 w 36"/>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36" h="298">
                  <a:moveTo>
                    <a:pt x="18" y="298"/>
                  </a:moveTo>
                  <a:cubicBezTo>
                    <a:pt x="8" y="298"/>
                    <a:pt x="0" y="290"/>
                    <a:pt x="0" y="280"/>
                  </a:cubicBezTo>
                  <a:cubicBezTo>
                    <a:pt x="0" y="17"/>
                    <a:pt x="0" y="17"/>
                    <a:pt x="0" y="17"/>
                  </a:cubicBezTo>
                  <a:cubicBezTo>
                    <a:pt x="0" y="8"/>
                    <a:pt x="8" y="0"/>
                    <a:pt x="18" y="0"/>
                  </a:cubicBezTo>
                  <a:cubicBezTo>
                    <a:pt x="28" y="0"/>
                    <a:pt x="36" y="8"/>
                    <a:pt x="36" y="17"/>
                  </a:cubicBezTo>
                  <a:cubicBezTo>
                    <a:pt x="36" y="280"/>
                    <a:pt x="36" y="280"/>
                    <a:pt x="36" y="280"/>
                  </a:cubicBezTo>
                  <a:cubicBezTo>
                    <a:pt x="36" y="290"/>
                    <a:pt x="28" y="298"/>
                    <a:pt x="18" y="298"/>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18" name="Freeform 17"/>
            <p:cNvSpPr>
              <a:spLocks/>
            </p:cNvSpPr>
            <p:nvPr userDrawn="1"/>
          </p:nvSpPr>
          <p:spPr bwMode="auto">
            <a:xfrm>
              <a:off x="11283951" y="-61913"/>
              <a:ext cx="131763" cy="1123950"/>
            </a:xfrm>
            <a:custGeom>
              <a:avLst/>
              <a:gdLst>
                <a:gd name="T0" fmla="*/ 17 w 35"/>
                <a:gd name="T1" fmla="*/ 298 h 298"/>
                <a:gd name="T2" fmla="*/ 0 w 35"/>
                <a:gd name="T3" fmla="*/ 280 h 298"/>
                <a:gd name="T4" fmla="*/ 0 w 35"/>
                <a:gd name="T5" fmla="*/ 17 h 298"/>
                <a:gd name="T6" fmla="*/ 17 w 35"/>
                <a:gd name="T7" fmla="*/ 0 h 298"/>
                <a:gd name="T8" fmla="*/ 35 w 35"/>
                <a:gd name="T9" fmla="*/ 17 h 298"/>
                <a:gd name="T10" fmla="*/ 35 w 35"/>
                <a:gd name="T11" fmla="*/ 280 h 298"/>
                <a:gd name="T12" fmla="*/ 17 w 35"/>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35" h="298">
                  <a:moveTo>
                    <a:pt x="17" y="298"/>
                  </a:moveTo>
                  <a:cubicBezTo>
                    <a:pt x="8" y="298"/>
                    <a:pt x="0" y="290"/>
                    <a:pt x="0" y="280"/>
                  </a:cubicBezTo>
                  <a:cubicBezTo>
                    <a:pt x="0" y="17"/>
                    <a:pt x="0" y="17"/>
                    <a:pt x="0" y="17"/>
                  </a:cubicBezTo>
                  <a:cubicBezTo>
                    <a:pt x="0" y="8"/>
                    <a:pt x="8" y="0"/>
                    <a:pt x="17" y="0"/>
                  </a:cubicBezTo>
                  <a:cubicBezTo>
                    <a:pt x="27" y="0"/>
                    <a:pt x="35" y="8"/>
                    <a:pt x="35" y="17"/>
                  </a:cubicBezTo>
                  <a:cubicBezTo>
                    <a:pt x="35" y="280"/>
                    <a:pt x="35" y="280"/>
                    <a:pt x="35" y="280"/>
                  </a:cubicBezTo>
                  <a:cubicBezTo>
                    <a:pt x="35" y="290"/>
                    <a:pt x="27" y="298"/>
                    <a:pt x="17" y="29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19" name="Freeform 18"/>
            <p:cNvSpPr>
              <a:spLocks/>
            </p:cNvSpPr>
            <p:nvPr userDrawn="1"/>
          </p:nvSpPr>
          <p:spPr bwMode="auto">
            <a:xfrm>
              <a:off x="9807576" y="-73025"/>
              <a:ext cx="1198563" cy="1135063"/>
            </a:xfrm>
            <a:custGeom>
              <a:avLst/>
              <a:gdLst>
                <a:gd name="T0" fmla="*/ 158 w 319"/>
                <a:gd name="T1" fmla="*/ 301 h 301"/>
                <a:gd name="T2" fmla="*/ 158 w 319"/>
                <a:gd name="T3" fmla="*/ 301 h 301"/>
                <a:gd name="T4" fmla="*/ 142 w 319"/>
                <a:gd name="T5" fmla="*/ 292 h 301"/>
                <a:gd name="T6" fmla="*/ 5 w 319"/>
                <a:gd name="T7" fmla="*/ 29 h 301"/>
                <a:gd name="T8" fmla="*/ 12 w 319"/>
                <a:gd name="T9" fmla="*/ 5 h 301"/>
                <a:gd name="T10" fmla="*/ 36 w 319"/>
                <a:gd name="T11" fmla="*/ 12 h 301"/>
                <a:gd name="T12" fmla="*/ 158 w 319"/>
                <a:gd name="T13" fmla="*/ 245 h 301"/>
                <a:gd name="T14" fmla="*/ 283 w 319"/>
                <a:gd name="T15" fmla="*/ 12 h 301"/>
                <a:gd name="T16" fmla="*/ 307 w 319"/>
                <a:gd name="T17" fmla="*/ 5 h 301"/>
                <a:gd name="T18" fmla="*/ 314 w 319"/>
                <a:gd name="T19" fmla="*/ 29 h 301"/>
                <a:gd name="T20" fmla="*/ 174 w 319"/>
                <a:gd name="T21" fmla="*/ 292 h 301"/>
                <a:gd name="T22" fmla="*/ 158 w 319"/>
                <a:gd name="T2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9" h="301">
                  <a:moveTo>
                    <a:pt x="158" y="301"/>
                  </a:moveTo>
                  <a:cubicBezTo>
                    <a:pt x="158" y="301"/>
                    <a:pt x="158" y="301"/>
                    <a:pt x="158" y="301"/>
                  </a:cubicBezTo>
                  <a:cubicBezTo>
                    <a:pt x="151" y="301"/>
                    <a:pt x="145" y="297"/>
                    <a:pt x="142" y="292"/>
                  </a:cubicBezTo>
                  <a:cubicBezTo>
                    <a:pt x="5" y="29"/>
                    <a:pt x="5" y="29"/>
                    <a:pt x="5" y="29"/>
                  </a:cubicBezTo>
                  <a:cubicBezTo>
                    <a:pt x="0" y="20"/>
                    <a:pt x="3" y="9"/>
                    <a:pt x="12" y="5"/>
                  </a:cubicBezTo>
                  <a:cubicBezTo>
                    <a:pt x="21" y="0"/>
                    <a:pt x="31" y="4"/>
                    <a:pt x="36" y="12"/>
                  </a:cubicBezTo>
                  <a:cubicBezTo>
                    <a:pt x="158" y="245"/>
                    <a:pt x="158" y="245"/>
                    <a:pt x="158" y="245"/>
                  </a:cubicBezTo>
                  <a:cubicBezTo>
                    <a:pt x="283" y="12"/>
                    <a:pt x="283" y="12"/>
                    <a:pt x="283" y="12"/>
                  </a:cubicBezTo>
                  <a:cubicBezTo>
                    <a:pt x="287" y="3"/>
                    <a:pt x="298" y="0"/>
                    <a:pt x="307" y="5"/>
                  </a:cubicBezTo>
                  <a:cubicBezTo>
                    <a:pt x="315" y="9"/>
                    <a:pt x="319" y="20"/>
                    <a:pt x="314" y="29"/>
                  </a:cubicBezTo>
                  <a:cubicBezTo>
                    <a:pt x="174" y="292"/>
                    <a:pt x="174" y="292"/>
                    <a:pt x="174" y="292"/>
                  </a:cubicBezTo>
                  <a:cubicBezTo>
                    <a:pt x="171" y="298"/>
                    <a:pt x="165" y="301"/>
                    <a:pt x="158" y="30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20" name="Freeform 19"/>
            <p:cNvSpPr>
              <a:spLocks/>
            </p:cNvSpPr>
            <p:nvPr userDrawn="1"/>
          </p:nvSpPr>
          <p:spPr bwMode="auto">
            <a:xfrm>
              <a:off x="12125326" y="703263"/>
              <a:ext cx="454025" cy="131763"/>
            </a:xfrm>
            <a:custGeom>
              <a:avLst/>
              <a:gdLst>
                <a:gd name="T0" fmla="*/ 103 w 121"/>
                <a:gd name="T1" fmla="*/ 35 h 35"/>
                <a:gd name="T2" fmla="*/ 18 w 121"/>
                <a:gd name="T3" fmla="*/ 35 h 35"/>
                <a:gd name="T4" fmla="*/ 0 w 121"/>
                <a:gd name="T5" fmla="*/ 18 h 35"/>
                <a:gd name="T6" fmla="*/ 18 w 121"/>
                <a:gd name="T7" fmla="*/ 0 h 35"/>
                <a:gd name="T8" fmla="*/ 103 w 121"/>
                <a:gd name="T9" fmla="*/ 0 h 35"/>
                <a:gd name="T10" fmla="*/ 121 w 121"/>
                <a:gd name="T11" fmla="*/ 18 h 35"/>
                <a:gd name="T12" fmla="*/ 103 w 12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1" h="35">
                  <a:moveTo>
                    <a:pt x="103" y="35"/>
                  </a:moveTo>
                  <a:cubicBezTo>
                    <a:pt x="18" y="35"/>
                    <a:pt x="18" y="35"/>
                    <a:pt x="18" y="35"/>
                  </a:cubicBezTo>
                  <a:cubicBezTo>
                    <a:pt x="8" y="35"/>
                    <a:pt x="0" y="28"/>
                    <a:pt x="0" y="18"/>
                  </a:cubicBezTo>
                  <a:cubicBezTo>
                    <a:pt x="0" y="8"/>
                    <a:pt x="8" y="0"/>
                    <a:pt x="18" y="0"/>
                  </a:cubicBezTo>
                  <a:cubicBezTo>
                    <a:pt x="103" y="0"/>
                    <a:pt x="103" y="0"/>
                    <a:pt x="103" y="0"/>
                  </a:cubicBezTo>
                  <a:cubicBezTo>
                    <a:pt x="113" y="0"/>
                    <a:pt x="121" y="8"/>
                    <a:pt x="121" y="18"/>
                  </a:cubicBezTo>
                  <a:cubicBezTo>
                    <a:pt x="121" y="28"/>
                    <a:pt x="113" y="35"/>
                    <a:pt x="103" y="35"/>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21" name="Freeform 20"/>
            <p:cNvSpPr>
              <a:spLocks/>
            </p:cNvSpPr>
            <p:nvPr userDrawn="1"/>
          </p:nvSpPr>
          <p:spPr bwMode="auto">
            <a:xfrm>
              <a:off x="11753851" y="-66675"/>
              <a:ext cx="1193800" cy="1139825"/>
            </a:xfrm>
            <a:custGeom>
              <a:avLst/>
              <a:gdLst>
                <a:gd name="T0" fmla="*/ 298 w 318"/>
                <a:gd name="T1" fmla="*/ 299 h 302"/>
                <a:gd name="T2" fmla="*/ 282 w 318"/>
                <a:gd name="T3" fmla="*/ 290 h 302"/>
                <a:gd name="T4" fmla="*/ 160 w 318"/>
                <a:gd name="T5" fmla="*/ 56 h 302"/>
                <a:gd name="T6" fmla="*/ 36 w 318"/>
                <a:gd name="T7" fmla="*/ 290 h 302"/>
                <a:gd name="T8" fmla="*/ 12 w 318"/>
                <a:gd name="T9" fmla="*/ 297 h 302"/>
                <a:gd name="T10" fmla="*/ 4 w 318"/>
                <a:gd name="T11" fmla="*/ 273 h 302"/>
                <a:gd name="T12" fmla="*/ 145 w 318"/>
                <a:gd name="T13" fmla="*/ 10 h 302"/>
                <a:gd name="T14" fmla="*/ 160 w 318"/>
                <a:gd name="T15" fmla="*/ 1 h 302"/>
                <a:gd name="T16" fmla="*/ 176 w 318"/>
                <a:gd name="T17" fmla="*/ 10 h 302"/>
                <a:gd name="T18" fmla="*/ 314 w 318"/>
                <a:gd name="T19" fmla="*/ 273 h 302"/>
                <a:gd name="T20" fmla="*/ 306 w 318"/>
                <a:gd name="T21" fmla="*/ 297 h 302"/>
                <a:gd name="T22" fmla="*/ 298 w 318"/>
                <a:gd name="T23" fmla="*/ 29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302">
                  <a:moveTo>
                    <a:pt x="298" y="299"/>
                  </a:moveTo>
                  <a:cubicBezTo>
                    <a:pt x="292" y="299"/>
                    <a:pt x="286" y="296"/>
                    <a:pt x="282" y="290"/>
                  </a:cubicBezTo>
                  <a:cubicBezTo>
                    <a:pt x="160" y="56"/>
                    <a:pt x="160" y="56"/>
                    <a:pt x="160" y="56"/>
                  </a:cubicBezTo>
                  <a:cubicBezTo>
                    <a:pt x="36" y="290"/>
                    <a:pt x="36" y="290"/>
                    <a:pt x="36" y="290"/>
                  </a:cubicBezTo>
                  <a:cubicBezTo>
                    <a:pt x="31" y="298"/>
                    <a:pt x="20" y="302"/>
                    <a:pt x="12" y="297"/>
                  </a:cubicBezTo>
                  <a:cubicBezTo>
                    <a:pt x="3" y="292"/>
                    <a:pt x="0" y="282"/>
                    <a:pt x="4" y="273"/>
                  </a:cubicBezTo>
                  <a:cubicBezTo>
                    <a:pt x="145" y="10"/>
                    <a:pt x="145" y="10"/>
                    <a:pt x="145" y="10"/>
                  </a:cubicBezTo>
                  <a:cubicBezTo>
                    <a:pt x="148" y="4"/>
                    <a:pt x="154" y="0"/>
                    <a:pt x="160" y="1"/>
                  </a:cubicBezTo>
                  <a:cubicBezTo>
                    <a:pt x="167" y="1"/>
                    <a:pt x="173" y="4"/>
                    <a:pt x="176" y="10"/>
                  </a:cubicBezTo>
                  <a:cubicBezTo>
                    <a:pt x="314" y="273"/>
                    <a:pt x="314" y="273"/>
                    <a:pt x="314" y="273"/>
                  </a:cubicBezTo>
                  <a:cubicBezTo>
                    <a:pt x="318" y="282"/>
                    <a:pt x="315" y="293"/>
                    <a:pt x="306" y="297"/>
                  </a:cubicBezTo>
                  <a:cubicBezTo>
                    <a:pt x="304" y="298"/>
                    <a:pt x="301" y="299"/>
                    <a:pt x="298" y="299"/>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22" name="Freeform 21"/>
            <p:cNvSpPr>
              <a:spLocks/>
            </p:cNvSpPr>
            <p:nvPr userDrawn="1"/>
          </p:nvSpPr>
          <p:spPr bwMode="auto">
            <a:xfrm>
              <a:off x="12807951" y="-61913"/>
              <a:ext cx="128588" cy="161925"/>
            </a:xfrm>
            <a:custGeom>
              <a:avLst/>
              <a:gdLst>
                <a:gd name="T0" fmla="*/ 48 w 81"/>
                <a:gd name="T1" fmla="*/ 102 h 102"/>
                <a:gd name="T2" fmla="*/ 33 w 81"/>
                <a:gd name="T3" fmla="*/ 102 h 102"/>
                <a:gd name="T4" fmla="*/ 33 w 81"/>
                <a:gd name="T5" fmla="*/ 12 h 102"/>
                <a:gd name="T6" fmla="*/ 0 w 81"/>
                <a:gd name="T7" fmla="*/ 12 h 102"/>
                <a:gd name="T8" fmla="*/ 0 w 81"/>
                <a:gd name="T9" fmla="*/ 0 h 102"/>
                <a:gd name="T10" fmla="*/ 81 w 81"/>
                <a:gd name="T11" fmla="*/ 0 h 102"/>
                <a:gd name="T12" fmla="*/ 81 w 81"/>
                <a:gd name="T13" fmla="*/ 12 h 102"/>
                <a:gd name="T14" fmla="*/ 48 w 81"/>
                <a:gd name="T15" fmla="*/ 12 h 102"/>
                <a:gd name="T16" fmla="*/ 48 w 81"/>
                <a:gd name="T17" fmla="*/ 102 h 102"/>
                <a:gd name="T18" fmla="*/ 48 w 81"/>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8" y="102"/>
                  </a:moveTo>
                  <a:lnTo>
                    <a:pt x="33" y="102"/>
                  </a:lnTo>
                  <a:lnTo>
                    <a:pt x="33" y="12"/>
                  </a:lnTo>
                  <a:lnTo>
                    <a:pt x="0" y="12"/>
                  </a:lnTo>
                  <a:lnTo>
                    <a:pt x="0" y="0"/>
                  </a:lnTo>
                  <a:lnTo>
                    <a:pt x="81" y="0"/>
                  </a:lnTo>
                  <a:lnTo>
                    <a:pt x="81" y="12"/>
                  </a:lnTo>
                  <a:lnTo>
                    <a:pt x="48" y="12"/>
                  </a:lnTo>
                  <a:lnTo>
                    <a:pt x="48" y="102"/>
                  </a:lnTo>
                  <a:lnTo>
                    <a:pt x="48" y="102"/>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23" name="Freeform 22"/>
            <p:cNvSpPr>
              <a:spLocks/>
            </p:cNvSpPr>
            <p:nvPr userDrawn="1"/>
          </p:nvSpPr>
          <p:spPr bwMode="auto">
            <a:xfrm>
              <a:off x="12958763" y="-61913"/>
              <a:ext cx="168275" cy="161925"/>
            </a:xfrm>
            <a:custGeom>
              <a:avLst/>
              <a:gdLst>
                <a:gd name="T0" fmla="*/ 54 w 106"/>
                <a:gd name="T1" fmla="*/ 78 h 102"/>
                <a:gd name="T2" fmla="*/ 54 w 106"/>
                <a:gd name="T3" fmla="*/ 78 h 102"/>
                <a:gd name="T4" fmla="*/ 85 w 106"/>
                <a:gd name="T5" fmla="*/ 0 h 102"/>
                <a:gd name="T6" fmla="*/ 106 w 106"/>
                <a:gd name="T7" fmla="*/ 0 h 102"/>
                <a:gd name="T8" fmla="*/ 106 w 106"/>
                <a:gd name="T9" fmla="*/ 102 h 102"/>
                <a:gd name="T10" fmla="*/ 92 w 106"/>
                <a:gd name="T11" fmla="*/ 102 h 102"/>
                <a:gd name="T12" fmla="*/ 92 w 106"/>
                <a:gd name="T13" fmla="*/ 16 h 102"/>
                <a:gd name="T14" fmla="*/ 92 w 106"/>
                <a:gd name="T15" fmla="*/ 16 h 102"/>
                <a:gd name="T16" fmla="*/ 59 w 106"/>
                <a:gd name="T17" fmla="*/ 102 h 102"/>
                <a:gd name="T18" fmla="*/ 50 w 106"/>
                <a:gd name="T19" fmla="*/ 102 h 102"/>
                <a:gd name="T20" fmla="*/ 14 w 106"/>
                <a:gd name="T21" fmla="*/ 16 h 102"/>
                <a:gd name="T22" fmla="*/ 14 w 106"/>
                <a:gd name="T23" fmla="*/ 16 h 102"/>
                <a:gd name="T24" fmla="*/ 14 w 106"/>
                <a:gd name="T25" fmla="*/ 102 h 102"/>
                <a:gd name="T26" fmla="*/ 0 w 106"/>
                <a:gd name="T27" fmla="*/ 102 h 102"/>
                <a:gd name="T28" fmla="*/ 0 w 106"/>
                <a:gd name="T29" fmla="*/ 0 h 102"/>
                <a:gd name="T30" fmla="*/ 24 w 106"/>
                <a:gd name="T31" fmla="*/ 0 h 102"/>
                <a:gd name="T32" fmla="*/ 54 w 106"/>
                <a:gd name="T33" fmla="*/ 78 h 102"/>
                <a:gd name="T34" fmla="*/ 54 w 106"/>
                <a:gd name="T35"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102">
                  <a:moveTo>
                    <a:pt x="54" y="78"/>
                  </a:moveTo>
                  <a:lnTo>
                    <a:pt x="54" y="78"/>
                  </a:lnTo>
                  <a:lnTo>
                    <a:pt x="85" y="0"/>
                  </a:lnTo>
                  <a:lnTo>
                    <a:pt x="106" y="0"/>
                  </a:lnTo>
                  <a:lnTo>
                    <a:pt x="106" y="102"/>
                  </a:lnTo>
                  <a:lnTo>
                    <a:pt x="92" y="102"/>
                  </a:lnTo>
                  <a:lnTo>
                    <a:pt x="92" y="16"/>
                  </a:lnTo>
                  <a:lnTo>
                    <a:pt x="92" y="16"/>
                  </a:lnTo>
                  <a:lnTo>
                    <a:pt x="59" y="102"/>
                  </a:lnTo>
                  <a:lnTo>
                    <a:pt x="50" y="102"/>
                  </a:lnTo>
                  <a:lnTo>
                    <a:pt x="14" y="16"/>
                  </a:lnTo>
                  <a:lnTo>
                    <a:pt x="14" y="16"/>
                  </a:lnTo>
                  <a:lnTo>
                    <a:pt x="14" y="102"/>
                  </a:lnTo>
                  <a:lnTo>
                    <a:pt x="0" y="102"/>
                  </a:lnTo>
                  <a:lnTo>
                    <a:pt x="0" y="0"/>
                  </a:lnTo>
                  <a:lnTo>
                    <a:pt x="24" y="0"/>
                  </a:lnTo>
                  <a:lnTo>
                    <a:pt x="54" y="78"/>
                  </a:lnTo>
                  <a:lnTo>
                    <a:pt x="54" y="78"/>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24" name="Freeform 23"/>
            <p:cNvSpPr>
              <a:spLocks/>
            </p:cNvSpPr>
            <p:nvPr userDrawn="1"/>
          </p:nvSpPr>
          <p:spPr bwMode="auto">
            <a:xfrm>
              <a:off x="7329488" y="876300"/>
              <a:ext cx="461963" cy="112713"/>
            </a:xfrm>
            <a:custGeom>
              <a:avLst/>
              <a:gdLst>
                <a:gd name="T0" fmla="*/ 108 w 123"/>
                <a:gd name="T1" fmla="*/ 0 h 30"/>
                <a:gd name="T2" fmla="*/ 21 w 123"/>
                <a:gd name="T3" fmla="*/ 0 h 30"/>
                <a:gd name="T4" fmla="*/ 0 w 123"/>
                <a:gd name="T5" fmla="*/ 30 h 30"/>
                <a:gd name="T6" fmla="*/ 108 w 123"/>
                <a:gd name="T7" fmla="*/ 30 h 30"/>
                <a:gd name="T8" fmla="*/ 123 w 123"/>
                <a:gd name="T9" fmla="*/ 15 h 30"/>
                <a:gd name="T10" fmla="*/ 123 w 123"/>
                <a:gd name="T11" fmla="*/ 15 h 30"/>
                <a:gd name="T12" fmla="*/ 108 w 123"/>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23" h="30">
                  <a:moveTo>
                    <a:pt x="108" y="0"/>
                  </a:moveTo>
                  <a:cubicBezTo>
                    <a:pt x="21" y="0"/>
                    <a:pt x="21" y="0"/>
                    <a:pt x="21" y="0"/>
                  </a:cubicBezTo>
                  <a:cubicBezTo>
                    <a:pt x="15" y="11"/>
                    <a:pt x="8" y="21"/>
                    <a:pt x="0" y="30"/>
                  </a:cubicBezTo>
                  <a:cubicBezTo>
                    <a:pt x="108" y="30"/>
                    <a:pt x="108" y="30"/>
                    <a:pt x="108" y="30"/>
                  </a:cubicBezTo>
                  <a:cubicBezTo>
                    <a:pt x="117" y="30"/>
                    <a:pt x="123" y="23"/>
                    <a:pt x="123" y="15"/>
                  </a:cubicBezTo>
                  <a:cubicBezTo>
                    <a:pt x="123" y="15"/>
                    <a:pt x="123" y="15"/>
                    <a:pt x="123" y="15"/>
                  </a:cubicBezTo>
                  <a:cubicBezTo>
                    <a:pt x="123" y="7"/>
                    <a:pt x="117" y="0"/>
                    <a:pt x="108"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25" name="Freeform 24"/>
            <p:cNvSpPr>
              <a:spLocks/>
            </p:cNvSpPr>
            <p:nvPr userDrawn="1"/>
          </p:nvSpPr>
          <p:spPr bwMode="auto">
            <a:xfrm>
              <a:off x="7458076" y="657225"/>
              <a:ext cx="333375" cy="114300"/>
            </a:xfrm>
            <a:custGeom>
              <a:avLst/>
              <a:gdLst>
                <a:gd name="T0" fmla="*/ 74 w 89"/>
                <a:gd name="T1" fmla="*/ 0 h 30"/>
                <a:gd name="T2" fmla="*/ 8 w 89"/>
                <a:gd name="T3" fmla="*/ 0 h 30"/>
                <a:gd name="T4" fmla="*/ 0 w 89"/>
                <a:gd name="T5" fmla="*/ 30 h 30"/>
                <a:gd name="T6" fmla="*/ 74 w 89"/>
                <a:gd name="T7" fmla="*/ 30 h 30"/>
                <a:gd name="T8" fmla="*/ 89 w 89"/>
                <a:gd name="T9" fmla="*/ 15 h 30"/>
                <a:gd name="T10" fmla="*/ 74 w 89"/>
                <a:gd name="T11" fmla="*/ 0 h 30"/>
              </a:gdLst>
              <a:ahLst/>
              <a:cxnLst>
                <a:cxn ang="0">
                  <a:pos x="T0" y="T1"/>
                </a:cxn>
                <a:cxn ang="0">
                  <a:pos x="T2" y="T3"/>
                </a:cxn>
                <a:cxn ang="0">
                  <a:pos x="T4" y="T5"/>
                </a:cxn>
                <a:cxn ang="0">
                  <a:pos x="T6" y="T7"/>
                </a:cxn>
                <a:cxn ang="0">
                  <a:pos x="T8" y="T9"/>
                </a:cxn>
                <a:cxn ang="0">
                  <a:pos x="T10" y="T11"/>
                </a:cxn>
              </a:cxnLst>
              <a:rect l="0" t="0" r="r" b="b"/>
              <a:pathLst>
                <a:path w="89" h="30">
                  <a:moveTo>
                    <a:pt x="74" y="0"/>
                  </a:moveTo>
                  <a:cubicBezTo>
                    <a:pt x="8" y="0"/>
                    <a:pt x="8" y="0"/>
                    <a:pt x="8" y="0"/>
                  </a:cubicBezTo>
                  <a:cubicBezTo>
                    <a:pt x="6" y="11"/>
                    <a:pt x="3" y="21"/>
                    <a:pt x="0" y="30"/>
                  </a:cubicBezTo>
                  <a:cubicBezTo>
                    <a:pt x="74" y="30"/>
                    <a:pt x="74" y="30"/>
                    <a:pt x="74" y="30"/>
                  </a:cubicBezTo>
                  <a:cubicBezTo>
                    <a:pt x="83" y="30"/>
                    <a:pt x="89" y="24"/>
                    <a:pt x="89" y="15"/>
                  </a:cubicBezTo>
                  <a:cubicBezTo>
                    <a:pt x="89" y="7"/>
                    <a:pt x="83" y="0"/>
                    <a:pt x="74"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26" name="Freeform 25"/>
            <p:cNvSpPr>
              <a:spLocks/>
            </p:cNvSpPr>
            <p:nvPr userDrawn="1"/>
          </p:nvSpPr>
          <p:spPr bwMode="auto">
            <a:xfrm>
              <a:off x="7502526" y="442913"/>
              <a:ext cx="288925" cy="112713"/>
            </a:xfrm>
            <a:custGeom>
              <a:avLst/>
              <a:gdLst>
                <a:gd name="T0" fmla="*/ 62 w 77"/>
                <a:gd name="T1" fmla="*/ 0 h 30"/>
                <a:gd name="T2" fmla="*/ 0 w 77"/>
                <a:gd name="T3" fmla="*/ 0 h 30"/>
                <a:gd name="T4" fmla="*/ 0 w 77"/>
                <a:gd name="T5" fmla="*/ 14 h 30"/>
                <a:gd name="T6" fmla="*/ 0 w 77"/>
                <a:gd name="T7" fmla="*/ 30 h 30"/>
                <a:gd name="T8" fmla="*/ 62 w 77"/>
                <a:gd name="T9" fmla="*/ 30 h 30"/>
                <a:gd name="T10" fmla="*/ 77 w 77"/>
                <a:gd name="T11" fmla="*/ 15 h 30"/>
                <a:gd name="T12" fmla="*/ 62 w 77"/>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77" h="30">
                  <a:moveTo>
                    <a:pt x="62" y="0"/>
                  </a:moveTo>
                  <a:cubicBezTo>
                    <a:pt x="0" y="0"/>
                    <a:pt x="0" y="0"/>
                    <a:pt x="0" y="0"/>
                  </a:cubicBezTo>
                  <a:cubicBezTo>
                    <a:pt x="0" y="4"/>
                    <a:pt x="0" y="9"/>
                    <a:pt x="0" y="14"/>
                  </a:cubicBezTo>
                  <a:cubicBezTo>
                    <a:pt x="0" y="19"/>
                    <a:pt x="0" y="25"/>
                    <a:pt x="0" y="30"/>
                  </a:cubicBezTo>
                  <a:cubicBezTo>
                    <a:pt x="62" y="30"/>
                    <a:pt x="62" y="30"/>
                    <a:pt x="62" y="30"/>
                  </a:cubicBezTo>
                  <a:cubicBezTo>
                    <a:pt x="71" y="30"/>
                    <a:pt x="77" y="23"/>
                    <a:pt x="77" y="15"/>
                  </a:cubicBezTo>
                  <a:cubicBezTo>
                    <a:pt x="77" y="7"/>
                    <a:pt x="71" y="0"/>
                    <a:pt x="62"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27" name="Freeform 26"/>
            <p:cNvSpPr>
              <a:spLocks/>
            </p:cNvSpPr>
            <p:nvPr userDrawn="1"/>
          </p:nvSpPr>
          <p:spPr bwMode="auto">
            <a:xfrm>
              <a:off x="7458076" y="223838"/>
              <a:ext cx="333375" cy="114300"/>
            </a:xfrm>
            <a:custGeom>
              <a:avLst/>
              <a:gdLst>
                <a:gd name="T0" fmla="*/ 74 w 89"/>
                <a:gd name="T1" fmla="*/ 0 h 30"/>
                <a:gd name="T2" fmla="*/ 0 w 89"/>
                <a:gd name="T3" fmla="*/ 0 h 30"/>
                <a:gd name="T4" fmla="*/ 8 w 89"/>
                <a:gd name="T5" fmla="*/ 30 h 30"/>
                <a:gd name="T6" fmla="*/ 74 w 89"/>
                <a:gd name="T7" fmla="*/ 30 h 30"/>
                <a:gd name="T8" fmla="*/ 89 w 89"/>
                <a:gd name="T9" fmla="*/ 15 h 30"/>
                <a:gd name="T10" fmla="*/ 89 w 89"/>
                <a:gd name="T11" fmla="*/ 15 h 30"/>
                <a:gd name="T12" fmla="*/ 74 w 8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9" h="30">
                  <a:moveTo>
                    <a:pt x="74" y="0"/>
                  </a:moveTo>
                  <a:cubicBezTo>
                    <a:pt x="0" y="0"/>
                    <a:pt x="0" y="0"/>
                    <a:pt x="0" y="0"/>
                  </a:cubicBezTo>
                  <a:cubicBezTo>
                    <a:pt x="4" y="10"/>
                    <a:pt x="6" y="20"/>
                    <a:pt x="8" y="30"/>
                  </a:cubicBezTo>
                  <a:cubicBezTo>
                    <a:pt x="74" y="30"/>
                    <a:pt x="74" y="30"/>
                    <a:pt x="74" y="30"/>
                  </a:cubicBezTo>
                  <a:cubicBezTo>
                    <a:pt x="83" y="30"/>
                    <a:pt x="89" y="24"/>
                    <a:pt x="89" y="15"/>
                  </a:cubicBezTo>
                  <a:cubicBezTo>
                    <a:pt x="89" y="15"/>
                    <a:pt x="89" y="15"/>
                    <a:pt x="89" y="15"/>
                  </a:cubicBezTo>
                  <a:cubicBezTo>
                    <a:pt x="89" y="7"/>
                    <a:pt x="83" y="0"/>
                    <a:pt x="74"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28" name="Freeform 27"/>
            <p:cNvSpPr>
              <a:spLocks/>
            </p:cNvSpPr>
            <p:nvPr userDrawn="1"/>
          </p:nvSpPr>
          <p:spPr bwMode="auto">
            <a:xfrm>
              <a:off x="7337426" y="9525"/>
              <a:ext cx="454025" cy="112713"/>
            </a:xfrm>
            <a:custGeom>
              <a:avLst/>
              <a:gdLst>
                <a:gd name="T0" fmla="*/ 106 w 121"/>
                <a:gd name="T1" fmla="*/ 0 h 30"/>
                <a:gd name="T2" fmla="*/ 0 w 121"/>
                <a:gd name="T3" fmla="*/ 0 h 30"/>
                <a:gd name="T4" fmla="*/ 20 w 121"/>
                <a:gd name="T5" fmla="*/ 30 h 30"/>
                <a:gd name="T6" fmla="*/ 106 w 121"/>
                <a:gd name="T7" fmla="*/ 30 h 30"/>
                <a:gd name="T8" fmla="*/ 121 w 121"/>
                <a:gd name="T9" fmla="*/ 15 h 30"/>
                <a:gd name="T10" fmla="*/ 106 w 121"/>
                <a:gd name="T11" fmla="*/ 0 h 30"/>
              </a:gdLst>
              <a:ahLst/>
              <a:cxnLst>
                <a:cxn ang="0">
                  <a:pos x="T0" y="T1"/>
                </a:cxn>
                <a:cxn ang="0">
                  <a:pos x="T2" y="T3"/>
                </a:cxn>
                <a:cxn ang="0">
                  <a:pos x="T4" y="T5"/>
                </a:cxn>
                <a:cxn ang="0">
                  <a:pos x="T6" y="T7"/>
                </a:cxn>
                <a:cxn ang="0">
                  <a:pos x="T8" y="T9"/>
                </a:cxn>
                <a:cxn ang="0">
                  <a:pos x="T10" y="T11"/>
                </a:cxn>
              </a:cxnLst>
              <a:rect l="0" t="0" r="r" b="b"/>
              <a:pathLst>
                <a:path w="121" h="30">
                  <a:moveTo>
                    <a:pt x="106" y="0"/>
                  </a:moveTo>
                  <a:cubicBezTo>
                    <a:pt x="0" y="0"/>
                    <a:pt x="0" y="0"/>
                    <a:pt x="0" y="0"/>
                  </a:cubicBezTo>
                  <a:cubicBezTo>
                    <a:pt x="8" y="9"/>
                    <a:pt x="14" y="19"/>
                    <a:pt x="20" y="30"/>
                  </a:cubicBezTo>
                  <a:cubicBezTo>
                    <a:pt x="106" y="30"/>
                    <a:pt x="106" y="30"/>
                    <a:pt x="106" y="30"/>
                  </a:cubicBezTo>
                  <a:cubicBezTo>
                    <a:pt x="115" y="30"/>
                    <a:pt x="121" y="23"/>
                    <a:pt x="121" y="15"/>
                  </a:cubicBezTo>
                  <a:cubicBezTo>
                    <a:pt x="121" y="7"/>
                    <a:pt x="115" y="0"/>
                    <a:pt x="106" y="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29" name="Freeform 28"/>
            <p:cNvSpPr>
              <a:spLocks/>
            </p:cNvSpPr>
            <p:nvPr userDrawn="1"/>
          </p:nvSpPr>
          <p:spPr bwMode="auto">
            <a:xfrm>
              <a:off x="6432551" y="876300"/>
              <a:ext cx="280988" cy="112713"/>
            </a:xfrm>
            <a:custGeom>
              <a:avLst/>
              <a:gdLst>
                <a:gd name="T0" fmla="*/ 60 w 75"/>
                <a:gd name="T1" fmla="*/ 15 h 30"/>
                <a:gd name="T2" fmla="*/ 60 w 75"/>
                <a:gd name="T3" fmla="*/ 15 h 30"/>
                <a:gd name="T4" fmla="*/ 75 w 75"/>
                <a:gd name="T5" fmla="*/ 0 h 30"/>
                <a:gd name="T6" fmla="*/ 15 w 75"/>
                <a:gd name="T7" fmla="*/ 0 h 30"/>
                <a:gd name="T8" fmla="*/ 0 w 75"/>
                <a:gd name="T9" fmla="*/ 15 h 30"/>
                <a:gd name="T10" fmla="*/ 0 w 75"/>
                <a:gd name="T11" fmla="*/ 15 h 30"/>
                <a:gd name="T12" fmla="*/ 15 w 75"/>
                <a:gd name="T13" fmla="*/ 30 h 30"/>
                <a:gd name="T14" fmla="*/ 75 w 75"/>
                <a:gd name="T15" fmla="*/ 30 h 30"/>
                <a:gd name="T16" fmla="*/ 60 w 75"/>
                <a:gd name="T1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60" y="15"/>
                  </a:moveTo>
                  <a:cubicBezTo>
                    <a:pt x="60" y="15"/>
                    <a:pt x="60" y="15"/>
                    <a:pt x="60" y="15"/>
                  </a:cubicBezTo>
                  <a:cubicBezTo>
                    <a:pt x="60" y="7"/>
                    <a:pt x="67" y="0"/>
                    <a:pt x="75" y="0"/>
                  </a:cubicBezTo>
                  <a:cubicBezTo>
                    <a:pt x="15" y="0"/>
                    <a:pt x="15" y="0"/>
                    <a:pt x="15" y="0"/>
                  </a:cubicBezTo>
                  <a:cubicBezTo>
                    <a:pt x="7" y="0"/>
                    <a:pt x="0" y="7"/>
                    <a:pt x="0" y="15"/>
                  </a:cubicBezTo>
                  <a:cubicBezTo>
                    <a:pt x="0" y="15"/>
                    <a:pt x="0" y="15"/>
                    <a:pt x="0" y="15"/>
                  </a:cubicBezTo>
                  <a:cubicBezTo>
                    <a:pt x="0" y="23"/>
                    <a:pt x="7" y="30"/>
                    <a:pt x="15" y="30"/>
                  </a:cubicBezTo>
                  <a:cubicBezTo>
                    <a:pt x="75" y="30"/>
                    <a:pt x="75" y="30"/>
                    <a:pt x="75" y="30"/>
                  </a:cubicBezTo>
                  <a:cubicBezTo>
                    <a:pt x="67" y="30"/>
                    <a:pt x="60" y="23"/>
                    <a:pt x="60" y="15"/>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30" name="Freeform 29"/>
            <p:cNvSpPr>
              <a:spLocks/>
            </p:cNvSpPr>
            <p:nvPr userDrawn="1"/>
          </p:nvSpPr>
          <p:spPr bwMode="auto">
            <a:xfrm>
              <a:off x="6657976" y="876300"/>
              <a:ext cx="750888" cy="112713"/>
            </a:xfrm>
            <a:custGeom>
              <a:avLst/>
              <a:gdLst>
                <a:gd name="T0" fmla="*/ 200 w 200"/>
                <a:gd name="T1" fmla="*/ 0 h 30"/>
                <a:gd name="T2" fmla="*/ 15 w 200"/>
                <a:gd name="T3" fmla="*/ 0 h 30"/>
                <a:gd name="T4" fmla="*/ 0 w 200"/>
                <a:gd name="T5" fmla="*/ 15 h 30"/>
                <a:gd name="T6" fmla="*/ 0 w 200"/>
                <a:gd name="T7" fmla="*/ 15 h 30"/>
                <a:gd name="T8" fmla="*/ 15 w 200"/>
                <a:gd name="T9" fmla="*/ 30 h 30"/>
                <a:gd name="T10" fmla="*/ 179 w 200"/>
                <a:gd name="T11" fmla="*/ 30 h 30"/>
                <a:gd name="T12" fmla="*/ 200 w 20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00" h="30">
                  <a:moveTo>
                    <a:pt x="200" y="0"/>
                  </a:moveTo>
                  <a:cubicBezTo>
                    <a:pt x="15" y="0"/>
                    <a:pt x="15" y="0"/>
                    <a:pt x="15" y="0"/>
                  </a:cubicBezTo>
                  <a:cubicBezTo>
                    <a:pt x="7" y="0"/>
                    <a:pt x="0" y="7"/>
                    <a:pt x="0" y="15"/>
                  </a:cubicBezTo>
                  <a:cubicBezTo>
                    <a:pt x="0" y="15"/>
                    <a:pt x="0" y="15"/>
                    <a:pt x="0" y="15"/>
                  </a:cubicBezTo>
                  <a:cubicBezTo>
                    <a:pt x="0" y="23"/>
                    <a:pt x="7" y="30"/>
                    <a:pt x="15" y="30"/>
                  </a:cubicBezTo>
                  <a:cubicBezTo>
                    <a:pt x="179" y="30"/>
                    <a:pt x="179" y="30"/>
                    <a:pt x="179" y="30"/>
                  </a:cubicBezTo>
                  <a:cubicBezTo>
                    <a:pt x="187" y="21"/>
                    <a:pt x="194" y="11"/>
                    <a:pt x="200"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31" name="Freeform 30"/>
            <p:cNvSpPr>
              <a:spLocks/>
            </p:cNvSpPr>
            <p:nvPr userDrawn="1"/>
          </p:nvSpPr>
          <p:spPr bwMode="auto">
            <a:xfrm>
              <a:off x="6273801" y="657225"/>
              <a:ext cx="282575" cy="114300"/>
            </a:xfrm>
            <a:custGeom>
              <a:avLst/>
              <a:gdLst>
                <a:gd name="T0" fmla="*/ 60 w 75"/>
                <a:gd name="T1" fmla="*/ 19 h 30"/>
                <a:gd name="T2" fmla="*/ 74 w 75"/>
                <a:gd name="T3" fmla="*/ 0 h 30"/>
                <a:gd name="T4" fmla="*/ 15 w 75"/>
                <a:gd name="T5" fmla="*/ 0 h 30"/>
                <a:gd name="T6" fmla="*/ 0 w 75"/>
                <a:gd name="T7" fmla="*/ 15 h 30"/>
                <a:gd name="T8" fmla="*/ 15 w 75"/>
                <a:gd name="T9" fmla="*/ 30 h 30"/>
                <a:gd name="T10" fmla="*/ 75 w 75"/>
                <a:gd name="T11" fmla="*/ 30 h 30"/>
                <a:gd name="T12" fmla="*/ 60 w 75"/>
                <a:gd name="T13" fmla="*/ 19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60" y="19"/>
                  </a:moveTo>
                  <a:cubicBezTo>
                    <a:pt x="58" y="9"/>
                    <a:pt x="65" y="0"/>
                    <a:pt x="74" y="0"/>
                  </a:cubicBezTo>
                  <a:cubicBezTo>
                    <a:pt x="15" y="0"/>
                    <a:pt x="15" y="0"/>
                    <a:pt x="15" y="0"/>
                  </a:cubicBezTo>
                  <a:cubicBezTo>
                    <a:pt x="7" y="0"/>
                    <a:pt x="0" y="7"/>
                    <a:pt x="0" y="15"/>
                  </a:cubicBezTo>
                  <a:cubicBezTo>
                    <a:pt x="0" y="24"/>
                    <a:pt x="7" y="30"/>
                    <a:pt x="15" y="30"/>
                  </a:cubicBezTo>
                  <a:cubicBezTo>
                    <a:pt x="75" y="30"/>
                    <a:pt x="75" y="30"/>
                    <a:pt x="75" y="30"/>
                  </a:cubicBezTo>
                  <a:cubicBezTo>
                    <a:pt x="68" y="30"/>
                    <a:pt x="61" y="26"/>
                    <a:pt x="60" y="19"/>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32" name="Freeform 31"/>
            <p:cNvSpPr>
              <a:spLocks/>
            </p:cNvSpPr>
            <p:nvPr userDrawn="1"/>
          </p:nvSpPr>
          <p:spPr bwMode="auto">
            <a:xfrm>
              <a:off x="6492876" y="657225"/>
              <a:ext cx="993775" cy="114300"/>
            </a:xfrm>
            <a:custGeom>
              <a:avLst/>
              <a:gdLst>
                <a:gd name="T0" fmla="*/ 265 w 265"/>
                <a:gd name="T1" fmla="*/ 0 h 30"/>
                <a:gd name="T2" fmla="*/ 16 w 265"/>
                <a:gd name="T3" fmla="*/ 0 h 30"/>
                <a:gd name="T4" fmla="*/ 2 w 265"/>
                <a:gd name="T5" fmla="*/ 19 h 30"/>
                <a:gd name="T6" fmla="*/ 17 w 265"/>
                <a:gd name="T7" fmla="*/ 30 h 30"/>
                <a:gd name="T8" fmla="*/ 257 w 265"/>
                <a:gd name="T9" fmla="*/ 30 h 30"/>
                <a:gd name="T10" fmla="*/ 265 w 265"/>
                <a:gd name="T11" fmla="*/ 0 h 30"/>
              </a:gdLst>
              <a:ahLst/>
              <a:cxnLst>
                <a:cxn ang="0">
                  <a:pos x="T0" y="T1"/>
                </a:cxn>
                <a:cxn ang="0">
                  <a:pos x="T2" y="T3"/>
                </a:cxn>
                <a:cxn ang="0">
                  <a:pos x="T4" y="T5"/>
                </a:cxn>
                <a:cxn ang="0">
                  <a:pos x="T6" y="T7"/>
                </a:cxn>
                <a:cxn ang="0">
                  <a:pos x="T8" y="T9"/>
                </a:cxn>
                <a:cxn ang="0">
                  <a:pos x="T10" y="T11"/>
                </a:cxn>
              </a:cxnLst>
              <a:rect l="0" t="0" r="r" b="b"/>
              <a:pathLst>
                <a:path w="265" h="30">
                  <a:moveTo>
                    <a:pt x="265" y="0"/>
                  </a:moveTo>
                  <a:cubicBezTo>
                    <a:pt x="16" y="0"/>
                    <a:pt x="16" y="0"/>
                    <a:pt x="16" y="0"/>
                  </a:cubicBezTo>
                  <a:cubicBezTo>
                    <a:pt x="7" y="0"/>
                    <a:pt x="0" y="9"/>
                    <a:pt x="2" y="19"/>
                  </a:cubicBezTo>
                  <a:cubicBezTo>
                    <a:pt x="3" y="26"/>
                    <a:pt x="10" y="30"/>
                    <a:pt x="17" y="30"/>
                  </a:cubicBezTo>
                  <a:cubicBezTo>
                    <a:pt x="257" y="30"/>
                    <a:pt x="257" y="30"/>
                    <a:pt x="257" y="30"/>
                  </a:cubicBezTo>
                  <a:cubicBezTo>
                    <a:pt x="260" y="21"/>
                    <a:pt x="263" y="11"/>
                    <a:pt x="265"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33" name="Freeform 32"/>
            <p:cNvSpPr>
              <a:spLocks/>
            </p:cNvSpPr>
            <p:nvPr userDrawn="1"/>
          </p:nvSpPr>
          <p:spPr bwMode="auto">
            <a:xfrm>
              <a:off x="6113463" y="442913"/>
              <a:ext cx="280988" cy="112713"/>
            </a:xfrm>
            <a:custGeom>
              <a:avLst/>
              <a:gdLst>
                <a:gd name="T0" fmla="*/ 60 w 75"/>
                <a:gd name="T1" fmla="*/ 18 h 30"/>
                <a:gd name="T2" fmla="*/ 75 w 75"/>
                <a:gd name="T3" fmla="*/ 0 h 30"/>
                <a:gd name="T4" fmla="*/ 15 w 75"/>
                <a:gd name="T5" fmla="*/ 0 h 30"/>
                <a:gd name="T6" fmla="*/ 0 w 75"/>
                <a:gd name="T7" fmla="*/ 15 h 30"/>
                <a:gd name="T8" fmla="*/ 15 w 75"/>
                <a:gd name="T9" fmla="*/ 30 h 30"/>
                <a:gd name="T10" fmla="*/ 75 w 75"/>
                <a:gd name="T11" fmla="*/ 30 h 30"/>
                <a:gd name="T12" fmla="*/ 60 w 75"/>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60" y="18"/>
                  </a:moveTo>
                  <a:cubicBezTo>
                    <a:pt x="58" y="8"/>
                    <a:pt x="66" y="0"/>
                    <a:pt x="75" y="0"/>
                  </a:cubicBezTo>
                  <a:cubicBezTo>
                    <a:pt x="15" y="0"/>
                    <a:pt x="15" y="0"/>
                    <a:pt x="15" y="0"/>
                  </a:cubicBezTo>
                  <a:cubicBezTo>
                    <a:pt x="7" y="0"/>
                    <a:pt x="0" y="7"/>
                    <a:pt x="0" y="15"/>
                  </a:cubicBezTo>
                  <a:cubicBezTo>
                    <a:pt x="0" y="23"/>
                    <a:pt x="7" y="30"/>
                    <a:pt x="15" y="30"/>
                  </a:cubicBezTo>
                  <a:cubicBezTo>
                    <a:pt x="75" y="30"/>
                    <a:pt x="75" y="30"/>
                    <a:pt x="75" y="30"/>
                  </a:cubicBezTo>
                  <a:cubicBezTo>
                    <a:pt x="68" y="30"/>
                    <a:pt x="62" y="25"/>
                    <a:pt x="60" y="18"/>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34" name="Freeform 33"/>
            <p:cNvSpPr>
              <a:spLocks/>
            </p:cNvSpPr>
            <p:nvPr userDrawn="1"/>
          </p:nvSpPr>
          <p:spPr bwMode="auto">
            <a:xfrm>
              <a:off x="6330951" y="442913"/>
              <a:ext cx="1171575" cy="112713"/>
            </a:xfrm>
            <a:custGeom>
              <a:avLst/>
              <a:gdLst>
                <a:gd name="T0" fmla="*/ 2 w 312"/>
                <a:gd name="T1" fmla="*/ 18 h 30"/>
                <a:gd name="T2" fmla="*/ 17 w 312"/>
                <a:gd name="T3" fmla="*/ 30 h 30"/>
                <a:gd name="T4" fmla="*/ 312 w 312"/>
                <a:gd name="T5" fmla="*/ 30 h 30"/>
                <a:gd name="T6" fmla="*/ 312 w 312"/>
                <a:gd name="T7" fmla="*/ 14 h 30"/>
                <a:gd name="T8" fmla="*/ 312 w 312"/>
                <a:gd name="T9" fmla="*/ 0 h 30"/>
                <a:gd name="T10" fmla="*/ 17 w 312"/>
                <a:gd name="T11" fmla="*/ 0 h 30"/>
                <a:gd name="T12" fmla="*/ 2 w 312"/>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312" h="30">
                  <a:moveTo>
                    <a:pt x="2" y="18"/>
                  </a:moveTo>
                  <a:cubicBezTo>
                    <a:pt x="4" y="25"/>
                    <a:pt x="10" y="30"/>
                    <a:pt x="17" y="30"/>
                  </a:cubicBezTo>
                  <a:cubicBezTo>
                    <a:pt x="312" y="30"/>
                    <a:pt x="312" y="30"/>
                    <a:pt x="312" y="30"/>
                  </a:cubicBezTo>
                  <a:cubicBezTo>
                    <a:pt x="312" y="25"/>
                    <a:pt x="312" y="19"/>
                    <a:pt x="312" y="14"/>
                  </a:cubicBezTo>
                  <a:cubicBezTo>
                    <a:pt x="312" y="9"/>
                    <a:pt x="312" y="4"/>
                    <a:pt x="312" y="0"/>
                  </a:cubicBezTo>
                  <a:cubicBezTo>
                    <a:pt x="17" y="0"/>
                    <a:pt x="17" y="0"/>
                    <a:pt x="17" y="0"/>
                  </a:cubicBezTo>
                  <a:cubicBezTo>
                    <a:pt x="8" y="0"/>
                    <a:pt x="0" y="8"/>
                    <a:pt x="2" y="18"/>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35" name="Freeform 34"/>
            <p:cNvSpPr>
              <a:spLocks/>
            </p:cNvSpPr>
            <p:nvPr userDrawn="1"/>
          </p:nvSpPr>
          <p:spPr bwMode="auto">
            <a:xfrm>
              <a:off x="6191251" y="223838"/>
              <a:ext cx="282575" cy="114300"/>
            </a:xfrm>
            <a:custGeom>
              <a:avLst/>
              <a:gdLst>
                <a:gd name="T0" fmla="*/ 60 w 75"/>
                <a:gd name="T1" fmla="*/ 15 h 30"/>
                <a:gd name="T2" fmla="*/ 75 w 75"/>
                <a:gd name="T3" fmla="*/ 0 h 30"/>
                <a:gd name="T4" fmla="*/ 16 w 75"/>
                <a:gd name="T5" fmla="*/ 0 h 30"/>
                <a:gd name="T6" fmla="*/ 0 w 75"/>
                <a:gd name="T7" fmla="*/ 15 h 30"/>
                <a:gd name="T8" fmla="*/ 0 w 75"/>
                <a:gd name="T9" fmla="*/ 15 h 30"/>
                <a:gd name="T10" fmla="*/ 16 w 75"/>
                <a:gd name="T11" fmla="*/ 30 h 30"/>
                <a:gd name="T12" fmla="*/ 75 w 75"/>
                <a:gd name="T13" fmla="*/ 30 h 30"/>
                <a:gd name="T14" fmla="*/ 60 w 75"/>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30">
                  <a:moveTo>
                    <a:pt x="60" y="15"/>
                  </a:moveTo>
                  <a:cubicBezTo>
                    <a:pt x="60" y="7"/>
                    <a:pt x="67" y="0"/>
                    <a:pt x="75" y="0"/>
                  </a:cubicBezTo>
                  <a:cubicBezTo>
                    <a:pt x="16" y="0"/>
                    <a:pt x="16" y="0"/>
                    <a:pt x="16" y="0"/>
                  </a:cubicBezTo>
                  <a:cubicBezTo>
                    <a:pt x="7" y="0"/>
                    <a:pt x="0" y="7"/>
                    <a:pt x="0" y="15"/>
                  </a:cubicBezTo>
                  <a:cubicBezTo>
                    <a:pt x="0" y="15"/>
                    <a:pt x="0" y="15"/>
                    <a:pt x="0" y="15"/>
                  </a:cubicBezTo>
                  <a:cubicBezTo>
                    <a:pt x="0" y="24"/>
                    <a:pt x="7" y="30"/>
                    <a:pt x="16" y="30"/>
                  </a:cubicBezTo>
                  <a:cubicBezTo>
                    <a:pt x="75" y="30"/>
                    <a:pt x="75" y="30"/>
                    <a:pt x="75" y="30"/>
                  </a:cubicBezTo>
                  <a:cubicBezTo>
                    <a:pt x="67" y="30"/>
                    <a:pt x="60" y="24"/>
                    <a:pt x="60" y="15"/>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36" name="Freeform 35"/>
            <p:cNvSpPr>
              <a:spLocks/>
            </p:cNvSpPr>
            <p:nvPr userDrawn="1"/>
          </p:nvSpPr>
          <p:spPr bwMode="auto">
            <a:xfrm>
              <a:off x="6416676" y="223838"/>
              <a:ext cx="1069975" cy="114300"/>
            </a:xfrm>
            <a:custGeom>
              <a:avLst/>
              <a:gdLst>
                <a:gd name="T0" fmla="*/ 277 w 285"/>
                <a:gd name="T1" fmla="*/ 0 h 30"/>
                <a:gd name="T2" fmla="*/ 15 w 285"/>
                <a:gd name="T3" fmla="*/ 0 h 30"/>
                <a:gd name="T4" fmla="*/ 0 w 285"/>
                <a:gd name="T5" fmla="*/ 15 h 30"/>
                <a:gd name="T6" fmla="*/ 15 w 285"/>
                <a:gd name="T7" fmla="*/ 30 h 30"/>
                <a:gd name="T8" fmla="*/ 285 w 285"/>
                <a:gd name="T9" fmla="*/ 30 h 30"/>
                <a:gd name="T10" fmla="*/ 277 w 285"/>
                <a:gd name="T11" fmla="*/ 0 h 30"/>
              </a:gdLst>
              <a:ahLst/>
              <a:cxnLst>
                <a:cxn ang="0">
                  <a:pos x="T0" y="T1"/>
                </a:cxn>
                <a:cxn ang="0">
                  <a:pos x="T2" y="T3"/>
                </a:cxn>
                <a:cxn ang="0">
                  <a:pos x="T4" y="T5"/>
                </a:cxn>
                <a:cxn ang="0">
                  <a:pos x="T6" y="T7"/>
                </a:cxn>
                <a:cxn ang="0">
                  <a:pos x="T8" y="T9"/>
                </a:cxn>
                <a:cxn ang="0">
                  <a:pos x="T10" y="T11"/>
                </a:cxn>
              </a:cxnLst>
              <a:rect l="0" t="0" r="r" b="b"/>
              <a:pathLst>
                <a:path w="285" h="30">
                  <a:moveTo>
                    <a:pt x="277" y="0"/>
                  </a:moveTo>
                  <a:cubicBezTo>
                    <a:pt x="15" y="0"/>
                    <a:pt x="15" y="0"/>
                    <a:pt x="15" y="0"/>
                  </a:cubicBezTo>
                  <a:cubicBezTo>
                    <a:pt x="7" y="0"/>
                    <a:pt x="0" y="7"/>
                    <a:pt x="0" y="15"/>
                  </a:cubicBezTo>
                  <a:cubicBezTo>
                    <a:pt x="0" y="24"/>
                    <a:pt x="7" y="30"/>
                    <a:pt x="15" y="30"/>
                  </a:cubicBezTo>
                  <a:cubicBezTo>
                    <a:pt x="285" y="30"/>
                    <a:pt x="285" y="30"/>
                    <a:pt x="285" y="30"/>
                  </a:cubicBezTo>
                  <a:cubicBezTo>
                    <a:pt x="283" y="20"/>
                    <a:pt x="281" y="10"/>
                    <a:pt x="277"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37" name="Freeform 36"/>
            <p:cNvSpPr>
              <a:spLocks/>
            </p:cNvSpPr>
            <p:nvPr userDrawn="1"/>
          </p:nvSpPr>
          <p:spPr bwMode="auto">
            <a:xfrm>
              <a:off x="6605588" y="9525"/>
              <a:ext cx="280988" cy="112713"/>
            </a:xfrm>
            <a:custGeom>
              <a:avLst/>
              <a:gdLst>
                <a:gd name="T0" fmla="*/ 60 w 75"/>
                <a:gd name="T1" fmla="*/ 18 h 30"/>
                <a:gd name="T2" fmla="*/ 74 w 75"/>
                <a:gd name="T3" fmla="*/ 0 h 30"/>
                <a:gd name="T4" fmla="*/ 15 w 75"/>
                <a:gd name="T5" fmla="*/ 0 h 30"/>
                <a:gd name="T6" fmla="*/ 0 w 75"/>
                <a:gd name="T7" fmla="*/ 15 h 30"/>
                <a:gd name="T8" fmla="*/ 15 w 75"/>
                <a:gd name="T9" fmla="*/ 30 h 30"/>
                <a:gd name="T10" fmla="*/ 75 w 75"/>
                <a:gd name="T11" fmla="*/ 30 h 30"/>
                <a:gd name="T12" fmla="*/ 60 w 75"/>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60" y="18"/>
                  </a:moveTo>
                  <a:cubicBezTo>
                    <a:pt x="57" y="8"/>
                    <a:pt x="65" y="0"/>
                    <a:pt x="74" y="0"/>
                  </a:cubicBezTo>
                  <a:cubicBezTo>
                    <a:pt x="15" y="0"/>
                    <a:pt x="15" y="0"/>
                    <a:pt x="15" y="0"/>
                  </a:cubicBezTo>
                  <a:cubicBezTo>
                    <a:pt x="7" y="0"/>
                    <a:pt x="0" y="7"/>
                    <a:pt x="0" y="15"/>
                  </a:cubicBezTo>
                  <a:cubicBezTo>
                    <a:pt x="0" y="23"/>
                    <a:pt x="7" y="30"/>
                    <a:pt x="15" y="30"/>
                  </a:cubicBezTo>
                  <a:cubicBezTo>
                    <a:pt x="75" y="30"/>
                    <a:pt x="75" y="30"/>
                    <a:pt x="75" y="30"/>
                  </a:cubicBezTo>
                  <a:cubicBezTo>
                    <a:pt x="68" y="30"/>
                    <a:pt x="61" y="25"/>
                    <a:pt x="60" y="18"/>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38" name="Freeform 37"/>
            <p:cNvSpPr>
              <a:spLocks/>
            </p:cNvSpPr>
            <p:nvPr userDrawn="1"/>
          </p:nvSpPr>
          <p:spPr bwMode="auto">
            <a:xfrm>
              <a:off x="6818313" y="9525"/>
              <a:ext cx="593725" cy="112713"/>
            </a:xfrm>
            <a:custGeom>
              <a:avLst/>
              <a:gdLst>
                <a:gd name="T0" fmla="*/ 138 w 158"/>
                <a:gd name="T1" fmla="*/ 0 h 30"/>
                <a:gd name="T2" fmla="*/ 17 w 158"/>
                <a:gd name="T3" fmla="*/ 0 h 30"/>
                <a:gd name="T4" fmla="*/ 3 w 158"/>
                <a:gd name="T5" fmla="*/ 18 h 30"/>
                <a:gd name="T6" fmla="*/ 18 w 158"/>
                <a:gd name="T7" fmla="*/ 30 h 30"/>
                <a:gd name="T8" fmla="*/ 158 w 158"/>
                <a:gd name="T9" fmla="*/ 30 h 30"/>
                <a:gd name="T10" fmla="*/ 138 w 158"/>
                <a:gd name="T11" fmla="*/ 0 h 30"/>
              </a:gdLst>
              <a:ahLst/>
              <a:cxnLst>
                <a:cxn ang="0">
                  <a:pos x="T0" y="T1"/>
                </a:cxn>
                <a:cxn ang="0">
                  <a:pos x="T2" y="T3"/>
                </a:cxn>
                <a:cxn ang="0">
                  <a:pos x="T4" y="T5"/>
                </a:cxn>
                <a:cxn ang="0">
                  <a:pos x="T6" y="T7"/>
                </a:cxn>
                <a:cxn ang="0">
                  <a:pos x="T8" y="T9"/>
                </a:cxn>
                <a:cxn ang="0">
                  <a:pos x="T10" y="T11"/>
                </a:cxn>
              </a:cxnLst>
              <a:rect l="0" t="0" r="r" b="b"/>
              <a:pathLst>
                <a:path w="158" h="30">
                  <a:moveTo>
                    <a:pt x="138" y="0"/>
                  </a:moveTo>
                  <a:cubicBezTo>
                    <a:pt x="17" y="0"/>
                    <a:pt x="17" y="0"/>
                    <a:pt x="17" y="0"/>
                  </a:cubicBezTo>
                  <a:cubicBezTo>
                    <a:pt x="8" y="0"/>
                    <a:pt x="0" y="8"/>
                    <a:pt x="3" y="18"/>
                  </a:cubicBezTo>
                  <a:cubicBezTo>
                    <a:pt x="4" y="25"/>
                    <a:pt x="11" y="30"/>
                    <a:pt x="18" y="30"/>
                  </a:cubicBezTo>
                  <a:cubicBezTo>
                    <a:pt x="158" y="30"/>
                    <a:pt x="158" y="30"/>
                    <a:pt x="158" y="30"/>
                  </a:cubicBezTo>
                  <a:cubicBezTo>
                    <a:pt x="152" y="19"/>
                    <a:pt x="146" y="9"/>
                    <a:pt x="138" y="0"/>
                  </a:cubicBezTo>
                  <a:close/>
                </a:path>
              </a:pathLst>
            </a:custGeom>
            <a:solidFill>
              <a:srgbClr val="66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39" name="Freeform 38"/>
            <p:cNvSpPr>
              <a:spLocks/>
            </p:cNvSpPr>
            <p:nvPr userDrawn="1"/>
          </p:nvSpPr>
          <p:spPr bwMode="auto">
            <a:xfrm>
              <a:off x="6605588" y="-733425"/>
              <a:ext cx="44450" cy="334963"/>
            </a:xfrm>
            <a:custGeom>
              <a:avLst/>
              <a:gdLst>
                <a:gd name="T0" fmla="*/ 28 w 28"/>
                <a:gd name="T1" fmla="*/ 211 h 211"/>
                <a:gd name="T2" fmla="*/ 0 w 28"/>
                <a:gd name="T3" fmla="*/ 211 h 211"/>
                <a:gd name="T4" fmla="*/ 0 w 28"/>
                <a:gd name="T5" fmla="*/ 0 h 211"/>
                <a:gd name="T6" fmla="*/ 28 w 28"/>
                <a:gd name="T7" fmla="*/ 0 h 211"/>
                <a:gd name="T8" fmla="*/ 28 w 28"/>
                <a:gd name="T9" fmla="*/ 211 h 211"/>
                <a:gd name="T10" fmla="*/ 28 w 28"/>
                <a:gd name="T11" fmla="*/ 211 h 211"/>
              </a:gdLst>
              <a:ahLst/>
              <a:cxnLst>
                <a:cxn ang="0">
                  <a:pos x="T0" y="T1"/>
                </a:cxn>
                <a:cxn ang="0">
                  <a:pos x="T2" y="T3"/>
                </a:cxn>
                <a:cxn ang="0">
                  <a:pos x="T4" y="T5"/>
                </a:cxn>
                <a:cxn ang="0">
                  <a:pos x="T6" y="T7"/>
                </a:cxn>
                <a:cxn ang="0">
                  <a:pos x="T8" y="T9"/>
                </a:cxn>
                <a:cxn ang="0">
                  <a:pos x="T10" y="T11"/>
                </a:cxn>
              </a:cxnLst>
              <a:rect l="0" t="0" r="r" b="b"/>
              <a:pathLst>
                <a:path w="28" h="211">
                  <a:moveTo>
                    <a:pt x="28" y="211"/>
                  </a:moveTo>
                  <a:lnTo>
                    <a:pt x="0" y="211"/>
                  </a:lnTo>
                  <a:lnTo>
                    <a:pt x="0" y="0"/>
                  </a:lnTo>
                  <a:lnTo>
                    <a:pt x="28" y="0"/>
                  </a:lnTo>
                  <a:lnTo>
                    <a:pt x="28" y="211"/>
                  </a:lnTo>
                  <a:lnTo>
                    <a:pt x="28" y="211"/>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40" name="Freeform 39"/>
            <p:cNvSpPr>
              <a:spLocks/>
            </p:cNvSpPr>
            <p:nvPr userDrawn="1"/>
          </p:nvSpPr>
          <p:spPr bwMode="auto">
            <a:xfrm>
              <a:off x="6729413" y="-733425"/>
              <a:ext cx="344488" cy="334963"/>
            </a:xfrm>
            <a:custGeom>
              <a:avLst/>
              <a:gdLst>
                <a:gd name="T0" fmla="*/ 108 w 217"/>
                <a:gd name="T1" fmla="*/ 164 h 211"/>
                <a:gd name="T2" fmla="*/ 108 w 217"/>
                <a:gd name="T3" fmla="*/ 164 h 211"/>
                <a:gd name="T4" fmla="*/ 172 w 217"/>
                <a:gd name="T5" fmla="*/ 0 h 211"/>
                <a:gd name="T6" fmla="*/ 217 w 217"/>
                <a:gd name="T7" fmla="*/ 0 h 211"/>
                <a:gd name="T8" fmla="*/ 217 w 217"/>
                <a:gd name="T9" fmla="*/ 211 h 211"/>
                <a:gd name="T10" fmla="*/ 189 w 217"/>
                <a:gd name="T11" fmla="*/ 211 h 211"/>
                <a:gd name="T12" fmla="*/ 189 w 217"/>
                <a:gd name="T13" fmla="*/ 36 h 211"/>
                <a:gd name="T14" fmla="*/ 186 w 217"/>
                <a:gd name="T15" fmla="*/ 36 h 211"/>
                <a:gd name="T16" fmla="*/ 118 w 217"/>
                <a:gd name="T17" fmla="*/ 211 h 211"/>
                <a:gd name="T18" fmla="*/ 99 w 217"/>
                <a:gd name="T19" fmla="*/ 211 h 211"/>
                <a:gd name="T20" fmla="*/ 30 w 217"/>
                <a:gd name="T21" fmla="*/ 36 h 211"/>
                <a:gd name="T22" fmla="*/ 28 w 217"/>
                <a:gd name="T23" fmla="*/ 36 h 211"/>
                <a:gd name="T24" fmla="*/ 28 w 217"/>
                <a:gd name="T25" fmla="*/ 211 h 211"/>
                <a:gd name="T26" fmla="*/ 0 w 217"/>
                <a:gd name="T27" fmla="*/ 211 h 211"/>
                <a:gd name="T28" fmla="*/ 0 w 217"/>
                <a:gd name="T29" fmla="*/ 0 h 211"/>
                <a:gd name="T30" fmla="*/ 47 w 217"/>
                <a:gd name="T31" fmla="*/ 0 h 211"/>
                <a:gd name="T32" fmla="*/ 108 w 217"/>
                <a:gd name="T33" fmla="*/ 164 h 211"/>
                <a:gd name="T34" fmla="*/ 108 w 217"/>
                <a:gd name="T35" fmla="*/ 16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11">
                  <a:moveTo>
                    <a:pt x="108" y="164"/>
                  </a:moveTo>
                  <a:lnTo>
                    <a:pt x="108" y="164"/>
                  </a:lnTo>
                  <a:lnTo>
                    <a:pt x="172" y="0"/>
                  </a:lnTo>
                  <a:lnTo>
                    <a:pt x="217" y="0"/>
                  </a:lnTo>
                  <a:lnTo>
                    <a:pt x="217" y="211"/>
                  </a:lnTo>
                  <a:lnTo>
                    <a:pt x="189" y="211"/>
                  </a:lnTo>
                  <a:lnTo>
                    <a:pt x="189" y="36"/>
                  </a:lnTo>
                  <a:lnTo>
                    <a:pt x="186" y="36"/>
                  </a:lnTo>
                  <a:lnTo>
                    <a:pt x="118" y="211"/>
                  </a:lnTo>
                  <a:lnTo>
                    <a:pt x="99" y="211"/>
                  </a:lnTo>
                  <a:lnTo>
                    <a:pt x="30" y="36"/>
                  </a:lnTo>
                  <a:lnTo>
                    <a:pt x="28" y="36"/>
                  </a:lnTo>
                  <a:lnTo>
                    <a:pt x="28" y="211"/>
                  </a:lnTo>
                  <a:lnTo>
                    <a:pt x="0" y="211"/>
                  </a:lnTo>
                  <a:lnTo>
                    <a:pt x="0" y="0"/>
                  </a:lnTo>
                  <a:lnTo>
                    <a:pt x="47" y="0"/>
                  </a:lnTo>
                  <a:lnTo>
                    <a:pt x="108" y="164"/>
                  </a:lnTo>
                  <a:lnTo>
                    <a:pt x="108" y="164"/>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41" name="Freeform 40"/>
            <p:cNvSpPr>
              <a:spLocks/>
            </p:cNvSpPr>
            <p:nvPr userDrawn="1"/>
          </p:nvSpPr>
          <p:spPr bwMode="auto">
            <a:xfrm>
              <a:off x="7131051" y="-741363"/>
              <a:ext cx="225425" cy="350838"/>
            </a:xfrm>
            <a:custGeom>
              <a:avLst/>
              <a:gdLst>
                <a:gd name="T0" fmla="*/ 50 w 60"/>
                <a:gd name="T1" fmla="*/ 19 h 93"/>
                <a:gd name="T2" fmla="*/ 43 w 60"/>
                <a:gd name="T3" fmla="*/ 13 h 93"/>
                <a:gd name="T4" fmla="*/ 33 w 60"/>
                <a:gd name="T5" fmla="*/ 10 h 93"/>
                <a:gd name="T6" fmla="*/ 27 w 60"/>
                <a:gd name="T7" fmla="*/ 11 h 93"/>
                <a:gd name="T8" fmla="*/ 21 w 60"/>
                <a:gd name="T9" fmla="*/ 14 h 93"/>
                <a:gd name="T10" fmla="*/ 17 w 60"/>
                <a:gd name="T11" fmla="*/ 18 h 93"/>
                <a:gd name="T12" fmla="*/ 16 w 60"/>
                <a:gd name="T13" fmla="*/ 25 h 93"/>
                <a:gd name="T14" fmla="*/ 17 w 60"/>
                <a:gd name="T15" fmla="*/ 31 h 93"/>
                <a:gd name="T16" fmla="*/ 21 w 60"/>
                <a:gd name="T17" fmla="*/ 35 h 93"/>
                <a:gd name="T18" fmla="*/ 27 w 60"/>
                <a:gd name="T19" fmla="*/ 38 h 93"/>
                <a:gd name="T20" fmla="*/ 34 w 60"/>
                <a:gd name="T21" fmla="*/ 40 h 93"/>
                <a:gd name="T22" fmla="*/ 43 w 60"/>
                <a:gd name="T23" fmla="*/ 44 h 93"/>
                <a:gd name="T24" fmla="*/ 51 w 60"/>
                <a:gd name="T25" fmla="*/ 48 h 93"/>
                <a:gd name="T26" fmla="*/ 58 w 60"/>
                <a:gd name="T27" fmla="*/ 55 h 93"/>
                <a:gd name="T28" fmla="*/ 60 w 60"/>
                <a:gd name="T29" fmla="*/ 66 h 93"/>
                <a:gd name="T30" fmla="*/ 57 w 60"/>
                <a:gd name="T31" fmla="*/ 78 h 93"/>
                <a:gd name="T32" fmla="*/ 50 w 60"/>
                <a:gd name="T33" fmla="*/ 87 h 93"/>
                <a:gd name="T34" fmla="*/ 41 w 60"/>
                <a:gd name="T35" fmla="*/ 92 h 93"/>
                <a:gd name="T36" fmla="*/ 29 w 60"/>
                <a:gd name="T37" fmla="*/ 93 h 93"/>
                <a:gd name="T38" fmla="*/ 13 w 60"/>
                <a:gd name="T39" fmla="*/ 90 h 93"/>
                <a:gd name="T40" fmla="*/ 0 w 60"/>
                <a:gd name="T41" fmla="*/ 80 h 93"/>
                <a:gd name="T42" fmla="*/ 10 w 60"/>
                <a:gd name="T43" fmla="*/ 72 h 93"/>
                <a:gd name="T44" fmla="*/ 18 w 60"/>
                <a:gd name="T45" fmla="*/ 80 h 93"/>
                <a:gd name="T46" fmla="*/ 29 w 60"/>
                <a:gd name="T47" fmla="*/ 83 h 93"/>
                <a:gd name="T48" fmla="*/ 36 w 60"/>
                <a:gd name="T49" fmla="*/ 82 h 93"/>
                <a:gd name="T50" fmla="*/ 41 w 60"/>
                <a:gd name="T51" fmla="*/ 79 h 93"/>
                <a:gd name="T52" fmla="*/ 46 w 60"/>
                <a:gd name="T53" fmla="*/ 74 h 93"/>
                <a:gd name="T54" fmla="*/ 47 w 60"/>
                <a:gd name="T55" fmla="*/ 68 h 93"/>
                <a:gd name="T56" fmla="*/ 46 w 60"/>
                <a:gd name="T57" fmla="*/ 61 h 93"/>
                <a:gd name="T58" fmla="*/ 41 w 60"/>
                <a:gd name="T59" fmla="*/ 56 h 93"/>
                <a:gd name="T60" fmla="*/ 34 w 60"/>
                <a:gd name="T61" fmla="*/ 53 h 93"/>
                <a:gd name="T62" fmla="*/ 26 w 60"/>
                <a:gd name="T63" fmla="*/ 50 h 93"/>
                <a:gd name="T64" fmla="*/ 18 w 60"/>
                <a:gd name="T65" fmla="*/ 47 h 93"/>
                <a:gd name="T66" fmla="*/ 10 w 60"/>
                <a:gd name="T67" fmla="*/ 43 h 93"/>
                <a:gd name="T68" fmla="*/ 5 w 60"/>
                <a:gd name="T69" fmla="*/ 36 h 93"/>
                <a:gd name="T70" fmla="*/ 3 w 60"/>
                <a:gd name="T71" fmla="*/ 25 h 93"/>
                <a:gd name="T72" fmla="*/ 6 w 60"/>
                <a:gd name="T73" fmla="*/ 14 h 93"/>
                <a:gd name="T74" fmla="*/ 13 w 60"/>
                <a:gd name="T75" fmla="*/ 6 h 93"/>
                <a:gd name="T76" fmla="*/ 23 w 60"/>
                <a:gd name="T77" fmla="*/ 1 h 93"/>
                <a:gd name="T78" fmla="*/ 34 w 60"/>
                <a:gd name="T79" fmla="*/ 0 h 93"/>
                <a:gd name="T80" fmla="*/ 48 w 60"/>
                <a:gd name="T81" fmla="*/ 3 h 93"/>
                <a:gd name="T82" fmla="*/ 59 w 60"/>
                <a:gd name="T83" fmla="*/ 10 h 93"/>
                <a:gd name="T84" fmla="*/ 50 w 60"/>
                <a:gd name="T85"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 h="93">
                  <a:moveTo>
                    <a:pt x="50" y="19"/>
                  </a:moveTo>
                  <a:cubicBezTo>
                    <a:pt x="48" y="16"/>
                    <a:pt x="46" y="14"/>
                    <a:pt x="43" y="13"/>
                  </a:cubicBezTo>
                  <a:cubicBezTo>
                    <a:pt x="40" y="11"/>
                    <a:pt x="37" y="10"/>
                    <a:pt x="33" y="10"/>
                  </a:cubicBezTo>
                  <a:cubicBezTo>
                    <a:pt x="31" y="10"/>
                    <a:pt x="29" y="11"/>
                    <a:pt x="27" y="11"/>
                  </a:cubicBezTo>
                  <a:cubicBezTo>
                    <a:pt x="25" y="12"/>
                    <a:pt x="23" y="13"/>
                    <a:pt x="21" y="14"/>
                  </a:cubicBezTo>
                  <a:cubicBezTo>
                    <a:pt x="20" y="15"/>
                    <a:pt x="18" y="17"/>
                    <a:pt x="17" y="18"/>
                  </a:cubicBezTo>
                  <a:cubicBezTo>
                    <a:pt x="16" y="20"/>
                    <a:pt x="16" y="22"/>
                    <a:pt x="16" y="25"/>
                  </a:cubicBezTo>
                  <a:cubicBezTo>
                    <a:pt x="16" y="27"/>
                    <a:pt x="16" y="29"/>
                    <a:pt x="17" y="31"/>
                  </a:cubicBezTo>
                  <a:cubicBezTo>
                    <a:pt x="18" y="33"/>
                    <a:pt x="19" y="34"/>
                    <a:pt x="21" y="35"/>
                  </a:cubicBezTo>
                  <a:cubicBezTo>
                    <a:pt x="23" y="36"/>
                    <a:pt x="24" y="37"/>
                    <a:pt x="27" y="38"/>
                  </a:cubicBezTo>
                  <a:cubicBezTo>
                    <a:pt x="29" y="39"/>
                    <a:pt x="31" y="40"/>
                    <a:pt x="34" y="40"/>
                  </a:cubicBezTo>
                  <a:cubicBezTo>
                    <a:pt x="37" y="41"/>
                    <a:pt x="40" y="42"/>
                    <a:pt x="43" y="44"/>
                  </a:cubicBezTo>
                  <a:cubicBezTo>
                    <a:pt x="46" y="45"/>
                    <a:pt x="49" y="46"/>
                    <a:pt x="51" y="48"/>
                  </a:cubicBezTo>
                  <a:cubicBezTo>
                    <a:pt x="54" y="50"/>
                    <a:pt x="56" y="53"/>
                    <a:pt x="58" y="55"/>
                  </a:cubicBezTo>
                  <a:cubicBezTo>
                    <a:pt x="59" y="58"/>
                    <a:pt x="60" y="62"/>
                    <a:pt x="60" y="66"/>
                  </a:cubicBezTo>
                  <a:cubicBezTo>
                    <a:pt x="60" y="71"/>
                    <a:pt x="59" y="75"/>
                    <a:pt x="57" y="78"/>
                  </a:cubicBezTo>
                  <a:cubicBezTo>
                    <a:pt x="56" y="82"/>
                    <a:pt x="53" y="85"/>
                    <a:pt x="50" y="87"/>
                  </a:cubicBezTo>
                  <a:cubicBezTo>
                    <a:pt x="48" y="89"/>
                    <a:pt x="44" y="91"/>
                    <a:pt x="41" y="92"/>
                  </a:cubicBezTo>
                  <a:cubicBezTo>
                    <a:pt x="37" y="93"/>
                    <a:pt x="33" y="93"/>
                    <a:pt x="29" y="93"/>
                  </a:cubicBezTo>
                  <a:cubicBezTo>
                    <a:pt x="24" y="93"/>
                    <a:pt x="18" y="92"/>
                    <a:pt x="13" y="90"/>
                  </a:cubicBezTo>
                  <a:cubicBezTo>
                    <a:pt x="8" y="88"/>
                    <a:pt x="3" y="85"/>
                    <a:pt x="0" y="80"/>
                  </a:cubicBezTo>
                  <a:cubicBezTo>
                    <a:pt x="10" y="72"/>
                    <a:pt x="10" y="72"/>
                    <a:pt x="10" y="72"/>
                  </a:cubicBezTo>
                  <a:cubicBezTo>
                    <a:pt x="12" y="75"/>
                    <a:pt x="14" y="78"/>
                    <a:pt x="18" y="80"/>
                  </a:cubicBezTo>
                  <a:cubicBezTo>
                    <a:pt x="21" y="82"/>
                    <a:pt x="25" y="83"/>
                    <a:pt x="29" y="83"/>
                  </a:cubicBezTo>
                  <a:cubicBezTo>
                    <a:pt x="31" y="83"/>
                    <a:pt x="34" y="82"/>
                    <a:pt x="36" y="82"/>
                  </a:cubicBezTo>
                  <a:cubicBezTo>
                    <a:pt x="38" y="81"/>
                    <a:pt x="40" y="80"/>
                    <a:pt x="41" y="79"/>
                  </a:cubicBezTo>
                  <a:cubicBezTo>
                    <a:pt x="43" y="78"/>
                    <a:pt x="45" y="76"/>
                    <a:pt x="46" y="74"/>
                  </a:cubicBezTo>
                  <a:cubicBezTo>
                    <a:pt x="47" y="72"/>
                    <a:pt x="47" y="70"/>
                    <a:pt x="47" y="68"/>
                  </a:cubicBezTo>
                  <a:cubicBezTo>
                    <a:pt x="47" y="65"/>
                    <a:pt x="47" y="63"/>
                    <a:pt x="46" y="61"/>
                  </a:cubicBezTo>
                  <a:cubicBezTo>
                    <a:pt x="44" y="59"/>
                    <a:pt x="43" y="57"/>
                    <a:pt x="41" y="56"/>
                  </a:cubicBezTo>
                  <a:cubicBezTo>
                    <a:pt x="39" y="55"/>
                    <a:pt x="37" y="54"/>
                    <a:pt x="34" y="53"/>
                  </a:cubicBezTo>
                  <a:cubicBezTo>
                    <a:pt x="32" y="52"/>
                    <a:pt x="29" y="51"/>
                    <a:pt x="26" y="50"/>
                  </a:cubicBezTo>
                  <a:cubicBezTo>
                    <a:pt x="23" y="49"/>
                    <a:pt x="20" y="48"/>
                    <a:pt x="18" y="47"/>
                  </a:cubicBezTo>
                  <a:cubicBezTo>
                    <a:pt x="15" y="46"/>
                    <a:pt x="13" y="44"/>
                    <a:pt x="10" y="43"/>
                  </a:cubicBezTo>
                  <a:cubicBezTo>
                    <a:pt x="8" y="41"/>
                    <a:pt x="6" y="38"/>
                    <a:pt x="5" y="36"/>
                  </a:cubicBezTo>
                  <a:cubicBezTo>
                    <a:pt x="4" y="33"/>
                    <a:pt x="3" y="29"/>
                    <a:pt x="3" y="25"/>
                  </a:cubicBezTo>
                  <a:cubicBezTo>
                    <a:pt x="3" y="21"/>
                    <a:pt x="4" y="17"/>
                    <a:pt x="6" y="14"/>
                  </a:cubicBezTo>
                  <a:cubicBezTo>
                    <a:pt x="8" y="11"/>
                    <a:pt x="10" y="8"/>
                    <a:pt x="13" y="6"/>
                  </a:cubicBezTo>
                  <a:cubicBezTo>
                    <a:pt x="16" y="4"/>
                    <a:pt x="19" y="2"/>
                    <a:pt x="23" y="1"/>
                  </a:cubicBezTo>
                  <a:cubicBezTo>
                    <a:pt x="26" y="0"/>
                    <a:pt x="30" y="0"/>
                    <a:pt x="34" y="0"/>
                  </a:cubicBezTo>
                  <a:cubicBezTo>
                    <a:pt x="39" y="0"/>
                    <a:pt x="44" y="1"/>
                    <a:pt x="48" y="3"/>
                  </a:cubicBezTo>
                  <a:cubicBezTo>
                    <a:pt x="53" y="5"/>
                    <a:pt x="56" y="7"/>
                    <a:pt x="59" y="10"/>
                  </a:cubicBezTo>
                  <a:cubicBezTo>
                    <a:pt x="50" y="19"/>
                    <a:pt x="50" y="19"/>
                    <a:pt x="50" y="19"/>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42" name="Freeform 41"/>
            <p:cNvSpPr>
              <a:spLocks/>
            </p:cNvSpPr>
            <p:nvPr userDrawn="1"/>
          </p:nvSpPr>
          <p:spPr bwMode="auto">
            <a:xfrm>
              <a:off x="7535863" y="-733425"/>
              <a:ext cx="263525" cy="334963"/>
            </a:xfrm>
            <a:custGeom>
              <a:avLst/>
              <a:gdLst>
                <a:gd name="T0" fmla="*/ 0 w 166"/>
                <a:gd name="T1" fmla="*/ 0 h 211"/>
                <a:gd name="T2" fmla="*/ 29 w 166"/>
                <a:gd name="T3" fmla="*/ 0 h 211"/>
                <a:gd name="T4" fmla="*/ 29 w 166"/>
                <a:gd name="T5" fmla="*/ 88 h 211"/>
                <a:gd name="T6" fmla="*/ 135 w 166"/>
                <a:gd name="T7" fmla="*/ 88 h 211"/>
                <a:gd name="T8" fmla="*/ 135 w 166"/>
                <a:gd name="T9" fmla="*/ 0 h 211"/>
                <a:gd name="T10" fmla="*/ 166 w 166"/>
                <a:gd name="T11" fmla="*/ 0 h 211"/>
                <a:gd name="T12" fmla="*/ 166 w 166"/>
                <a:gd name="T13" fmla="*/ 211 h 211"/>
                <a:gd name="T14" fmla="*/ 135 w 166"/>
                <a:gd name="T15" fmla="*/ 211 h 211"/>
                <a:gd name="T16" fmla="*/ 135 w 166"/>
                <a:gd name="T17" fmla="*/ 114 h 211"/>
                <a:gd name="T18" fmla="*/ 29 w 166"/>
                <a:gd name="T19" fmla="*/ 114 h 211"/>
                <a:gd name="T20" fmla="*/ 29 w 166"/>
                <a:gd name="T21" fmla="*/ 211 h 211"/>
                <a:gd name="T22" fmla="*/ 0 w 166"/>
                <a:gd name="T23" fmla="*/ 211 h 211"/>
                <a:gd name="T24" fmla="*/ 0 w 166"/>
                <a:gd name="T25" fmla="*/ 0 h 211"/>
                <a:gd name="T26" fmla="*/ 0 w 166"/>
                <a:gd name="T2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211">
                  <a:moveTo>
                    <a:pt x="0" y="0"/>
                  </a:moveTo>
                  <a:lnTo>
                    <a:pt x="29" y="0"/>
                  </a:lnTo>
                  <a:lnTo>
                    <a:pt x="29" y="88"/>
                  </a:lnTo>
                  <a:lnTo>
                    <a:pt x="135" y="88"/>
                  </a:lnTo>
                  <a:lnTo>
                    <a:pt x="135" y="0"/>
                  </a:lnTo>
                  <a:lnTo>
                    <a:pt x="166" y="0"/>
                  </a:lnTo>
                  <a:lnTo>
                    <a:pt x="166" y="211"/>
                  </a:lnTo>
                  <a:lnTo>
                    <a:pt x="135" y="211"/>
                  </a:lnTo>
                  <a:lnTo>
                    <a:pt x="135" y="114"/>
                  </a:lnTo>
                  <a:lnTo>
                    <a:pt x="29" y="114"/>
                  </a:lnTo>
                  <a:lnTo>
                    <a:pt x="29" y="211"/>
                  </a:lnTo>
                  <a:lnTo>
                    <a:pt x="0" y="211"/>
                  </a:lnTo>
                  <a:lnTo>
                    <a:pt x="0" y="0"/>
                  </a:lnTo>
                  <a:lnTo>
                    <a:pt x="0"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43" name="Freeform 42"/>
            <p:cNvSpPr>
              <a:spLocks noEditPoints="1"/>
            </p:cNvSpPr>
            <p:nvPr userDrawn="1"/>
          </p:nvSpPr>
          <p:spPr bwMode="auto">
            <a:xfrm>
              <a:off x="7840663" y="-627063"/>
              <a:ext cx="225425" cy="236538"/>
            </a:xfrm>
            <a:custGeom>
              <a:avLst/>
              <a:gdLst>
                <a:gd name="T0" fmla="*/ 48 w 60"/>
                <a:gd name="T1" fmla="*/ 26 h 63"/>
                <a:gd name="T2" fmla="*/ 46 w 60"/>
                <a:gd name="T3" fmla="*/ 19 h 63"/>
                <a:gd name="T4" fmla="*/ 43 w 60"/>
                <a:gd name="T5" fmla="*/ 14 h 63"/>
                <a:gd name="T6" fmla="*/ 38 w 60"/>
                <a:gd name="T7" fmla="*/ 11 h 63"/>
                <a:gd name="T8" fmla="*/ 31 w 60"/>
                <a:gd name="T9" fmla="*/ 9 h 63"/>
                <a:gd name="T10" fmla="*/ 24 w 60"/>
                <a:gd name="T11" fmla="*/ 11 h 63"/>
                <a:gd name="T12" fmla="*/ 18 w 60"/>
                <a:gd name="T13" fmla="*/ 14 h 63"/>
                <a:gd name="T14" fmla="*/ 14 w 60"/>
                <a:gd name="T15" fmla="*/ 19 h 63"/>
                <a:gd name="T16" fmla="*/ 12 w 60"/>
                <a:gd name="T17" fmla="*/ 26 h 63"/>
                <a:gd name="T18" fmla="*/ 48 w 60"/>
                <a:gd name="T19" fmla="*/ 26 h 63"/>
                <a:gd name="T20" fmla="*/ 60 w 60"/>
                <a:gd name="T21" fmla="*/ 31 h 63"/>
                <a:gd name="T22" fmla="*/ 60 w 60"/>
                <a:gd name="T23" fmla="*/ 33 h 63"/>
                <a:gd name="T24" fmla="*/ 60 w 60"/>
                <a:gd name="T25" fmla="*/ 35 h 63"/>
                <a:gd name="T26" fmla="*/ 12 w 60"/>
                <a:gd name="T27" fmla="*/ 35 h 63"/>
                <a:gd name="T28" fmla="*/ 14 w 60"/>
                <a:gd name="T29" fmla="*/ 42 h 63"/>
                <a:gd name="T30" fmla="*/ 18 w 60"/>
                <a:gd name="T31" fmla="*/ 48 h 63"/>
                <a:gd name="T32" fmla="*/ 24 w 60"/>
                <a:gd name="T33" fmla="*/ 51 h 63"/>
                <a:gd name="T34" fmla="*/ 32 w 60"/>
                <a:gd name="T35" fmla="*/ 53 h 63"/>
                <a:gd name="T36" fmla="*/ 42 w 60"/>
                <a:gd name="T37" fmla="*/ 50 h 63"/>
                <a:gd name="T38" fmla="*/ 49 w 60"/>
                <a:gd name="T39" fmla="*/ 44 h 63"/>
                <a:gd name="T40" fmla="*/ 57 w 60"/>
                <a:gd name="T41" fmla="*/ 50 h 63"/>
                <a:gd name="T42" fmla="*/ 46 w 60"/>
                <a:gd name="T43" fmla="*/ 60 h 63"/>
                <a:gd name="T44" fmla="*/ 32 w 60"/>
                <a:gd name="T45" fmla="*/ 63 h 63"/>
                <a:gd name="T46" fmla="*/ 19 w 60"/>
                <a:gd name="T47" fmla="*/ 60 h 63"/>
                <a:gd name="T48" fmla="*/ 9 w 60"/>
                <a:gd name="T49" fmla="*/ 54 h 63"/>
                <a:gd name="T50" fmla="*/ 3 w 60"/>
                <a:gd name="T51" fmla="*/ 44 h 63"/>
                <a:gd name="T52" fmla="*/ 0 w 60"/>
                <a:gd name="T53" fmla="*/ 31 h 63"/>
                <a:gd name="T54" fmla="*/ 2 w 60"/>
                <a:gd name="T55" fmla="*/ 19 h 63"/>
                <a:gd name="T56" fmla="*/ 9 w 60"/>
                <a:gd name="T57" fmla="*/ 9 h 63"/>
                <a:gd name="T58" fmla="*/ 19 w 60"/>
                <a:gd name="T59" fmla="*/ 2 h 63"/>
                <a:gd name="T60" fmla="*/ 31 w 60"/>
                <a:gd name="T61" fmla="*/ 0 h 63"/>
                <a:gd name="T62" fmla="*/ 43 w 60"/>
                <a:gd name="T63" fmla="*/ 2 h 63"/>
                <a:gd name="T64" fmla="*/ 52 w 60"/>
                <a:gd name="T65" fmla="*/ 8 h 63"/>
                <a:gd name="T66" fmla="*/ 58 w 60"/>
                <a:gd name="T67" fmla="*/ 18 h 63"/>
                <a:gd name="T68" fmla="*/ 60 w 60"/>
                <a:gd name="T6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63">
                  <a:moveTo>
                    <a:pt x="48" y="26"/>
                  </a:moveTo>
                  <a:cubicBezTo>
                    <a:pt x="48" y="24"/>
                    <a:pt x="47" y="22"/>
                    <a:pt x="46" y="19"/>
                  </a:cubicBezTo>
                  <a:cubicBezTo>
                    <a:pt x="46" y="17"/>
                    <a:pt x="45" y="16"/>
                    <a:pt x="43" y="14"/>
                  </a:cubicBezTo>
                  <a:cubicBezTo>
                    <a:pt x="42" y="13"/>
                    <a:pt x="40" y="11"/>
                    <a:pt x="38" y="11"/>
                  </a:cubicBezTo>
                  <a:cubicBezTo>
                    <a:pt x="36" y="10"/>
                    <a:pt x="34" y="9"/>
                    <a:pt x="31" y="9"/>
                  </a:cubicBezTo>
                  <a:cubicBezTo>
                    <a:pt x="28" y="9"/>
                    <a:pt x="26" y="10"/>
                    <a:pt x="24" y="11"/>
                  </a:cubicBezTo>
                  <a:cubicBezTo>
                    <a:pt x="22" y="11"/>
                    <a:pt x="20" y="13"/>
                    <a:pt x="18" y="14"/>
                  </a:cubicBezTo>
                  <a:cubicBezTo>
                    <a:pt x="16" y="16"/>
                    <a:pt x="15" y="17"/>
                    <a:pt x="14" y="19"/>
                  </a:cubicBezTo>
                  <a:cubicBezTo>
                    <a:pt x="13" y="22"/>
                    <a:pt x="12" y="24"/>
                    <a:pt x="12" y="26"/>
                  </a:cubicBezTo>
                  <a:cubicBezTo>
                    <a:pt x="48" y="26"/>
                    <a:pt x="48" y="26"/>
                    <a:pt x="48" y="26"/>
                  </a:cubicBezTo>
                  <a:close/>
                  <a:moveTo>
                    <a:pt x="60" y="31"/>
                  </a:moveTo>
                  <a:cubicBezTo>
                    <a:pt x="60" y="32"/>
                    <a:pt x="60" y="32"/>
                    <a:pt x="60" y="33"/>
                  </a:cubicBezTo>
                  <a:cubicBezTo>
                    <a:pt x="60" y="34"/>
                    <a:pt x="60" y="34"/>
                    <a:pt x="60" y="35"/>
                  </a:cubicBezTo>
                  <a:cubicBezTo>
                    <a:pt x="12" y="35"/>
                    <a:pt x="12" y="35"/>
                    <a:pt x="12" y="35"/>
                  </a:cubicBezTo>
                  <a:cubicBezTo>
                    <a:pt x="12" y="37"/>
                    <a:pt x="13" y="40"/>
                    <a:pt x="14" y="42"/>
                  </a:cubicBezTo>
                  <a:cubicBezTo>
                    <a:pt x="15" y="44"/>
                    <a:pt x="16" y="46"/>
                    <a:pt x="18" y="48"/>
                  </a:cubicBezTo>
                  <a:cubicBezTo>
                    <a:pt x="20" y="49"/>
                    <a:pt x="22" y="51"/>
                    <a:pt x="24" y="51"/>
                  </a:cubicBezTo>
                  <a:cubicBezTo>
                    <a:pt x="26" y="52"/>
                    <a:pt x="29" y="53"/>
                    <a:pt x="32" y="53"/>
                  </a:cubicBezTo>
                  <a:cubicBezTo>
                    <a:pt x="36" y="53"/>
                    <a:pt x="39" y="52"/>
                    <a:pt x="42" y="50"/>
                  </a:cubicBezTo>
                  <a:cubicBezTo>
                    <a:pt x="45" y="48"/>
                    <a:pt x="47" y="46"/>
                    <a:pt x="49" y="44"/>
                  </a:cubicBezTo>
                  <a:cubicBezTo>
                    <a:pt x="57" y="50"/>
                    <a:pt x="57" y="50"/>
                    <a:pt x="57" y="50"/>
                  </a:cubicBezTo>
                  <a:cubicBezTo>
                    <a:pt x="54" y="55"/>
                    <a:pt x="50" y="58"/>
                    <a:pt x="46" y="60"/>
                  </a:cubicBezTo>
                  <a:cubicBezTo>
                    <a:pt x="42" y="62"/>
                    <a:pt x="37" y="63"/>
                    <a:pt x="32" y="63"/>
                  </a:cubicBezTo>
                  <a:cubicBezTo>
                    <a:pt x="27" y="63"/>
                    <a:pt x="23" y="62"/>
                    <a:pt x="19" y="60"/>
                  </a:cubicBezTo>
                  <a:cubicBezTo>
                    <a:pt x="15" y="59"/>
                    <a:pt x="12" y="57"/>
                    <a:pt x="9" y="54"/>
                  </a:cubicBezTo>
                  <a:cubicBezTo>
                    <a:pt x="6" y="51"/>
                    <a:pt x="4" y="48"/>
                    <a:pt x="3" y="44"/>
                  </a:cubicBezTo>
                  <a:cubicBezTo>
                    <a:pt x="1" y="40"/>
                    <a:pt x="0" y="36"/>
                    <a:pt x="0" y="31"/>
                  </a:cubicBezTo>
                  <a:cubicBezTo>
                    <a:pt x="0" y="27"/>
                    <a:pt x="1" y="23"/>
                    <a:pt x="2" y="19"/>
                  </a:cubicBezTo>
                  <a:cubicBezTo>
                    <a:pt x="4" y="15"/>
                    <a:pt x="6" y="12"/>
                    <a:pt x="9" y="9"/>
                  </a:cubicBezTo>
                  <a:cubicBezTo>
                    <a:pt x="12" y="6"/>
                    <a:pt x="15" y="4"/>
                    <a:pt x="19" y="2"/>
                  </a:cubicBezTo>
                  <a:cubicBezTo>
                    <a:pt x="23" y="1"/>
                    <a:pt x="27" y="0"/>
                    <a:pt x="31" y="0"/>
                  </a:cubicBezTo>
                  <a:cubicBezTo>
                    <a:pt x="35" y="0"/>
                    <a:pt x="39" y="1"/>
                    <a:pt x="43" y="2"/>
                  </a:cubicBezTo>
                  <a:cubicBezTo>
                    <a:pt x="46" y="4"/>
                    <a:pt x="49" y="6"/>
                    <a:pt x="52" y="8"/>
                  </a:cubicBezTo>
                  <a:cubicBezTo>
                    <a:pt x="54" y="11"/>
                    <a:pt x="56" y="14"/>
                    <a:pt x="58" y="18"/>
                  </a:cubicBezTo>
                  <a:cubicBezTo>
                    <a:pt x="59" y="22"/>
                    <a:pt x="60" y="26"/>
                    <a:pt x="60"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44" name="Freeform 43"/>
            <p:cNvSpPr>
              <a:spLocks noEditPoints="1"/>
            </p:cNvSpPr>
            <p:nvPr userDrawn="1"/>
          </p:nvSpPr>
          <p:spPr bwMode="auto">
            <a:xfrm>
              <a:off x="8102601" y="-627063"/>
              <a:ext cx="203200" cy="236538"/>
            </a:xfrm>
            <a:custGeom>
              <a:avLst/>
              <a:gdLst>
                <a:gd name="T0" fmla="*/ 39 w 54"/>
                <a:gd name="T1" fmla="*/ 33 h 63"/>
                <a:gd name="T2" fmla="*/ 30 w 54"/>
                <a:gd name="T3" fmla="*/ 33 h 63"/>
                <a:gd name="T4" fmla="*/ 21 w 54"/>
                <a:gd name="T5" fmla="*/ 35 h 63"/>
                <a:gd name="T6" fmla="*/ 15 w 54"/>
                <a:gd name="T7" fmla="*/ 38 h 63"/>
                <a:gd name="T8" fmla="*/ 12 w 54"/>
                <a:gd name="T9" fmla="*/ 44 h 63"/>
                <a:gd name="T10" fmla="*/ 14 w 54"/>
                <a:gd name="T11" fmla="*/ 48 h 63"/>
                <a:gd name="T12" fmla="*/ 16 w 54"/>
                <a:gd name="T13" fmla="*/ 51 h 63"/>
                <a:gd name="T14" fmla="*/ 20 w 54"/>
                <a:gd name="T15" fmla="*/ 53 h 63"/>
                <a:gd name="T16" fmla="*/ 25 w 54"/>
                <a:gd name="T17" fmla="*/ 53 h 63"/>
                <a:gd name="T18" fmla="*/ 37 w 54"/>
                <a:gd name="T19" fmla="*/ 48 h 63"/>
                <a:gd name="T20" fmla="*/ 42 w 54"/>
                <a:gd name="T21" fmla="*/ 36 h 63"/>
                <a:gd name="T22" fmla="*/ 42 w 54"/>
                <a:gd name="T23" fmla="*/ 33 h 63"/>
                <a:gd name="T24" fmla="*/ 39 w 54"/>
                <a:gd name="T25" fmla="*/ 33 h 63"/>
                <a:gd name="T26" fmla="*/ 42 w 54"/>
                <a:gd name="T27" fmla="*/ 23 h 63"/>
                <a:gd name="T28" fmla="*/ 38 w 54"/>
                <a:gd name="T29" fmla="*/ 13 h 63"/>
                <a:gd name="T30" fmla="*/ 27 w 54"/>
                <a:gd name="T31" fmla="*/ 10 h 63"/>
                <a:gd name="T32" fmla="*/ 18 w 54"/>
                <a:gd name="T33" fmla="*/ 11 h 63"/>
                <a:gd name="T34" fmla="*/ 10 w 54"/>
                <a:gd name="T35" fmla="*/ 16 h 63"/>
                <a:gd name="T36" fmla="*/ 4 w 54"/>
                <a:gd name="T37" fmla="*/ 9 h 63"/>
                <a:gd name="T38" fmla="*/ 15 w 54"/>
                <a:gd name="T39" fmla="*/ 2 h 63"/>
                <a:gd name="T40" fmla="*/ 28 w 54"/>
                <a:gd name="T41" fmla="*/ 0 h 63"/>
                <a:gd name="T42" fmla="*/ 39 w 54"/>
                <a:gd name="T43" fmla="*/ 2 h 63"/>
                <a:gd name="T44" fmla="*/ 47 w 54"/>
                <a:gd name="T45" fmla="*/ 7 h 63"/>
                <a:gd name="T46" fmla="*/ 52 w 54"/>
                <a:gd name="T47" fmla="*/ 14 h 63"/>
                <a:gd name="T48" fmla="*/ 53 w 54"/>
                <a:gd name="T49" fmla="*/ 23 h 63"/>
                <a:gd name="T50" fmla="*/ 53 w 54"/>
                <a:gd name="T51" fmla="*/ 49 h 63"/>
                <a:gd name="T52" fmla="*/ 53 w 54"/>
                <a:gd name="T53" fmla="*/ 56 h 63"/>
                <a:gd name="T54" fmla="*/ 54 w 54"/>
                <a:gd name="T55" fmla="*/ 61 h 63"/>
                <a:gd name="T56" fmla="*/ 43 w 54"/>
                <a:gd name="T57" fmla="*/ 61 h 63"/>
                <a:gd name="T58" fmla="*/ 42 w 54"/>
                <a:gd name="T59" fmla="*/ 53 h 63"/>
                <a:gd name="T60" fmla="*/ 42 w 54"/>
                <a:gd name="T61" fmla="*/ 53 h 63"/>
                <a:gd name="T62" fmla="*/ 34 w 54"/>
                <a:gd name="T63" fmla="*/ 60 h 63"/>
                <a:gd name="T64" fmla="*/ 22 w 54"/>
                <a:gd name="T65" fmla="*/ 63 h 63"/>
                <a:gd name="T66" fmla="*/ 15 w 54"/>
                <a:gd name="T67" fmla="*/ 62 h 63"/>
                <a:gd name="T68" fmla="*/ 8 w 54"/>
                <a:gd name="T69" fmla="*/ 59 h 63"/>
                <a:gd name="T70" fmla="*/ 3 w 54"/>
                <a:gd name="T71" fmla="*/ 53 h 63"/>
                <a:gd name="T72" fmla="*/ 0 w 54"/>
                <a:gd name="T73" fmla="*/ 44 h 63"/>
                <a:gd name="T74" fmla="*/ 4 w 54"/>
                <a:gd name="T75" fmla="*/ 34 h 63"/>
                <a:gd name="T76" fmla="*/ 14 w 54"/>
                <a:gd name="T77" fmla="*/ 28 h 63"/>
                <a:gd name="T78" fmla="*/ 27 w 54"/>
                <a:gd name="T79" fmla="*/ 25 h 63"/>
                <a:gd name="T80" fmla="*/ 42 w 54"/>
                <a:gd name="T81" fmla="*/ 24 h 63"/>
                <a:gd name="T82" fmla="*/ 42 w 54"/>
                <a:gd name="T83"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63">
                  <a:moveTo>
                    <a:pt x="39" y="33"/>
                  </a:moveTo>
                  <a:cubicBezTo>
                    <a:pt x="36" y="33"/>
                    <a:pt x="33" y="33"/>
                    <a:pt x="30" y="33"/>
                  </a:cubicBezTo>
                  <a:cubicBezTo>
                    <a:pt x="27" y="33"/>
                    <a:pt x="24" y="34"/>
                    <a:pt x="21" y="35"/>
                  </a:cubicBezTo>
                  <a:cubicBezTo>
                    <a:pt x="19" y="35"/>
                    <a:pt x="17" y="37"/>
                    <a:pt x="15" y="38"/>
                  </a:cubicBezTo>
                  <a:cubicBezTo>
                    <a:pt x="13" y="40"/>
                    <a:pt x="12" y="42"/>
                    <a:pt x="12" y="44"/>
                  </a:cubicBezTo>
                  <a:cubicBezTo>
                    <a:pt x="12" y="46"/>
                    <a:pt x="13" y="47"/>
                    <a:pt x="14" y="48"/>
                  </a:cubicBezTo>
                  <a:cubicBezTo>
                    <a:pt x="14" y="50"/>
                    <a:pt x="15" y="51"/>
                    <a:pt x="16" y="51"/>
                  </a:cubicBezTo>
                  <a:cubicBezTo>
                    <a:pt x="18" y="52"/>
                    <a:pt x="19" y="53"/>
                    <a:pt x="20" y="53"/>
                  </a:cubicBezTo>
                  <a:cubicBezTo>
                    <a:pt x="22" y="53"/>
                    <a:pt x="23" y="53"/>
                    <a:pt x="25" y="53"/>
                  </a:cubicBezTo>
                  <a:cubicBezTo>
                    <a:pt x="30" y="53"/>
                    <a:pt x="34" y="52"/>
                    <a:pt x="37" y="48"/>
                  </a:cubicBezTo>
                  <a:cubicBezTo>
                    <a:pt x="40" y="45"/>
                    <a:pt x="42" y="41"/>
                    <a:pt x="42" y="36"/>
                  </a:cubicBezTo>
                  <a:cubicBezTo>
                    <a:pt x="42" y="33"/>
                    <a:pt x="42" y="33"/>
                    <a:pt x="42" y="33"/>
                  </a:cubicBezTo>
                  <a:cubicBezTo>
                    <a:pt x="39" y="33"/>
                    <a:pt x="39" y="33"/>
                    <a:pt x="39" y="33"/>
                  </a:cubicBezTo>
                  <a:close/>
                  <a:moveTo>
                    <a:pt x="42" y="23"/>
                  </a:moveTo>
                  <a:cubicBezTo>
                    <a:pt x="42" y="18"/>
                    <a:pt x="41" y="15"/>
                    <a:pt x="38" y="13"/>
                  </a:cubicBezTo>
                  <a:cubicBezTo>
                    <a:pt x="35" y="11"/>
                    <a:pt x="32" y="10"/>
                    <a:pt x="27" y="10"/>
                  </a:cubicBezTo>
                  <a:cubicBezTo>
                    <a:pt x="24" y="10"/>
                    <a:pt x="21" y="10"/>
                    <a:pt x="18" y="11"/>
                  </a:cubicBezTo>
                  <a:cubicBezTo>
                    <a:pt x="15" y="13"/>
                    <a:pt x="12" y="14"/>
                    <a:pt x="10" y="16"/>
                  </a:cubicBezTo>
                  <a:cubicBezTo>
                    <a:pt x="4" y="9"/>
                    <a:pt x="4" y="9"/>
                    <a:pt x="4" y="9"/>
                  </a:cubicBezTo>
                  <a:cubicBezTo>
                    <a:pt x="7" y="6"/>
                    <a:pt x="10" y="4"/>
                    <a:pt x="15" y="2"/>
                  </a:cubicBezTo>
                  <a:cubicBezTo>
                    <a:pt x="19" y="1"/>
                    <a:pt x="23" y="0"/>
                    <a:pt x="28" y="0"/>
                  </a:cubicBezTo>
                  <a:cubicBezTo>
                    <a:pt x="33" y="0"/>
                    <a:pt x="36" y="1"/>
                    <a:pt x="39" y="2"/>
                  </a:cubicBezTo>
                  <a:cubicBezTo>
                    <a:pt x="43" y="3"/>
                    <a:pt x="45" y="5"/>
                    <a:pt x="47" y="7"/>
                  </a:cubicBezTo>
                  <a:cubicBezTo>
                    <a:pt x="49" y="9"/>
                    <a:pt x="51" y="11"/>
                    <a:pt x="52" y="14"/>
                  </a:cubicBezTo>
                  <a:cubicBezTo>
                    <a:pt x="53" y="17"/>
                    <a:pt x="53" y="20"/>
                    <a:pt x="53" y="23"/>
                  </a:cubicBezTo>
                  <a:cubicBezTo>
                    <a:pt x="53" y="49"/>
                    <a:pt x="53" y="49"/>
                    <a:pt x="53" y="49"/>
                  </a:cubicBezTo>
                  <a:cubicBezTo>
                    <a:pt x="53" y="51"/>
                    <a:pt x="53" y="53"/>
                    <a:pt x="53" y="56"/>
                  </a:cubicBezTo>
                  <a:cubicBezTo>
                    <a:pt x="53" y="58"/>
                    <a:pt x="54" y="60"/>
                    <a:pt x="54" y="61"/>
                  </a:cubicBezTo>
                  <a:cubicBezTo>
                    <a:pt x="43" y="61"/>
                    <a:pt x="43" y="61"/>
                    <a:pt x="43" y="61"/>
                  </a:cubicBezTo>
                  <a:cubicBezTo>
                    <a:pt x="43" y="58"/>
                    <a:pt x="42" y="55"/>
                    <a:pt x="42" y="53"/>
                  </a:cubicBezTo>
                  <a:cubicBezTo>
                    <a:pt x="42" y="53"/>
                    <a:pt x="42" y="53"/>
                    <a:pt x="42" y="53"/>
                  </a:cubicBezTo>
                  <a:cubicBezTo>
                    <a:pt x="40" y="56"/>
                    <a:pt x="37" y="58"/>
                    <a:pt x="34" y="60"/>
                  </a:cubicBezTo>
                  <a:cubicBezTo>
                    <a:pt x="30" y="62"/>
                    <a:pt x="27" y="63"/>
                    <a:pt x="22" y="63"/>
                  </a:cubicBezTo>
                  <a:cubicBezTo>
                    <a:pt x="20" y="63"/>
                    <a:pt x="17" y="62"/>
                    <a:pt x="15" y="62"/>
                  </a:cubicBezTo>
                  <a:cubicBezTo>
                    <a:pt x="12" y="61"/>
                    <a:pt x="10" y="60"/>
                    <a:pt x="8" y="59"/>
                  </a:cubicBezTo>
                  <a:cubicBezTo>
                    <a:pt x="6" y="57"/>
                    <a:pt x="4" y="55"/>
                    <a:pt x="3" y="53"/>
                  </a:cubicBezTo>
                  <a:cubicBezTo>
                    <a:pt x="1" y="51"/>
                    <a:pt x="0" y="48"/>
                    <a:pt x="0" y="44"/>
                  </a:cubicBezTo>
                  <a:cubicBezTo>
                    <a:pt x="0" y="40"/>
                    <a:pt x="2" y="36"/>
                    <a:pt x="4" y="34"/>
                  </a:cubicBezTo>
                  <a:cubicBezTo>
                    <a:pt x="7" y="31"/>
                    <a:pt x="10" y="29"/>
                    <a:pt x="14" y="28"/>
                  </a:cubicBezTo>
                  <a:cubicBezTo>
                    <a:pt x="18" y="26"/>
                    <a:pt x="22" y="25"/>
                    <a:pt x="27" y="25"/>
                  </a:cubicBezTo>
                  <a:cubicBezTo>
                    <a:pt x="32" y="24"/>
                    <a:pt x="37" y="24"/>
                    <a:pt x="42" y="24"/>
                  </a:cubicBezTo>
                  <a:cubicBezTo>
                    <a:pt x="42" y="23"/>
                    <a:pt x="42" y="23"/>
                    <a:pt x="42" y="23"/>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45" name="Freeform 44"/>
            <p:cNvSpPr>
              <a:spLocks/>
            </p:cNvSpPr>
            <p:nvPr userDrawn="1"/>
          </p:nvSpPr>
          <p:spPr bwMode="auto">
            <a:xfrm>
              <a:off x="8374063" y="-755650"/>
              <a:ext cx="44450" cy="357188"/>
            </a:xfrm>
            <a:custGeom>
              <a:avLst/>
              <a:gdLst>
                <a:gd name="T0" fmla="*/ 28 w 28"/>
                <a:gd name="T1" fmla="*/ 225 h 225"/>
                <a:gd name="T2" fmla="*/ 0 w 28"/>
                <a:gd name="T3" fmla="*/ 225 h 225"/>
                <a:gd name="T4" fmla="*/ 0 w 28"/>
                <a:gd name="T5" fmla="*/ 0 h 225"/>
                <a:gd name="T6" fmla="*/ 28 w 28"/>
                <a:gd name="T7" fmla="*/ 0 h 225"/>
                <a:gd name="T8" fmla="*/ 28 w 28"/>
                <a:gd name="T9" fmla="*/ 225 h 225"/>
                <a:gd name="T10" fmla="*/ 28 w 28"/>
                <a:gd name="T11" fmla="*/ 225 h 225"/>
              </a:gdLst>
              <a:ahLst/>
              <a:cxnLst>
                <a:cxn ang="0">
                  <a:pos x="T0" y="T1"/>
                </a:cxn>
                <a:cxn ang="0">
                  <a:pos x="T2" y="T3"/>
                </a:cxn>
                <a:cxn ang="0">
                  <a:pos x="T4" y="T5"/>
                </a:cxn>
                <a:cxn ang="0">
                  <a:pos x="T6" y="T7"/>
                </a:cxn>
                <a:cxn ang="0">
                  <a:pos x="T8" y="T9"/>
                </a:cxn>
                <a:cxn ang="0">
                  <a:pos x="T10" y="T11"/>
                </a:cxn>
              </a:cxnLst>
              <a:rect l="0" t="0" r="r" b="b"/>
              <a:pathLst>
                <a:path w="28" h="225">
                  <a:moveTo>
                    <a:pt x="28" y="225"/>
                  </a:moveTo>
                  <a:lnTo>
                    <a:pt x="0" y="225"/>
                  </a:lnTo>
                  <a:lnTo>
                    <a:pt x="0" y="0"/>
                  </a:lnTo>
                  <a:lnTo>
                    <a:pt x="28" y="0"/>
                  </a:lnTo>
                  <a:lnTo>
                    <a:pt x="28" y="225"/>
                  </a:lnTo>
                  <a:lnTo>
                    <a:pt x="28" y="22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46" name="Freeform 45"/>
            <p:cNvSpPr>
              <a:spLocks/>
            </p:cNvSpPr>
            <p:nvPr userDrawn="1"/>
          </p:nvSpPr>
          <p:spPr bwMode="auto">
            <a:xfrm>
              <a:off x="8459788" y="-684213"/>
              <a:ext cx="142875" cy="290513"/>
            </a:xfrm>
            <a:custGeom>
              <a:avLst/>
              <a:gdLst>
                <a:gd name="T0" fmla="*/ 38 w 38"/>
                <a:gd name="T1" fmla="*/ 26 h 77"/>
                <a:gd name="T2" fmla="*/ 23 w 38"/>
                <a:gd name="T3" fmla="*/ 26 h 77"/>
                <a:gd name="T4" fmla="*/ 23 w 38"/>
                <a:gd name="T5" fmla="*/ 57 h 77"/>
                <a:gd name="T6" fmla="*/ 25 w 38"/>
                <a:gd name="T7" fmla="*/ 65 h 77"/>
                <a:gd name="T8" fmla="*/ 31 w 38"/>
                <a:gd name="T9" fmla="*/ 67 h 77"/>
                <a:gd name="T10" fmla="*/ 35 w 38"/>
                <a:gd name="T11" fmla="*/ 67 h 77"/>
                <a:gd name="T12" fmla="*/ 38 w 38"/>
                <a:gd name="T13" fmla="*/ 66 h 77"/>
                <a:gd name="T14" fmla="*/ 38 w 38"/>
                <a:gd name="T15" fmla="*/ 75 h 77"/>
                <a:gd name="T16" fmla="*/ 34 w 38"/>
                <a:gd name="T17" fmla="*/ 77 h 77"/>
                <a:gd name="T18" fmla="*/ 28 w 38"/>
                <a:gd name="T19" fmla="*/ 77 h 77"/>
                <a:gd name="T20" fmla="*/ 15 w 38"/>
                <a:gd name="T21" fmla="*/ 72 h 77"/>
                <a:gd name="T22" fmla="*/ 11 w 38"/>
                <a:gd name="T23" fmla="*/ 59 h 77"/>
                <a:gd name="T24" fmla="*/ 11 w 38"/>
                <a:gd name="T25" fmla="*/ 26 h 77"/>
                <a:gd name="T26" fmla="*/ 0 w 38"/>
                <a:gd name="T27" fmla="*/ 26 h 77"/>
                <a:gd name="T28" fmla="*/ 0 w 38"/>
                <a:gd name="T29" fmla="*/ 17 h 77"/>
                <a:gd name="T30" fmla="*/ 11 w 38"/>
                <a:gd name="T31" fmla="*/ 17 h 77"/>
                <a:gd name="T32" fmla="*/ 11 w 38"/>
                <a:gd name="T33" fmla="*/ 0 h 77"/>
                <a:gd name="T34" fmla="*/ 23 w 38"/>
                <a:gd name="T35" fmla="*/ 0 h 77"/>
                <a:gd name="T36" fmla="*/ 23 w 38"/>
                <a:gd name="T37" fmla="*/ 17 h 77"/>
                <a:gd name="T38" fmla="*/ 38 w 38"/>
                <a:gd name="T39" fmla="*/ 17 h 77"/>
                <a:gd name="T40" fmla="*/ 38 w 38"/>
                <a:gd name="T41"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77">
                  <a:moveTo>
                    <a:pt x="38" y="26"/>
                  </a:moveTo>
                  <a:cubicBezTo>
                    <a:pt x="23" y="26"/>
                    <a:pt x="23" y="26"/>
                    <a:pt x="23" y="26"/>
                  </a:cubicBezTo>
                  <a:cubicBezTo>
                    <a:pt x="23" y="57"/>
                    <a:pt x="23" y="57"/>
                    <a:pt x="23" y="57"/>
                  </a:cubicBezTo>
                  <a:cubicBezTo>
                    <a:pt x="23" y="61"/>
                    <a:pt x="23" y="63"/>
                    <a:pt x="25" y="65"/>
                  </a:cubicBezTo>
                  <a:cubicBezTo>
                    <a:pt x="26" y="66"/>
                    <a:pt x="28" y="67"/>
                    <a:pt x="31" y="67"/>
                  </a:cubicBezTo>
                  <a:cubicBezTo>
                    <a:pt x="32" y="67"/>
                    <a:pt x="33" y="67"/>
                    <a:pt x="35" y="67"/>
                  </a:cubicBezTo>
                  <a:cubicBezTo>
                    <a:pt x="36" y="67"/>
                    <a:pt x="37" y="66"/>
                    <a:pt x="38" y="66"/>
                  </a:cubicBezTo>
                  <a:cubicBezTo>
                    <a:pt x="38" y="75"/>
                    <a:pt x="38" y="75"/>
                    <a:pt x="38" y="75"/>
                  </a:cubicBezTo>
                  <a:cubicBezTo>
                    <a:pt x="37" y="76"/>
                    <a:pt x="35" y="76"/>
                    <a:pt x="34" y="77"/>
                  </a:cubicBezTo>
                  <a:cubicBezTo>
                    <a:pt x="32" y="77"/>
                    <a:pt x="30" y="77"/>
                    <a:pt x="28" y="77"/>
                  </a:cubicBezTo>
                  <a:cubicBezTo>
                    <a:pt x="23" y="77"/>
                    <a:pt x="18" y="76"/>
                    <a:pt x="15" y="72"/>
                  </a:cubicBezTo>
                  <a:cubicBezTo>
                    <a:pt x="12" y="69"/>
                    <a:pt x="11" y="65"/>
                    <a:pt x="11" y="59"/>
                  </a:cubicBezTo>
                  <a:cubicBezTo>
                    <a:pt x="11" y="26"/>
                    <a:pt x="11" y="26"/>
                    <a:pt x="11" y="26"/>
                  </a:cubicBezTo>
                  <a:cubicBezTo>
                    <a:pt x="0" y="26"/>
                    <a:pt x="0" y="26"/>
                    <a:pt x="0" y="26"/>
                  </a:cubicBezTo>
                  <a:cubicBezTo>
                    <a:pt x="0" y="17"/>
                    <a:pt x="0" y="17"/>
                    <a:pt x="0" y="17"/>
                  </a:cubicBezTo>
                  <a:cubicBezTo>
                    <a:pt x="11" y="17"/>
                    <a:pt x="11" y="17"/>
                    <a:pt x="11" y="17"/>
                  </a:cubicBezTo>
                  <a:cubicBezTo>
                    <a:pt x="11" y="0"/>
                    <a:pt x="11" y="0"/>
                    <a:pt x="11" y="0"/>
                  </a:cubicBezTo>
                  <a:cubicBezTo>
                    <a:pt x="23" y="0"/>
                    <a:pt x="23" y="0"/>
                    <a:pt x="23" y="0"/>
                  </a:cubicBezTo>
                  <a:cubicBezTo>
                    <a:pt x="23" y="17"/>
                    <a:pt x="23" y="17"/>
                    <a:pt x="23" y="17"/>
                  </a:cubicBezTo>
                  <a:cubicBezTo>
                    <a:pt x="38" y="17"/>
                    <a:pt x="38" y="17"/>
                    <a:pt x="38" y="17"/>
                  </a:cubicBezTo>
                  <a:cubicBezTo>
                    <a:pt x="38" y="26"/>
                    <a:pt x="38" y="26"/>
                    <a:pt x="38" y="26"/>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47" name="Freeform 46"/>
            <p:cNvSpPr>
              <a:spLocks/>
            </p:cNvSpPr>
            <p:nvPr userDrawn="1"/>
          </p:nvSpPr>
          <p:spPr bwMode="auto">
            <a:xfrm>
              <a:off x="8658226" y="-755650"/>
              <a:ext cx="200025" cy="357188"/>
            </a:xfrm>
            <a:custGeom>
              <a:avLst/>
              <a:gdLst>
                <a:gd name="T0" fmla="*/ 12 w 53"/>
                <a:gd name="T1" fmla="*/ 45 h 95"/>
                <a:gd name="T2" fmla="*/ 19 w 53"/>
                <a:gd name="T3" fmla="*/ 37 h 95"/>
                <a:gd name="T4" fmla="*/ 31 w 53"/>
                <a:gd name="T5" fmla="*/ 34 h 95"/>
                <a:gd name="T6" fmla="*/ 41 w 53"/>
                <a:gd name="T7" fmla="*/ 36 h 95"/>
                <a:gd name="T8" fmla="*/ 48 w 53"/>
                <a:gd name="T9" fmla="*/ 41 h 95"/>
                <a:gd name="T10" fmla="*/ 52 w 53"/>
                <a:gd name="T11" fmla="*/ 49 h 95"/>
                <a:gd name="T12" fmla="*/ 53 w 53"/>
                <a:gd name="T13" fmla="*/ 58 h 95"/>
                <a:gd name="T14" fmla="*/ 53 w 53"/>
                <a:gd name="T15" fmla="*/ 95 h 95"/>
                <a:gd name="T16" fmla="*/ 41 w 53"/>
                <a:gd name="T17" fmla="*/ 95 h 95"/>
                <a:gd name="T18" fmla="*/ 41 w 53"/>
                <a:gd name="T19" fmla="*/ 62 h 95"/>
                <a:gd name="T20" fmla="*/ 41 w 53"/>
                <a:gd name="T21" fmla="*/ 55 h 95"/>
                <a:gd name="T22" fmla="*/ 39 w 53"/>
                <a:gd name="T23" fmla="*/ 49 h 95"/>
                <a:gd name="T24" fmla="*/ 34 w 53"/>
                <a:gd name="T25" fmla="*/ 45 h 95"/>
                <a:gd name="T26" fmla="*/ 28 w 53"/>
                <a:gd name="T27" fmla="*/ 44 h 95"/>
                <a:gd name="T28" fmla="*/ 16 w 53"/>
                <a:gd name="T29" fmla="*/ 49 h 95"/>
                <a:gd name="T30" fmla="*/ 12 w 53"/>
                <a:gd name="T31" fmla="*/ 64 h 95"/>
                <a:gd name="T32" fmla="*/ 12 w 53"/>
                <a:gd name="T33" fmla="*/ 95 h 95"/>
                <a:gd name="T34" fmla="*/ 0 w 53"/>
                <a:gd name="T35" fmla="*/ 95 h 95"/>
                <a:gd name="T36" fmla="*/ 0 w 53"/>
                <a:gd name="T37" fmla="*/ 0 h 95"/>
                <a:gd name="T38" fmla="*/ 12 w 53"/>
                <a:gd name="T39" fmla="*/ 0 h 95"/>
                <a:gd name="T40" fmla="*/ 12 w 53"/>
                <a:gd name="T41" fmla="*/ 45 h 95"/>
                <a:gd name="T42" fmla="*/ 12 w 53"/>
                <a:gd name="T4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95">
                  <a:moveTo>
                    <a:pt x="12" y="45"/>
                  </a:moveTo>
                  <a:cubicBezTo>
                    <a:pt x="13" y="42"/>
                    <a:pt x="16" y="39"/>
                    <a:pt x="19" y="37"/>
                  </a:cubicBezTo>
                  <a:cubicBezTo>
                    <a:pt x="23" y="35"/>
                    <a:pt x="26" y="34"/>
                    <a:pt x="31" y="34"/>
                  </a:cubicBezTo>
                  <a:cubicBezTo>
                    <a:pt x="35" y="34"/>
                    <a:pt x="38" y="35"/>
                    <a:pt x="41" y="36"/>
                  </a:cubicBezTo>
                  <a:cubicBezTo>
                    <a:pt x="43" y="37"/>
                    <a:pt x="46" y="39"/>
                    <a:pt x="48" y="41"/>
                  </a:cubicBezTo>
                  <a:cubicBezTo>
                    <a:pt x="49" y="43"/>
                    <a:pt x="51" y="46"/>
                    <a:pt x="52" y="49"/>
                  </a:cubicBezTo>
                  <a:cubicBezTo>
                    <a:pt x="53" y="52"/>
                    <a:pt x="53" y="55"/>
                    <a:pt x="53" y="58"/>
                  </a:cubicBezTo>
                  <a:cubicBezTo>
                    <a:pt x="53" y="95"/>
                    <a:pt x="53" y="95"/>
                    <a:pt x="53" y="95"/>
                  </a:cubicBezTo>
                  <a:cubicBezTo>
                    <a:pt x="41" y="95"/>
                    <a:pt x="41" y="95"/>
                    <a:pt x="41" y="95"/>
                  </a:cubicBezTo>
                  <a:cubicBezTo>
                    <a:pt x="41" y="62"/>
                    <a:pt x="41" y="62"/>
                    <a:pt x="41" y="62"/>
                  </a:cubicBezTo>
                  <a:cubicBezTo>
                    <a:pt x="41" y="60"/>
                    <a:pt x="41" y="57"/>
                    <a:pt x="41" y="55"/>
                  </a:cubicBezTo>
                  <a:cubicBezTo>
                    <a:pt x="40" y="53"/>
                    <a:pt x="40" y="51"/>
                    <a:pt x="39" y="49"/>
                  </a:cubicBezTo>
                  <a:cubicBezTo>
                    <a:pt x="38" y="48"/>
                    <a:pt x="36" y="46"/>
                    <a:pt x="34" y="45"/>
                  </a:cubicBezTo>
                  <a:cubicBezTo>
                    <a:pt x="33" y="44"/>
                    <a:pt x="31" y="44"/>
                    <a:pt x="28" y="44"/>
                  </a:cubicBezTo>
                  <a:cubicBezTo>
                    <a:pt x="23" y="44"/>
                    <a:pt x="19" y="46"/>
                    <a:pt x="16" y="49"/>
                  </a:cubicBezTo>
                  <a:cubicBezTo>
                    <a:pt x="13" y="53"/>
                    <a:pt x="12" y="58"/>
                    <a:pt x="12" y="64"/>
                  </a:cubicBezTo>
                  <a:cubicBezTo>
                    <a:pt x="12" y="95"/>
                    <a:pt x="12" y="95"/>
                    <a:pt x="12" y="95"/>
                  </a:cubicBezTo>
                  <a:cubicBezTo>
                    <a:pt x="0" y="95"/>
                    <a:pt x="0" y="95"/>
                    <a:pt x="0" y="95"/>
                  </a:cubicBezTo>
                  <a:cubicBezTo>
                    <a:pt x="0" y="0"/>
                    <a:pt x="0" y="0"/>
                    <a:pt x="0" y="0"/>
                  </a:cubicBezTo>
                  <a:cubicBezTo>
                    <a:pt x="12" y="0"/>
                    <a:pt x="12" y="0"/>
                    <a:pt x="12" y="0"/>
                  </a:cubicBezTo>
                  <a:cubicBezTo>
                    <a:pt x="12" y="45"/>
                    <a:pt x="12" y="45"/>
                    <a:pt x="12" y="45"/>
                  </a:cubicBezTo>
                  <a:cubicBezTo>
                    <a:pt x="12" y="45"/>
                    <a:pt x="12" y="45"/>
                    <a:pt x="12" y="45"/>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48" name="Freeform 47"/>
            <p:cNvSpPr>
              <a:spLocks noEditPoints="1"/>
            </p:cNvSpPr>
            <p:nvPr userDrawn="1"/>
          </p:nvSpPr>
          <p:spPr bwMode="auto">
            <a:xfrm>
              <a:off x="9004301" y="-741363"/>
              <a:ext cx="311150" cy="350838"/>
            </a:xfrm>
            <a:custGeom>
              <a:avLst/>
              <a:gdLst>
                <a:gd name="T0" fmla="*/ 45 w 83"/>
                <a:gd name="T1" fmla="*/ 21 h 93"/>
                <a:gd name="T2" fmla="*/ 42 w 83"/>
                <a:gd name="T3" fmla="*/ 13 h 93"/>
                <a:gd name="T4" fmla="*/ 33 w 83"/>
                <a:gd name="T5" fmla="*/ 10 h 93"/>
                <a:gd name="T6" fmla="*/ 25 w 83"/>
                <a:gd name="T7" fmla="*/ 13 h 93"/>
                <a:gd name="T8" fmla="*/ 21 w 83"/>
                <a:gd name="T9" fmla="*/ 22 h 93"/>
                <a:gd name="T10" fmla="*/ 22 w 83"/>
                <a:gd name="T11" fmla="*/ 26 h 93"/>
                <a:gd name="T12" fmla="*/ 24 w 83"/>
                <a:gd name="T13" fmla="*/ 30 h 93"/>
                <a:gd name="T14" fmla="*/ 27 w 83"/>
                <a:gd name="T15" fmla="*/ 34 h 93"/>
                <a:gd name="T16" fmla="*/ 30 w 83"/>
                <a:gd name="T17" fmla="*/ 37 h 93"/>
                <a:gd name="T18" fmla="*/ 36 w 83"/>
                <a:gd name="T19" fmla="*/ 34 h 93"/>
                <a:gd name="T20" fmla="*/ 40 w 83"/>
                <a:gd name="T21" fmla="*/ 31 h 93"/>
                <a:gd name="T22" fmla="*/ 43 w 83"/>
                <a:gd name="T23" fmla="*/ 26 h 93"/>
                <a:gd name="T24" fmla="*/ 45 w 83"/>
                <a:gd name="T25" fmla="*/ 21 h 93"/>
                <a:gd name="T26" fmla="*/ 26 w 83"/>
                <a:gd name="T27" fmla="*/ 50 h 93"/>
                <a:gd name="T28" fmla="*/ 16 w 83"/>
                <a:gd name="T29" fmla="*/ 56 h 93"/>
                <a:gd name="T30" fmla="*/ 12 w 83"/>
                <a:gd name="T31" fmla="*/ 67 h 93"/>
                <a:gd name="T32" fmla="*/ 14 w 83"/>
                <a:gd name="T33" fmla="*/ 74 h 93"/>
                <a:gd name="T34" fmla="*/ 17 w 83"/>
                <a:gd name="T35" fmla="*/ 79 h 93"/>
                <a:gd name="T36" fmla="*/ 23 w 83"/>
                <a:gd name="T37" fmla="*/ 82 h 93"/>
                <a:gd name="T38" fmla="*/ 29 w 83"/>
                <a:gd name="T39" fmla="*/ 83 h 93"/>
                <a:gd name="T40" fmla="*/ 40 w 83"/>
                <a:gd name="T41" fmla="*/ 80 h 93"/>
                <a:gd name="T42" fmla="*/ 48 w 83"/>
                <a:gd name="T43" fmla="*/ 72 h 93"/>
                <a:gd name="T44" fmla="*/ 26 w 83"/>
                <a:gd name="T45" fmla="*/ 50 h 93"/>
                <a:gd name="T46" fmla="*/ 63 w 83"/>
                <a:gd name="T47" fmla="*/ 70 h 93"/>
                <a:gd name="T48" fmla="*/ 83 w 83"/>
                <a:gd name="T49" fmla="*/ 91 h 93"/>
                <a:gd name="T50" fmla="*/ 67 w 83"/>
                <a:gd name="T51" fmla="*/ 91 h 93"/>
                <a:gd name="T52" fmla="*/ 55 w 83"/>
                <a:gd name="T53" fmla="*/ 79 h 93"/>
                <a:gd name="T54" fmla="*/ 44 w 83"/>
                <a:gd name="T55" fmla="*/ 89 h 93"/>
                <a:gd name="T56" fmla="*/ 29 w 83"/>
                <a:gd name="T57" fmla="*/ 93 h 93"/>
                <a:gd name="T58" fmla="*/ 17 w 83"/>
                <a:gd name="T59" fmla="*/ 91 h 93"/>
                <a:gd name="T60" fmla="*/ 8 w 83"/>
                <a:gd name="T61" fmla="*/ 86 h 93"/>
                <a:gd name="T62" fmla="*/ 2 w 83"/>
                <a:gd name="T63" fmla="*/ 78 h 93"/>
                <a:gd name="T64" fmla="*/ 0 w 83"/>
                <a:gd name="T65" fmla="*/ 68 h 93"/>
                <a:gd name="T66" fmla="*/ 1 w 83"/>
                <a:gd name="T67" fmla="*/ 59 h 93"/>
                <a:gd name="T68" fmla="*/ 6 w 83"/>
                <a:gd name="T69" fmla="*/ 51 h 93"/>
                <a:gd name="T70" fmla="*/ 12 w 83"/>
                <a:gd name="T71" fmla="*/ 46 h 93"/>
                <a:gd name="T72" fmla="*/ 20 w 83"/>
                <a:gd name="T73" fmla="*/ 42 h 93"/>
                <a:gd name="T74" fmla="*/ 12 w 83"/>
                <a:gd name="T75" fmla="*/ 32 h 93"/>
                <a:gd name="T76" fmla="*/ 9 w 83"/>
                <a:gd name="T77" fmla="*/ 21 h 93"/>
                <a:gd name="T78" fmla="*/ 11 w 83"/>
                <a:gd name="T79" fmla="*/ 12 h 93"/>
                <a:gd name="T80" fmla="*/ 17 w 83"/>
                <a:gd name="T81" fmla="*/ 5 h 93"/>
                <a:gd name="T82" fmla="*/ 24 w 83"/>
                <a:gd name="T83" fmla="*/ 1 h 93"/>
                <a:gd name="T84" fmla="*/ 33 w 83"/>
                <a:gd name="T85" fmla="*/ 0 h 93"/>
                <a:gd name="T86" fmla="*/ 42 w 83"/>
                <a:gd name="T87" fmla="*/ 1 h 93"/>
                <a:gd name="T88" fmla="*/ 49 w 83"/>
                <a:gd name="T89" fmla="*/ 5 h 93"/>
                <a:gd name="T90" fmla="*/ 54 w 83"/>
                <a:gd name="T91" fmla="*/ 12 h 93"/>
                <a:gd name="T92" fmla="*/ 56 w 83"/>
                <a:gd name="T93" fmla="*/ 21 h 93"/>
                <a:gd name="T94" fmla="*/ 55 w 83"/>
                <a:gd name="T95" fmla="*/ 29 h 93"/>
                <a:gd name="T96" fmla="*/ 50 w 83"/>
                <a:gd name="T97" fmla="*/ 35 h 93"/>
                <a:gd name="T98" fmla="*/ 44 w 83"/>
                <a:gd name="T99" fmla="*/ 40 h 93"/>
                <a:gd name="T100" fmla="*/ 37 w 83"/>
                <a:gd name="T101" fmla="*/ 44 h 93"/>
                <a:gd name="T102" fmla="*/ 55 w 83"/>
                <a:gd name="T103" fmla="*/ 62 h 93"/>
                <a:gd name="T104" fmla="*/ 66 w 83"/>
                <a:gd name="T105" fmla="*/ 44 h 93"/>
                <a:gd name="T106" fmla="*/ 80 w 83"/>
                <a:gd name="T107" fmla="*/ 44 h 93"/>
                <a:gd name="T108" fmla="*/ 63 w 83"/>
                <a:gd name="T109" fmla="*/ 7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 h="93">
                  <a:moveTo>
                    <a:pt x="45" y="21"/>
                  </a:moveTo>
                  <a:cubicBezTo>
                    <a:pt x="45" y="18"/>
                    <a:pt x="44" y="15"/>
                    <a:pt x="42" y="13"/>
                  </a:cubicBezTo>
                  <a:cubicBezTo>
                    <a:pt x="39" y="11"/>
                    <a:pt x="37" y="10"/>
                    <a:pt x="33" y="10"/>
                  </a:cubicBezTo>
                  <a:cubicBezTo>
                    <a:pt x="30" y="10"/>
                    <a:pt x="27" y="11"/>
                    <a:pt x="25" y="13"/>
                  </a:cubicBezTo>
                  <a:cubicBezTo>
                    <a:pt x="23" y="15"/>
                    <a:pt x="21" y="18"/>
                    <a:pt x="21" y="22"/>
                  </a:cubicBezTo>
                  <a:cubicBezTo>
                    <a:pt x="21" y="23"/>
                    <a:pt x="22" y="25"/>
                    <a:pt x="22" y="26"/>
                  </a:cubicBezTo>
                  <a:cubicBezTo>
                    <a:pt x="23" y="27"/>
                    <a:pt x="24" y="29"/>
                    <a:pt x="24" y="30"/>
                  </a:cubicBezTo>
                  <a:cubicBezTo>
                    <a:pt x="25" y="32"/>
                    <a:pt x="26" y="33"/>
                    <a:pt x="27" y="34"/>
                  </a:cubicBezTo>
                  <a:cubicBezTo>
                    <a:pt x="28" y="35"/>
                    <a:pt x="29" y="36"/>
                    <a:pt x="30" y="37"/>
                  </a:cubicBezTo>
                  <a:cubicBezTo>
                    <a:pt x="32" y="36"/>
                    <a:pt x="34" y="35"/>
                    <a:pt x="36" y="34"/>
                  </a:cubicBezTo>
                  <a:cubicBezTo>
                    <a:pt x="37" y="33"/>
                    <a:pt x="39" y="32"/>
                    <a:pt x="40" y="31"/>
                  </a:cubicBezTo>
                  <a:cubicBezTo>
                    <a:pt x="42" y="30"/>
                    <a:pt x="43" y="28"/>
                    <a:pt x="43" y="26"/>
                  </a:cubicBezTo>
                  <a:cubicBezTo>
                    <a:pt x="44" y="25"/>
                    <a:pt x="45" y="23"/>
                    <a:pt x="45" y="21"/>
                  </a:cubicBezTo>
                  <a:close/>
                  <a:moveTo>
                    <a:pt x="26" y="50"/>
                  </a:moveTo>
                  <a:cubicBezTo>
                    <a:pt x="22" y="51"/>
                    <a:pt x="19" y="54"/>
                    <a:pt x="16" y="56"/>
                  </a:cubicBezTo>
                  <a:cubicBezTo>
                    <a:pt x="13" y="59"/>
                    <a:pt x="12" y="63"/>
                    <a:pt x="12" y="67"/>
                  </a:cubicBezTo>
                  <a:cubicBezTo>
                    <a:pt x="12" y="70"/>
                    <a:pt x="13" y="72"/>
                    <a:pt x="14" y="74"/>
                  </a:cubicBezTo>
                  <a:cubicBezTo>
                    <a:pt x="14" y="76"/>
                    <a:pt x="16" y="77"/>
                    <a:pt x="17" y="79"/>
                  </a:cubicBezTo>
                  <a:cubicBezTo>
                    <a:pt x="19" y="80"/>
                    <a:pt x="21" y="81"/>
                    <a:pt x="23" y="82"/>
                  </a:cubicBezTo>
                  <a:cubicBezTo>
                    <a:pt x="25" y="82"/>
                    <a:pt x="27" y="83"/>
                    <a:pt x="29" y="83"/>
                  </a:cubicBezTo>
                  <a:cubicBezTo>
                    <a:pt x="33" y="83"/>
                    <a:pt x="37" y="82"/>
                    <a:pt x="40" y="80"/>
                  </a:cubicBezTo>
                  <a:cubicBezTo>
                    <a:pt x="42" y="78"/>
                    <a:pt x="45" y="75"/>
                    <a:pt x="48" y="72"/>
                  </a:cubicBezTo>
                  <a:cubicBezTo>
                    <a:pt x="26" y="50"/>
                    <a:pt x="26" y="50"/>
                    <a:pt x="26" y="50"/>
                  </a:cubicBezTo>
                  <a:close/>
                  <a:moveTo>
                    <a:pt x="63" y="70"/>
                  </a:moveTo>
                  <a:cubicBezTo>
                    <a:pt x="83" y="91"/>
                    <a:pt x="83" y="91"/>
                    <a:pt x="83" y="91"/>
                  </a:cubicBezTo>
                  <a:cubicBezTo>
                    <a:pt x="67" y="91"/>
                    <a:pt x="67" y="91"/>
                    <a:pt x="67" y="91"/>
                  </a:cubicBezTo>
                  <a:cubicBezTo>
                    <a:pt x="55" y="79"/>
                    <a:pt x="55" y="79"/>
                    <a:pt x="55" y="79"/>
                  </a:cubicBezTo>
                  <a:cubicBezTo>
                    <a:pt x="52" y="84"/>
                    <a:pt x="48" y="87"/>
                    <a:pt x="44" y="89"/>
                  </a:cubicBezTo>
                  <a:cubicBezTo>
                    <a:pt x="40" y="92"/>
                    <a:pt x="35" y="93"/>
                    <a:pt x="29" y="93"/>
                  </a:cubicBezTo>
                  <a:cubicBezTo>
                    <a:pt x="25" y="93"/>
                    <a:pt x="21" y="92"/>
                    <a:pt x="17" y="91"/>
                  </a:cubicBezTo>
                  <a:cubicBezTo>
                    <a:pt x="14" y="90"/>
                    <a:pt x="11" y="88"/>
                    <a:pt x="8" y="86"/>
                  </a:cubicBezTo>
                  <a:cubicBezTo>
                    <a:pt x="6" y="84"/>
                    <a:pt x="3" y="81"/>
                    <a:pt x="2" y="78"/>
                  </a:cubicBezTo>
                  <a:cubicBezTo>
                    <a:pt x="0" y="75"/>
                    <a:pt x="0" y="72"/>
                    <a:pt x="0" y="68"/>
                  </a:cubicBezTo>
                  <a:cubicBezTo>
                    <a:pt x="0" y="64"/>
                    <a:pt x="0" y="61"/>
                    <a:pt x="1" y="59"/>
                  </a:cubicBezTo>
                  <a:cubicBezTo>
                    <a:pt x="2" y="56"/>
                    <a:pt x="4" y="54"/>
                    <a:pt x="6" y="51"/>
                  </a:cubicBezTo>
                  <a:cubicBezTo>
                    <a:pt x="8" y="49"/>
                    <a:pt x="10" y="48"/>
                    <a:pt x="12" y="46"/>
                  </a:cubicBezTo>
                  <a:cubicBezTo>
                    <a:pt x="15" y="44"/>
                    <a:pt x="17" y="43"/>
                    <a:pt x="20" y="42"/>
                  </a:cubicBezTo>
                  <a:cubicBezTo>
                    <a:pt x="17" y="39"/>
                    <a:pt x="14" y="36"/>
                    <a:pt x="12" y="32"/>
                  </a:cubicBezTo>
                  <a:cubicBezTo>
                    <a:pt x="10" y="29"/>
                    <a:pt x="9" y="25"/>
                    <a:pt x="9" y="21"/>
                  </a:cubicBezTo>
                  <a:cubicBezTo>
                    <a:pt x="9" y="18"/>
                    <a:pt x="10" y="15"/>
                    <a:pt x="11" y="12"/>
                  </a:cubicBezTo>
                  <a:cubicBezTo>
                    <a:pt x="13" y="9"/>
                    <a:pt x="14" y="7"/>
                    <a:pt x="17" y="5"/>
                  </a:cubicBezTo>
                  <a:cubicBezTo>
                    <a:pt x="19" y="4"/>
                    <a:pt x="21" y="2"/>
                    <a:pt x="24" y="1"/>
                  </a:cubicBezTo>
                  <a:cubicBezTo>
                    <a:pt x="27" y="0"/>
                    <a:pt x="30" y="0"/>
                    <a:pt x="33" y="0"/>
                  </a:cubicBezTo>
                  <a:cubicBezTo>
                    <a:pt x="36" y="0"/>
                    <a:pt x="39" y="0"/>
                    <a:pt x="42" y="1"/>
                  </a:cubicBezTo>
                  <a:cubicBezTo>
                    <a:pt x="45" y="2"/>
                    <a:pt x="47" y="4"/>
                    <a:pt x="49" y="5"/>
                  </a:cubicBezTo>
                  <a:cubicBezTo>
                    <a:pt x="51" y="7"/>
                    <a:pt x="53" y="9"/>
                    <a:pt x="54" y="12"/>
                  </a:cubicBezTo>
                  <a:cubicBezTo>
                    <a:pt x="55" y="14"/>
                    <a:pt x="56" y="17"/>
                    <a:pt x="56" y="21"/>
                  </a:cubicBezTo>
                  <a:cubicBezTo>
                    <a:pt x="56" y="24"/>
                    <a:pt x="56" y="26"/>
                    <a:pt x="55" y="29"/>
                  </a:cubicBezTo>
                  <a:cubicBezTo>
                    <a:pt x="53" y="31"/>
                    <a:pt x="52" y="33"/>
                    <a:pt x="50" y="35"/>
                  </a:cubicBezTo>
                  <a:cubicBezTo>
                    <a:pt x="49" y="37"/>
                    <a:pt x="47" y="39"/>
                    <a:pt x="44" y="40"/>
                  </a:cubicBezTo>
                  <a:cubicBezTo>
                    <a:pt x="42" y="42"/>
                    <a:pt x="40" y="43"/>
                    <a:pt x="37" y="44"/>
                  </a:cubicBezTo>
                  <a:cubicBezTo>
                    <a:pt x="55" y="62"/>
                    <a:pt x="55" y="62"/>
                    <a:pt x="55" y="62"/>
                  </a:cubicBezTo>
                  <a:cubicBezTo>
                    <a:pt x="66" y="44"/>
                    <a:pt x="66" y="44"/>
                    <a:pt x="66" y="44"/>
                  </a:cubicBezTo>
                  <a:cubicBezTo>
                    <a:pt x="80" y="44"/>
                    <a:pt x="80" y="44"/>
                    <a:pt x="80" y="44"/>
                  </a:cubicBezTo>
                  <a:cubicBezTo>
                    <a:pt x="63" y="70"/>
                    <a:pt x="63" y="70"/>
                    <a:pt x="63" y="70"/>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49" name="Freeform 48"/>
            <p:cNvSpPr>
              <a:spLocks noEditPoints="1"/>
            </p:cNvSpPr>
            <p:nvPr userDrawn="1"/>
          </p:nvSpPr>
          <p:spPr bwMode="auto">
            <a:xfrm>
              <a:off x="9447213" y="-741363"/>
              <a:ext cx="371475" cy="342900"/>
            </a:xfrm>
            <a:custGeom>
              <a:avLst/>
              <a:gdLst>
                <a:gd name="T0" fmla="*/ 14 w 99"/>
                <a:gd name="T1" fmla="*/ 46 h 91"/>
                <a:gd name="T2" fmla="*/ 16 w 99"/>
                <a:gd name="T3" fmla="*/ 59 h 91"/>
                <a:gd name="T4" fmla="*/ 23 w 99"/>
                <a:gd name="T5" fmla="*/ 70 h 91"/>
                <a:gd name="T6" fmla="*/ 33 w 99"/>
                <a:gd name="T7" fmla="*/ 77 h 91"/>
                <a:gd name="T8" fmla="*/ 46 w 99"/>
                <a:gd name="T9" fmla="*/ 80 h 91"/>
                <a:gd name="T10" fmla="*/ 60 w 99"/>
                <a:gd name="T11" fmla="*/ 77 h 91"/>
                <a:gd name="T12" fmla="*/ 70 w 99"/>
                <a:gd name="T13" fmla="*/ 70 h 91"/>
                <a:gd name="T14" fmla="*/ 77 w 99"/>
                <a:gd name="T15" fmla="*/ 59 h 91"/>
                <a:gd name="T16" fmla="*/ 79 w 99"/>
                <a:gd name="T17" fmla="*/ 46 h 91"/>
                <a:gd name="T18" fmla="*/ 77 w 99"/>
                <a:gd name="T19" fmla="*/ 32 h 91"/>
                <a:gd name="T20" fmla="*/ 70 w 99"/>
                <a:gd name="T21" fmla="*/ 21 h 91"/>
                <a:gd name="T22" fmla="*/ 60 w 99"/>
                <a:gd name="T23" fmla="*/ 14 h 91"/>
                <a:gd name="T24" fmla="*/ 47 w 99"/>
                <a:gd name="T25" fmla="*/ 11 h 91"/>
                <a:gd name="T26" fmla="*/ 33 w 99"/>
                <a:gd name="T27" fmla="*/ 14 h 91"/>
                <a:gd name="T28" fmla="*/ 23 w 99"/>
                <a:gd name="T29" fmla="*/ 21 h 91"/>
                <a:gd name="T30" fmla="*/ 16 w 99"/>
                <a:gd name="T31" fmla="*/ 32 h 91"/>
                <a:gd name="T32" fmla="*/ 14 w 99"/>
                <a:gd name="T33" fmla="*/ 46 h 91"/>
                <a:gd name="T34" fmla="*/ 99 w 99"/>
                <a:gd name="T35" fmla="*/ 91 h 91"/>
                <a:gd name="T36" fmla="*/ 46 w 99"/>
                <a:gd name="T37" fmla="*/ 91 h 91"/>
                <a:gd name="T38" fmla="*/ 28 w 99"/>
                <a:gd name="T39" fmla="*/ 88 h 91"/>
                <a:gd name="T40" fmla="*/ 13 w 99"/>
                <a:gd name="T41" fmla="*/ 79 h 91"/>
                <a:gd name="T42" fmla="*/ 4 w 99"/>
                <a:gd name="T43" fmla="*/ 64 h 91"/>
                <a:gd name="T44" fmla="*/ 0 w 99"/>
                <a:gd name="T45" fmla="*/ 46 h 91"/>
                <a:gd name="T46" fmla="*/ 4 w 99"/>
                <a:gd name="T47" fmla="*/ 27 h 91"/>
                <a:gd name="T48" fmla="*/ 13 w 99"/>
                <a:gd name="T49" fmla="*/ 13 h 91"/>
                <a:gd name="T50" fmla="*/ 28 w 99"/>
                <a:gd name="T51" fmla="*/ 3 h 91"/>
                <a:gd name="T52" fmla="*/ 47 w 99"/>
                <a:gd name="T53" fmla="*/ 0 h 91"/>
                <a:gd name="T54" fmla="*/ 65 w 99"/>
                <a:gd name="T55" fmla="*/ 3 h 91"/>
                <a:gd name="T56" fmla="*/ 79 w 99"/>
                <a:gd name="T57" fmla="*/ 13 h 91"/>
                <a:gd name="T58" fmla="*/ 89 w 99"/>
                <a:gd name="T59" fmla="*/ 27 h 91"/>
                <a:gd name="T60" fmla="*/ 92 w 99"/>
                <a:gd name="T61" fmla="*/ 46 h 91"/>
                <a:gd name="T62" fmla="*/ 87 w 99"/>
                <a:gd name="T63" fmla="*/ 66 h 91"/>
                <a:gd name="T64" fmla="*/ 74 w 99"/>
                <a:gd name="T65" fmla="*/ 80 h 91"/>
                <a:gd name="T66" fmla="*/ 74 w 99"/>
                <a:gd name="T67" fmla="*/ 81 h 91"/>
                <a:gd name="T68" fmla="*/ 99 w 99"/>
                <a:gd name="T69" fmla="*/ 81 h 91"/>
                <a:gd name="T70" fmla="*/ 99 w 99"/>
                <a:gd name="T7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1">
                  <a:moveTo>
                    <a:pt x="14" y="46"/>
                  </a:moveTo>
                  <a:cubicBezTo>
                    <a:pt x="14" y="50"/>
                    <a:pt x="14" y="55"/>
                    <a:pt x="16" y="59"/>
                  </a:cubicBezTo>
                  <a:cubicBezTo>
                    <a:pt x="18" y="63"/>
                    <a:pt x="20" y="67"/>
                    <a:pt x="23" y="70"/>
                  </a:cubicBezTo>
                  <a:cubicBezTo>
                    <a:pt x="25" y="73"/>
                    <a:pt x="29" y="76"/>
                    <a:pt x="33" y="77"/>
                  </a:cubicBezTo>
                  <a:cubicBezTo>
                    <a:pt x="37" y="79"/>
                    <a:pt x="41" y="80"/>
                    <a:pt x="46" y="80"/>
                  </a:cubicBezTo>
                  <a:cubicBezTo>
                    <a:pt x="51" y="80"/>
                    <a:pt x="56" y="79"/>
                    <a:pt x="60" y="77"/>
                  </a:cubicBezTo>
                  <a:cubicBezTo>
                    <a:pt x="64" y="76"/>
                    <a:pt x="67" y="73"/>
                    <a:pt x="70" y="70"/>
                  </a:cubicBezTo>
                  <a:cubicBezTo>
                    <a:pt x="73" y="67"/>
                    <a:pt x="75" y="63"/>
                    <a:pt x="77" y="59"/>
                  </a:cubicBezTo>
                  <a:cubicBezTo>
                    <a:pt x="78" y="55"/>
                    <a:pt x="79" y="50"/>
                    <a:pt x="79" y="46"/>
                  </a:cubicBezTo>
                  <a:cubicBezTo>
                    <a:pt x="79" y="41"/>
                    <a:pt x="78" y="36"/>
                    <a:pt x="77" y="32"/>
                  </a:cubicBezTo>
                  <a:cubicBezTo>
                    <a:pt x="75" y="28"/>
                    <a:pt x="73" y="24"/>
                    <a:pt x="70" y="21"/>
                  </a:cubicBezTo>
                  <a:cubicBezTo>
                    <a:pt x="68" y="18"/>
                    <a:pt x="64" y="16"/>
                    <a:pt x="60" y="14"/>
                  </a:cubicBezTo>
                  <a:cubicBezTo>
                    <a:pt x="56" y="12"/>
                    <a:pt x="52" y="11"/>
                    <a:pt x="47" y="11"/>
                  </a:cubicBezTo>
                  <a:cubicBezTo>
                    <a:pt x="42" y="11"/>
                    <a:pt x="37" y="12"/>
                    <a:pt x="33" y="14"/>
                  </a:cubicBezTo>
                  <a:cubicBezTo>
                    <a:pt x="29" y="16"/>
                    <a:pt x="26" y="18"/>
                    <a:pt x="23" y="21"/>
                  </a:cubicBezTo>
                  <a:cubicBezTo>
                    <a:pt x="20" y="24"/>
                    <a:pt x="18" y="28"/>
                    <a:pt x="16" y="32"/>
                  </a:cubicBezTo>
                  <a:cubicBezTo>
                    <a:pt x="14" y="36"/>
                    <a:pt x="14" y="41"/>
                    <a:pt x="14" y="46"/>
                  </a:cubicBezTo>
                  <a:close/>
                  <a:moveTo>
                    <a:pt x="99" y="91"/>
                  </a:moveTo>
                  <a:cubicBezTo>
                    <a:pt x="46" y="91"/>
                    <a:pt x="46" y="91"/>
                    <a:pt x="46" y="91"/>
                  </a:cubicBezTo>
                  <a:cubicBezTo>
                    <a:pt x="40" y="91"/>
                    <a:pt x="33" y="90"/>
                    <a:pt x="28" y="88"/>
                  </a:cubicBezTo>
                  <a:cubicBezTo>
                    <a:pt x="22" y="86"/>
                    <a:pt x="17" y="83"/>
                    <a:pt x="13" y="79"/>
                  </a:cubicBezTo>
                  <a:cubicBezTo>
                    <a:pt x="9" y="75"/>
                    <a:pt x="6" y="70"/>
                    <a:pt x="4" y="64"/>
                  </a:cubicBezTo>
                  <a:cubicBezTo>
                    <a:pt x="1" y="59"/>
                    <a:pt x="0" y="52"/>
                    <a:pt x="0" y="46"/>
                  </a:cubicBezTo>
                  <a:cubicBezTo>
                    <a:pt x="0" y="39"/>
                    <a:pt x="1" y="33"/>
                    <a:pt x="4" y="27"/>
                  </a:cubicBezTo>
                  <a:cubicBezTo>
                    <a:pt x="6" y="22"/>
                    <a:pt x="9" y="17"/>
                    <a:pt x="13" y="13"/>
                  </a:cubicBezTo>
                  <a:cubicBezTo>
                    <a:pt x="18" y="9"/>
                    <a:pt x="22" y="6"/>
                    <a:pt x="28" y="3"/>
                  </a:cubicBezTo>
                  <a:cubicBezTo>
                    <a:pt x="34" y="1"/>
                    <a:pt x="40" y="0"/>
                    <a:pt x="47" y="0"/>
                  </a:cubicBezTo>
                  <a:cubicBezTo>
                    <a:pt x="53" y="0"/>
                    <a:pt x="59" y="1"/>
                    <a:pt x="65" y="3"/>
                  </a:cubicBezTo>
                  <a:cubicBezTo>
                    <a:pt x="70" y="6"/>
                    <a:pt x="75" y="9"/>
                    <a:pt x="79" y="13"/>
                  </a:cubicBezTo>
                  <a:cubicBezTo>
                    <a:pt x="84" y="17"/>
                    <a:pt x="87" y="22"/>
                    <a:pt x="89" y="27"/>
                  </a:cubicBezTo>
                  <a:cubicBezTo>
                    <a:pt x="91" y="33"/>
                    <a:pt x="92" y="39"/>
                    <a:pt x="92" y="46"/>
                  </a:cubicBezTo>
                  <a:cubicBezTo>
                    <a:pt x="92" y="53"/>
                    <a:pt x="91" y="60"/>
                    <a:pt x="87" y="66"/>
                  </a:cubicBezTo>
                  <a:cubicBezTo>
                    <a:pt x="84" y="72"/>
                    <a:pt x="80" y="77"/>
                    <a:pt x="74" y="80"/>
                  </a:cubicBezTo>
                  <a:cubicBezTo>
                    <a:pt x="74" y="81"/>
                    <a:pt x="74" y="81"/>
                    <a:pt x="74" y="81"/>
                  </a:cubicBezTo>
                  <a:cubicBezTo>
                    <a:pt x="99" y="81"/>
                    <a:pt x="99" y="81"/>
                    <a:pt x="99" y="81"/>
                  </a:cubicBezTo>
                  <a:cubicBezTo>
                    <a:pt x="99" y="91"/>
                    <a:pt x="99" y="91"/>
                    <a:pt x="99" y="9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50" name="Freeform 49"/>
            <p:cNvSpPr>
              <a:spLocks/>
            </p:cNvSpPr>
            <p:nvPr userDrawn="1"/>
          </p:nvSpPr>
          <p:spPr bwMode="auto">
            <a:xfrm>
              <a:off x="9848851" y="-620713"/>
              <a:ext cx="203200" cy="230188"/>
            </a:xfrm>
            <a:custGeom>
              <a:avLst/>
              <a:gdLst>
                <a:gd name="T0" fmla="*/ 42 w 54"/>
                <a:gd name="T1" fmla="*/ 59 h 61"/>
                <a:gd name="T2" fmla="*/ 42 w 54"/>
                <a:gd name="T3" fmla="*/ 54 h 61"/>
                <a:gd name="T4" fmla="*/ 42 w 54"/>
                <a:gd name="T5" fmla="*/ 49 h 61"/>
                <a:gd name="T6" fmla="*/ 42 w 54"/>
                <a:gd name="T7" fmla="*/ 49 h 61"/>
                <a:gd name="T8" fmla="*/ 34 w 54"/>
                <a:gd name="T9" fmla="*/ 57 h 61"/>
                <a:gd name="T10" fmla="*/ 22 w 54"/>
                <a:gd name="T11" fmla="*/ 61 h 61"/>
                <a:gd name="T12" fmla="*/ 12 w 54"/>
                <a:gd name="T13" fmla="*/ 59 h 61"/>
                <a:gd name="T14" fmla="*/ 5 w 54"/>
                <a:gd name="T15" fmla="*/ 54 h 61"/>
                <a:gd name="T16" fmla="*/ 1 w 54"/>
                <a:gd name="T17" fmla="*/ 46 h 61"/>
                <a:gd name="T18" fmla="*/ 0 w 54"/>
                <a:gd name="T19" fmla="*/ 37 h 61"/>
                <a:gd name="T20" fmla="*/ 0 w 54"/>
                <a:gd name="T21" fmla="*/ 0 h 61"/>
                <a:gd name="T22" fmla="*/ 12 w 54"/>
                <a:gd name="T23" fmla="*/ 0 h 61"/>
                <a:gd name="T24" fmla="*/ 12 w 54"/>
                <a:gd name="T25" fmla="*/ 32 h 61"/>
                <a:gd name="T26" fmla="*/ 12 w 54"/>
                <a:gd name="T27" fmla="*/ 39 h 61"/>
                <a:gd name="T28" fmla="*/ 14 w 54"/>
                <a:gd name="T29" fmla="*/ 45 h 61"/>
                <a:gd name="T30" fmla="*/ 19 w 54"/>
                <a:gd name="T31" fmla="*/ 49 h 61"/>
                <a:gd name="T32" fmla="*/ 25 w 54"/>
                <a:gd name="T33" fmla="*/ 51 h 61"/>
                <a:gd name="T34" fmla="*/ 37 w 54"/>
                <a:gd name="T35" fmla="*/ 45 h 61"/>
                <a:gd name="T36" fmla="*/ 41 w 54"/>
                <a:gd name="T37" fmla="*/ 31 h 61"/>
                <a:gd name="T38" fmla="*/ 41 w 54"/>
                <a:gd name="T39" fmla="*/ 0 h 61"/>
                <a:gd name="T40" fmla="*/ 53 w 54"/>
                <a:gd name="T41" fmla="*/ 0 h 61"/>
                <a:gd name="T42" fmla="*/ 53 w 54"/>
                <a:gd name="T43" fmla="*/ 46 h 61"/>
                <a:gd name="T44" fmla="*/ 53 w 54"/>
                <a:gd name="T45" fmla="*/ 52 h 61"/>
                <a:gd name="T46" fmla="*/ 54 w 54"/>
                <a:gd name="T47" fmla="*/ 59 h 61"/>
                <a:gd name="T48" fmla="*/ 42 w 54"/>
                <a:gd name="T4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61">
                  <a:moveTo>
                    <a:pt x="42" y="59"/>
                  </a:moveTo>
                  <a:cubicBezTo>
                    <a:pt x="42" y="58"/>
                    <a:pt x="42" y="56"/>
                    <a:pt x="42" y="54"/>
                  </a:cubicBezTo>
                  <a:cubicBezTo>
                    <a:pt x="42" y="52"/>
                    <a:pt x="42" y="51"/>
                    <a:pt x="42" y="49"/>
                  </a:cubicBezTo>
                  <a:cubicBezTo>
                    <a:pt x="42" y="49"/>
                    <a:pt x="42" y="49"/>
                    <a:pt x="42" y="49"/>
                  </a:cubicBezTo>
                  <a:cubicBezTo>
                    <a:pt x="40" y="52"/>
                    <a:pt x="38" y="55"/>
                    <a:pt x="34" y="57"/>
                  </a:cubicBezTo>
                  <a:cubicBezTo>
                    <a:pt x="31" y="60"/>
                    <a:pt x="27" y="61"/>
                    <a:pt x="22" y="61"/>
                  </a:cubicBezTo>
                  <a:cubicBezTo>
                    <a:pt x="18" y="61"/>
                    <a:pt x="15" y="60"/>
                    <a:pt x="12" y="59"/>
                  </a:cubicBezTo>
                  <a:cubicBezTo>
                    <a:pt x="9" y="58"/>
                    <a:pt x="7" y="56"/>
                    <a:pt x="5" y="54"/>
                  </a:cubicBezTo>
                  <a:cubicBezTo>
                    <a:pt x="4" y="51"/>
                    <a:pt x="2" y="49"/>
                    <a:pt x="1" y="46"/>
                  </a:cubicBezTo>
                  <a:cubicBezTo>
                    <a:pt x="0" y="43"/>
                    <a:pt x="0" y="40"/>
                    <a:pt x="0" y="37"/>
                  </a:cubicBezTo>
                  <a:cubicBezTo>
                    <a:pt x="0" y="0"/>
                    <a:pt x="0" y="0"/>
                    <a:pt x="0" y="0"/>
                  </a:cubicBezTo>
                  <a:cubicBezTo>
                    <a:pt x="12" y="0"/>
                    <a:pt x="12" y="0"/>
                    <a:pt x="12" y="0"/>
                  </a:cubicBezTo>
                  <a:cubicBezTo>
                    <a:pt x="12" y="32"/>
                    <a:pt x="12" y="32"/>
                    <a:pt x="12" y="32"/>
                  </a:cubicBezTo>
                  <a:cubicBezTo>
                    <a:pt x="12" y="35"/>
                    <a:pt x="12" y="37"/>
                    <a:pt x="12" y="39"/>
                  </a:cubicBezTo>
                  <a:cubicBezTo>
                    <a:pt x="13" y="42"/>
                    <a:pt x="13" y="44"/>
                    <a:pt x="14" y="45"/>
                  </a:cubicBezTo>
                  <a:cubicBezTo>
                    <a:pt x="15" y="47"/>
                    <a:pt x="17" y="48"/>
                    <a:pt x="19" y="49"/>
                  </a:cubicBezTo>
                  <a:cubicBezTo>
                    <a:pt x="20" y="50"/>
                    <a:pt x="23" y="51"/>
                    <a:pt x="25" y="51"/>
                  </a:cubicBezTo>
                  <a:cubicBezTo>
                    <a:pt x="30" y="51"/>
                    <a:pt x="34" y="49"/>
                    <a:pt x="37" y="45"/>
                  </a:cubicBezTo>
                  <a:cubicBezTo>
                    <a:pt x="40" y="42"/>
                    <a:pt x="41" y="37"/>
                    <a:pt x="41" y="31"/>
                  </a:cubicBezTo>
                  <a:cubicBezTo>
                    <a:pt x="41" y="0"/>
                    <a:pt x="41" y="0"/>
                    <a:pt x="41" y="0"/>
                  </a:cubicBezTo>
                  <a:cubicBezTo>
                    <a:pt x="53" y="0"/>
                    <a:pt x="53" y="0"/>
                    <a:pt x="53" y="0"/>
                  </a:cubicBezTo>
                  <a:cubicBezTo>
                    <a:pt x="53" y="46"/>
                    <a:pt x="53" y="46"/>
                    <a:pt x="53" y="46"/>
                  </a:cubicBezTo>
                  <a:cubicBezTo>
                    <a:pt x="53" y="48"/>
                    <a:pt x="53" y="50"/>
                    <a:pt x="53" y="52"/>
                  </a:cubicBezTo>
                  <a:cubicBezTo>
                    <a:pt x="53" y="55"/>
                    <a:pt x="53" y="57"/>
                    <a:pt x="54" y="59"/>
                  </a:cubicBezTo>
                  <a:cubicBezTo>
                    <a:pt x="42" y="59"/>
                    <a:pt x="42" y="59"/>
                    <a:pt x="42" y="59"/>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51" name="Freeform 50"/>
            <p:cNvSpPr>
              <a:spLocks noEditPoints="1"/>
            </p:cNvSpPr>
            <p:nvPr userDrawn="1"/>
          </p:nvSpPr>
          <p:spPr bwMode="auto">
            <a:xfrm>
              <a:off x="10115551" y="-733425"/>
              <a:ext cx="60325" cy="334963"/>
            </a:xfrm>
            <a:custGeom>
              <a:avLst/>
              <a:gdLst>
                <a:gd name="T0" fmla="*/ 14 w 16"/>
                <a:gd name="T1" fmla="*/ 89 h 89"/>
                <a:gd name="T2" fmla="*/ 2 w 16"/>
                <a:gd name="T3" fmla="*/ 89 h 89"/>
                <a:gd name="T4" fmla="*/ 2 w 16"/>
                <a:gd name="T5" fmla="*/ 30 h 89"/>
                <a:gd name="T6" fmla="*/ 14 w 16"/>
                <a:gd name="T7" fmla="*/ 30 h 89"/>
                <a:gd name="T8" fmla="*/ 14 w 16"/>
                <a:gd name="T9" fmla="*/ 89 h 89"/>
                <a:gd name="T10" fmla="*/ 16 w 16"/>
                <a:gd name="T11" fmla="*/ 8 h 89"/>
                <a:gd name="T12" fmla="*/ 13 w 16"/>
                <a:gd name="T13" fmla="*/ 14 h 89"/>
                <a:gd name="T14" fmla="*/ 8 w 16"/>
                <a:gd name="T15" fmla="*/ 16 h 89"/>
                <a:gd name="T16" fmla="*/ 2 w 16"/>
                <a:gd name="T17" fmla="*/ 13 h 89"/>
                <a:gd name="T18" fmla="*/ 0 w 16"/>
                <a:gd name="T19" fmla="*/ 8 h 89"/>
                <a:gd name="T20" fmla="*/ 2 w 16"/>
                <a:gd name="T21" fmla="*/ 3 h 89"/>
                <a:gd name="T22" fmla="*/ 8 w 16"/>
                <a:gd name="T23" fmla="*/ 0 h 89"/>
                <a:gd name="T24" fmla="*/ 13 w 16"/>
                <a:gd name="T25" fmla="*/ 3 h 89"/>
                <a:gd name="T26" fmla="*/ 16 w 16"/>
                <a:gd name="T27"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89">
                  <a:moveTo>
                    <a:pt x="14" y="89"/>
                  </a:moveTo>
                  <a:cubicBezTo>
                    <a:pt x="2" y="89"/>
                    <a:pt x="2" y="89"/>
                    <a:pt x="2" y="89"/>
                  </a:cubicBezTo>
                  <a:cubicBezTo>
                    <a:pt x="2" y="30"/>
                    <a:pt x="2" y="30"/>
                    <a:pt x="2" y="30"/>
                  </a:cubicBezTo>
                  <a:cubicBezTo>
                    <a:pt x="14" y="30"/>
                    <a:pt x="14" y="30"/>
                    <a:pt x="14" y="30"/>
                  </a:cubicBezTo>
                  <a:cubicBezTo>
                    <a:pt x="14" y="89"/>
                    <a:pt x="14" y="89"/>
                    <a:pt x="14" y="89"/>
                  </a:cubicBezTo>
                  <a:close/>
                  <a:moveTo>
                    <a:pt x="16" y="8"/>
                  </a:moveTo>
                  <a:cubicBezTo>
                    <a:pt x="16" y="10"/>
                    <a:pt x="15" y="12"/>
                    <a:pt x="13" y="14"/>
                  </a:cubicBezTo>
                  <a:cubicBezTo>
                    <a:pt x="12" y="15"/>
                    <a:pt x="10" y="16"/>
                    <a:pt x="8" y="16"/>
                  </a:cubicBezTo>
                  <a:cubicBezTo>
                    <a:pt x="6" y="16"/>
                    <a:pt x="4" y="15"/>
                    <a:pt x="2" y="13"/>
                  </a:cubicBezTo>
                  <a:cubicBezTo>
                    <a:pt x="1" y="12"/>
                    <a:pt x="0" y="10"/>
                    <a:pt x="0" y="8"/>
                  </a:cubicBezTo>
                  <a:cubicBezTo>
                    <a:pt x="0" y="6"/>
                    <a:pt x="1" y="4"/>
                    <a:pt x="2" y="3"/>
                  </a:cubicBezTo>
                  <a:cubicBezTo>
                    <a:pt x="4" y="1"/>
                    <a:pt x="6" y="0"/>
                    <a:pt x="8" y="0"/>
                  </a:cubicBezTo>
                  <a:cubicBezTo>
                    <a:pt x="10" y="0"/>
                    <a:pt x="12" y="1"/>
                    <a:pt x="13" y="3"/>
                  </a:cubicBezTo>
                  <a:cubicBezTo>
                    <a:pt x="15" y="4"/>
                    <a:pt x="16" y="6"/>
                    <a:pt x="16" y="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52" name="Freeform 51"/>
            <p:cNvSpPr>
              <a:spLocks/>
            </p:cNvSpPr>
            <p:nvPr userDrawn="1"/>
          </p:nvSpPr>
          <p:spPr bwMode="auto">
            <a:xfrm>
              <a:off x="10239376" y="-627063"/>
              <a:ext cx="203200" cy="228600"/>
            </a:xfrm>
            <a:custGeom>
              <a:avLst/>
              <a:gdLst>
                <a:gd name="T0" fmla="*/ 12 w 54"/>
                <a:gd name="T1" fmla="*/ 2 h 61"/>
                <a:gd name="T2" fmla="*/ 12 w 54"/>
                <a:gd name="T3" fmla="*/ 7 h 61"/>
                <a:gd name="T4" fmla="*/ 12 w 54"/>
                <a:gd name="T5" fmla="*/ 11 h 61"/>
                <a:gd name="T6" fmla="*/ 12 w 54"/>
                <a:gd name="T7" fmla="*/ 11 h 61"/>
                <a:gd name="T8" fmla="*/ 16 w 54"/>
                <a:gd name="T9" fmla="*/ 7 h 61"/>
                <a:gd name="T10" fmla="*/ 20 w 54"/>
                <a:gd name="T11" fmla="*/ 3 h 61"/>
                <a:gd name="T12" fmla="*/ 26 w 54"/>
                <a:gd name="T13" fmla="*/ 1 h 61"/>
                <a:gd name="T14" fmla="*/ 32 w 54"/>
                <a:gd name="T15" fmla="*/ 0 h 61"/>
                <a:gd name="T16" fmla="*/ 42 w 54"/>
                <a:gd name="T17" fmla="*/ 2 h 61"/>
                <a:gd name="T18" fmla="*/ 49 w 54"/>
                <a:gd name="T19" fmla="*/ 7 h 61"/>
                <a:gd name="T20" fmla="*/ 53 w 54"/>
                <a:gd name="T21" fmla="*/ 15 h 61"/>
                <a:gd name="T22" fmla="*/ 54 w 54"/>
                <a:gd name="T23" fmla="*/ 24 h 61"/>
                <a:gd name="T24" fmla="*/ 54 w 54"/>
                <a:gd name="T25" fmla="*/ 61 h 61"/>
                <a:gd name="T26" fmla="*/ 42 w 54"/>
                <a:gd name="T27" fmla="*/ 61 h 61"/>
                <a:gd name="T28" fmla="*/ 42 w 54"/>
                <a:gd name="T29" fmla="*/ 28 h 61"/>
                <a:gd name="T30" fmla="*/ 42 w 54"/>
                <a:gd name="T31" fmla="*/ 21 h 61"/>
                <a:gd name="T32" fmla="*/ 40 w 54"/>
                <a:gd name="T33" fmla="*/ 15 h 61"/>
                <a:gd name="T34" fmla="*/ 35 w 54"/>
                <a:gd name="T35" fmla="*/ 11 h 61"/>
                <a:gd name="T36" fmla="*/ 29 w 54"/>
                <a:gd name="T37" fmla="*/ 10 h 61"/>
                <a:gd name="T38" fmla="*/ 17 w 54"/>
                <a:gd name="T39" fmla="*/ 15 h 61"/>
                <a:gd name="T40" fmla="*/ 13 w 54"/>
                <a:gd name="T41" fmla="*/ 29 h 61"/>
                <a:gd name="T42" fmla="*/ 13 w 54"/>
                <a:gd name="T43" fmla="*/ 61 h 61"/>
                <a:gd name="T44" fmla="*/ 1 w 54"/>
                <a:gd name="T45" fmla="*/ 61 h 61"/>
                <a:gd name="T46" fmla="*/ 1 w 54"/>
                <a:gd name="T47" fmla="*/ 14 h 61"/>
                <a:gd name="T48" fmla="*/ 1 w 54"/>
                <a:gd name="T49" fmla="*/ 8 h 61"/>
                <a:gd name="T50" fmla="*/ 0 w 54"/>
                <a:gd name="T51" fmla="*/ 2 h 61"/>
                <a:gd name="T52" fmla="*/ 12 w 54"/>
                <a:gd name="T5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1">
                  <a:moveTo>
                    <a:pt x="12" y="2"/>
                  </a:moveTo>
                  <a:cubicBezTo>
                    <a:pt x="12" y="3"/>
                    <a:pt x="12" y="5"/>
                    <a:pt x="12" y="7"/>
                  </a:cubicBezTo>
                  <a:cubicBezTo>
                    <a:pt x="12" y="9"/>
                    <a:pt x="12" y="10"/>
                    <a:pt x="12" y="11"/>
                  </a:cubicBezTo>
                  <a:cubicBezTo>
                    <a:pt x="12" y="11"/>
                    <a:pt x="12" y="11"/>
                    <a:pt x="12" y="11"/>
                  </a:cubicBezTo>
                  <a:cubicBezTo>
                    <a:pt x="13" y="10"/>
                    <a:pt x="14" y="8"/>
                    <a:pt x="16" y="7"/>
                  </a:cubicBezTo>
                  <a:cubicBezTo>
                    <a:pt x="17" y="6"/>
                    <a:pt x="18" y="4"/>
                    <a:pt x="20" y="3"/>
                  </a:cubicBezTo>
                  <a:cubicBezTo>
                    <a:pt x="22" y="2"/>
                    <a:pt x="24" y="1"/>
                    <a:pt x="26" y="1"/>
                  </a:cubicBezTo>
                  <a:cubicBezTo>
                    <a:pt x="28" y="0"/>
                    <a:pt x="30" y="0"/>
                    <a:pt x="32" y="0"/>
                  </a:cubicBezTo>
                  <a:cubicBezTo>
                    <a:pt x="36" y="0"/>
                    <a:pt x="39" y="1"/>
                    <a:pt x="42" y="2"/>
                  </a:cubicBezTo>
                  <a:cubicBezTo>
                    <a:pt x="44" y="3"/>
                    <a:pt x="47" y="5"/>
                    <a:pt x="49" y="7"/>
                  </a:cubicBezTo>
                  <a:cubicBezTo>
                    <a:pt x="50" y="9"/>
                    <a:pt x="52" y="12"/>
                    <a:pt x="53" y="15"/>
                  </a:cubicBezTo>
                  <a:cubicBezTo>
                    <a:pt x="54" y="18"/>
                    <a:pt x="54" y="21"/>
                    <a:pt x="54" y="24"/>
                  </a:cubicBezTo>
                  <a:cubicBezTo>
                    <a:pt x="54" y="61"/>
                    <a:pt x="54" y="61"/>
                    <a:pt x="54" y="61"/>
                  </a:cubicBezTo>
                  <a:cubicBezTo>
                    <a:pt x="42" y="61"/>
                    <a:pt x="42" y="61"/>
                    <a:pt x="42" y="61"/>
                  </a:cubicBezTo>
                  <a:cubicBezTo>
                    <a:pt x="42" y="28"/>
                    <a:pt x="42" y="28"/>
                    <a:pt x="42" y="28"/>
                  </a:cubicBezTo>
                  <a:cubicBezTo>
                    <a:pt x="42" y="26"/>
                    <a:pt x="42" y="23"/>
                    <a:pt x="42" y="21"/>
                  </a:cubicBezTo>
                  <a:cubicBezTo>
                    <a:pt x="41" y="19"/>
                    <a:pt x="41" y="17"/>
                    <a:pt x="40" y="15"/>
                  </a:cubicBezTo>
                  <a:cubicBezTo>
                    <a:pt x="39" y="14"/>
                    <a:pt x="37" y="12"/>
                    <a:pt x="35" y="11"/>
                  </a:cubicBezTo>
                  <a:cubicBezTo>
                    <a:pt x="34" y="10"/>
                    <a:pt x="31" y="10"/>
                    <a:pt x="29" y="10"/>
                  </a:cubicBezTo>
                  <a:cubicBezTo>
                    <a:pt x="24" y="10"/>
                    <a:pt x="20" y="12"/>
                    <a:pt x="17" y="15"/>
                  </a:cubicBezTo>
                  <a:cubicBezTo>
                    <a:pt x="14" y="19"/>
                    <a:pt x="13" y="24"/>
                    <a:pt x="13" y="29"/>
                  </a:cubicBezTo>
                  <a:cubicBezTo>
                    <a:pt x="13" y="61"/>
                    <a:pt x="13" y="61"/>
                    <a:pt x="13" y="61"/>
                  </a:cubicBezTo>
                  <a:cubicBezTo>
                    <a:pt x="1" y="61"/>
                    <a:pt x="1" y="61"/>
                    <a:pt x="1" y="61"/>
                  </a:cubicBezTo>
                  <a:cubicBezTo>
                    <a:pt x="1" y="14"/>
                    <a:pt x="1" y="14"/>
                    <a:pt x="1" y="14"/>
                  </a:cubicBezTo>
                  <a:cubicBezTo>
                    <a:pt x="1" y="13"/>
                    <a:pt x="1" y="11"/>
                    <a:pt x="1" y="8"/>
                  </a:cubicBezTo>
                  <a:cubicBezTo>
                    <a:pt x="1" y="6"/>
                    <a:pt x="1" y="4"/>
                    <a:pt x="0" y="2"/>
                  </a:cubicBezTo>
                  <a:cubicBezTo>
                    <a:pt x="12" y="2"/>
                    <a:pt x="12" y="2"/>
                    <a:pt x="12" y="2"/>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53" name="Freeform 52"/>
            <p:cNvSpPr>
              <a:spLocks/>
            </p:cNvSpPr>
            <p:nvPr userDrawn="1"/>
          </p:nvSpPr>
          <p:spPr bwMode="auto">
            <a:xfrm>
              <a:off x="10480676" y="-684213"/>
              <a:ext cx="146050" cy="290513"/>
            </a:xfrm>
            <a:custGeom>
              <a:avLst/>
              <a:gdLst>
                <a:gd name="T0" fmla="*/ 39 w 39"/>
                <a:gd name="T1" fmla="*/ 26 h 77"/>
                <a:gd name="T2" fmla="*/ 23 w 39"/>
                <a:gd name="T3" fmla="*/ 26 h 77"/>
                <a:gd name="T4" fmla="*/ 23 w 39"/>
                <a:gd name="T5" fmla="*/ 57 h 77"/>
                <a:gd name="T6" fmla="*/ 25 w 39"/>
                <a:gd name="T7" fmla="*/ 65 h 77"/>
                <a:gd name="T8" fmla="*/ 31 w 39"/>
                <a:gd name="T9" fmla="*/ 67 h 77"/>
                <a:gd name="T10" fmla="*/ 35 w 39"/>
                <a:gd name="T11" fmla="*/ 67 h 77"/>
                <a:gd name="T12" fmla="*/ 38 w 39"/>
                <a:gd name="T13" fmla="*/ 66 h 77"/>
                <a:gd name="T14" fmla="*/ 39 w 39"/>
                <a:gd name="T15" fmla="*/ 75 h 77"/>
                <a:gd name="T16" fmla="*/ 34 w 39"/>
                <a:gd name="T17" fmla="*/ 77 h 77"/>
                <a:gd name="T18" fmla="*/ 29 w 39"/>
                <a:gd name="T19" fmla="*/ 77 h 77"/>
                <a:gd name="T20" fmla="*/ 16 w 39"/>
                <a:gd name="T21" fmla="*/ 72 h 77"/>
                <a:gd name="T22" fmla="*/ 11 w 39"/>
                <a:gd name="T23" fmla="*/ 59 h 77"/>
                <a:gd name="T24" fmla="*/ 11 w 39"/>
                <a:gd name="T25" fmla="*/ 26 h 77"/>
                <a:gd name="T26" fmla="*/ 0 w 39"/>
                <a:gd name="T27" fmla="*/ 26 h 77"/>
                <a:gd name="T28" fmla="*/ 0 w 39"/>
                <a:gd name="T29" fmla="*/ 17 h 77"/>
                <a:gd name="T30" fmla="*/ 11 w 39"/>
                <a:gd name="T31" fmla="*/ 17 h 77"/>
                <a:gd name="T32" fmla="*/ 11 w 39"/>
                <a:gd name="T33" fmla="*/ 0 h 77"/>
                <a:gd name="T34" fmla="*/ 23 w 39"/>
                <a:gd name="T35" fmla="*/ 0 h 77"/>
                <a:gd name="T36" fmla="*/ 23 w 39"/>
                <a:gd name="T37" fmla="*/ 17 h 77"/>
                <a:gd name="T38" fmla="*/ 39 w 39"/>
                <a:gd name="T39" fmla="*/ 17 h 77"/>
                <a:gd name="T40" fmla="*/ 39 w 39"/>
                <a:gd name="T41"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7">
                  <a:moveTo>
                    <a:pt x="39" y="26"/>
                  </a:moveTo>
                  <a:cubicBezTo>
                    <a:pt x="23" y="26"/>
                    <a:pt x="23" y="26"/>
                    <a:pt x="23" y="26"/>
                  </a:cubicBezTo>
                  <a:cubicBezTo>
                    <a:pt x="23" y="57"/>
                    <a:pt x="23" y="57"/>
                    <a:pt x="23" y="57"/>
                  </a:cubicBezTo>
                  <a:cubicBezTo>
                    <a:pt x="23" y="61"/>
                    <a:pt x="24" y="63"/>
                    <a:pt x="25" y="65"/>
                  </a:cubicBezTo>
                  <a:cubicBezTo>
                    <a:pt x="26" y="66"/>
                    <a:pt x="28" y="67"/>
                    <a:pt x="31" y="67"/>
                  </a:cubicBezTo>
                  <a:cubicBezTo>
                    <a:pt x="32" y="67"/>
                    <a:pt x="34" y="67"/>
                    <a:pt x="35" y="67"/>
                  </a:cubicBezTo>
                  <a:cubicBezTo>
                    <a:pt x="36" y="67"/>
                    <a:pt x="37" y="66"/>
                    <a:pt x="38" y="66"/>
                  </a:cubicBezTo>
                  <a:cubicBezTo>
                    <a:pt x="39" y="75"/>
                    <a:pt x="39" y="75"/>
                    <a:pt x="39" y="75"/>
                  </a:cubicBezTo>
                  <a:cubicBezTo>
                    <a:pt x="37" y="76"/>
                    <a:pt x="36" y="76"/>
                    <a:pt x="34" y="77"/>
                  </a:cubicBezTo>
                  <a:cubicBezTo>
                    <a:pt x="32" y="77"/>
                    <a:pt x="30" y="77"/>
                    <a:pt x="29" y="77"/>
                  </a:cubicBezTo>
                  <a:cubicBezTo>
                    <a:pt x="23" y="77"/>
                    <a:pt x="19" y="76"/>
                    <a:pt x="16" y="72"/>
                  </a:cubicBezTo>
                  <a:cubicBezTo>
                    <a:pt x="13" y="69"/>
                    <a:pt x="11" y="65"/>
                    <a:pt x="11" y="59"/>
                  </a:cubicBezTo>
                  <a:cubicBezTo>
                    <a:pt x="11" y="26"/>
                    <a:pt x="11" y="26"/>
                    <a:pt x="11" y="26"/>
                  </a:cubicBezTo>
                  <a:cubicBezTo>
                    <a:pt x="0" y="26"/>
                    <a:pt x="0" y="26"/>
                    <a:pt x="0" y="26"/>
                  </a:cubicBezTo>
                  <a:cubicBezTo>
                    <a:pt x="0" y="17"/>
                    <a:pt x="0" y="17"/>
                    <a:pt x="0" y="17"/>
                  </a:cubicBezTo>
                  <a:cubicBezTo>
                    <a:pt x="11" y="17"/>
                    <a:pt x="11" y="17"/>
                    <a:pt x="11" y="17"/>
                  </a:cubicBezTo>
                  <a:cubicBezTo>
                    <a:pt x="11" y="0"/>
                    <a:pt x="11" y="0"/>
                    <a:pt x="11" y="0"/>
                  </a:cubicBezTo>
                  <a:cubicBezTo>
                    <a:pt x="23" y="0"/>
                    <a:pt x="23" y="0"/>
                    <a:pt x="23" y="0"/>
                  </a:cubicBezTo>
                  <a:cubicBezTo>
                    <a:pt x="23" y="17"/>
                    <a:pt x="23" y="17"/>
                    <a:pt x="23" y="17"/>
                  </a:cubicBezTo>
                  <a:cubicBezTo>
                    <a:pt x="39" y="17"/>
                    <a:pt x="39" y="17"/>
                    <a:pt x="39" y="17"/>
                  </a:cubicBezTo>
                  <a:cubicBezTo>
                    <a:pt x="39" y="26"/>
                    <a:pt x="39" y="26"/>
                    <a:pt x="39" y="26"/>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54" name="Freeform 53"/>
            <p:cNvSpPr>
              <a:spLocks noEditPoints="1"/>
            </p:cNvSpPr>
            <p:nvPr userDrawn="1"/>
          </p:nvSpPr>
          <p:spPr bwMode="auto">
            <a:xfrm>
              <a:off x="10660063" y="-733425"/>
              <a:ext cx="60325" cy="334963"/>
            </a:xfrm>
            <a:custGeom>
              <a:avLst/>
              <a:gdLst>
                <a:gd name="T0" fmla="*/ 14 w 16"/>
                <a:gd name="T1" fmla="*/ 89 h 89"/>
                <a:gd name="T2" fmla="*/ 2 w 16"/>
                <a:gd name="T3" fmla="*/ 89 h 89"/>
                <a:gd name="T4" fmla="*/ 2 w 16"/>
                <a:gd name="T5" fmla="*/ 30 h 89"/>
                <a:gd name="T6" fmla="*/ 14 w 16"/>
                <a:gd name="T7" fmla="*/ 30 h 89"/>
                <a:gd name="T8" fmla="*/ 14 w 16"/>
                <a:gd name="T9" fmla="*/ 89 h 89"/>
                <a:gd name="T10" fmla="*/ 16 w 16"/>
                <a:gd name="T11" fmla="*/ 8 h 89"/>
                <a:gd name="T12" fmla="*/ 14 w 16"/>
                <a:gd name="T13" fmla="*/ 14 h 89"/>
                <a:gd name="T14" fmla="*/ 8 w 16"/>
                <a:gd name="T15" fmla="*/ 16 h 89"/>
                <a:gd name="T16" fmla="*/ 2 w 16"/>
                <a:gd name="T17" fmla="*/ 13 h 89"/>
                <a:gd name="T18" fmla="*/ 0 w 16"/>
                <a:gd name="T19" fmla="*/ 8 h 89"/>
                <a:gd name="T20" fmla="*/ 2 w 16"/>
                <a:gd name="T21" fmla="*/ 3 h 89"/>
                <a:gd name="T22" fmla="*/ 8 w 16"/>
                <a:gd name="T23" fmla="*/ 0 h 89"/>
                <a:gd name="T24" fmla="*/ 14 w 16"/>
                <a:gd name="T25" fmla="*/ 3 h 89"/>
                <a:gd name="T26" fmla="*/ 16 w 16"/>
                <a:gd name="T27"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89">
                  <a:moveTo>
                    <a:pt x="14" y="89"/>
                  </a:moveTo>
                  <a:cubicBezTo>
                    <a:pt x="2" y="89"/>
                    <a:pt x="2" y="89"/>
                    <a:pt x="2" y="89"/>
                  </a:cubicBezTo>
                  <a:cubicBezTo>
                    <a:pt x="2" y="30"/>
                    <a:pt x="2" y="30"/>
                    <a:pt x="2" y="30"/>
                  </a:cubicBezTo>
                  <a:cubicBezTo>
                    <a:pt x="14" y="30"/>
                    <a:pt x="14" y="30"/>
                    <a:pt x="14" y="30"/>
                  </a:cubicBezTo>
                  <a:cubicBezTo>
                    <a:pt x="14" y="89"/>
                    <a:pt x="14" y="89"/>
                    <a:pt x="14" y="89"/>
                  </a:cubicBezTo>
                  <a:close/>
                  <a:moveTo>
                    <a:pt x="16" y="8"/>
                  </a:moveTo>
                  <a:cubicBezTo>
                    <a:pt x="16" y="10"/>
                    <a:pt x="15" y="12"/>
                    <a:pt x="14" y="14"/>
                  </a:cubicBezTo>
                  <a:cubicBezTo>
                    <a:pt x="12" y="15"/>
                    <a:pt x="10" y="16"/>
                    <a:pt x="8" y="16"/>
                  </a:cubicBezTo>
                  <a:cubicBezTo>
                    <a:pt x="6" y="16"/>
                    <a:pt x="4" y="15"/>
                    <a:pt x="2" y="13"/>
                  </a:cubicBezTo>
                  <a:cubicBezTo>
                    <a:pt x="1" y="12"/>
                    <a:pt x="0" y="10"/>
                    <a:pt x="0" y="8"/>
                  </a:cubicBezTo>
                  <a:cubicBezTo>
                    <a:pt x="0" y="6"/>
                    <a:pt x="1" y="4"/>
                    <a:pt x="2" y="3"/>
                  </a:cubicBezTo>
                  <a:cubicBezTo>
                    <a:pt x="4" y="1"/>
                    <a:pt x="6" y="0"/>
                    <a:pt x="8" y="0"/>
                  </a:cubicBezTo>
                  <a:cubicBezTo>
                    <a:pt x="10" y="0"/>
                    <a:pt x="12" y="1"/>
                    <a:pt x="14" y="3"/>
                  </a:cubicBezTo>
                  <a:cubicBezTo>
                    <a:pt x="15" y="4"/>
                    <a:pt x="16" y="6"/>
                    <a:pt x="16" y="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55" name="Freeform 54"/>
            <p:cNvSpPr>
              <a:spLocks/>
            </p:cNvSpPr>
            <p:nvPr userDrawn="1"/>
          </p:nvSpPr>
          <p:spPr bwMode="auto">
            <a:xfrm>
              <a:off x="10788651" y="-755650"/>
              <a:ext cx="44450" cy="357188"/>
            </a:xfrm>
            <a:custGeom>
              <a:avLst/>
              <a:gdLst>
                <a:gd name="T0" fmla="*/ 28 w 28"/>
                <a:gd name="T1" fmla="*/ 225 h 225"/>
                <a:gd name="T2" fmla="*/ 0 w 28"/>
                <a:gd name="T3" fmla="*/ 225 h 225"/>
                <a:gd name="T4" fmla="*/ 0 w 28"/>
                <a:gd name="T5" fmla="*/ 0 h 225"/>
                <a:gd name="T6" fmla="*/ 28 w 28"/>
                <a:gd name="T7" fmla="*/ 0 h 225"/>
                <a:gd name="T8" fmla="*/ 28 w 28"/>
                <a:gd name="T9" fmla="*/ 225 h 225"/>
                <a:gd name="T10" fmla="*/ 28 w 28"/>
                <a:gd name="T11" fmla="*/ 225 h 225"/>
              </a:gdLst>
              <a:ahLst/>
              <a:cxnLst>
                <a:cxn ang="0">
                  <a:pos x="T0" y="T1"/>
                </a:cxn>
                <a:cxn ang="0">
                  <a:pos x="T2" y="T3"/>
                </a:cxn>
                <a:cxn ang="0">
                  <a:pos x="T4" y="T5"/>
                </a:cxn>
                <a:cxn ang="0">
                  <a:pos x="T6" y="T7"/>
                </a:cxn>
                <a:cxn ang="0">
                  <a:pos x="T8" y="T9"/>
                </a:cxn>
                <a:cxn ang="0">
                  <a:pos x="T10" y="T11"/>
                </a:cxn>
              </a:cxnLst>
              <a:rect l="0" t="0" r="r" b="b"/>
              <a:pathLst>
                <a:path w="28" h="225">
                  <a:moveTo>
                    <a:pt x="28" y="225"/>
                  </a:moveTo>
                  <a:lnTo>
                    <a:pt x="0" y="225"/>
                  </a:lnTo>
                  <a:lnTo>
                    <a:pt x="0" y="0"/>
                  </a:lnTo>
                  <a:lnTo>
                    <a:pt x="28" y="0"/>
                  </a:lnTo>
                  <a:lnTo>
                    <a:pt x="28" y="225"/>
                  </a:lnTo>
                  <a:lnTo>
                    <a:pt x="28" y="22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56" name="Freeform 55"/>
            <p:cNvSpPr>
              <a:spLocks noEditPoints="1"/>
            </p:cNvSpPr>
            <p:nvPr userDrawn="1"/>
          </p:nvSpPr>
          <p:spPr bwMode="auto">
            <a:xfrm>
              <a:off x="10885488" y="-627063"/>
              <a:ext cx="222250" cy="236538"/>
            </a:xfrm>
            <a:custGeom>
              <a:avLst/>
              <a:gdLst>
                <a:gd name="T0" fmla="*/ 47 w 59"/>
                <a:gd name="T1" fmla="*/ 26 h 63"/>
                <a:gd name="T2" fmla="*/ 46 w 59"/>
                <a:gd name="T3" fmla="*/ 19 h 63"/>
                <a:gd name="T4" fmla="*/ 43 w 59"/>
                <a:gd name="T5" fmla="*/ 14 h 63"/>
                <a:gd name="T6" fmla="*/ 38 w 59"/>
                <a:gd name="T7" fmla="*/ 11 h 63"/>
                <a:gd name="T8" fmla="*/ 31 w 59"/>
                <a:gd name="T9" fmla="*/ 9 h 63"/>
                <a:gd name="T10" fmla="*/ 24 w 59"/>
                <a:gd name="T11" fmla="*/ 11 h 63"/>
                <a:gd name="T12" fmla="*/ 18 w 59"/>
                <a:gd name="T13" fmla="*/ 14 h 63"/>
                <a:gd name="T14" fmla="*/ 14 w 59"/>
                <a:gd name="T15" fmla="*/ 19 h 63"/>
                <a:gd name="T16" fmla="*/ 12 w 59"/>
                <a:gd name="T17" fmla="*/ 26 h 63"/>
                <a:gd name="T18" fmla="*/ 47 w 59"/>
                <a:gd name="T19" fmla="*/ 26 h 63"/>
                <a:gd name="T20" fmla="*/ 59 w 59"/>
                <a:gd name="T21" fmla="*/ 31 h 63"/>
                <a:gd name="T22" fmla="*/ 59 w 59"/>
                <a:gd name="T23" fmla="*/ 33 h 63"/>
                <a:gd name="T24" fmla="*/ 59 w 59"/>
                <a:gd name="T25" fmla="*/ 35 h 63"/>
                <a:gd name="T26" fmla="*/ 12 w 59"/>
                <a:gd name="T27" fmla="*/ 35 h 63"/>
                <a:gd name="T28" fmla="*/ 14 w 59"/>
                <a:gd name="T29" fmla="*/ 42 h 63"/>
                <a:gd name="T30" fmla="*/ 18 w 59"/>
                <a:gd name="T31" fmla="*/ 48 h 63"/>
                <a:gd name="T32" fmla="*/ 24 w 59"/>
                <a:gd name="T33" fmla="*/ 51 h 63"/>
                <a:gd name="T34" fmla="*/ 31 w 59"/>
                <a:gd name="T35" fmla="*/ 53 h 63"/>
                <a:gd name="T36" fmla="*/ 42 w 59"/>
                <a:gd name="T37" fmla="*/ 50 h 63"/>
                <a:gd name="T38" fmla="*/ 49 w 59"/>
                <a:gd name="T39" fmla="*/ 44 h 63"/>
                <a:gd name="T40" fmla="*/ 57 w 59"/>
                <a:gd name="T41" fmla="*/ 50 h 63"/>
                <a:gd name="T42" fmla="*/ 46 w 59"/>
                <a:gd name="T43" fmla="*/ 60 h 63"/>
                <a:gd name="T44" fmla="*/ 31 w 59"/>
                <a:gd name="T45" fmla="*/ 63 h 63"/>
                <a:gd name="T46" fmla="*/ 19 w 59"/>
                <a:gd name="T47" fmla="*/ 60 h 63"/>
                <a:gd name="T48" fmla="*/ 9 w 59"/>
                <a:gd name="T49" fmla="*/ 54 h 63"/>
                <a:gd name="T50" fmla="*/ 2 w 59"/>
                <a:gd name="T51" fmla="*/ 44 h 63"/>
                <a:gd name="T52" fmla="*/ 0 w 59"/>
                <a:gd name="T53" fmla="*/ 31 h 63"/>
                <a:gd name="T54" fmla="*/ 2 w 59"/>
                <a:gd name="T55" fmla="*/ 19 h 63"/>
                <a:gd name="T56" fmla="*/ 9 w 59"/>
                <a:gd name="T57" fmla="*/ 9 h 63"/>
                <a:gd name="T58" fmla="*/ 18 w 59"/>
                <a:gd name="T59" fmla="*/ 2 h 63"/>
                <a:gd name="T60" fmla="*/ 31 w 59"/>
                <a:gd name="T61" fmla="*/ 0 h 63"/>
                <a:gd name="T62" fmla="*/ 43 w 59"/>
                <a:gd name="T63" fmla="*/ 2 h 63"/>
                <a:gd name="T64" fmla="*/ 52 w 59"/>
                <a:gd name="T65" fmla="*/ 8 h 63"/>
                <a:gd name="T66" fmla="*/ 57 w 59"/>
                <a:gd name="T67" fmla="*/ 18 h 63"/>
                <a:gd name="T68" fmla="*/ 59 w 59"/>
                <a:gd name="T6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63">
                  <a:moveTo>
                    <a:pt x="47" y="26"/>
                  </a:moveTo>
                  <a:cubicBezTo>
                    <a:pt x="47" y="24"/>
                    <a:pt x="47" y="22"/>
                    <a:pt x="46" y="19"/>
                  </a:cubicBezTo>
                  <a:cubicBezTo>
                    <a:pt x="45" y="17"/>
                    <a:pt x="44" y="16"/>
                    <a:pt x="43" y="14"/>
                  </a:cubicBezTo>
                  <a:cubicBezTo>
                    <a:pt x="42" y="13"/>
                    <a:pt x="40" y="11"/>
                    <a:pt x="38" y="11"/>
                  </a:cubicBezTo>
                  <a:cubicBezTo>
                    <a:pt x="36" y="10"/>
                    <a:pt x="33" y="9"/>
                    <a:pt x="31" y="9"/>
                  </a:cubicBezTo>
                  <a:cubicBezTo>
                    <a:pt x="28" y="9"/>
                    <a:pt x="26" y="10"/>
                    <a:pt x="24" y="11"/>
                  </a:cubicBezTo>
                  <a:cubicBezTo>
                    <a:pt x="21" y="11"/>
                    <a:pt x="19" y="13"/>
                    <a:pt x="18" y="14"/>
                  </a:cubicBezTo>
                  <a:cubicBezTo>
                    <a:pt x="16" y="16"/>
                    <a:pt x="15" y="17"/>
                    <a:pt x="14" y="19"/>
                  </a:cubicBezTo>
                  <a:cubicBezTo>
                    <a:pt x="13" y="22"/>
                    <a:pt x="12" y="24"/>
                    <a:pt x="12" y="26"/>
                  </a:cubicBezTo>
                  <a:cubicBezTo>
                    <a:pt x="47" y="26"/>
                    <a:pt x="47" y="26"/>
                    <a:pt x="47" y="26"/>
                  </a:cubicBezTo>
                  <a:close/>
                  <a:moveTo>
                    <a:pt x="59" y="31"/>
                  </a:moveTo>
                  <a:cubicBezTo>
                    <a:pt x="59" y="32"/>
                    <a:pt x="59" y="32"/>
                    <a:pt x="59" y="33"/>
                  </a:cubicBezTo>
                  <a:cubicBezTo>
                    <a:pt x="59" y="34"/>
                    <a:pt x="59" y="34"/>
                    <a:pt x="59" y="35"/>
                  </a:cubicBezTo>
                  <a:cubicBezTo>
                    <a:pt x="12" y="35"/>
                    <a:pt x="12" y="35"/>
                    <a:pt x="12" y="35"/>
                  </a:cubicBezTo>
                  <a:cubicBezTo>
                    <a:pt x="12" y="37"/>
                    <a:pt x="13" y="40"/>
                    <a:pt x="14" y="42"/>
                  </a:cubicBezTo>
                  <a:cubicBezTo>
                    <a:pt x="15" y="44"/>
                    <a:pt x="16" y="46"/>
                    <a:pt x="18" y="48"/>
                  </a:cubicBezTo>
                  <a:cubicBezTo>
                    <a:pt x="20" y="49"/>
                    <a:pt x="22" y="51"/>
                    <a:pt x="24" y="51"/>
                  </a:cubicBezTo>
                  <a:cubicBezTo>
                    <a:pt x="26" y="52"/>
                    <a:pt x="29" y="53"/>
                    <a:pt x="31" y="53"/>
                  </a:cubicBezTo>
                  <a:cubicBezTo>
                    <a:pt x="35" y="53"/>
                    <a:pt x="39" y="52"/>
                    <a:pt x="42" y="50"/>
                  </a:cubicBezTo>
                  <a:cubicBezTo>
                    <a:pt x="45" y="48"/>
                    <a:pt x="47" y="46"/>
                    <a:pt x="49" y="44"/>
                  </a:cubicBezTo>
                  <a:cubicBezTo>
                    <a:pt x="57" y="50"/>
                    <a:pt x="57" y="50"/>
                    <a:pt x="57" y="50"/>
                  </a:cubicBezTo>
                  <a:cubicBezTo>
                    <a:pt x="54" y="55"/>
                    <a:pt x="50" y="58"/>
                    <a:pt x="46" y="60"/>
                  </a:cubicBezTo>
                  <a:cubicBezTo>
                    <a:pt x="41" y="62"/>
                    <a:pt x="37" y="63"/>
                    <a:pt x="31" y="63"/>
                  </a:cubicBezTo>
                  <a:cubicBezTo>
                    <a:pt x="27" y="63"/>
                    <a:pt x="23" y="62"/>
                    <a:pt x="19" y="60"/>
                  </a:cubicBezTo>
                  <a:cubicBezTo>
                    <a:pt x="15" y="59"/>
                    <a:pt x="12" y="57"/>
                    <a:pt x="9" y="54"/>
                  </a:cubicBezTo>
                  <a:cubicBezTo>
                    <a:pt x="6" y="51"/>
                    <a:pt x="4" y="48"/>
                    <a:pt x="2" y="44"/>
                  </a:cubicBezTo>
                  <a:cubicBezTo>
                    <a:pt x="1" y="40"/>
                    <a:pt x="0" y="36"/>
                    <a:pt x="0" y="31"/>
                  </a:cubicBezTo>
                  <a:cubicBezTo>
                    <a:pt x="0" y="27"/>
                    <a:pt x="1" y="23"/>
                    <a:pt x="2" y="19"/>
                  </a:cubicBezTo>
                  <a:cubicBezTo>
                    <a:pt x="4" y="15"/>
                    <a:pt x="6" y="12"/>
                    <a:pt x="9" y="9"/>
                  </a:cubicBezTo>
                  <a:cubicBezTo>
                    <a:pt x="11" y="6"/>
                    <a:pt x="15" y="4"/>
                    <a:pt x="18" y="2"/>
                  </a:cubicBezTo>
                  <a:cubicBezTo>
                    <a:pt x="22" y="1"/>
                    <a:pt x="26" y="0"/>
                    <a:pt x="31" y="0"/>
                  </a:cubicBezTo>
                  <a:cubicBezTo>
                    <a:pt x="35" y="0"/>
                    <a:pt x="39" y="1"/>
                    <a:pt x="43" y="2"/>
                  </a:cubicBezTo>
                  <a:cubicBezTo>
                    <a:pt x="46" y="4"/>
                    <a:pt x="49" y="6"/>
                    <a:pt x="52" y="8"/>
                  </a:cubicBezTo>
                  <a:cubicBezTo>
                    <a:pt x="54" y="11"/>
                    <a:pt x="56" y="14"/>
                    <a:pt x="57" y="18"/>
                  </a:cubicBezTo>
                  <a:cubicBezTo>
                    <a:pt x="59" y="22"/>
                    <a:pt x="59" y="26"/>
                    <a:pt x="59"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57" name="Freeform 56"/>
            <p:cNvSpPr>
              <a:spLocks/>
            </p:cNvSpPr>
            <p:nvPr userDrawn="1"/>
          </p:nvSpPr>
          <p:spPr bwMode="auto">
            <a:xfrm>
              <a:off x="11141076" y="-627063"/>
              <a:ext cx="180975" cy="236538"/>
            </a:xfrm>
            <a:custGeom>
              <a:avLst/>
              <a:gdLst>
                <a:gd name="T0" fmla="*/ 39 w 48"/>
                <a:gd name="T1" fmla="*/ 17 h 63"/>
                <a:gd name="T2" fmla="*/ 34 w 48"/>
                <a:gd name="T3" fmla="*/ 11 h 63"/>
                <a:gd name="T4" fmla="*/ 25 w 48"/>
                <a:gd name="T5" fmla="*/ 9 h 63"/>
                <a:gd name="T6" fmla="*/ 21 w 48"/>
                <a:gd name="T7" fmla="*/ 10 h 63"/>
                <a:gd name="T8" fmla="*/ 18 w 48"/>
                <a:gd name="T9" fmla="*/ 11 h 63"/>
                <a:gd name="T10" fmla="*/ 15 w 48"/>
                <a:gd name="T11" fmla="*/ 13 h 63"/>
                <a:gd name="T12" fmla="*/ 14 w 48"/>
                <a:gd name="T13" fmla="*/ 17 h 63"/>
                <a:gd name="T14" fmla="*/ 18 w 48"/>
                <a:gd name="T15" fmla="*/ 23 h 63"/>
                <a:gd name="T16" fmla="*/ 28 w 48"/>
                <a:gd name="T17" fmla="*/ 26 h 63"/>
                <a:gd name="T18" fmla="*/ 36 w 48"/>
                <a:gd name="T19" fmla="*/ 28 h 63"/>
                <a:gd name="T20" fmla="*/ 42 w 48"/>
                <a:gd name="T21" fmla="*/ 32 h 63"/>
                <a:gd name="T22" fmla="*/ 46 w 48"/>
                <a:gd name="T23" fmla="*/ 37 h 63"/>
                <a:gd name="T24" fmla="*/ 48 w 48"/>
                <a:gd name="T25" fmla="*/ 44 h 63"/>
                <a:gd name="T26" fmla="*/ 46 w 48"/>
                <a:gd name="T27" fmla="*/ 52 h 63"/>
                <a:gd name="T28" fmla="*/ 41 w 48"/>
                <a:gd name="T29" fmla="*/ 58 h 63"/>
                <a:gd name="T30" fmla="*/ 33 w 48"/>
                <a:gd name="T31" fmla="*/ 62 h 63"/>
                <a:gd name="T32" fmla="*/ 24 w 48"/>
                <a:gd name="T33" fmla="*/ 63 h 63"/>
                <a:gd name="T34" fmla="*/ 11 w 48"/>
                <a:gd name="T35" fmla="*/ 60 h 63"/>
                <a:gd name="T36" fmla="*/ 0 w 48"/>
                <a:gd name="T37" fmla="*/ 52 h 63"/>
                <a:gd name="T38" fmla="*/ 9 w 48"/>
                <a:gd name="T39" fmla="*/ 45 h 63"/>
                <a:gd name="T40" fmla="*/ 15 w 48"/>
                <a:gd name="T41" fmla="*/ 51 h 63"/>
                <a:gd name="T42" fmla="*/ 24 w 48"/>
                <a:gd name="T43" fmla="*/ 53 h 63"/>
                <a:gd name="T44" fmla="*/ 29 w 48"/>
                <a:gd name="T45" fmla="*/ 53 h 63"/>
                <a:gd name="T46" fmla="*/ 33 w 48"/>
                <a:gd name="T47" fmla="*/ 51 h 63"/>
                <a:gd name="T48" fmla="*/ 35 w 48"/>
                <a:gd name="T49" fmla="*/ 49 h 63"/>
                <a:gd name="T50" fmla="*/ 36 w 48"/>
                <a:gd name="T51" fmla="*/ 45 h 63"/>
                <a:gd name="T52" fmla="*/ 32 w 48"/>
                <a:gd name="T53" fmla="*/ 38 h 63"/>
                <a:gd name="T54" fmla="*/ 21 w 48"/>
                <a:gd name="T55" fmla="*/ 35 h 63"/>
                <a:gd name="T56" fmla="*/ 15 w 48"/>
                <a:gd name="T57" fmla="*/ 33 h 63"/>
                <a:gd name="T58" fmla="*/ 9 w 48"/>
                <a:gd name="T59" fmla="*/ 30 h 63"/>
                <a:gd name="T60" fmla="*/ 5 w 48"/>
                <a:gd name="T61" fmla="*/ 25 h 63"/>
                <a:gd name="T62" fmla="*/ 3 w 48"/>
                <a:gd name="T63" fmla="*/ 18 h 63"/>
                <a:gd name="T64" fmla="*/ 5 w 48"/>
                <a:gd name="T65" fmla="*/ 10 h 63"/>
                <a:gd name="T66" fmla="*/ 10 w 48"/>
                <a:gd name="T67" fmla="*/ 4 h 63"/>
                <a:gd name="T68" fmla="*/ 18 w 48"/>
                <a:gd name="T69" fmla="*/ 1 h 63"/>
                <a:gd name="T70" fmla="*/ 26 w 48"/>
                <a:gd name="T71" fmla="*/ 0 h 63"/>
                <a:gd name="T72" fmla="*/ 38 w 48"/>
                <a:gd name="T73" fmla="*/ 2 h 63"/>
                <a:gd name="T74" fmla="*/ 47 w 48"/>
                <a:gd name="T75" fmla="*/ 10 h 63"/>
                <a:gd name="T76" fmla="*/ 39 w 48"/>
                <a:gd name="T7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63">
                  <a:moveTo>
                    <a:pt x="39" y="17"/>
                  </a:moveTo>
                  <a:cubicBezTo>
                    <a:pt x="38" y="14"/>
                    <a:pt x="36" y="13"/>
                    <a:pt x="34" y="11"/>
                  </a:cubicBezTo>
                  <a:cubicBezTo>
                    <a:pt x="31" y="10"/>
                    <a:pt x="28" y="9"/>
                    <a:pt x="25" y="9"/>
                  </a:cubicBezTo>
                  <a:cubicBezTo>
                    <a:pt x="24" y="9"/>
                    <a:pt x="23" y="9"/>
                    <a:pt x="21" y="10"/>
                  </a:cubicBezTo>
                  <a:cubicBezTo>
                    <a:pt x="20" y="10"/>
                    <a:pt x="19" y="10"/>
                    <a:pt x="18" y="11"/>
                  </a:cubicBezTo>
                  <a:cubicBezTo>
                    <a:pt x="17" y="12"/>
                    <a:pt x="16" y="13"/>
                    <a:pt x="15" y="13"/>
                  </a:cubicBezTo>
                  <a:cubicBezTo>
                    <a:pt x="15" y="14"/>
                    <a:pt x="14" y="16"/>
                    <a:pt x="14" y="17"/>
                  </a:cubicBezTo>
                  <a:cubicBezTo>
                    <a:pt x="14" y="20"/>
                    <a:pt x="16" y="21"/>
                    <a:pt x="18" y="23"/>
                  </a:cubicBezTo>
                  <a:cubicBezTo>
                    <a:pt x="20" y="24"/>
                    <a:pt x="23" y="25"/>
                    <a:pt x="28" y="26"/>
                  </a:cubicBezTo>
                  <a:cubicBezTo>
                    <a:pt x="31" y="27"/>
                    <a:pt x="33" y="27"/>
                    <a:pt x="36" y="28"/>
                  </a:cubicBezTo>
                  <a:cubicBezTo>
                    <a:pt x="38" y="29"/>
                    <a:pt x="40" y="30"/>
                    <a:pt x="42" y="32"/>
                  </a:cubicBezTo>
                  <a:cubicBezTo>
                    <a:pt x="44" y="33"/>
                    <a:pt x="45" y="35"/>
                    <a:pt x="46" y="37"/>
                  </a:cubicBezTo>
                  <a:cubicBezTo>
                    <a:pt x="47" y="39"/>
                    <a:pt x="48" y="41"/>
                    <a:pt x="48" y="44"/>
                  </a:cubicBezTo>
                  <a:cubicBezTo>
                    <a:pt x="48" y="47"/>
                    <a:pt x="47" y="50"/>
                    <a:pt x="46" y="52"/>
                  </a:cubicBezTo>
                  <a:cubicBezTo>
                    <a:pt x="45" y="55"/>
                    <a:pt x="43" y="57"/>
                    <a:pt x="41" y="58"/>
                  </a:cubicBezTo>
                  <a:cubicBezTo>
                    <a:pt x="38" y="60"/>
                    <a:pt x="36" y="61"/>
                    <a:pt x="33" y="62"/>
                  </a:cubicBezTo>
                  <a:cubicBezTo>
                    <a:pt x="30" y="62"/>
                    <a:pt x="27" y="63"/>
                    <a:pt x="24" y="63"/>
                  </a:cubicBezTo>
                  <a:cubicBezTo>
                    <a:pt x="20" y="63"/>
                    <a:pt x="15" y="62"/>
                    <a:pt x="11" y="60"/>
                  </a:cubicBezTo>
                  <a:cubicBezTo>
                    <a:pt x="7" y="58"/>
                    <a:pt x="3" y="56"/>
                    <a:pt x="0" y="52"/>
                  </a:cubicBezTo>
                  <a:cubicBezTo>
                    <a:pt x="9" y="45"/>
                    <a:pt x="9" y="45"/>
                    <a:pt x="9" y="45"/>
                  </a:cubicBezTo>
                  <a:cubicBezTo>
                    <a:pt x="10" y="47"/>
                    <a:pt x="12" y="49"/>
                    <a:pt x="15" y="51"/>
                  </a:cubicBezTo>
                  <a:cubicBezTo>
                    <a:pt x="18" y="52"/>
                    <a:pt x="21" y="53"/>
                    <a:pt x="24" y="53"/>
                  </a:cubicBezTo>
                  <a:cubicBezTo>
                    <a:pt x="26" y="53"/>
                    <a:pt x="27" y="53"/>
                    <a:pt x="29" y="53"/>
                  </a:cubicBezTo>
                  <a:cubicBezTo>
                    <a:pt x="30" y="52"/>
                    <a:pt x="31" y="52"/>
                    <a:pt x="33" y="51"/>
                  </a:cubicBezTo>
                  <a:cubicBezTo>
                    <a:pt x="34" y="51"/>
                    <a:pt x="35" y="50"/>
                    <a:pt x="35" y="49"/>
                  </a:cubicBezTo>
                  <a:cubicBezTo>
                    <a:pt x="36" y="48"/>
                    <a:pt x="36" y="46"/>
                    <a:pt x="36" y="45"/>
                  </a:cubicBezTo>
                  <a:cubicBezTo>
                    <a:pt x="36" y="42"/>
                    <a:pt x="35" y="40"/>
                    <a:pt x="32" y="38"/>
                  </a:cubicBezTo>
                  <a:cubicBezTo>
                    <a:pt x="30" y="37"/>
                    <a:pt x="26" y="36"/>
                    <a:pt x="21" y="35"/>
                  </a:cubicBezTo>
                  <a:cubicBezTo>
                    <a:pt x="19" y="34"/>
                    <a:pt x="17" y="34"/>
                    <a:pt x="15" y="33"/>
                  </a:cubicBezTo>
                  <a:cubicBezTo>
                    <a:pt x="13" y="32"/>
                    <a:pt x="11" y="31"/>
                    <a:pt x="9" y="30"/>
                  </a:cubicBezTo>
                  <a:cubicBezTo>
                    <a:pt x="7" y="29"/>
                    <a:pt x="6" y="27"/>
                    <a:pt x="5" y="25"/>
                  </a:cubicBezTo>
                  <a:cubicBezTo>
                    <a:pt x="4" y="23"/>
                    <a:pt x="3" y="21"/>
                    <a:pt x="3" y="18"/>
                  </a:cubicBezTo>
                  <a:cubicBezTo>
                    <a:pt x="3" y="15"/>
                    <a:pt x="4" y="12"/>
                    <a:pt x="5" y="10"/>
                  </a:cubicBezTo>
                  <a:cubicBezTo>
                    <a:pt x="7" y="8"/>
                    <a:pt x="8" y="6"/>
                    <a:pt x="10" y="4"/>
                  </a:cubicBezTo>
                  <a:cubicBezTo>
                    <a:pt x="13" y="3"/>
                    <a:pt x="15" y="2"/>
                    <a:pt x="18" y="1"/>
                  </a:cubicBezTo>
                  <a:cubicBezTo>
                    <a:pt x="20" y="0"/>
                    <a:pt x="23" y="0"/>
                    <a:pt x="26" y="0"/>
                  </a:cubicBezTo>
                  <a:cubicBezTo>
                    <a:pt x="30" y="0"/>
                    <a:pt x="34" y="1"/>
                    <a:pt x="38" y="2"/>
                  </a:cubicBezTo>
                  <a:cubicBezTo>
                    <a:pt x="42" y="4"/>
                    <a:pt x="45" y="7"/>
                    <a:pt x="47" y="10"/>
                  </a:cubicBezTo>
                  <a:cubicBezTo>
                    <a:pt x="39" y="17"/>
                    <a:pt x="39" y="17"/>
                    <a:pt x="39" y="17"/>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58" name="Freeform 57"/>
            <p:cNvSpPr>
              <a:spLocks noEditPoints="1"/>
            </p:cNvSpPr>
            <p:nvPr userDrawn="1"/>
          </p:nvSpPr>
          <p:spPr bwMode="auto">
            <a:xfrm>
              <a:off x="11476038" y="-627063"/>
              <a:ext cx="198438" cy="236538"/>
            </a:xfrm>
            <a:custGeom>
              <a:avLst/>
              <a:gdLst>
                <a:gd name="T0" fmla="*/ 38 w 53"/>
                <a:gd name="T1" fmla="*/ 33 h 63"/>
                <a:gd name="T2" fmla="*/ 29 w 53"/>
                <a:gd name="T3" fmla="*/ 33 h 63"/>
                <a:gd name="T4" fmla="*/ 21 w 53"/>
                <a:gd name="T5" fmla="*/ 35 h 63"/>
                <a:gd name="T6" fmla="*/ 14 w 53"/>
                <a:gd name="T7" fmla="*/ 38 h 63"/>
                <a:gd name="T8" fmla="*/ 12 w 53"/>
                <a:gd name="T9" fmla="*/ 44 h 63"/>
                <a:gd name="T10" fmla="*/ 13 w 53"/>
                <a:gd name="T11" fmla="*/ 48 h 63"/>
                <a:gd name="T12" fmla="*/ 16 w 53"/>
                <a:gd name="T13" fmla="*/ 51 h 63"/>
                <a:gd name="T14" fmla="*/ 20 w 53"/>
                <a:gd name="T15" fmla="*/ 53 h 63"/>
                <a:gd name="T16" fmla="*/ 24 w 53"/>
                <a:gd name="T17" fmla="*/ 53 h 63"/>
                <a:gd name="T18" fmla="*/ 37 w 53"/>
                <a:gd name="T19" fmla="*/ 48 h 63"/>
                <a:gd name="T20" fmla="*/ 41 w 53"/>
                <a:gd name="T21" fmla="*/ 36 h 63"/>
                <a:gd name="T22" fmla="*/ 41 w 53"/>
                <a:gd name="T23" fmla="*/ 33 h 63"/>
                <a:gd name="T24" fmla="*/ 38 w 53"/>
                <a:gd name="T25" fmla="*/ 33 h 63"/>
                <a:gd name="T26" fmla="*/ 41 w 53"/>
                <a:gd name="T27" fmla="*/ 23 h 63"/>
                <a:gd name="T28" fmla="*/ 37 w 53"/>
                <a:gd name="T29" fmla="*/ 13 h 63"/>
                <a:gd name="T30" fmla="*/ 27 w 53"/>
                <a:gd name="T31" fmla="*/ 10 h 63"/>
                <a:gd name="T32" fmla="*/ 17 w 53"/>
                <a:gd name="T33" fmla="*/ 11 h 63"/>
                <a:gd name="T34" fmla="*/ 10 w 53"/>
                <a:gd name="T35" fmla="*/ 16 h 63"/>
                <a:gd name="T36" fmla="*/ 3 w 53"/>
                <a:gd name="T37" fmla="*/ 9 h 63"/>
                <a:gd name="T38" fmla="*/ 14 w 53"/>
                <a:gd name="T39" fmla="*/ 2 h 63"/>
                <a:gd name="T40" fmla="*/ 28 w 53"/>
                <a:gd name="T41" fmla="*/ 0 h 63"/>
                <a:gd name="T42" fmla="*/ 39 w 53"/>
                <a:gd name="T43" fmla="*/ 2 h 63"/>
                <a:gd name="T44" fmla="*/ 47 w 53"/>
                <a:gd name="T45" fmla="*/ 7 h 63"/>
                <a:gd name="T46" fmla="*/ 51 w 53"/>
                <a:gd name="T47" fmla="*/ 14 h 63"/>
                <a:gd name="T48" fmla="*/ 53 w 53"/>
                <a:gd name="T49" fmla="*/ 23 h 63"/>
                <a:gd name="T50" fmla="*/ 53 w 53"/>
                <a:gd name="T51" fmla="*/ 49 h 63"/>
                <a:gd name="T52" fmla="*/ 53 w 53"/>
                <a:gd name="T53" fmla="*/ 56 h 63"/>
                <a:gd name="T54" fmla="*/ 53 w 53"/>
                <a:gd name="T55" fmla="*/ 61 h 63"/>
                <a:gd name="T56" fmla="*/ 43 w 53"/>
                <a:gd name="T57" fmla="*/ 61 h 63"/>
                <a:gd name="T58" fmla="*/ 42 w 53"/>
                <a:gd name="T59" fmla="*/ 53 h 63"/>
                <a:gd name="T60" fmla="*/ 41 w 53"/>
                <a:gd name="T61" fmla="*/ 53 h 63"/>
                <a:gd name="T62" fmla="*/ 33 w 53"/>
                <a:gd name="T63" fmla="*/ 60 h 63"/>
                <a:gd name="T64" fmla="*/ 21 w 53"/>
                <a:gd name="T65" fmla="*/ 63 h 63"/>
                <a:gd name="T66" fmla="*/ 14 w 53"/>
                <a:gd name="T67" fmla="*/ 62 h 63"/>
                <a:gd name="T68" fmla="*/ 7 w 53"/>
                <a:gd name="T69" fmla="*/ 59 h 63"/>
                <a:gd name="T70" fmla="*/ 2 w 53"/>
                <a:gd name="T71" fmla="*/ 53 h 63"/>
                <a:gd name="T72" fmla="*/ 0 w 53"/>
                <a:gd name="T73" fmla="*/ 44 h 63"/>
                <a:gd name="T74" fmla="*/ 3 w 53"/>
                <a:gd name="T75" fmla="*/ 34 h 63"/>
                <a:gd name="T76" fmla="*/ 13 w 53"/>
                <a:gd name="T77" fmla="*/ 28 h 63"/>
                <a:gd name="T78" fmla="*/ 26 w 53"/>
                <a:gd name="T79" fmla="*/ 25 h 63"/>
                <a:gd name="T80" fmla="*/ 41 w 53"/>
                <a:gd name="T81" fmla="*/ 24 h 63"/>
                <a:gd name="T82" fmla="*/ 41 w 53"/>
                <a:gd name="T83"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3">
                  <a:moveTo>
                    <a:pt x="38" y="33"/>
                  </a:moveTo>
                  <a:cubicBezTo>
                    <a:pt x="35" y="33"/>
                    <a:pt x="32" y="33"/>
                    <a:pt x="29" y="33"/>
                  </a:cubicBezTo>
                  <a:cubicBezTo>
                    <a:pt x="26" y="33"/>
                    <a:pt x="23" y="34"/>
                    <a:pt x="21" y="35"/>
                  </a:cubicBezTo>
                  <a:cubicBezTo>
                    <a:pt x="18" y="35"/>
                    <a:pt x="16" y="37"/>
                    <a:pt x="14" y="38"/>
                  </a:cubicBezTo>
                  <a:cubicBezTo>
                    <a:pt x="13" y="40"/>
                    <a:pt x="12" y="42"/>
                    <a:pt x="12" y="44"/>
                  </a:cubicBezTo>
                  <a:cubicBezTo>
                    <a:pt x="12" y="46"/>
                    <a:pt x="12" y="47"/>
                    <a:pt x="13" y="48"/>
                  </a:cubicBezTo>
                  <a:cubicBezTo>
                    <a:pt x="14" y="50"/>
                    <a:pt x="15" y="51"/>
                    <a:pt x="16" y="51"/>
                  </a:cubicBezTo>
                  <a:cubicBezTo>
                    <a:pt x="17" y="52"/>
                    <a:pt x="18" y="53"/>
                    <a:pt x="20" y="53"/>
                  </a:cubicBezTo>
                  <a:cubicBezTo>
                    <a:pt x="21" y="53"/>
                    <a:pt x="23" y="53"/>
                    <a:pt x="24" y="53"/>
                  </a:cubicBezTo>
                  <a:cubicBezTo>
                    <a:pt x="30" y="53"/>
                    <a:pt x="34" y="52"/>
                    <a:pt x="37" y="48"/>
                  </a:cubicBezTo>
                  <a:cubicBezTo>
                    <a:pt x="40" y="45"/>
                    <a:pt x="41" y="41"/>
                    <a:pt x="41" y="36"/>
                  </a:cubicBezTo>
                  <a:cubicBezTo>
                    <a:pt x="41" y="33"/>
                    <a:pt x="41" y="33"/>
                    <a:pt x="41" y="33"/>
                  </a:cubicBezTo>
                  <a:cubicBezTo>
                    <a:pt x="38" y="33"/>
                    <a:pt x="38" y="33"/>
                    <a:pt x="38" y="33"/>
                  </a:cubicBezTo>
                  <a:close/>
                  <a:moveTo>
                    <a:pt x="41" y="23"/>
                  </a:moveTo>
                  <a:cubicBezTo>
                    <a:pt x="41" y="18"/>
                    <a:pt x="40" y="15"/>
                    <a:pt x="37" y="13"/>
                  </a:cubicBezTo>
                  <a:cubicBezTo>
                    <a:pt x="35" y="11"/>
                    <a:pt x="31" y="10"/>
                    <a:pt x="27" y="10"/>
                  </a:cubicBezTo>
                  <a:cubicBezTo>
                    <a:pt x="23" y="10"/>
                    <a:pt x="20" y="10"/>
                    <a:pt x="17" y="11"/>
                  </a:cubicBezTo>
                  <a:cubicBezTo>
                    <a:pt x="14" y="13"/>
                    <a:pt x="12" y="14"/>
                    <a:pt x="10" y="16"/>
                  </a:cubicBezTo>
                  <a:cubicBezTo>
                    <a:pt x="3" y="9"/>
                    <a:pt x="3" y="9"/>
                    <a:pt x="3" y="9"/>
                  </a:cubicBezTo>
                  <a:cubicBezTo>
                    <a:pt x="6" y="6"/>
                    <a:pt x="10" y="4"/>
                    <a:pt x="14" y="2"/>
                  </a:cubicBezTo>
                  <a:cubicBezTo>
                    <a:pt x="18" y="1"/>
                    <a:pt x="23" y="0"/>
                    <a:pt x="28" y="0"/>
                  </a:cubicBezTo>
                  <a:cubicBezTo>
                    <a:pt x="32" y="0"/>
                    <a:pt x="36" y="1"/>
                    <a:pt x="39" y="2"/>
                  </a:cubicBezTo>
                  <a:cubicBezTo>
                    <a:pt x="42" y="3"/>
                    <a:pt x="45" y="5"/>
                    <a:pt x="47" y="7"/>
                  </a:cubicBezTo>
                  <a:cubicBezTo>
                    <a:pt x="49" y="9"/>
                    <a:pt x="50" y="11"/>
                    <a:pt x="51" y="14"/>
                  </a:cubicBezTo>
                  <a:cubicBezTo>
                    <a:pt x="52" y="17"/>
                    <a:pt x="53" y="20"/>
                    <a:pt x="53" y="23"/>
                  </a:cubicBezTo>
                  <a:cubicBezTo>
                    <a:pt x="53" y="49"/>
                    <a:pt x="53" y="49"/>
                    <a:pt x="53" y="49"/>
                  </a:cubicBezTo>
                  <a:cubicBezTo>
                    <a:pt x="53" y="51"/>
                    <a:pt x="53" y="53"/>
                    <a:pt x="53" y="56"/>
                  </a:cubicBezTo>
                  <a:cubicBezTo>
                    <a:pt x="53" y="58"/>
                    <a:pt x="53" y="60"/>
                    <a:pt x="53" y="61"/>
                  </a:cubicBezTo>
                  <a:cubicBezTo>
                    <a:pt x="43" y="61"/>
                    <a:pt x="43" y="61"/>
                    <a:pt x="43" y="61"/>
                  </a:cubicBezTo>
                  <a:cubicBezTo>
                    <a:pt x="42" y="58"/>
                    <a:pt x="42" y="55"/>
                    <a:pt x="42" y="53"/>
                  </a:cubicBezTo>
                  <a:cubicBezTo>
                    <a:pt x="41" y="53"/>
                    <a:pt x="41" y="53"/>
                    <a:pt x="41" y="53"/>
                  </a:cubicBezTo>
                  <a:cubicBezTo>
                    <a:pt x="39" y="56"/>
                    <a:pt x="36" y="58"/>
                    <a:pt x="33" y="60"/>
                  </a:cubicBezTo>
                  <a:cubicBezTo>
                    <a:pt x="30" y="62"/>
                    <a:pt x="26" y="63"/>
                    <a:pt x="21" y="63"/>
                  </a:cubicBezTo>
                  <a:cubicBezTo>
                    <a:pt x="19" y="63"/>
                    <a:pt x="17" y="62"/>
                    <a:pt x="14" y="62"/>
                  </a:cubicBezTo>
                  <a:cubicBezTo>
                    <a:pt x="12" y="61"/>
                    <a:pt x="9" y="60"/>
                    <a:pt x="7" y="59"/>
                  </a:cubicBezTo>
                  <a:cubicBezTo>
                    <a:pt x="5" y="57"/>
                    <a:pt x="3" y="55"/>
                    <a:pt x="2" y="53"/>
                  </a:cubicBezTo>
                  <a:cubicBezTo>
                    <a:pt x="1" y="51"/>
                    <a:pt x="0" y="48"/>
                    <a:pt x="0" y="44"/>
                  </a:cubicBezTo>
                  <a:cubicBezTo>
                    <a:pt x="0" y="40"/>
                    <a:pt x="1" y="36"/>
                    <a:pt x="3" y="34"/>
                  </a:cubicBezTo>
                  <a:cubicBezTo>
                    <a:pt x="6" y="31"/>
                    <a:pt x="9" y="29"/>
                    <a:pt x="13" y="28"/>
                  </a:cubicBezTo>
                  <a:cubicBezTo>
                    <a:pt x="17" y="26"/>
                    <a:pt x="21" y="25"/>
                    <a:pt x="26" y="25"/>
                  </a:cubicBezTo>
                  <a:cubicBezTo>
                    <a:pt x="31" y="24"/>
                    <a:pt x="36" y="24"/>
                    <a:pt x="41" y="24"/>
                  </a:cubicBezTo>
                  <a:cubicBezTo>
                    <a:pt x="41" y="23"/>
                    <a:pt x="41" y="23"/>
                    <a:pt x="41" y="23"/>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59" name="Freeform 58"/>
            <p:cNvSpPr>
              <a:spLocks/>
            </p:cNvSpPr>
            <p:nvPr userDrawn="1"/>
          </p:nvSpPr>
          <p:spPr bwMode="auto">
            <a:xfrm>
              <a:off x="11734801" y="-627063"/>
              <a:ext cx="131763" cy="228600"/>
            </a:xfrm>
            <a:custGeom>
              <a:avLst/>
              <a:gdLst>
                <a:gd name="T0" fmla="*/ 0 w 35"/>
                <a:gd name="T1" fmla="*/ 8 h 61"/>
                <a:gd name="T2" fmla="*/ 0 w 35"/>
                <a:gd name="T3" fmla="*/ 2 h 61"/>
                <a:gd name="T4" fmla="*/ 11 w 35"/>
                <a:gd name="T5" fmla="*/ 2 h 61"/>
                <a:gd name="T6" fmla="*/ 11 w 35"/>
                <a:gd name="T7" fmla="*/ 7 h 61"/>
                <a:gd name="T8" fmla="*/ 11 w 35"/>
                <a:gd name="T9" fmla="*/ 12 h 61"/>
                <a:gd name="T10" fmla="*/ 12 w 35"/>
                <a:gd name="T11" fmla="*/ 12 h 61"/>
                <a:gd name="T12" fmla="*/ 19 w 35"/>
                <a:gd name="T13" fmla="*/ 3 h 61"/>
                <a:gd name="T14" fmla="*/ 30 w 35"/>
                <a:gd name="T15" fmla="*/ 0 h 61"/>
                <a:gd name="T16" fmla="*/ 35 w 35"/>
                <a:gd name="T17" fmla="*/ 0 h 61"/>
                <a:gd name="T18" fmla="*/ 34 w 35"/>
                <a:gd name="T19" fmla="*/ 11 h 61"/>
                <a:gd name="T20" fmla="*/ 29 w 35"/>
                <a:gd name="T21" fmla="*/ 11 h 61"/>
                <a:gd name="T22" fmla="*/ 21 w 35"/>
                <a:gd name="T23" fmla="*/ 12 h 61"/>
                <a:gd name="T24" fmla="*/ 16 w 35"/>
                <a:gd name="T25" fmla="*/ 17 h 61"/>
                <a:gd name="T26" fmla="*/ 13 w 35"/>
                <a:gd name="T27" fmla="*/ 23 h 61"/>
                <a:gd name="T28" fmla="*/ 12 w 35"/>
                <a:gd name="T29" fmla="*/ 30 h 61"/>
                <a:gd name="T30" fmla="*/ 12 w 35"/>
                <a:gd name="T31" fmla="*/ 61 h 61"/>
                <a:gd name="T32" fmla="*/ 0 w 35"/>
                <a:gd name="T33" fmla="*/ 61 h 61"/>
                <a:gd name="T34" fmla="*/ 0 w 35"/>
                <a:gd name="T35" fmla="*/ 14 h 61"/>
                <a:gd name="T36" fmla="*/ 0 w 35"/>
                <a:gd name="T3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61">
                  <a:moveTo>
                    <a:pt x="0" y="8"/>
                  </a:moveTo>
                  <a:cubicBezTo>
                    <a:pt x="0" y="6"/>
                    <a:pt x="0" y="4"/>
                    <a:pt x="0" y="2"/>
                  </a:cubicBezTo>
                  <a:cubicBezTo>
                    <a:pt x="11" y="2"/>
                    <a:pt x="11" y="2"/>
                    <a:pt x="11" y="2"/>
                  </a:cubicBezTo>
                  <a:cubicBezTo>
                    <a:pt x="11" y="3"/>
                    <a:pt x="11" y="5"/>
                    <a:pt x="11" y="7"/>
                  </a:cubicBezTo>
                  <a:cubicBezTo>
                    <a:pt x="11" y="9"/>
                    <a:pt x="11" y="10"/>
                    <a:pt x="11" y="12"/>
                  </a:cubicBezTo>
                  <a:cubicBezTo>
                    <a:pt x="12" y="12"/>
                    <a:pt x="12" y="12"/>
                    <a:pt x="12" y="12"/>
                  </a:cubicBezTo>
                  <a:cubicBezTo>
                    <a:pt x="13" y="8"/>
                    <a:pt x="16" y="5"/>
                    <a:pt x="19" y="3"/>
                  </a:cubicBezTo>
                  <a:cubicBezTo>
                    <a:pt x="22" y="1"/>
                    <a:pt x="26" y="0"/>
                    <a:pt x="30" y="0"/>
                  </a:cubicBezTo>
                  <a:cubicBezTo>
                    <a:pt x="32" y="0"/>
                    <a:pt x="33" y="0"/>
                    <a:pt x="35" y="0"/>
                  </a:cubicBezTo>
                  <a:cubicBezTo>
                    <a:pt x="34" y="11"/>
                    <a:pt x="34" y="11"/>
                    <a:pt x="34" y="11"/>
                  </a:cubicBezTo>
                  <a:cubicBezTo>
                    <a:pt x="32" y="11"/>
                    <a:pt x="31" y="11"/>
                    <a:pt x="29" y="11"/>
                  </a:cubicBezTo>
                  <a:cubicBezTo>
                    <a:pt x="26" y="11"/>
                    <a:pt x="23" y="11"/>
                    <a:pt x="21" y="12"/>
                  </a:cubicBezTo>
                  <a:cubicBezTo>
                    <a:pt x="19" y="13"/>
                    <a:pt x="17" y="15"/>
                    <a:pt x="16" y="17"/>
                  </a:cubicBezTo>
                  <a:cubicBezTo>
                    <a:pt x="15" y="18"/>
                    <a:pt x="14" y="20"/>
                    <a:pt x="13" y="23"/>
                  </a:cubicBezTo>
                  <a:cubicBezTo>
                    <a:pt x="12" y="25"/>
                    <a:pt x="12" y="27"/>
                    <a:pt x="12" y="30"/>
                  </a:cubicBezTo>
                  <a:cubicBezTo>
                    <a:pt x="12" y="61"/>
                    <a:pt x="12" y="61"/>
                    <a:pt x="12" y="61"/>
                  </a:cubicBezTo>
                  <a:cubicBezTo>
                    <a:pt x="0" y="61"/>
                    <a:pt x="0" y="61"/>
                    <a:pt x="0" y="61"/>
                  </a:cubicBezTo>
                  <a:cubicBezTo>
                    <a:pt x="0" y="14"/>
                    <a:pt x="0" y="14"/>
                    <a:pt x="0" y="14"/>
                  </a:cubicBezTo>
                  <a:cubicBezTo>
                    <a:pt x="0" y="13"/>
                    <a:pt x="0" y="11"/>
                    <a:pt x="0" y="8"/>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60" name="Freeform 59"/>
            <p:cNvSpPr>
              <a:spLocks noEditPoints="1"/>
            </p:cNvSpPr>
            <p:nvPr userDrawn="1"/>
          </p:nvSpPr>
          <p:spPr bwMode="auto">
            <a:xfrm>
              <a:off x="11880851" y="-627063"/>
              <a:ext cx="225425" cy="236538"/>
            </a:xfrm>
            <a:custGeom>
              <a:avLst/>
              <a:gdLst>
                <a:gd name="T0" fmla="*/ 47 w 60"/>
                <a:gd name="T1" fmla="*/ 26 h 63"/>
                <a:gd name="T2" fmla="*/ 46 w 60"/>
                <a:gd name="T3" fmla="*/ 19 h 63"/>
                <a:gd name="T4" fmla="*/ 43 w 60"/>
                <a:gd name="T5" fmla="*/ 14 h 63"/>
                <a:gd name="T6" fmla="*/ 38 w 60"/>
                <a:gd name="T7" fmla="*/ 11 h 63"/>
                <a:gd name="T8" fmla="*/ 31 w 60"/>
                <a:gd name="T9" fmla="*/ 9 h 63"/>
                <a:gd name="T10" fmla="*/ 24 w 60"/>
                <a:gd name="T11" fmla="*/ 11 h 63"/>
                <a:gd name="T12" fmla="*/ 18 w 60"/>
                <a:gd name="T13" fmla="*/ 14 h 63"/>
                <a:gd name="T14" fmla="*/ 14 w 60"/>
                <a:gd name="T15" fmla="*/ 19 h 63"/>
                <a:gd name="T16" fmla="*/ 12 w 60"/>
                <a:gd name="T17" fmla="*/ 26 h 63"/>
                <a:gd name="T18" fmla="*/ 47 w 60"/>
                <a:gd name="T19" fmla="*/ 26 h 63"/>
                <a:gd name="T20" fmla="*/ 60 w 60"/>
                <a:gd name="T21" fmla="*/ 31 h 63"/>
                <a:gd name="T22" fmla="*/ 60 w 60"/>
                <a:gd name="T23" fmla="*/ 33 h 63"/>
                <a:gd name="T24" fmla="*/ 59 w 60"/>
                <a:gd name="T25" fmla="*/ 35 h 63"/>
                <a:gd name="T26" fmla="*/ 12 w 60"/>
                <a:gd name="T27" fmla="*/ 35 h 63"/>
                <a:gd name="T28" fmla="*/ 14 w 60"/>
                <a:gd name="T29" fmla="*/ 42 h 63"/>
                <a:gd name="T30" fmla="*/ 18 w 60"/>
                <a:gd name="T31" fmla="*/ 48 h 63"/>
                <a:gd name="T32" fmla="*/ 24 w 60"/>
                <a:gd name="T33" fmla="*/ 51 h 63"/>
                <a:gd name="T34" fmla="*/ 31 w 60"/>
                <a:gd name="T35" fmla="*/ 53 h 63"/>
                <a:gd name="T36" fmla="*/ 42 w 60"/>
                <a:gd name="T37" fmla="*/ 50 h 63"/>
                <a:gd name="T38" fmla="*/ 49 w 60"/>
                <a:gd name="T39" fmla="*/ 44 h 63"/>
                <a:gd name="T40" fmla="*/ 57 w 60"/>
                <a:gd name="T41" fmla="*/ 50 h 63"/>
                <a:gd name="T42" fmla="*/ 46 w 60"/>
                <a:gd name="T43" fmla="*/ 60 h 63"/>
                <a:gd name="T44" fmla="*/ 31 w 60"/>
                <a:gd name="T45" fmla="*/ 63 h 63"/>
                <a:gd name="T46" fmla="*/ 19 w 60"/>
                <a:gd name="T47" fmla="*/ 60 h 63"/>
                <a:gd name="T48" fmla="*/ 9 w 60"/>
                <a:gd name="T49" fmla="*/ 54 h 63"/>
                <a:gd name="T50" fmla="*/ 2 w 60"/>
                <a:gd name="T51" fmla="*/ 44 h 63"/>
                <a:gd name="T52" fmla="*/ 0 w 60"/>
                <a:gd name="T53" fmla="*/ 31 h 63"/>
                <a:gd name="T54" fmla="*/ 2 w 60"/>
                <a:gd name="T55" fmla="*/ 19 h 63"/>
                <a:gd name="T56" fmla="*/ 9 w 60"/>
                <a:gd name="T57" fmla="*/ 9 h 63"/>
                <a:gd name="T58" fmla="*/ 19 w 60"/>
                <a:gd name="T59" fmla="*/ 2 h 63"/>
                <a:gd name="T60" fmla="*/ 31 w 60"/>
                <a:gd name="T61" fmla="*/ 0 h 63"/>
                <a:gd name="T62" fmla="*/ 43 w 60"/>
                <a:gd name="T63" fmla="*/ 2 h 63"/>
                <a:gd name="T64" fmla="*/ 52 w 60"/>
                <a:gd name="T65" fmla="*/ 8 h 63"/>
                <a:gd name="T66" fmla="*/ 58 w 60"/>
                <a:gd name="T67" fmla="*/ 18 h 63"/>
                <a:gd name="T68" fmla="*/ 60 w 60"/>
                <a:gd name="T6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63">
                  <a:moveTo>
                    <a:pt x="47" y="26"/>
                  </a:moveTo>
                  <a:cubicBezTo>
                    <a:pt x="47" y="24"/>
                    <a:pt x="47" y="22"/>
                    <a:pt x="46" y="19"/>
                  </a:cubicBezTo>
                  <a:cubicBezTo>
                    <a:pt x="46" y="17"/>
                    <a:pt x="45" y="16"/>
                    <a:pt x="43" y="14"/>
                  </a:cubicBezTo>
                  <a:cubicBezTo>
                    <a:pt x="42" y="13"/>
                    <a:pt x="40" y="11"/>
                    <a:pt x="38" y="11"/>
                  </a:cubicBezTo>
                  <a:cubicBezTo>
                    <a:pt x="36" y="10"/>
                    <a:pt x="34" y="9"/>
                    <a:pt x="31" y="9"/>
                  </a:cubicBezTo>
                  <a:cubicBezTo>
                    <a:pt x="28" y="9"/>
                    <a:pt x="26" y="10"/>
                    <a:pt x="24" y="11"/>
                  </a:cubicBezTo>
                  <a:cubicBezTo>
                    <a:pt x="21" y="11"/>
                    <a:pt x="20" y="13"/>
                    <a:pt x="18" y="14"/>
                  </a:cubicBezTo>
                  <a:cubicBezTo>
                    <a:pt x="16" y="16"/>
                    <a:pt x="15" y="17"/>
                    <a:pt x="14" y="19"/>
                  </a:cubicBezTo>
                  <a:cubicBezTo>
                    <a:pt x="13" y="22"/>
                    <a:pt x="12" y="24"/>
                    <a:pt x="12" y="26"/>
                  </a:cubicBezTo>
                  <a:cubicBezTo>
                    <a:pt x="47" y="26"/>
                    <a:pt x="47" y="26"/>
                    <a:pt x="47" y="26"/>
                  </a:cubicBezTo>
                  <a:close/>
                  <a:moveTo>
                    <a:pt x="60" y="31"/>
                  </a:moveTo>
                  <a:cubicBezTo>
                    <a:pt x="60" y="32"/>
                    <a:pt x="60" y="32"/>
                    <a:pt x="60" y="33"/>
                  </a:cubicBezTo>
                  <a:cubicBezTo>
                    <a:pt x="60" y="34"/>
                    <a:pt x="59" y="34"/>
                    <a:pt x="59" y="35"/>
                  </a:cubicBezTo>
                  <a:cubicBezTo>
                    <a:pt x="12" y="35"/>
                    <a:pt x="12" y="35"/>
                    <a:pt x="12" y="35"/>
                  </a:cubicBezTo>
                  <a:cubicBezTo>
                    <a:pt x="12" y="37"/>
                    <a:pt x="13" y="40"/>
                    <a:pt x="14" y="42"/>
                  </a:cubicBezTo>
                  <a:cubicBezTo>
                    <a:pt x="15" y="44"/>
                    <a:pt x="16" y="46"/>
                    <a:pt x="18" y="48"/>
                  </a:cubicBezTo>
                  <a:cubicBezTo>
                    <a:pt x="20" y="49"/>
                    <a:pt x="22" y="51"/>
                    <a:pt x="24" y="51"/>
                  </a:cubicBezTo>
                  <a:cubicBezTo>
                    <a:pt x="26" y="52"/>
                    <a:pt x="29" y="53"/>
                    <a:pt x="31" y="53"/>
                  </a:cubicBezTo>
                  <a:cubicBezTo>
                    <a:pt x="35" y="53"/>
                    <a:pt x="39" y="52"/>
                    <a:pt x="42" y="50"/>
                  </a:cubicBezTo>
                  <a:cubicBezTo>
                    <a:pt x="45" y="48"/>
                    <a:pt x="47" y="46"/>
                    <a:pt x="49" y="44"/>
                  </a:cubicBezTo>
                  <a:cubicBezTo>
                    <a:pt x="57" y="50"/>
                    <a:pt x="57" y="50"/>
                    <a:pt x="57" y="50"/>
                  </a:cubicBezTo>
                  <a:cubicBezTo>
                    <a:pt x="54" y="55"/>
                    <a:pt x="50" y="58"/>
                    <a:pt x="46" y="60"/>
                  </a:cubicBezTo>
                  <a:cubicBezTo>
                    <a:pt x="41" y="62"/>
                    <a:pt x="37" y="63"/>
                    <a:pt x="31" y="63"/>
                  </a:cubicBezTo>
                  <a:cubicBezTo>
                    <a:pt x="27" y="63"/>
                    <a:pt x="23" y="62"/>
                    <a:pt x="19" y="60"/>
                  </a:cubicBezTo>
                  <a:cubicBezTo>
                    <a:pt x="15" y="59"/>
                    <a:pt x="12" y="57"/>
                    <a:pt x="9" y="54"/>
                  </a:cubicBezTo>
                  <a:cubicBezTo>
                    <a:pt x="6" y="51"/>
                    <a:pt x="4" y="48"/>
                    <a:pt x="2" y="44"/>
                  </a:cubicBezTo>
                  <a:cubicBezTo>
                    <a:pt x="1" y="40"/>
                    <a:pt x="0" y="36"/>
                    <a:pt x="0" y="31"/>
                  </a:cubicBezTo>
                  <a:cubicBezTo>
                    <a:pt x="0" y="27"/>
                    <a:pt x="1" y="23"/>
                    <a:pt x="2" y="19"/>
                  </a:cubicBezTo>
                  <a:cubicBezTo>
                    <a:pt x="4" y="15"/>
                    <a:pt x="6" y="12"/>
                    <a:pt x="9" y="9"/>
                  </a:cubicBezTo>
                  <a:cubicBezTo>
                    <a:pt x="12" y="6"/>
                    <a:pt x="15" y="4"/>
                    <a:pt x="19" y="2"/>
                  </a:cubicBezTo>
                  <a:cubicBezTo>
                    <a:pt x="22" y="1"/>
                    <a:pt x="26" y="0"/>
                    <a:pt x="31" y="0"/>
                  </a:cubicBezTo>
                  <a:cubicBezTo>
                    <a:pt x="35" y="0"/>
                    <a:pt x="39" y="1"/>
                    <a:pt x="43" y="2"/>
                  </a:cubicBezTo>
                  <a:cubicBezTo>
                    <a:pt x="46" y="4"/>
                    <a:pt x="49" y="6"/>
                    <a:pt x="52" y="8"/>
                  </a:cubicBezTo>
                  <a:cubicBezTo>
                    <a:pt x="54" y="11"/>
                    <a:pt x="56" y="14"/>
                    <a:pt x="58" y="18"/>
                  </a:cubicBezTo>
                  <a:cubicBezTo>
                    <a:pt x="59" y="22"/>
                    <a:pt x="60" y="26"/>
                    <a:pt x="60"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61" name="Freeform 60"/>
            <p:cNvSpPr>
              <a:spLocks/>
            </p:cNvSpPr>
            <p:nvPr userDrawn="1"/>
          </p:nvSpPr>
          <p:spPr bwMode="auto">
            <a:xfrm>
              <a:off x="12260263" y="-627063"/>
              <a:ext cx="198438" cy="228600"/>
            </a:xfrm>
            <a:custGeom>
              <a:avLst/>
              <a:gdLst>
                <a:gd name="T0" fmla="*/ 11 w 53"/>
                <a:gd name="T1" fmla="*/ 2 h 61"/>
                <a:gd name="T2" fmla="*/ 11 w 53"/>
                <a:gd name="T3" fmla="*/ 7 h 61"/>
                <a:gd name="T4" fmla="*/ 11 w 53"/>
                <a:gd name="T5" fmla="*/ 11 h 61"/>
                <a:gd name="T6" fmla="*/ 12 w 53"/>
                <a:gd name="T7" fmla="*/ 11 h 61"/>
                <a:gd name="T8" fmla="*/ 15 w 53"/>
                <a:gd name="T9" fmla="*/ 7 h 61"/>
                <a:gd name="T10" fmla="*/ 19 w 53"/>
                <a:gd name="T11" fmla="*/ 3 h 61"/>
                <a:gd name="T12" fmla="*/ 25 w 53"/>
                <a:gd name="T13" fmla="*/ 1 h 61"/>
                <a:gd name="T14" fmla="*/ 31 w 53"/>
                <a:gd name="T15" fmla="*/ 0 h 61"/>
                <a:gd name="T16" fmla="*/ 41 w 53"/>
                <a:gd name="T17" fmla="*/ 2 h 61"/>
                <a:gd name="T18" fmla="*/ 48 w 53"/>
                <a:gd name="T19" fmla="*/ 7 h 61"/>
                <a:gd name="T20" fmla="*/ 52 w 53"/>
                <a:gd name="T21" fmla="*/ 15 h 61"/>
                <a:gd name="T22" fmla="*/ 53 w 53"/>
                <a:gd name="T23" fmla="*/ 24 h 61"/>
                <a:gd name="T24" fmla="*/ 53 w 53"/>
                <a:gd name="T25" fmla="*/ 61 h 61"/>
                <a:gd name="T26" fmla="*/ 41 w 53"/>
                <a:gd name="T27" fmla="*/ 61 h 61"/>
                <a:gd name="T28" fmla="*/ 41 w 53"/>
                <a:gd name="T29" fmla="*/ 28 h 61"/>
                <a:gd name="T30" fmla="*/ 41 w 53"/>
                <a:gd name="T31" fmla="*/ 21 h 61"/>
                <a:gd name="T32" fmla="*/ 39 w 53"/>
                <a:gd name="T33" fmla="*/ 15 h 61"/>
                <a:gd name="T34" fmla="*/ 35 w 53"/>
                <a:gd name="T35" fmla="*/ 11 h 61"/>
                <a:gd name="T36" fmla="*/ 28 w 53"/>
                <a:gd name="T37" fmla="*/ 10 h 61"/>
                <a:gd name="T38" fmla="*/ 16 w 53"/>
                <a:gd name="T39" fmla="*/ 15 h 61"/>
                <a:gd name="T40" fmla="*/ 12 w 53"/>
                <a:gd name="T41" fmla="*/ 29 h 61"/>
                <a:gd name="T42" fmla="*/ 12 w 53"/>
                <a:gd name="T43" fmla="*/ 61 h 61"/>
                <a:gd name="T44" fmla="*/ 0 w 53"/>
                <a:gd name="T45" fmla="*/ 61 h 61"/>
                <a:gd name="T46" fmla="*/ 0 w 53"/>
                <a:gd name="T47" fmla="*/ 14 h 61"/>
                <a:gd name="T48" fmla="*/ 0 w 53"/>
                <a:gd name="T49" fmla="*/ 8 h 61"/>
                <a:gd name="T50" fmla="*/ 0 w 53"/>
                <a:gd name="T51" fmla="*/ 2 h 61"/>
                <a:gd name="T52" fmla="*/ 11 w 53"/>
                <a:gd name="T5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61">
                  <a:moveTo>
                    <a:pt x="11" y="2"/>
                  </a:moveTo>
                  <a:cubicBezTo>
                    <a:pt x="11" y="3"/>
                    <a:pt x="11" y="5"/>
                    <a:pt x="11" y="7"/>
                  </a:cubicBezTo>
                  <a:cubicBezTo>
                    <a:pt x="11" y="9"/>
                    <a:pt x="11" y="10"/>
                    <a:pt x="11" y="11"/>
                  </a:cubicBezTo>
                  <a:cubicBezTo>
                    <a:pt x="12" y="11"/>
                    <a:pt x="12" y="11"/>
                    <a:pt x="12" y="11"/>
                  </a:cubicBezTo>
                  <a:cubicBezTo>
                    <a:pt x="12" y="10"/>
                    <a:pt x="14" y="8"/>
                    <a:pt x="15" y="7"/>
                  </a:cubicBezTo>
                  <a:cubicBezTo>
                    <a:pt x="16" y="6"/>
                    <a:pt x="18" y="4"/>
                    <a:pt x="19" y="3"/>
                  </a:cubicBezTo>
                  <a:cubicBezTo>
                    <a:pt x="21" y="2"/>
                    <a:pt x="23" y="1"/>
                    <a:pt x="25" y="1"/>
                  </a:cubicBezTo>
                  <a:cubicBezTo>
                    <a:pt x="27" y="0"/>
                    <a:pt x="29" y="0"/>
                    <a:pt x="31" y="0"/>
                  </a:cubicBezTo>
                  <a:cubicBezTo>
                    <a:pt x="35" y="0"/>
                    <a:pt x="38" y="1"/>
                    <a:pt x="41" y="2"/>
                  </a:cubicBezTo>
                  <a:cubicBezTo>
                    <a:pt x="44" y="3"/>
                    <a:pt x="46" y="5"/>
                    <a:pt x="48" y="7"/>
                  </a:cubicBezTo>
                  <a:cubicBezTo>
                    <a:pt x="50" y="9"/>
                    <a:pt x="51" y="12"/>
                    <a:pt x="52" y="15"/>
                  </a:cubicBezTo>
                  <a:cubicBezTo>
                    <a:pt x="53" y="18"/>
                    <a:pt x="53" y="21"/>
                    <a:pt x="53" y="24"/>
                  </a:cubicBezTo>
                  <a:cubicBezTo>
                    <a:pt x="53" y="61"/>
                    <a:pt x="53" y="61"/>
                    <a:pt x="53" y="61"/>
                  </a:cubicBezTo>
                  <a:cubicBezTo>
                    <a:pt x="41" y="61"/>
                    <a:pt x="41" y="61"/>
                    <a:pt x="41" y="61"/>
                  </a:cubicBezTo>
                  <a:cubicBezTo>
                    <a:pt x="41" y="28"/>
                    <a:pt x="41" y="28"/>
                    <a:pt x="41" y="28"/>
                  </a:cubicBezTo>
                  <a:cubicBezTo>
                    <a:pt x="41" y="26"/>
                    <a:pt x="41" y="23"/>
                    <a:pt x="41" y="21"/>
                  </a:cubicBezTo>
                  <a:cubicBezTo>
                    <a:pt x="41" y="19"/>
                    <a:pt x="40" y="17"/>
                    <a:pt x="39" y="15"/>
                  </a:cubicBezTo>
                  <a:cubicBezTo>
                    <a:pt x="38" y="14"/>
                    <a:pt x="36" y="12"/>
                    <a:pt x="35" y="11"/>
                  </a:cubicBezTo>
                  <a:cubicBezTo>
                    <a:pt x="33" y="10"/>
                    <a:pt x="31" y="10"/>
                    <a:pt x="28" y="10"/>
                  </a:cubicBezTo>
                  <a:cubicBezTo>
                    <a:pt x="23" y="10"/>
                    <a:pt x="19" y="12"/>
                    <a:pt x="16" y="15"/>
                  </a:cubicBezTo>
                  <a:cubicBezTo>
                    <a:pt x="13" y="19"/>
                    <a:pt x="12" y="24"/>
                    <a:pt x="12" y="29"/>
                  </a:cubicBezTo>
                  <a:cubicBezTo>
                    <a:pt x="12" y="61"/>
                    <a:pt x="12" y="61"/>
                    <a:pt x="12" y="61"/>
                  </a:cubicBezTo>
                  <a:cubicBezTo>
                    <a:pt x="0" y="61"/>
                    <a:pt x="0" y="61"/>
                    <a:pt x="0" y="61"/>
                  </a:cubicBezTo>
                  <a:cubicBezTo>
                    <a:pt x="0" y="14"/>
                    <a:pt x="0" y="14"/>
                    <a:pt x="0" y="14"/>
                  </a:cubicBezTo>
                  <a:cubicBezTo>
                    <a:pt x="0" y="13"/>
                    <a:pt x="0" y="11"/>
                    <a:pt x="0" y="8"/>
                  </a:cubicBezTo>
                  <a:cubicBezTo>
                    <a:pt x="0" y="6"/>
                    <a:pt x="0" y="4"/>
                    <a:pt x="0" y="2"/>
                  </a:cubicBezTo>
                  <a:cubicBezTo>
                    <a:pt x="11" y="2"/>
                    <a:pt x="11" y="2"/>
                    <a:pt x="11" y="2"/>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62" name="Freeform 61"/>
            <p:cNvSpPr>
              <a:spLocks noEditPoints="1"/>
            </p:cNvSpPr>
            <p:nvPr userDrawn="1"/>
          </p:nvSpPr>
          <p:spPr bwMode="auto">
            <a:xfrm>
              <a:off x="12507913" y="-627063"/>
              <a:ext cx="239713" cy="236538"/>
            </a:xfrm>
            <a:custGeom>
              <a:avLst/>
              <a:gdLst>
                <a:gd name="T0" fmla="*/ 52 w 64"/>
                <a:gd name="T1" fmla="*/ 31 h 63"/>
                <a:gd name="T2" fmla="*/ 51 w 64"/>
                <a:gd name="T3" fmla="*/ 23 h 63"/>
                <a:gd name="T4" fmla="*/ 47 w 64"/>
                <a:gd name="T5" fmla="*/ 16 h 63"/>
                <a:gd name="T6" fmla="*/ 41 w 64"/>
                <a:gd name="T7" fmla="*/ 12 h 63"/>
                <a:gd name="T8" fmla="*/ 32 w 64"/>
                <a:gd name="T9" fmla="*/ 10 h 63"/>
                <a:gd name="T10" fmla="*/ 24 w 64"/>
                <a:gd name="T11" fmla="*/ 12 h 63"/>
                <a:gd name="T12" fmla="*/ 18 w 64"/>
                <a:gd name="T13" fmla="*/ 16 h 63"/>
                <a:gd name="T14" fmla="*/ 14 w 64"/>
                <a:gd name="T15" fmla="*/ 23 h 63"/>
                <a:gd name="T16" fmla="*/ 12 w 64"/>
                <a:gd name="T17" fmla="*/ 31 h 63"/>
                <a:gd name="T18" fmla="*/ 14 w 64"/>
                <a:gd name="T19" fmla="*/ 39 h 63"/>
                <a:gd name="T20" fmla="*/ 18 w 64"/>
                <a:gd name="T21" fmla="*/ 46 h 63"/>
                <a:gd name="T22" fmla="*/ 24 w 64"/>
                <a:gd name="T23" fmla="*/ 51 h 63"/>
                <a:gd name="T24" fmla="*/ 32 w 64"/>
                <a:gd name="T25" fmla="*/ 53 h 63"/>
                <a:gd name="T26" fmla="*/ 41 w 64"/>
                <a:gd name="T27" fmla="*/ 51 h 63"/>
                <a:gd name="T28" fmla="*/ 47 w 64"/>
                <a:gd name="T29" fmla="*/ 46 h 63"/>
                <a:gd name="T30" fmla="*/ 51 w 64"/>
                <a:gd name="T31" fmla="*/ 39 h 63"/>
                <a:gd name="T32" fmla="*/ 52 w 64"/>
                <a:gd name="T33" fmla="*/ 31 h 63"/>
                <a:gd name="T34" fmla="*/ 64 w 64"/>
                <a:gd name="T35" fmla="*/ 31 h 63"/>
                <a:gd name="T36" fmla="*/ 62 w 64"/>
                <a:gd name="T37" fmla="*/ 44 h 63"/>
                <a:gd name="T38" fmla="*/ 55 w 64"/>
                <a:gd name="T39" fmla="*/ 54 h 63"/>
                <a:gd name="T40" fmla="*/ 45 w 64"/>
                <a:gd name="T41" fmla="*/ 60 h 63"/>
                <a:gd name="T42" fmla="*/ 32 w 64"/>
                <a:gd name="T43" fmla="*/ 63 h 63"/>
                <a:gd name="T44" fmla="*/ 20 w 64"/>
                <a:gd name="T45" fmla="*/ 60 h 63"/>
                <a:gd name="T46" fmla="*/ 9 w 64"/>
                <a:gd name="T47" fmla="*/ 54 h 63"/>
                <a:gd name="T48" fmla="*/ 3 w 64"/>
                <a:gd name="T49" fmla="*/ 44 h 63"/>
                <a:gd name="T50" fmla="*/ 0 w 64"/>
                <a:gd name="T51" fmla="*/ 31 h 63"/>
                <a:gd name="T52" fmla="*/ 3 w 64"/>
                <a:gd name="T53" fmla="*/ 19 h 63"/>
                <a:gd name="T54" fmla="*/ 9 w 64"/>
                <a:gd name="T55" fmla="*/ 9 h 63"/>
                <a:gd name="T56" fmla="*/ 20 w 64"/>
                <a:gd name="T57" fmla="*/ 2 h 63"/>
                <a:gd name="T58" fmla="*/ 32 w 64"/>
                <a:gd name="T59" fmla="*/ 0 h 63"/>
                <a:gd name="T60" fmla="*/ 45 w 64"/>
                <a:gd name="T61" fmla="*/ 2 h 63"/>
                <a:gd name="T62" fmla="*/ 55 w 64"/>
                <a:gd name="T63" fmla="*/ 9 h 63"/>
                <a:gd name="T64" fmla="*/ 62 w 64"/>
                <a:gd name="T65" fmla="*/ 19 h 63"/>
                <a:gd name="T66" fmla="*/ 64 w 64"/>
                <a:gd name="T6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63">
                  <a:moveTo>
                    <a:pt x="52" y="31"/>
                  </a:moveTo>
                  <a:cubicBezTo>
                    <a:pt x="52" y="28"/>
                    <a:pt x="52" y="26"/>
                    <a:pt x="51" y="23"/>
                  </a:cubicBezTo>
                  <a:cubicBezTo>
                    <a:pt x="50" y="21"/>
                    <a:pt x="49" y="18"/>
                    <a:pt x="47" y="16"/>
                  </a:cubicBezTo>
                  <a:cubicBezTo>
                    <a:pt x="45" y="14"/>
                    <a:pt x="43" y="13"/>
                    <a:pt x="41" y="12"/>
                  </a:cubicBezTo>
                  <a:cubicBezTo>
                    <a:pt x="38" y="10"/>
                    <a:pt x="35" y="10"/>
                    <a:pt x="32" y="10"/>
                  </a:cubicBezTo>
                  <a:cubicBezTo>
                    <a:pt x="29" y="10"/>
                    <a:pt x="26" y="10"/>
                    <a:pt x="24" y="12"/>
                  </a:cubicBezTo>
                  <a:cubicBezTo>
                    <a:pt x="21" y="13"/>
                    <a:pt x="19" y="14"/>
                    <a:pt x="18" y="16"/>
                  </a:cubicBezTo>
                  <a:cubicBezTo>
                    <a:pt x="16" y="18"/>
                    <a:pt x="15" y="21"/>
                    <a:pt x="14" y="23"/>
                  </a:cubicBezTo>
                  <a:cubicBezTo>
                    <a:pt x="13" y="26"/>
                    <a:pt x="12" y="28"/>
                    <a:pt x="12" y="31"/>
                  </a:cubicBezTo>
                  <a:cubicBezTo>
                    <a:pt x="12" y="34"/>
                    <a:pt x="13" y="37"/>
                    <a:pt x="14" y="39"/>
                  </a:cubicBezTo>
                  <a:cubicBezTo>
                    <a:pt x="15" y="42"/>
                    <a:pt x="16" y="44"/>
                    <a:pt x="18" y="46"/>
                  </a:cubicBezTo>
                  <a:cubicBezTo>
                    <a:pt x="19" y="48"/>
                    <a:pt x="21" y="50"/>
                    <a:pt x="24" y="51"/>
                  </a:cubicBezTo>
                  <a:cubicBezTo>
                    <a:pt x="26" y="52"/>
                    <a:pt x="29" y="53"/>
                    <a:pt x="32" y="53"/>
                  </a:cubicBezTo>
                  <a:cubicBezTo>
                    <a:pt x="35" y="53"/>
                    <a:pt x="38" y="52"/>
                    <a:pt x="41" y="51"/>
                  </a:cubicBezTo>
                  <a:cubicBezTo>
                    <a:pt x="43" y="50"/>
                    <a:pt x="45" y="48"/>
                    <a:pt x="47" y="46"/>
                  </a:cubicBezTo>
                  <a:cubicBezTo>
                    <a:pt x="49" y="44"/>
                    <a:pt x="50" y="42"/>
                    <a:pt x="51" y="39"/>
                  </a:cubicBezTo>
                  <a:cubicBezTo>
                    <a:pt x="52" y="37"/>
                    <a:pt x="52" y="34"/>
                    <a:pt x="52" y="31"/>
                  </a:cubicBezTo>
                  <a:close/>
                  <a:moveTo>
                    <a:pt x="64" y="31"/>
                  </a:moveTo>
                  <a:cubicBezTo>
                    <a:pt x="64" y="36"/>
                    <a:pt x="64" y="40"/>
                    <a:pt x="62" y="44"/>
                  </a:cubicBezTo>
                  <a:cubicBezTo>
                    <a:pt x="60" y="48"/>
                    <a:pt x="58" y="51"/>
                    <a:pt x="55" y="54"/>
                  </a:cubicBezTo>
                  <a:cubicBezTo>
                    <a:pt x="52" y="57"/>
                    <a:pt x="49" y="59"/>
                    <a:pt x="45" y="60"/>
                  </a:cubicBezTo>
                  <a:cubicBezTo>
                    <a:pt x="41" y="62"/>
                    <a:pt x="37" y="63"/>
                    <a:pt x="32" y="63"/>
                  </a:cubicBezTo>
                  <a:cubicBezTo>
                    <a:pt x="28" y="63"/>
                    <a:pt x="24" y="62"/>
                    <a:pt x="20" y="60"/>
                  </a:cubicBezTo>
                  <a:cubicBezTo>
                    <a:pt x="16" y="59"/>
                    <a:pt x="12" y="57"/>
                    <a:pt x="9" y="54"/>
                  </a:cubicBezTo>
                  <a:cubicBezTo>
                    <a:pt x="7" y="51"/>
                    <a:pt x="4" y="48"/>
                    <a:pt x="3" y="44"/>
                  </a:cubicBezTo>
                  <a:cubicBezTo>
                    <a:pt x="1" y="40"/>
                    <a:pt x="0" y="36"/>
                    <a:pt x="0" y="31"/>
                  </a:cubicBezTo>
                  <a:cubicBezTo>
                    <a:pt x="0" y="27"/>
                    <a:pt x="1" y="22"/>
                    <a:pt x="3" y="19"/>
                  </a:cubicBezTo>
                  <a:cubicBezTo>
                    <a:pt x="4" y="15"/>
                    <a:pt x="7" y="12"/>
                    <a:pt x="9" y="9"/>
                  </a:cubicBezTo>
                  <a:cubicBezTo>
                    <a:pt x="12" y="6"/>
                    <a:pt x="16" y="4"/>
                    <a:pt x="20" y="2"/>
                  </a:cubicBezTo>
                  <a:cubicBezTo>
                    <a:pt x="24" y="1"/>
                    <a:pt x="28" y="0"/>
                    <a:pt x="32" y="0"/>
                  </a:cubicBezTo>
                  <a:cubicBezTo>
                    <a:pt x="37" y="0"/>
                    <a:pt x="41" y="1"/>
                    <a:pt x="45" y="2"/>
                  </a:cubicBezTo>
                  <a:cubicBezTo>
                    <a:pt x="49" y="4"/>
                    <a:pt x="52" y="6"/>
                    <a:pt x="55" y="9"/>
                  </a:cubicBezTo>
                  <a:cubicBezTo>
                    <a:pt x="58" y="12"/>
                    <a:pt x="60" y="15"/>
                    <a:pt x="62" y="19"/>
                  </a:cubicBezTo>
                  <a:cubicBezTo>
                    <a:pt x="64" y="22"/>
                    <a:pt x="64" y="27"/>
                    <a:pt x="64" y="31"/>
                  </a:cubicBez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63" name="Freeform 62"/>
            <p:cNvSpPr>
              <a:spLocks/>
            </p:cNvSpPr>
            <p:nvPr userDrawn="1"/>
          </p:nvSpPr>
          <p:spPr bwMode="auto">
            <a:xfrm>
              <a:off x="12777788" y="-620713"/>
              <a:ext cx="349250" cy="222250"/>
            </a:xfrm>
            <a:custGeom>
              <a:avLst/>
              <a:gdLst>
                <a:gd name="T0" fmla="*/ 31 w 220"/>
                <a:gd name="T1" fmla="*/ 0 h 140"/>
                <a:gd name="T2" fmla="*/ 62 w 220"/>
                <a:gd name="T3" fmla="*/ 107 h 140"/>
                <a:gd name="T4" fmla="*/ 62 w 220"/>
                <a:gd name="T5" fmla="*/ 107 h 140"/>
                <a:gd name="T6" fmla="*/ 95 w 220"/>
                <a:gd name="T7" fmla="*/ 0 h 140"/>
                <a:gd name="T8" fmla="*/ 126 w 220"/>
                <a:gd name="T9" fmla="*/ 0 h 140"/>
                <a:gd name="T10" fmla="*/ 159 w 220"/>
                <a:gd name="T11" fmla="*/ 107 h 140"/>
                <a:gd name="T12" fmla="*/ 161 w 220"/>
                <a:gd name="T13" fmla="*/ 107 h 140"/>
                <a:gd name="T14" fmla="*/ 192 w 220"/>
                <a:gd name="T15" fmla="*/ 0 h 140"/>
                <a:gd name="T16" fmla="*/ 220 w 220"/>
                <a:gd name="T17" fmla="*/ 0 h 140"/>
                <a:gd name="T18" fmla="*/ 175 w 220"/>
                <a:gd name="T19" fmla="*/ 140 h 140"/>
                <a:gd name="T20" fmla="*/ 145 w 220"/>
                <a:gd name="T21" fmla="*/ 140 h 140"/>
                <a:gd name="T22" fmla="*/ 111 w 220"/>
                <a:gd name="T23" fmla="*/ 34 h 140"/>
                <a:gd name="T24" fmla="*/ 109 w 220"/>
                <a:gd name="T25" fmla="*/ 34 h 140"/>
                <a:gd name="T26" fmla="*/ 76 w 220"/>
                <a:gd name="T27" fmla="*/ 140 h 140"/>
                <a:gd name="T28" fmla="*/ 48 w 220"/>
                <a:gd name="T29" fmla="*/ 140 h 140"/>
                <a:gd name="T30" fmla="*/ 0 w 220"/>
                <a:gd name="T31" fmla="*/ 0 h 140"/>
                <a:gd name="T32" fmla="*/ 31 w 220"/>
                <a:gd name="T33" fmla="*/ 0 h 140"/>
                <a:gd name="T34" fmla="*/ 31 w 220"/>
                <a:gd name="T3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140">
                  <a:moveTo>
                    <a:pt x="31" y="0"/>
                  </a:moveTo>
                  <a:lnTo>
                    <a:pt x="62" y="107"/>
                  </a:lnTo>
                  <a:lnTo>
                    <a:pt x="62" y="107"/>
                  </a:lnTo>
                  <a:lnTo>
                    <a:pt x="95" y="0"/>
                  </a:lnTo>
                  <a:lnTo>
                    <a:pt x="126" y="0"/>
                  </a:lnTo>
                  <a:lnTo>
                    <a:pt x="159" y="107"/>
                  </a:lnTo>
                  <a:lnTo>
                    <a:pt x="161" y="107"/>
                  </a:lnTo>
                  <a:lnTo>
                    <a:pt x="192" y="0"/>
                  </a:lnTo>
                  <a:lnTo>
                    <a:pt x="220" y="0"/>
                  </a:lnTo>
                  <a:lnTo>
                    <a:pt x="175" y="140"/>
                  </a:lnTo>
                  <a:lnTo>
                    <a:pt x="145" y="140"/>
                  </a:lnTo>
                  <a:lnTo>
                    <a:pt x="111" y="34"/>
                  </a:lnTo>
                  <a:lnTo>
                    <a:pt x="109" y="34"/>
                  </a:lnTo>
                  <a:lnTo>
                    <a:pt x="76" y="140"/>
                  </a:lnTo>
                  <a:lnTo>
                    <a:pt x="48" y="140"/>
                  </a:lnTo>
                  <a:lnTo>
                    <a:pt x="0" y="0"/>
                  </a:lnTo>
                  <a:lnTo>
                    <a:pt x="31" y="0"/>
                  </a:lnTo>
                  <a:lnTo>
                    <a:pt x="31"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gr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0</a:t>
            </a:fld>
            <a:endParaRPr lang="en-US" dirty="0"/>
          </a:p>
        </p:txBody>
      </p:sp>
    </p:spTree>
    <p:extLst>
      <p:ext uri="{BB962C8B-B14F-4D97-AF65-F5344CB8AC3E}">
        <p14:creationId xmlns:p14="http://schemas.microsoft.com/office/powerpoint/2010/main" val="354697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6025" y="6784975"/>
            <a:ext cx="2619375" cy="1474788"/>
          </a:xfrm>
        </p:spPr>
      </p:sp>
      <p:sp>
        <p:nvSpPr>
          <p:cNvPr id="3" name="Notes Placeholder 2"/>
          <p:cNvSpPr>
            <a:spLocks noGrp="1"/>
          </p:cNvSpPr>
          <p:nvPr>
            <p:ph type="body" idx="1"/>
          </p:nvPr>
        </p:nvSpPr>
        <p:spPr/>
        <p:txBody>
          <a:bodyPr>
            <a:normAutofit/>
          </a:bodyPr>
          <a:lstStyle/>
          <a:p>
            <a:pPr marL="0" lvl="0" indent="0">
              <a:buNone/>
            </a:pPr>
            <a:r>
              <a:rPr lang="en-US" i="1" dirty="0"/>
              <a:t>! CRISPR and RNAi can also be used</a:t>
            </a:r>
            <a:r>
              <a:rPr lang="en-US" i="1" baseline="0" dirty="0"/>
              <a:t> for T-Cell modification in Car T-cell therapy</a:t>
            </a:r>
          </a:p>
          <a:p>
            <a:pPr marL="0" lvl="0" indent="0">
              <a:buNone/>
            </a:pPr>
            <a:endParaRPr lang="en-US" i="1" baseline="0" dirty="0"/>
          </a:p>
          <a:p>
            <a:pPr marL="0" lvl="0" indent="0">
              <a:buNone/>
            </a:pPr>
            <a:r>
              <a:rPr lang="en-US" i="1" baseline="0" dirty="0"/>
              <a:t>CAR T challenges</a:t>
            </a:r>
          </a:p>
          <a:p>
            <a:pPr marL="0" indent="0">
              <a:buNone/>
            </a:pPr>
            <a:r>
              <a:rPr lang="en-US" u="sng"/>
              <a:t>Adverse effects</a:t>
            </a:r>
          </a:p>
          <a:p>
            <a:r>
              <a:rPr lang="en-US"/>
              <a:t>Potential toxicity when healthy tissues express same antigens as tumours</a:t>
            </a:r>
          </a:p>
          <a:p>
            <a:pPr lvl="1"/>
            <a:r>
              <a:rPr lang="en-US"/>
              <a:t>Can introduce suicide gene into CAR-T-cells to mitigate problem</a:t>
            </a:r>
          </a:p>
          <a:p>
            <a:r>
              <a:rPr lang="en-US"/>
              <a:t>Cytokine storms</a:t>
            </a:r>
          </a:p>
          <a:p>
            <a:r>
              <a:rPr lang="en-US"/>
              <a:t>Juno Therapeutics JCAR015 has suffered deaths in clinical trials</a:t>
            </a:r>
          </a:p>
          <a:p>
            <a:endParaRPr lang="en-US"/>
          </a:p>
          <a:p>
            <a:pPr marL="0" indent="0">
              <a:buNone/>
            </a:pPr>
            <a:r>
              <a:rPr lang="en-US" u="sng"/>
              <a:t>Cost</a:t>
            </a:r>
          </a:p>
          <a:p>
            <a:r>
              <a:rPr lang="en-US"/>
              <a:t>Complex to manufacture</a:t>
            </a:r>
          </a:p>
          <a:p>
            <a:r>
              <a:rPr lang="en-US"/>
              <a:t>Treatment process takes about two weeks</a:t>
            </a:r>
          </a:p>
          <a:p>
            <a:r>
              <a:rPr lang="en-US"/>
              <a:t>Logistically challenging</a:t>
            </a:r>
          </a:p>
          <a:p>
            <a:pPr lvl="1"/>
            <a:r>
              <a:rPr lang="en-US"/>
              <a:t>Kite Pharma have opened a clinic next to LAX</a:t>
            </a:r>
          </a:p>
          <a:p>
            <a:pPr marL="0" lvl="0" indent="0">
              <a:buNone/>
            </a:pPr>
            <a:endParaRPr lang="en-US" i="1" dirty="0"/>
          </a:p>
        </p:txBody>
      </p:sp>
      <p:sp>
        <p:nvSpPr>
          <p:cNvPr id="4" name="Slide Number Placeholder 3"/>
          <p:cNvSpPr>
            <a:spLocks noGrp="1"/>
          </p:cNvSpPr>
          <p:nvPr>
            <p:ph type="sldNum" sz="quarter" idx="10"/>
          </p:nvPr>
        </p:nvSpPr>
        <p:spPr/>
        <p:txBody>
          <a:bodyPr/>
          <a:lstStyle/>
          <a:p>
            <a:fld id="{DADD4AB0-DA56-AC40-9592-4E955E6D4581}" type="slidenum">
              <a:rPr lang="en-US" smtClean="0">
                <a:solidFill>
                  <a:srgbClr val="1A1A1A"/>
                </a:solidFill>
              </a:rPr>
              <a:pPr/>
              <a:t>9</a:t>
            </a:fld>
            <a:endParaRPr lang="en-US" dirty="0">
              <a:solidFill>
                <a:srgbClr val="1A1A1A"/>
              </a:solidFill>
            </a:endParaRPr>
          </a:p>
        </p:txBody>
      </p:sp>
    </p:spTree>
    <p:extLst>
      <p:ext uri="{BB962C8B-B14F-4D97-AF65-F5344CB8AC3E}">
        <p14:creationId xmlns:p14="http://schemas.microsoft.com/office/powerpoint/2010/main" val="2948557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10</a:t>
            </a:fld>
            <a:endParaRPr lang="en-US" dirty="0"/>
          </a:p>
        </p:txBody>
      </p:sp>
    </p:spTree>
    <p:extLst>
      <p:ext uri="{BB962C8B-B14F-4D97-AF65-F5344CB8AC3E}">
        <p14:creationId xmlns:p14="http://schemas.microsoft.com/office/powerpoint/2010/main" val="3962950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11</a:t>
            </a:fld>
            <a:endParaRPr lang="en-US" dirty="0"/>
          </a:p>
        </p:txBody>
      </p:sp>
    </p:spTree>
    <p:extLst>
      <p:ext uri="{BB962C8B-B14F-4D97-AF65-F5344CB8AC3E}">
        <p14:creationId xmlns:p14="http://schemas.microsoft.com/office/powerpoint/2010/main" val="158194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12</a:t>
            </a:fld>
            <a:endParaRPr lang="en-US" dirty="0"/>
          </a:p>
        </p:txBody>
      </p:sp>
    </p:spTree>
    <p:extLst>
      <p:ext uri="{BB962C8B-B14F-4D97-AF65-F5344CB8AC3E}">
        <p14:creationId xmlns:p14="http://schemas.microsoft.com/office/powerpoint/2010/main" val="3247384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13</a:t>
            </a:fld>
            <a:endParaRPr lang="en-US" dirty="0"/>
          </a:p>
        </p:txBody>
      </p:sp>
    </p:spTree>
    <p:extLst>
      <p:ext uri="{BB962C8B-B14F-4D97-AF65-F5344CB8AC3E}">
        <p14:creationId xmlns:p14="http://schemas.microsoft.com/office/powerpoint/2010/main" val="1921871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14</a:t>
            </a:fld>
            <a:endParaRPr lang="en-US" dirty="0"/>
          </a:p>
        </p:txBody>
      </p:sp>
    </p:spTree>
    <p:extLst>
      <p:ext uri="{BB962C8B-B14F-4D97-AF65-F5344CB8AC3E}">
        <p14:creationId xmlns:p14="http://schemas.microsoft.com/office/powerpoint/2010/main" val="199346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15</a:t>
            </a:fld>
            <a:endParaRPr lang="en-US" dirty="0"/>
          </a:p>
        </p:txBody>
      </p:sp>
    </p:spTree>
    <p:extLst>
      <p:ext uri="{BB962C8B-B14F-4D97-AF65-F5344CB8AC3E}">
        <p14:creationId xmlns:p14="http://schemas.microsoft.com/office/powerpoint/2010/main" val="665513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16</a:t>
            </a:fld>
            <a:endParaRPr lang="en-US" dirty="0"/>
          </a:p>
        </p:txBody>
      </p:sp>
    </p:spTree>
    <p:extLst>
      <p:ext uri="{BB962C8B-B14F-4D97-AF65-F5344CB8AC3E}">
        <p14:creationId xmlns:p14="http://schemas.microsoft.com/office/powerpoint/2010/main" val="4293589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17</a:t>
            </a:fld>
            <a:endParaRPr lang="en-US" dirty="0"/>
          </a:p>
        </p:txBody>
      </p:sp>
    </p:spTree>
    <p:extLst>
      <p:ext uri="{BB962C8B-B14F-4D97-AF65-F5344CB8AC3E}">
        <p14:creationId xmlns:p14="http://schemas.microsoft.com/office/powerpoint/2010/main" val="4034094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18</a:t>
            </a:fld>
            <a:endParaRPr lang="en-US" dirty="0"/>
          </a:p>
        </p:txBody>
      </p:sp>
    </p:spTree>
    <p:extLst>
      <p:ext uri="{BB962C8B-B14F-4D97-AF65-F5344CB8AC3E}">
        <p14:creationId xmlns:p14="http://schemas.microsoft.com/office/powerpoint/2010/main" val="386012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1</a:t>
            </a:fld>
            <a:endParaRPr lang="en-US" dirty="0"/>
          </a:p>
        </p:txBody>
      </p:sp>
    </p:spTree>
    <p:extLst>
      <p:ext uri="{BB962C8B-B14F-4D97-AF65-F5344CB8AC3E}">
        <p14:creationId xmlns:p14="http://schemas.microsoft.com/office/powerpoint/2010/main" val="1465137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19</a:t>
            </a:fld>
            <a:endParaRPr lang="en-US" dirty="0"/>
          </a:p>
        </p:txBody>
      </p:sp>
    </p:spTree>
    <p:extLst>
      <p:ext uri="{BB962C8B-B14F-4D97-AF65-F5344CB8AC3E}">
        <p14:creationId xmlns:p14="http://schemas.microsoft.com/office/powerpoint/2010/main" val="1736516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20</a:t>
            </a:fld>
            <a:endParaRPr lang="en-US" dirty="0"/>
          </a:p>
        </p:txBody>
      </p:sp>
    </p:spTree>
    <p:extLst>
      <p:ext uri="{BB962C8B-B14F-4D97-AF65-F5344CB8AC3E}">
        <p14:creationId xmlns:p14="http://schemas.microsoft.com/office/powerpoint/2010/main" val="2853422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21</a:t>
            </a:fld>
            <a:endParaRPr lang="en-US" dirty="0"/>
          </a:p>
        </p:txBody>
      </p:sp>
    </p:spTree>
    <p:extLst>
      <p:ext uri="{BB962C8B-B14F-4D97-AF65-F5344CB8AC3E}">
        <p14:creationId xmlns:p14="http://schemas.microsoft.com/office/powerpoint/2010/main" val="372484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22</a:t>
            </a:fld>
            <a:endParaRPr lang="en-US" dirty="0"/>
          </a:p>
        </p:txBody>
      </p:sp>
    </p:spTree>
    <p:extLst>
      <p:ext uri="{BB962C8B-B14F-4D97-AF65-F5344CB8AC3E}">
        <p14:creationId xmlns:p14="http://schemas.microsoft.com/office/powerpoint/2010/main" val="41602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23</a:t>
            </a:fld>
            <a:endParaRPr lang="en-US" dirty="0"/>
          </a:p>
        </p:txBody>
      </p:sp>
    </p:spTree>
    <p:extLst>
      <p:ext uri="{BB962C8B-B14F-4D97-AF65-F5344CB8AC3E}">
        <p14:creationId xmlns:p14="http://schemas.microsoft.com/office/powerpoint/2010/main" val="3158463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http://www.health.gov.sk/Clanok?ministerstvo-zdravotnictva-predstavilo-narodny-onkologicky-program</a:t>
            </a:r>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24</a:t>
            </a:fld>
            <a:endParaRPr lang="en-US" dirty="0"/>
          </a:p>
        </p:txBody>
      </p:sp>
    </p:spTree>
    <p:extLst>
      <p:ext uri="{BB962C8B-B14F-4D97-AF65-F5344CB8AC3E}">
        <p14:creationId xmlns:p14="http://schemas.microsoft.com/office/powerpoint/2010/main" val="2917450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25</a:t>
            </a:fld>
            <a:endParaRPr lang="en-US" dirty="0"/>
          </a:p>
        </p:txBody>
      </p:sp>
    </p:spTree>
    <p:extLst>
      <p:ext uri="{BB962C8B-B14F-4D97-AF65-F5344CB8AC3E}">
        <p14:creationId xmlns:p14="http://schemas.microsoft.com/office/powerpoint/2010/main" val="3269058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http://www.health.gov.sk/Clanok?ministerstvo-zdravotnictva-predstavilo-narodny-onkologicky-program</a:t>
            </a:r>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26</a:t>
            </a:fld>
            <a:endParaRPr lang="en-US" dirty="0"/>
          </a:p>
        </p:txBody>
      </p:sp>
    </p:spTree>
    <p:extLst>
      <p:ext uri="{BB962C8B-B14F-4D97-AF65-F5344CB8AC3E}">
        <p14:creationId xmlns:p14="http://schemas.microsoft.com/office/powerpoint/2010/main" val="2858986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27</a:t>
            </a:fld>
            <a:endParaRPr lang="en-US" dirty="0"/>
          </a:p>
        </p:txBody>
      </p:sp>
    </p:spTree>
    <p:extLst>
      <p:ext uri="{BB962C8B-B14F-4D97-AF65-F5344CB8AC3E}">
        <p14:creationId xmlns:p14="http://schemas.microsoft.com/office/powerpoint/2010/main" val="309404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61E296-9532-40C3-9174-581AD2B7748B}" type="slidenum">
              <a:rPr lang="en-US" smtClean="0"/>
              <a:pPr/>
              <a:t>2</a:t>
            </a:fld>
            <a:endParaRPr lang="en-US" dirty="0"/>
          </a:p>
        </p:txBody>
      </p:sp>
    </p:spTree>
    <p:extLst>
      <p:ext uri="{BB962C8B-B14F-4D97-AF65-F5344CB8AC3E}">
        <p14:creationId xmlns:p14="http://schemas.microsoft.com/office/powerpoint/2010/main" val="170693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3</a:t>
            </a:fld>
            <a:endParaRPr lang="en-US" dirty="0"/>
          </a:p>
        </p:txBody>
      </p:sp>
    </p:spTree>
    <p:extLst>
      <p:ext uri="{BB962C8B-B14F-4D97-AF65-F5344CB8AC3E}">
        <p14:creationId xmlns:p14="http://schemas.microsoft.com/office/powerpoint/2010/main" val="378127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4</a:t>
            </a:fld>
            <a:endParaRPr lang="en-US" dirty="0"/>
          </a:p>
        </p:txBody>
      </p:sp>
    </p:spTree>
    <p:extLst>
      <p:ext uri="{BB962C8B-B14F-4D97-AF65-F5344CB8AC3E}">
        <p14:creationId xmlns:p14="http://schemas.microsoft.com/office/powerpoint/2010/main" val="418632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5</a:t>
            </a:fld>
            <a:endParaRPr lang="en-US" dirty="0"/>
          </a:p>
        </p:txBody>
      </p:sp>
    </p:spTree>
    <p:extLst>
      <p:ext uri="{BB962C8B-B14F-4D97-AF65-F5344CB8AC3E}">
        <p14:creationId xmlns:p14="http://schemas.microsoft.com/office/powerpoint/2010/main" val="122997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6</a:t>
            </a:fld>
            <a:endParaRPr lang="en-US" dirty="0"/>
          </a:p>
        </p:txBody>
      </p:sp>
    </p:spTree>
    <p:extLst>
      <p:ext uri="{BB962C8B-B14F-4D97-AF65-F5344CB8AC3E}">
        <p14:creationId xmlns:p14="http://schemas.microsoft.com/office/powerpoint/2010/main" val="141504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7</a:t>
            </a:fld>
            <a:endParaRPr lang="en-US" dirty="0"/>
          </a:p>
        </p:txBody>
      </p:sp>
    </p:spTree>
    <p:extLst>
      <p:ext uri="{BB962C8B-B14F-4D97-AF65-F5344CB8AC3E}">
        <p14:creationId xmlns:p14="http://schemas.microsoft.com/office/powerpoint/2010/main" val="407677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8</a:t>
            </a:fld>
            <a:endParaRPr lang="en-US" dirty="0"/>
          </a:p>
        </p:txBody>
      </p:sp>
    </p:spTree>
    <p:extLst>
      <p:ext uri="{BB962C8B-B14F-4D97-AF65-F5344CB8AC3E}">
        <p14:creationId xmlns:p14="http://schemas.microsoft.com/office/powerpoint/2010/main" val="29300081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5.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1.xml"/><Relationship Id="rId7" Type="http://schemas.openxmlformats.org/officeDocument/2006/relationships/image" Target="../media/image6.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2081EE5-0418-4B14-AFDF-12B3E0605A5B}"/>
              </a:ext>
            </a:extLst>
          </p:cNvPr>
          <p:cNvGraphicFramePr>
            <a:graphicFrameLocks noChangeAspect="1"/>
          </p:cNvGraphicFramePr>
          <p:nvPr userDrawn="1">
            <p:custDataLst>
              <p:tags r:id="rId2"/>
            </p:custDataLst>
            <p:extLst>
              <p:ext uri="{D42A27DB-BD31-4B8C-83A1-F6EECF244321}">
                <p14:modId xmlns:p14="http://schemas.microsoft.com/office/powerpoint/2010/main" val="797078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5" name="think-cell Slide" r:id="rId5" imgW="270" imgH="270" progId="TCLayout.ActiveDocument.1">
                  <p:embed/>
                </p:oleObj>
              </mc:Choice>
              <mc:Fallback>
                <p:oleObj name="think-cell Slide" r:id="rId5" imgW="270" imgH="270" progId="TCLayout.ActiveDocument.1">
                  <p:embed/>
                  <p:pic>
                    <p:nvPicPr>
                      <p:cNvPr id="5" name="Object 4" hidden="1">
                        <a:extLst>
                          <a:ext uri="{FF2B5EF4-FFF2-40B4-BE49-F238E27FC236}">
                            <a16:creationId xmlns:a16="http://schemas.microsoft.com/office/drawing/2014/main" id="{C2081EE5-0418-4B14-AFDF-12B3E0605A5B}"/>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F506F1D-4F7D-4DD9-AA24-293ABD330C23}"/>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100000"/>
              </a:lnSpc>
              <a:spcBef>
                <a:spcPct val="0"/>
              </a:spcBef>
              <a:spcAft>
                <a:spcPct val="0"/>
              </a:spcAft>
            </a:pPr>
            <a:endParaRPr lang="en-US" sz="3200" b="1" i="0" baseline="0" dirty="0" err="1">
              <a:latin typeface="Arial" panose="020B0604020202020204" pitchFamily="34" charset="0"/>
              <a:ea typeface="+mj-ea"/>
              <a:cs typeface="+mj-cs"/>
              <a:sym typeface="Arial" panose="020B0604020202020204" pitchFamily="34"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5428" y="452253"/>
            <a:ext cx="2295144" cy="624405"/>
          </a:xfrm>
          <a:prstGeom prst="rect">
            <a:avLst/>
          </a:prstGeom>
        </p:spPr>
      </p:pic>
      <p:sp>
        <p:nvSpPr>
          <p:cNvPr id="12" name="Rectangle 58"/>
          <p:cNvSpPr>
            <a:spLocks noChangeArrowheads="1"/>
          </p:cNvSpPr>
          <p:nvPr/>
        </p:nvSpPr>
        <p:spPr bwMode="gray">
          <a:xfrm>
            <a:off x="771351" y="773388"/>
            <a:ext cx="7744035" cy="17576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22" name="Text Placeholder 21"/>
          <p:cNvSpPr>
            <a:spLocks noGrp="1"/>
          </p:cNvSpPr>
          <p:nvPr>
            <p:ph type="body" sz="quarter" idx="10" hasCustomPrompt="1"/>
          </p:nvPr>
        </p:nvSpPr>
        <p:spPr>
          <a:xfrm>
            <a:off x="6429377" y="4127476"/>
            <a:ext cx="4605337" cy="615553"/>
          </a:xfrm>
          <a:prstGeom prst="rect">
            <a:avLst/>
          </a:prstGeom>
        </p:spPr>
        <p:txBody>
          <a:bodyPr wrap="square" lIns="0" tIns="0" rIns="0" bIns="0">
            <a:spAutoFit/>
          </a:bodyPr>
          <a:lstStyle>
            <a:lvl1pPr marL="0" indent="0" algn="r">
              <a:lnSpc>
                <a:spcPct val="100000"/>
              </a:lnSpc>
              <a:spcBef>
                <a:spcPts val="0"/>
              </a:spcBef>
              <a:buNone/>
              <a:defRPr sz="2000" i="1">
                <a:solidFill>
                  <a:schemeClr val="accent1"/>
                </a:solidFill>
              </a:defRPr>
            </a:lvl1pPr>
          </a:lstStyle>
          <a:p>
            <a:pPr lvl="0"/>
            <a:r>
              <a:rPr lang="en-US" dirty="0"/>
              <a:t>Subheads are 20pt Arial Italic </a:t>
            </a:r>
            <a:br>
              <a:rPr lang="en-US" dirty="0"/>
            </a:br>
            <a:r>
              <a:rPr lang="en-US" dirty="0"/>
              <a:t>sentence case</a:t>
            </a:r>
          </a:p>
        </p:txBody>
      </p:sp>
      <p:sp>
        <p:nvSpPr>
          <p:cNvPr id="3" name="Subtitle 2"/>
          <p:cNvSpPr>
            <a:spLocks noGrp="1"/>
          </p:cNvSpPr>
          <p:nvPr>
            <p:ph type="subTitle" idx="1" hasCustomPrompt="1"/>
          </p:nvPr>
        </p:nvSpPr>
        <p:spPr>
          <a:xfrm>
            <a:off x="6429377" y="4908325"/>
            <a:ext cx="4605337" cy="246221"/>
          </a:xfrm>
          <a:prstGeom prst="rect">
            <a:avLst/>
          </a:prstGeom>
        </p:spPr>
        <p:txBody>
          <a:bodyPr wrap="square" lIns="0" tIns="0" rIns="0" bIns="0">
            <a:spAutoFit/>
          </a:bodyPr>
          <a:lstStyle>
            <a:lvl1pPr marL="0" indent="0" algn="r">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16pt Arial</a:t>
            </a:r>
          </a:p>
        </p:txBody>
      </p:sp>
      <p:sp>
        <p:nvSpPr>
          <p:cNvPr id="19" name="TextBox 18"/>
          <p:cNvSpPr txBox="1"/>
          <p:nvPr/>
        </p:nvSpPr>
        <p:spPr bwMode="black">
          <a:xfrm>
            <a:off x="2248001" y="6520894"/>
            <a:ext cx="2204450" cy="215444"/>
          </a:xfrm>
          <a:prstGeom prst="rect">
            <a:avLst/>
          </a:prstGeom>
          <a:ln>
            <a:noFill/>
          </a:ln>
        </p:spPr>
        <p:txBody>
          <a:bodyPr vert="horz" wrap="none" lIns="91440" tIns="45720" rIns="91440" bIns="45720" numCol="1" rtlCol="0" anchor="ctr" anchorCtr="0" compatLnSpc="1">
            <a:prstTxWarp prst="textNoShape">
              <a:avLst/>
            </a:prstTxWarp>
            <a:spAutoFit/>
          </a:bodyPr>
          <a:lstStyle/>
          <a:p>
            <a:pPr>
              <a:defRPr/>
            </a:pPr>
            <a:r>
              <a:rPr lang="en-US" sz="800" dirty="0">
                <a:solidFill>
                  <a:schemeClr val="tx1"/>
                </a:solidFill>
                <a:ea typeface="Arial" charset="0"/>
                <a:cs typeface="Arial" charset="0"/>
              </a:rPr>
              <a:t>Copyright </a:t>
            </a:r>
            <a:r>
              <a:rPr lang="en-US" sz="800">
                <a:solidFill>
                  <a:schemeClr val="tx1"/>
                </a:solidFill>
                <a:ea typeface="Arial" charset="0"/>
                <a:cs typeface="Arial" charset="0"/>
              </a:rPr>
              <a:t>© 2019 </a:t>
            </a:r>
            <a:r>
              <a:rPr lang="en-US" sz="800" dirty="0">
                <a:solidFill>
                  <a:schemeClr val="tx1"/>
                </a:solidFill>
                <a:ea typeface="Arial" charset="0"/>
                <a:cs typeface="Arial" charset="0"/>
              </a:rPr>
              <a:t>IQVIA. All rights reserved.</a:t>
            </a:r>
          </a:p>
        </p:txBody>
      </p:sp>
      <p:sp>
        <p:nvSpPr>
          <p:cNvPr id="2" name="Title 1"/>
          <p:cNvSpPr>
            <a:spLocks noGrp="1"/>
          </p:cNvSpPr>
          <p:nvPr>
            <p:ph type="ctrTitle" hasCustomPrompt="1"/>
          </p:nvPr>
        </p:nvSpPr>
        <p:spPr>
          <a:xfrm>
            <a:off x="6429377" y="3083845"/>
            <a:ext cx="4605337" cy="984885"/>
          </a:xfrm>
          <a:prstGeom prst="rect">
            <a:avLst/>
          </a:prstGeom>
        </p:spPr>
        <p:txBody>
          <a:bodyPr wrap="square" lIns="0" tIns="0" rIns="0" bIns="0" anchor="b">
            <a:spAutoFit/>
          </a:bodyPr>
          <a:lstStyle>
            <a:lvl1pPr algn="r">
              <a:lnSpc>
                <a:spcPct val="100000"/>
              </a:lnSpc>
              <a:defRPr sz="3200" b="1">
                <a:solidFill>
                  <a:schemeClr val="tx1"/>
                </a:solidFill>
              </a:defRPr>
            </a:lvl1pPr>
          </a:lstStyle>
          <a:p>
            <a:r>
              <a:rPr lang="en-US" dirty="0"/>
              <a:t>Headlines Are 32pt Arial Bold Title Case</a:t>
            </a:r>
          </a:p>
        </p:txBody>
      </p:sp>
      <p:sp>
        <p:nvSpPr>
          <p:cNvPr id="11" name="Rectangle 58"/>
          <p:cNvSpPr>
            <a:spLocks noChangeArrowheads="1"/>
          </p:cNvSpPr>
          <p:nvPr/>
        </p:nvSpPr>
        <p:spPr bwMode="gray">
          <a:xfrm>
            <a:off x="11506198" y="771348"/>
            <a:ext cx="697189"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3" name="Rectangle 58"/>
          <p:cNvSpPr>
            <a:spLocks noChangeArrowheads="1"/>
          </p:cNvSpPr>
          <p:nvPr/>
        </p:nvSpPr>
        <p:spPr bwMode="gray">
          <a:xfrm rot="5400000">
            <a:off x="-864496" y="2477220"/>
            <a:ext cx="3447991" cy="17630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8" name="Rectangle 58"/>
          <p:cNvSpPr>
            <a:spLocks noChangeArrowheads="1"/>
          </p:cNvSpPr>
          <p:nvPr/>
        </p:nvSpPr>
        <p:spPr bwMode="gray">
          <a:xfrm rot="5400000">
            <a:off x="-436735" y="5497452"/>
            <a:ext cx="2592472" cy="1763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grpSp>
        <p:nvGrpSpPr>
          <p:cNvPr id="14" name="Group 13"/>
          <p:cNvGrpSpPr/>
          <p:nvPr/>
        </p:nvGrpSpPr>
        <p:grpSpPr bwMode="gray">
          <a:xfrm>
            <a:off x="12420545" y="0"/>
            <a:ext cx="284385" cy="5779689"/>
            <a:chOff x="12358552" y="0"/>
            <a:chExt cx="284385" cy="5779689"/>
          </a:xfrm>
        </p:grpSpPr>
        <p:sp>
          <p:nvSpPr>
            <p:cNvPr id="16" name="Rectangle 15"/>
            <p:cNvSpPr/>
            <p:nvPr/>
          </p:nvSpPr>
          <p:spPr bwMode="gray">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17" name="Rectangle 16"/>
            <p:cNvSpPr/>
            <p:nvPr/>
          </p:nvSpPr>
          <p:spPr bwMode="gray">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20" name="Rectangle 19"/>
            <p:cNvSpPr/>
            <p:nvPr/>
          </p:nvSpPr>
          <p:spPr bwMode="gray">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21" name="Rectangle 20"/>
            <p:cNvSpPr/>
            <p:nvPr/>
          </p:nvSpPr>
          <p:spPr bwMode="gray">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23" name="Rectangle 22"/>
            <p:cNvSpPr/>
            <p:nvPr/>
          </p:nvSpPr>
          <p:spPr bwMode="gray">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24" name="Rectangle 23"/>
            <p:cNvSpPr/>
            <p:nvPr/>
          </p:nvSpPr>
          <p:spPr bwMode="gray">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25" name="Rectangle 24"/>
            <p:cNvSpPr/>
            <p:nvPr/>
          </p:nvSpPr>
          <p:spPr bwMode="gray">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26" name="Rectangle 25"/>
            <p:cNvSpPr/>
            <p:nvPr/>
          </p:nvSpPr>
          <p:spPr bwMode="gray">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27" name="Rectangle 26"/>
            <p:cNvSpPr/>
            <p:nvPr/>
          </p:nvSpPr>
          <p:spPr bwMode="gray">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28" name="Rectangle 27"/>
            <p:cNvSpPr/>
            <p:nvPr/>
          </p:nvSpPr>
          <p:spPr bwMode="gray">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29" name="Rectangle 28"/>
            <p:cNvSpPr/>
            <p:nvPr/>
          </p:nvSpPr>
          <p:spPr bwMode="gray">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30" name="Rectangle 29"/>
            <p:cNvSpPr/>
            <p:nvPr/>
          </p:nvSpPr>
          <p:spPr bwMode="gray">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31" name="Rectangle 30"/>
            <p:cNvSpPr/>
            <p:nvPr/>
          </p:nvSpPr>
          <p:spPr bwMode="gray">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32" name="Rectangle 31"/>
            <p:cNvSpPr/>
            <p:nvPr/>
          </p:nvSpPr>
          <p:spPr bwMode="gray">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grpSp>
      <p:pic>
        <p:nvPicPr>
          <p:cNvPr id="15" name="Picture 1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7724"/>
            <a:ext cx="6261101" cy="6845300"/>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ough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5F65CF-81D5-4DFE-A194-F14BDC63D167}"/>
              </a:ext>
            </a:extLst>
          </p:cNvPr>
          <p:cNvGraphicFramePr>
            <a:graphicFrameLocks noChangeAspect="1"/>
          </p:cNvGraphicFramePr>
          <p:nvPr userDrawn="1">
            <p:custDataLst>
              <p:tags r:id="rId2"/>
            </p:custDataLst>
            <p:extLst>
              <p:ext uri="{D42A27DB-BD31-4B8C-83A1-F6EECF244321}">
                <p14:modId xmlns:p14="http://schemas.microsoft.com/office/powerpoint/2010/main" val="1131514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3"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5918CB6-8FDC-4AF3-A661-3DECC844D985}"/>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3600" b="0" i="0" baseline="0" dirty="0" err="1">
              <a:latin typeface="Arial" panose="020B0604020202020204" pitchFamily="34" charset="0"/>
              <a:ea typeface="+mj-ea"/>
              <a:cs typeface="+mj-cs"/>
              <a:sym typeface="Arial" panose="020B0604020202020204" pitchFamily="34" charset="0"/>
            </a:endParaRPr>
          </a:p>
        </p:txBody>
      </p:sp>
      <p:sp>
        <p:nvSpPr>
          <p:cNvPr id="5" name="Rectangle 4"/>
          <p:cNvSpPr/>
          <p:nvPr/>
        </p:nvSpPr>
        <p:spPr bwMode="ltGray">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eaLnBrk="1"/>
            <a:endParaRPr lang="en-US" sz="1600"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0462" y="6396641"/>
            <a:ext cx="1389888" cy="242717"/>
          </a:xfrm>
          <a:prstGeom prst="rect">
            <a:avLst/>
          </a:prstGeom>
        </p:spPr>
      </p:pic>
      <p:sp>
        <p:nvSpPr>
          <p:cNvPr id="9" name="Title 1"/>
          <p:cNvSpPr>
            <a:spLocks noGrp="1"/>
          </p:cNvSpPr>
          <p:nvPr>
            <p:ph type="title" hasCustomPrompt="1"/>
          </p:nvPr>
        </p:nvSpPr>
        <p:spPr bwMode="white">
          <a:xfrm>
            <a:off x="1143270" y="914400"/>
            <a:ext cx="9905730" cy="5029199"/>
          </a:xfrm>
          <a:prstGeom prst="rect">
            <a:avLst/>
          </a:prstGeom>
        </p:spPr>
        <p:txBody>
          <a:bodyPr lIns="0" tIns="0" rIns="0" bIns="0" anchor="ctr" anchorCtr="0"/>
          <a:lstStyle>
            <a:lvl1pPr>
              <a:defRPr sz="3600" b="0">
                <a:solidFill>
                  <a:schemeClr val="bg1"/>
                </a:solidFill>
              </a:defRPr>
            </a:lvl1pPr>
          </a:lstStyle>
          <a:p>
            <a:r>
              <a:rPr lang="en-US" dirty="0"/>
              <a:t>Thought slides are 36pt Arial sentence case</a:t>
            </a:r>
          </a:p>
        </p:txBody>
      </p:sp>
    </p:spTree>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47F4DE1-305E-41CE-B78B-29334A4CD9D1}"/>
              </a:ext>
            </a:extLst>
          </p:cNvPr>
          <p:cNvGraphicFramePr>
            <a:graphicFrameLocks noChangeAspect="1"/>
          </p:cNvGraphicFramePr>
          <p:nvPr userDrawn="1">
            <p:custDataLst>
              <p:tags r:id="rId2"/>
            </p:custDataLst>
            <p:extLst>
              <p:ext uri="{D42A27DB-BD31-4B8C-83A1-F6EECF244321}">
                <p14:modId xmlns:p14="http://schemas.microsoft.com/office/powerpoint/2010/main" val="2350395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7"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758526D-F94B-4FBF-B522-616163971098}"/>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3600" b="1" i="0" baseline="0" dirty="0" err="1">
              <a:latin typeface="Arial" panose="020B0604020202020204" pitchFamily="34" charset="0"/>
              <a:ea typeface="+mj-ea"/>
              <a:cs typeface="+mj-cs"/>
              <a:sym typeface="Arial" panose="020B0604020202020204" pitchFamily="34" charset="0"/>
            </a:endParaRPr>
          </a:p>
        </p:txBody>
      </p:sp>
      <p:sp>
        <p:nvSpPr>
          <p:cNvPr id="5" name="Rectangle 4"/>
          <p:cNvSpPr/>
          <p:nvPr/>
        </p:nvSpPr>
        <p:spPr bwMode="ltGray">
          <a:xfrm>
            <a:off x="0" y="0"/>
            <a:ext cx="122033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eaLnBrk="1"/>
            <a:endParaRPr lang="en-US" sz="16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5428" y="452253"/>
            <a:ext cx="2295144" cy="624049"/>
          </a:xfrm>
          <a:prstGeom prst="rect">
            <a:avLst/>
          </a:prstGeom>
        </p:spPr>
      </p:pic>
      <p:sp>
        <p:nvSpPr>
          <p:cNvPr id="9" name="Title 1"/>
          <p:cNvSpPr>
            <a:spLocks noGrp="1"/>
          </p:cNvSpPr>
          <p:nvPr>
            <p:ph type="title" hasCustomPrompt="1"/>
          </p:nvPr>
        </p:nvSpPr>
        <p:spPr>
          <a:xfrm>
            <a:off x="1152525" y="1562101"/>
            <a:ext cx="9898336" cy="1156066"/>
          </a:xfrm>
          <a:prstGeom prst="rect">
            <a:avLst/>
          </a:prstGeom>
        </p:spPr>
        <p:txBody>
          <a:bodyPr lIns="0" tIns="0" rIns="0" bIns="0" anchor="ctr" anchorCtr="0"/>
          <a:lstStyle>
            <a:lvl1pPr>
              <a:defRPr sz="3600" b="1">
                <a:solidFill>
                  <a:schemeClr val="bg1"/>
                </a:solidFill>
              </a:defRPr>
            </a:lvl1pPr>
          </a:lstStyle>
          <a:p>
            <a:r>
              <a:rPr lang="en-US" dirty="0"/>
              <a:t>Closing Slides are 36pt Arial sentence case</a:t>
            </a:r>
          </a:p>
        </p:txBody>
      </p:sp>
      <p:pic>
        <p:nvPicPr>
          <p:cNvPr id="6" name="Picture 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3208148"/>
            <a:ext cx="3326745" cy="3637151"/>
          </a:xfrm>
          <a:prstGeom prst="rect">
            <a:avLst/>
          </a:prstGeom>
        </p:spPr>
      </p:pic>
      <p:sp>
        <p:nvSpPr>
          <p:cNvPr id="11" name="Rectangle 58"/>
          <p:cNvSpPr>
            <a:spLocks noChangeArrowheads="1"/>
          </p:cNvSpPr>
          <p:nvPr/>
        </p:nvSpPr>
        <p:spPr bwMode="white">
          <a:xfrm>
            <a:off x="11506198" y="771348"/>
            <a:ext cx="697189" cy="1778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4" name="Text Placeholder 3">
            <a:extLst>
              <a:ext uri="{FF2B5EF4-FFF2-40B4-BE49-F238E27FC236}">
                <a16:creationId xmlns:a16="http://schemas.microsoft.com/office/drawing/2014/main" id="{664BB0B6-F5A7-41D0-A596-1D42455232CA}"/>
              </a:ext>
            </a:extLst>
          </p:cNvPr>
          <p:cNvSpPr>
            <a:spLocks noGrp="1"/>
          </p:cNvSpPr>
          <p:nvPr>
            <p:ph type="body" sz="quarter" idx="11" hasCustomPrompt="1"/>
          </p:nvPr>
        </p:nvSpPr>
        <p:spPr>
          <a:xfrm>
            <a:off x="3857625" y="2981325"/>
            <a:ext cx="7192963" cy="1641475"/>
          </a:xfrm>
          <a:prstGeom prst="rect">
            <a:avLst/>
          </a:prstGeom>
        </p:spPr>
        <p:txBody>
          <a:bodyPr lIns="0" tIns="0" rIns="0" bIns="0">
            <a:spAutoFit/>
          </a:bodyPr>
          <a:lstStyle>
            <a:lvl1pPr>
              <a:defRPr lang="en-US" sz="1600" dirty="0" smtClean="0">
                <a:solidFill>
                  <a:schemeClr val="bg1"/>
                </a:solidFill>
              </a:defRPr>
            </a:lvl1pPr>
            <a:lvl2pPr>
              <a:defRPr lang="en-US" sz="16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en-US" sz="1600" dirty="0">
                <a:solidFill>
                  <a:schemeClr val="bg1"/>
                </a:solidFill>
              </a:defRPr>
            </a:lvl5pPr>
          </a:lstStyle>
          <a:p>
            <a:pPr marL="171450" lvl="0" indent="-171450">
              <a:lnSpc>
                <a:spcPct val="100000"/>
              </a:lnSpc>
            </a:pPr>
            <a:r>
              <a:rPr lang="en-US"/>
              <a:t>Arial 16pt </a:t>
            </a:r>
            <a:r>
              <a:rPr lang="en-US" dirty="0"/>
              <a:t>bullet level 1</a:t>
            </a:r>
          </a:p>
          <a:p>
            <a:pPr marL="342900" lvl="1" indent="-171450">
              <a:lnSpc>
                <a:spcPct val="100000"/>
              </a:lnSpc>
              <a:spcBef>
                <a:spcPts val="800"/>
              </a:spcBef>
              <a:buChar char="-"/>
            </a:pPr>
            <a:r>
              <a:rPr lang="en-US"/>
              <a:t>Arial 16pt </a:t>
            </a:r>
            <a:r>
              <a:rPr lang="en-US" dirty="0"/>
              <a:t>bullet level 2</a:t>
            </a:r>
          </a:p>
          <a:p>
            <a:pPr marL="571500" lvl="2" indent="-171450">
              <a:lnSpc>
                <a:spcPct val="100000"/>
              </a:lnSpc>
              <a:spcBef>
                <a:spcPts val="800"/>
              </a:spcBef>
              <a:buChar char="›"/>
            </a:pPr>
            <a:r>
              <a:rPr lang="en-US"/>
              <a:t>Arial 16pt </a:t>
            </a:r>
            <a:r>
              <a:rPr lang="en-US" dirty="0"/>
              <a:t>bullet level 3</a:t>
            </a:r>
          </a:p>
          <a:p>
            <a:pPr marL="742950" lvl="3" indent="-171450">
              <a:lnSpc>
                <a:spcPct val="100000"/>
              </a:lnSpc>
              <a:spcBef>
                <a:spcPts val="800"/>
              </a:spcBef>
              <a:buChar char="»"/>
            </a:pPr>
            <a:r>
              <a:rPr lang="en-US"/>
              <a:t>Arial 16pt </a:t>
            </a:r>
            <a:r>
              <a:rPr lang="en-US" dirty="0"/>
              <a:t>bullet level 4</a:t>
            </a:r>
          </a:p>
          <a:p>
            <a:pPr marL="914400" lvl="4" indent="-171450">
              <a:lnSpc>
                <a:spcPct val="100000"/>
              </a:lnSpc>
              <a:spcBef>
                <a:spcPts val="800"/>
              </a:spcBef>
              <a:buSzPct val="75000"/>
              <a:buFont typeface="Wingdings" panose="05000000000000000000" pitchFamily="2" charset="2"/>
              <a:buChar char="§"/>
            </a:pPr>
            <a:r>
              <a:rPr lang="en-US"/>
              <a:t>Arial 16pt </a:t>
            </a:r>
            <a:r>
              <a:rPr lang="en-US" dirty="0"/>
              <a:t>bullet level 5</a:t>
            </a:r>
          </a:p>
        </p:txBody>
      </p:sp>
    </p:spTree>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819A0E4-F950-4DB6-B75B-E0429FA0C005}"/>
              </a:ext>
            </a:extLst>
          </p:cNvPr>
          <p:cNvGraphicFramePr>
            <a:graphicFrameLocks noChangeAspect="1"/>
          </p:cNvGraphicFramePr>
          <p:nvPr userDrawn="1">
            <p:custDataLst>
              <p:tags r:id="rId2"/>
            </p:custDataLst>
            <p:extLst>
              <p:ext uri="{D42A27DB-BD31-4B8C-83A1-F6EECF244321}">
                <p14:modId xmlns:p14="http://schemas.microsoft.com/office/powerpoint/2010/main" val="510599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1"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lvl1pPr eaLnBrk="1">
              <a:defRPr sz="2800" b="1" i="0">
                <a:solidFill>
                  <a:srgbClr val="2B3A42"/>
                </a:solidFill>
                <a:latin typeface="Arial"/>
                <a:cs typeface="Arial"/>
              </a:defRPr>
            </a:lvl1pPr>
          </a:lstStyle>
          <a:p>
            <a:endParaRPr lang="en-US" dirty="0"/>
          </a:p>
        </p:txBody>
      </p:sp>
      <p:sp>
        <p:nvSpPr>
          <p:cNvPr id="3" name="Holder 3"/>
          <p:cNvSpPr>
            <a:spLocks noGrp="1"/>
          </p:cNvSpPr>
          <p:nvPr>
            <p:ph type="body" idx="1"/>
          </p:nvPr>
        </p:nvSpPr>
        <p:spPr/>
        <p:txBody>
          <a:bodyPr lIns="0" tIns="0" rIns="0" bIns="0"/>
          <a:lstStyle>
            <a:lvl1pPr eaLnBrk="1">
              <a:defRPr b="0" i="0">
                <a:solidFill>
                  <a:schemeClr val="tx1"/>
                </a:solidFill>
              </a:defRPr>
            </a:lvl1pPr>
          </a:lstStyle>
          <a:p>
            <a:endParaRPr lang="en-US"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err="1"/>
              <a:t>Onkologia</a:t>
            </a:r>
            <a:r>
              <a:rPr lang="en-US" dirty="0"/>
              <a:t> </a:t>
            </a:r>
            <a:r>
              <a:rPr lang="en-US" err="1"/>
              <a:t>na</a:t>
            </a:r>
            <a:r>
              <a:rPr lang="en-US"/>
              <a:t> Slovensku</a:t>
            </a:r>
            <a:endParaRPr lang="en-US" dirty="0"/>
          </a:p>
        </p:txBody>
      </p:sp>
      <p:sp>
        <p:nvSpPr>
          <p:cNvPr id="5" name="Holder 5"/>
          <p:cNvSpPr>
            <a:spLocks noGrp="1"/>
          </p:cNvSpPr>
          <p:nvPr>
            <p:ph type="dt" sz="half" idx="6"/>
          </p:nvPr>
        </p:nvSpPr>
        <p:spPr/>
        <p:txBody>
          <a:bodyPr lIns="0" tIns="0" rIns="0" bIns="0"/>
          <a:lstStyle>
            <a:lvl1pPr algn="l" eaLnBrk="1">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900" b="1" i="0">
                <a:solidFill>
                  <a:schemeClr val="bg1"/>
                </a:solidFill>
                <a:latin typeface="Arial"/>
                <a:cs typeface="Arial"/>
              </a:defRPr>
            </a:lvl1pPr>
          </a:lstStyle>
          <a:p>
            <a:pPr marL="88900">
              <a:lnSpc>
                <a:spcPct val="100000"/>
              </a:lnSpc>
              <a:spcBef>
                <a:spcPts val="15"/>
              </a:spcBef>
            </a:pPr>
            <a:fld id="{81D60167-4931-47E6-BA6A-407CBD079E47}" type="slidenum">
              <a:rPr lang="en-US" smtClean="0"/>
              <a:t>‹#›</a:t>
            </a:fld>
            <a:endParaRPr lang="en-US" dirty="0"/>
          </a:p>
        </p:txBody>
      </p:sp>
    </p:spTree>
    <p:extLst>
      <p:ext uri="{BB962C8B-B14F-4D97-AF65-F5344CB8AC3E}">
        <p14:creationId xmlns:p14="http://schemas.microsoft.com/office/powerpoint/2010/main" val="2936767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_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5F09FB-A516-4987-A445-BDD139533E7E}"/>
              </a:ext>
            </a:extLst>
          </p:cNvPr>
          <p:cNvGraphicFramePr>
            <a:graphicFrameLocks noChangeAspect="1"/>
          </p:cNvGraphicFramePr>
          <p:nvPr userDrawn="1">
            <p:custDataLst>
              <p:tags r:id="rId2"/>
            </p:custDataLst>
            <p:extLst>
              <p:ext uri="{D42A27DB-BD31-4B8C-83A1-F6EECF244321}">
                <p14:modId xmlns:p14="http://schemas.microsoft.com/office/powerpoint/2010/main" val="11771422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5"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a16="http://schemas.microsoft.com/office/drawing/2014/main" id="{D25F09FB-A516-4987-A445-BDD139533E7E}"/>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A975161-2A6E-40AD-90B3-7AC1B34CF7A1}"/>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err="1">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425145"/>
            <a:ext cx="11338560" cy="4712183"/>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0" name="Footer Placeholder 6"/>
          <p:cNvSpPr>
            <a:spLocks noGrp="1"/>
          </p:cNvSpPr>
          <p:nvPr>
            <p:ph type="ftr" sz="quarter" idx="10"/>
          </p:nvPr>
        </p:nvSpPr>
        <p:spPr>
          <a:xfrm>
            <a:off x="384693" y="6602834"/>
            <a:ext cx="9116145" cy="123111"/>
          </a:xfrm>
          <a:noFill/>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26630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097BF1B-3AA4-40DE-8AF2-421FFE67C892}"/>
              </a:ext>
            </a:extLst>
          </p:cNvPr>
          <p:cNvGraphicFramePr>
            <a:graphicFrameLocks noChangeAspect="1"/>
          </p:cNvGraphicFramePr>
          <p:nvPr userDrawn="1">
            <p:custDataLst>
              <p:tags r:id="rId2"/>
            </p:custDataLst>
            <p:extLst>
              <p:ext uri="{D42A27DB-BD31-4B8C-83A1-F6EECF244321}">
                <p14:modId xmlns:p14="http://schemas.microsoft.com/office/powerpoint/2010/main" val="17952408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3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C7894D8-2FD5-41DF-B8B1-892A77674BC0}"/>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err="1">
              <a:latin typeface="Arial" panose="020B0604020202020204" pitchFamily="34" charset="0"/>
              <a:ea typeface="+mj-ea"/>
              <a:cs typeface="+mj-cs"/>
              <a:sym typeface="Arial" panose="020B0604020202020204" pitchFamily="34" charset="0"/>
            </a:endParaRPr>
          </a:p>
        </p:txBody>
      </p:sp>
      <p:sp>
        <p:nvSpPr>
          <p:cNvPr id="32" name="Sticker  Placeholder 12">
            <a:extLst>
              <a:ext uri="{FF2B5EF4-FFF2-40B4-BE49-F238E27FC236}">
                <a16:creationId xmlns:a16="http://schemas.microsoft.com/office/drawing/2014/main" id="{259D1F1E-3CAC-49FF-990A-1EF0491CEBAB}"/>
              </a:ext>
            </a:extLst>
          </p:cNvPr>
          <p:cNvSpPr>
            <a:spLocks noGrp="1"/>
          </p:cNvSpPr>
          <p:nvPr>
            <p:ph type="body" sz="quarter" idx="19" hasCustomPrompt="1"/>
          </p:nvPr>
        </p:nvSpPr>
        <p:spPr>
          <a:xfrm>
            <a:off x="477009" y="43374"/>
            <a:ext cx="11246237" cy="166199"/>
          </a:xfrm>
          <a:prstGeom prst="rect">
            <a:avLst/>
          </a:prstGeom>
        </p:spPr>
        <p:txBody>
          <a:bodyPr wrap="square" lIns="0" tIns="0" rIns="0" bIns="0">
            <a:spAutoFit/>
          </a:bodyPr>
          <a:lstStyle>
            <a:lvl1pPr marL="0" indent="0">
              <a:buNone/>
              <a:tabLst>
                <a:tab pos="269875" algn="l"/>
              </a:tabLst>
              <a:defRPr sz="1200" b="1" cap="all"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Sticker</a:t>
            </a:r>
          </a:p>
        </p:txBody>
      </p:sp>
      <p:sp>
        <p:nvSpPr>
          <p:cNvPr id="7" name="Note Placeholder 11">
            <a:extLst>
              <a:ext uri="{FF2B5EF4-FFF2-40B4-BE49-F238E27FC236}">
                <a16:creationId xmlns:a16="http://schemas.microsoft.com/office/drawing/2014/main" id="{E825C46F-2744-47EF-8BD6-DDF7C337560C}"/>
              </a:ext>
            </a:extLst>
          </p:cNvPr>
          <p:cNvSpPr>
            <a:spLocks noGrp="1"/>
          </p:cNvSpPr>
          <p:nvPr>
            <p:ph type="body" sz="quarter" idx="18" hasCustomPrompt="1"/>
          </p:nvPr>
        </p:nvSpPr>
        <p:spPr>
          <a:xfrm>
            <a:off x="477012" y="6118280"/>
            <a:ext cx="11246241" cy="110800"/>
          </a:xfrm>
          <a:prstGeom prst="rect">
            <a:avLst/>
          </a:prstGeom>
        </p:spPr>
        <p:txBody>
          <a:bodyPr wrap="square" lIns="0" tIns="0" rIns="0" bIns="0" anchor="b" anchorCtr="0">
            <a:spAutoFit/>
          </a:bodyPr>
          <a:lstStyle>
            <a:lvl1pPr marL="0" indent="0">
              <a:spcBef>
                <a:spcPts val="0"/>
              </a:spcBef>
              <a:buNone/>
              <a:defRPr sz="800">
                <a:latin typeface="Arial Narrow" panose="020B0606020202030204" pitchFamily="34"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Note</a:t>
            </a:r>
          </a:p>
        </p:txBody>
      </p:sp>
      <p:sp>
        <p:nvSpPr>
          <p:cNvPr id="5" name="Source Placeholder 10">
            <a:extLst>
              <a:ext uri="{FF2B5EF4-FFF2-40B4-BE49-F238E27FC236}">
                <a16:creationId xmlns:a16="http://schemas.microsoft.com/office/drawing/2014/main" id="{C8A771B2-EB7B-43E6-9833-2DF81417A86A}"/>
              </a:ext>
            </a:extLst>
          </p:cNvPr>
          <p:cNvSpPr>
            <a:spLocks noGrp="1"/>
          </p:cNvSpPr>
          <p:nvPr>
            <p:ph type="body" sz="quarter" idx="17" hasCustomPrompt="1"/>
          </p:nvPr>
        </p:nvSpPr>
        <p:spPr>
          <a:xfrm>
            <a:off x="477013" y="6397157"/>
            <a:ext cx="9023824" cy="110800"/>
          </a:xfrm>
          <a:prstGeom prst="rect">
            <a:avLst/>
          </a:prstGeom>
        </p:spPr>
        <p:txBody>
          <a:bodyPr wrap="square" lIns="0" tIns="0" rIns="0" bIns="0" anchor="b" anchorCtr="0">
            <a:spAutoFit/>
          </a:bodyPr>
          <a:lstStyle>
            <a:lvl1pPr marL="0" indent="0">
              <a:spcBef>
                <a:spcPts val="0"/>
              </a:spcBef>
              <a:buNone/>
              <a:defRPr sz="800">
                <a:latin typeface="Arial Narrow" panose="020B0606020202030204" pitchFamily="34" charset="0"/>
              </a:defRPr>
            </a:lvl1pPr>
          </a:lstStyle>
          <a:p>
            <a:pPr lvl="0"/>
            <a:r>
              <a:rPr lang="en-US" dirty="0"/>
              <a:t>Source</a:t>
            </a:r>
          </a:p>
        </p:txBody>
      </p:sp>
      <p:sp>
        <p:nvSpPr>
          <p:cNvPr id="2" name="Title 1"/>
          <p:cNvSpPr>
            <a:spLocks noGrp="1"/>
          </p:cNvSpPr>
          <p:nvPr>
            <p:ph type="title" hasCustomPrompt="1"/>
          </p:nvPr>
        </p:nvSpPr>
        <p:spPr>
          <a:xfrm>
            <a:off x="477012" y="237000"/>
            <a:ext cx="11246241" cy="773799"/>
          </a:xfrm>
          <a:prstGeom prst="rect">
            <a:avLst/>
          </a:prstGeom>
        </p:spPr>
        <p:txBody>
          <a:bodyPr lIns="0" tIns="0" rIns="0" bIns="0" anchor="b" anchorCtr="0"/>
          <a:lstStyle>
            <a:lvl1pPr>
              <a:defRPr sz="28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477013" y="6552000"/>
            <a:ext cx="9023825" cy="123111"/>
          </a:xfrm>
        </p:spPr>
        <p:txBody>
          <a:bodyPr anchor="b" anchorCtr="0">
            <a:spAutoFit/>
          </a:bodyPr>
          <a:lstStyle>
            <a:lvl1pPr>
              <a:spcBef>
                <a:spcPts val="0"/>
              </a:spcBef>
              <a:defRPr/>
            </a:lvl1pPr>
          </a:lstStyle>
          <a:p>
            <a:r>
              <a:rPr lang="en-US" dirty="0" err="1"/>
              <a:t>Onkologia</a:t>
            </a:r>
            <a:r>
              <a:rPr lang="en-US" dirty="0"/>
              <a:t> </a:t>
            </a:r>
            <a:r>
              <a:rPr lang="en-US" dirty="0" err="1"/>
              <a:t>na</a:t>
            </a:r>
            <a:r>
              <a:rPr lang="en-US" dirty="0"/>
              <a:t> </a:t>
            </a:r>
            <a:r>
              <a:rPr lang="en-US" dirty="0" err="1"/>
              <a:t>Slovensku</a:t>
            </a:r>
            <a:endParaRPr lang="en-US" dirty="0"/>
          </a:p>
        </p:txBody>
      </p:sp>
      <p:sp>
        <p:nvSpPr>
          <p:cNvPr id="13" name="Rectangle"/>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9" name="Picture 8">
            <a:extLst>
              <a:ext uri="{FF2B5EF4-FFF2-40B4-BE49-F238E27FC236}">
                <a16:creationId xmlns:a16="http://schemas.microsoft.com/office/drawing/2014/main" id="{EA04DAF1-5F7F-4BB9-B8A4-9034F624435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2574290-F75E-412A-B53F-D563F0C8031D}"/>
              </a:ext>
            </a:extLst>
          </p:cNvPr>
          <p:cNvGraphicFramePr>
            <a:graphicFrameLocks noChangeAspect="1"/>
          </p:cNvGraphicFramePr>
          <p:nvPr userDrawn="1">
            <p:custDataLst>
              <p:tags r:id="rId2"/>
            </p:custDataLst>
            <p:extLst>
              <p:ext uri="{D42A27DB-BD31-4B8C-83A1-F6EECF244321}">
                <p14:modId xmlns:p14="http://schemas.microsoft.com/office/powerpoint/2010/main" val="413718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9" name="think-cell Slide" r:id="rId5" imgW="270" imgH="270" progId="TCLayout.ActiveDocument.1">
                  <p:embed/>
                </p:oleObj>
              </mc:Choice>
              <mc:Fallback>
                <p:oleObj name="think-cell Slide" r:id="rId5" imgW="270" imgH="270" progId="TCLayout.ActiveDocument.1">
                  <p:embed/>
                  <p:pic>
                    <p:nvPicPr>
                      <p:cNvPr id="3" name="Object 2" hidden="1">
                        <a:extLst>
                          <a:ext uri="{FF2B5EF4-FFF2-40B4-BE49-F238E27FC236}">
                            <a16:creationId xmlns:a16="http://schemas.microsoft.com/office/drawing/2014/main" id="{62574290-F75E-412A-B53F-D563F0C803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74ABB9F-67FD-4488-99E6-4032FD7CAFC1}"/>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err="1">
              <a:latin typeface="Arial" panose="020B0604020202020204" pitchFamily="34" charset="0"/>
              <a:ea typeface="+mj-ea"/>
              <a:cs typeface="+mj-cs"/>
              <a:sym typeface="Arial" panose="020B0604020202020204" pitchFamily="34" charset="0"/>
            </a:endParaRPr>
          </a:p>
        </p:txBody>
      </p:sp>
      <p:sp>
        <p:nvSpPr>
          <p:cNvPr id="32" name="Sticker Placeholder 12">
            <a:extLst>
              <a:ext uri="{FF2B5EF4-FFF2-40B4-BE49-F238E27FC236}">
                <a16:creationId xmlns:a16="http://schemas.microsoft.com/office/drawing/2014/main" id="{259D1F1E-3CAC-49FF-990A-1EF0491CEBAB}"/>
              </a:ext>
            </a:extLst>
          </p:cNvPr>
          <p:cNvSpPr>
            <a:spLocks noGrp="1"/>
          </p:cNvSpPr>
          <p:nvPr>
            <p:ph type="body" sz="quarter" idx="19" hasCustomPrompt="1"/>
          </p:nvPr>
        </p:nvSpPr>
        <p:spPr>
          <a:xfrm>
            <a:off x="477009" y="43374"/>
            <a:ext cx="11246237" cy="166199"/>
          </a:xfrm>
          <a:prstGeom prst="rect">
            <a:avLst/>
          </a:prstGeom>
        </p:spPr>
        <p:txBody>
          <a:bodyPr wrap="square" lIns="0" tIns="0" rIns="0" bIns="0">
            <a:spAutoFit/>
          </a:bodyPr>
          <a:lstStyle>
            <a:lvl1pPr marL="0" indent="0">
              <a:buNone/>
              <a:tabLst>
                <a:tab pos="269875" algn="l"/>
              </a:tabLst>
              <a:defRPr sz="1200" b="1" cap="all"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Sticker</a:t>
            </a:r>
          </a:p>
        </p:txBody>
      </p:sp>
      <p:sp>
        <p:nvSpPr>
          <p:cNvPr id="7" name="Note Placeholder 11">
            <a:extLst>
              <a:ext uri="{FF2B5EF4-FFF2-40B4-BE49-F238E27FC236}">
                <a16:creationId xmlns:a16="http://schemas.microsoft.com/office/drawing/2014/main" id="{E825C46F-2744-47EF-8BD6-DDF7C337560C}"/>
              </a:ext>
            </a:extLst>
          </p:cNvPr>
          <p:cNvSpPr>
            <a:spLocks noGrp="1"/>
          </p:cNvSpPr>
          <p:nvPr>
            <p:ph type="body" sz="quarter" idx="18" hasCustomPrompt="1"/>
          </p:nvPr>
        </p:nvSpPr>
        <p:spPr>
          <a:xfrm>
            <a:off x="477012" y="6118280"/>
            <a:ext cx="11246241" cy="110800"/>
          </a:xfrm>
          <a:prstGeom prst="rect">
            <a:avLst/>
          </a:prstGeom>
        </p:spPr>
        <p:txBody>
          <a:bodyPr wrap="square" lIns="0" tIns="0" rIns="0" bIns="0" anchor="b" anchorCtr="0">
            <a:spAutoFit/>
          </a:bodyPr>
          <a:lstStyle>
            <a:lvl1pPr marL="0" indent="0">
              <a:spcBef>
                <a:spcPts val="0"/>
              </a:spcBef>
              <a:buNone/>
              <a:defRPr sz="800">
                <a:latin typeface="Arial Narrow" panose="020B0606020202030204" pitchFamily="34"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Note</a:t>
            </a:r>
          </a:p>
        </p:txBody>
      </p:sp>
      <p:sp>
        <p:nvSpPr>
          <p:cNvPr id="5" name="Source Placeholder 10">
            <a:extLst>
              <a:ext uri="{FF2B5EF4-FFF2-40B4-BE49-F238E27FC236}">
                <a16:creationId xmlns:a16="http://schemas.microsoft.com/office/drawing/2014/main" id="{C8A771B2-EB7B-43E6-9833-2DF81417A86A}"/>
              </a:ext>
            </a:extLst>
          </p:cNvPr>
          <p:cNvSpPr>
            <a:spLocks noGrp="1"/>
          </p:cNvSpPr>
          <p:nvPr>
            <p:ph type="body" sz="quarter" idx="17" hasCustomPrompt="1"/>
          </p:nvPr>
        </p:nvSpPr>
        <p:spPr>
          <a:xfrm>
            <a:off x="477013" y="6397157"/>
            <a:ext cx="9023824" cy="110800"/>
          </a:xfrm>
          <a:prstGeom prst="rect">
            <a:avLst/>
          </a:prstGeom>
        </p:spPr>
        <p:txBody>
          <a:bodyPr wrap="square" lIns="0" tIns="0" rIns="0" bIns="0" anchor="b" anchorCtr="0">
            <a:spAutoFit/>
          </a:bodyPr>
          <a:lstStyle>
            <a:lvl1pPr marL="0" indent="0">
              <a:spcBef>
                <a:spcPts val="0"/>
              </a:spcBef>
              <a:buNone/>
              <a:defRPr sz="800">
                <a:latin typeface="Arial Narrow" panose="020B0606020202030204" pitchFamily="34" charset="0"/>
              </a:defRPr>
            </a:lvl1pPr>
          </a:lstStyle>
          <a:p>
            <a:pPr lvl="0"/>
            <a:r>
              <a:rPr lang="en-US" dirty="0"/>
              <a:t>Source</a:t>
            </a:r>
          </a:p>
        </p:txBody>
      </p:sp>
      <p:sp>
        <p:nvSpPr>
          <p:cNvPr id="9" name="Text Placeholder 8"/>
          <p:cNvSpPr>
            <a:spLocks noGrp="1"/>
          </p:cNvSpPr>
          <p:nvPr>
            <p:ph type="body" sz="quarter" idx="16" hasCustomPrompt="1"/>
          </p:nvPr>
        </p:nvSpPr>
        <p:spPr>
          <a:xfrm>
            <a:off x="477012" y="1124076"/>
            <a:ext cx="11246241" cy="276999"/>
          </a:xfrm>
          <a:prstGeom prst="rect">
            <a:avLst/>
          </a:prstGeom>
        </p:spPr>
        <p:txBody>
          <a:bodyPr wrap="square" lIns="0" tIns="0" rIns="0" bIns="0">
            <a:sp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477012" y="237000"/>
            <a:ext cx="11246241" cy="773799"/>
          </a:xfrm>
          <a:prstGeom prst="rect">
            <a:avLst/>
          </a:prstGeom>
        </p:spPr>
        <p:txBody>
          <a:bodyPr lIns="0" tIns="0" rIns="0" bIns="0" anchor="b" anchorCtr="0"/>
          <a:lstStyle>
            <a:lvl1pPr>
              <a:defRPr sz="28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477013" y="6552000"/>
            <a:ext cx="9023825" cy="123111"/>
          </a:xfrm>
        </p:spPr>
        <p:txBody>
          <a:bodyPr anchor="b" anchorCtr="0">
            <a:spAutoFit/>
          </a:bodyPr>
          <a:lstStyle>
            <a:lvl1pPr>
              <a:spcBef>
                <a:spcPts val="0"/>
              </a:spcBef>
              <a:defRPr/>
            </a:lvl1pPr>
          </a:lstStyle>
          <a:p>
            <a:r>
              <a:rPr lang="en-US" dirty="0" err="1"/>
              <a:t>Onkologia</a:t>
            </a:r>
            <a:r>
              <a:rPr lang="en-US" dirty="0"/>
              <a:t> </a:t>
            </a:r>
            <a:r>
              <a:rPr lang="en-US" dirty="0" err="1"/>
              <a:t>na</a:t>
            </a:r>
            <a:r>
              <a:rPr lang="en-US" dirty="0"/>
              <a:t> </a:t>
            </a:r>
            <a:r>
              <a:rPr lang="en-US" dirty="0" err="1"/>
              <a:t>Slovensku</a:t>
            </a:r>
            <a:endParaRPr lang="en-US" dirty="0"/>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1" name="Picture 10">
            <a:extLst>
              <a:ext uri="{FF2B5EF4-FFF2-40B4-BE49-F238E27FC236}">
                <a16:creationId xmlns:a16="http://schemas.microsoft.com/office/drawing/2014/main" id="{F34AB9AD-BF52-4106-8F74-3CAA352B836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321852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256BC3A-F82F-46F5-BBB4-048FE66220F4}"/>
              </a:ext>
            </a:extLst>
          </p:cNvPr>
          <p:cNvGraphicFramePr>
            <a:graphicFrameLocks noChangeAspect="1"/>
          </p:cNvGraphicFramePr>
          <p:nvPr userDrawn="1">
            <p:custDataLst>
              <p:tags r:id="rId2"/>
            </p:custDataLst>
            <p:extLst>
              <p:ext uri="{D42A27DB-BD31-4B8C-83A1-F6EECF244321}">
                <p14:modId xmlns:p14="http://schemas.microsoft.com/office/powerpoint/2010/main" val="5583669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3"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B256BC3A-F82F-46F5-BBB4-048FE66220F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828B82A-53B4-44C3-917D-7464F3DB0B54}"/>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err="1">
              <a:latin typeface="Arial" panose="020B0604020202020204" pitchFamily="34" charset="0"/>
              <a:ea typeface="+mj-ea"/>
              <a:cs typeface="+mj-cs"/>
              <a:sym typeface="Arial" panose="020B0604020202020204" pitchFamily="34" charset="0"/>
            </a:endParaRPr>
          </a:p>
        </p:txBody>
      </p:sp>
      <p:sp>
        <p:nvSpPr>
          <p:cNvPr id="32" name="Sticker Placeholder 12">
            <a:extLst>
              <a:ext uri="{FF2B5EF4-FFF2-40B4-BE49-F238E27FC236}">
                <a16:creationId xmlns:a16="http://schemas.microsoft.com/office/drawing/2014/main" id="{259D1F1E-3CAC-49FF-990A-1EF0491CEBAB}"/>
              </a:ext>
            </a:extLst>
          </p:cNvPr>
          <p:cNvSpPr>
            <a:spLocks noGrp="1"/>
          </p:cNvSpPr>
          <p:nvPr>
            <p:ph type="body" sz="quarter" idx="19" hasCustomPrompt="1"/>
          </p:nvPr>
        </p:nvSpPr>
        <p:spPr>
          <a:xfrm>
            <a:off x="477009" y="43374"/>
            <a:ext cx="11246237" cy="166199"/>
          </a:xfrm>
          <a:prstGeom prst="rect">
            <a:avLst/>
          </a:prstGeom>
        </p:spPr>
        <p:txBody>
          <a:bodyPr wrap="square" lIns="0" tIns="0" rIns="0" bIns="0">
            <a:spAutoFit/>
          </a:bodyPr>
          <a:lstStyle>
            <a:lvl1pPr marL="0" indent="0">
              <a:buNone/>
              <a:tabLst>
                <a:tab pos="269875" algn="l"/>
              </a:tabLst>
              <a:defRPr sz="1200" b="1" cap="all"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Sticker</a:t>
            </a:r>
          </a:p>
        </p:txBody>
      </p:sp>
      <p:sp>
        <p:nvSpPr>
          <p:cNvPr id="7" name="Note Placeholder 11">
            <a:extLst>
              <a:ext uri="{FF2B5EF4-FFF2-40B4-BE49-F238E27FC236}">
                <a16:creationId xmlns:a16="http://schemas.microsoft.com/office/drawing/2014/main" id="{E825C46F-2744-47EF-8BD6-DDF7C337560C}"/>
              </a:ext>
            </a:extLst>
          </p:cNvPr>
          <p:cNvSpPr>
            <a:spLocks noGrp="1"/>
          </p:cNvSpPr>
          <p:nvPr>
            <p:ph type="body" sz="quarter" idx="18" hasCustomPrompt="1"/>
          </p:nvPr>
        </p:nvSpPr>
        <p:spPr>
          <a:xfrm>
            <a:off x="477012" y="6118280"/>
            <a:ext cx="11246241" cy="110800"/>
          </a:xfrm>
          <a:prstGeom prst="rect">
            <a:avLst/>
          </a:prstGeom>
        </p:spPr>
        <p:txBody>
          <a:bodyPr wrap="square" lIns="0" tIns="0" rIns="0" bIns="0" anchor="b" anchorCtr="0">
            <a:spAutoFit/>
          </a:bodyPr>
          <a:lstStyle>
            <a:lvl1pPr marL="0" indent="0">
              <a:spcBef>
                <a:spcPts val="0"/>
              </a:spcBef>
              <a:buNone/>
              <a:defRPr sz="800">
                <a:latin typeface="Arial Narrow" panose="020B0606020202030204" pitchFamily="34"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Note</a:t>
            </a:r>
          </a:p>
        </p:txBody>
      </p:sp>
      <p:sp>
        <p:nvSpPr>
          <p:cNvPr id="5" name="Source Placeholder 10">
            <a:extLst>
              <a:ext uri="{FF2B5EF4-FFF2-40B4-BE49-F238E27FC236}">
                <a16:creationId xmlns:a16="http://schemas.microsoft.com/office/drawing/2014/main" id="{C8A771B2-EB7B-43E6-9833-2DF81417A86A}"/>
              </a:ext>
            </a:extLst>
          </p:cNvPr>
          <p:cNvSpPr>
            <a:spLocks noGrp="1"/>
          </p:cNvSpPr>
          <p:nvPr>
            <p:ph type="body" sz="quarter" idx="17" hasCustomPrompt="1"/>
          </p:nvPr>
        </p:nvSpPr>
        <p:spPr>
          <a:xfrm>
            <a:off x="477013" y="6397157"/>
            <a:ext cx="9023824" cy="110800"/>
          </a:xfrm>
          <a:prstGeom prst="rect">
            <a:avLst/>
          </a:prstGeom>
        </p:spPr>
        <p:txBody>
          <a:bodyPr wrap="square" lIns="0" tIns="0" rIns="0" bIns="0" anchor="b" anchorCtr="0">
            <a:spAutoFit/>
          </a:bodyPr>
          <a:lstStyle>
            <a:lvl1pPr marL="0" indent="0">
              <a:spcBef>
                <a:spcPts val="0"/>
              </a:spcBef>
              <a:buNone/>
              <a:defRPr sz="800">
                <a:latin typeface="Arial Narrow" panose="020B0606020202030204" pitchFamily="34" charset="0"/>
              </a:defRPr>
            </a:lvl1pPr>
          </a:lstStyle>
          <a:p>
            <a:pPr lvl="0"/>
            <a:r>
              <a:rPr lang="en-US" dirty="0"/>
              <a:t>Source</a:t>
            </a:r>
          </a:p>
        </p:txBody>
      </p:sp>
      <p:sp>
        <p:nvSpPr>
          <p:cNvPr id="9" name="Text Placeholder 8"/>
          <p:cNvSpPr>
            <a:spLocks noGrp="1"/>
          </p:cNvSpPr>
          <p:nvPr>
            <p:ph type="body" sz="quarter" idx="16" hasCustomPrompt="1"/>
          </p:nvPr>
        </p:nvSpPr>
        <p:spPr>
          <a:xfrm>
            <a:off x="477012" y="1124076"/>
            <a:ext cx="11246241" cy="276999"/>
          </a:xfrm>
          <a:prstGeom prst="rect">
            <a:avLst/>
          </a:prstGeom>
        </p:spPr>
        <p:txBody>
          <a:bodyPr wrap="square" lIns="0" tIns="0" rIns="0" bIns="0">
            <a:sp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477012" y="237000"/>
            <a:ext cx="11246241" cy="773799"/>
          </a:xfrm>
          <a:prstGeom prst="rect">
            <a:avLst/>
          </a:prstGeom>
        </p:spPr>
        <p:txBody>
          <a:bodyPr lIns="0" tIns="0" rIns="0" bIns="0"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477013" y="1649163"/>
            <a:ext cx="11246240" cy="4340210"/>
          </a:xfrm>
          <a:prstGeom prst="rect">
            <a:avLst/>
          </a:prstGeom>
        </p:spPr>
        <p:txBody>
          <a:bodyPr lIns="0" tIns="0" rIns="0" bIns="0"/>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0" name="Footer Placeholder 6"/>
          <p:cNvSpPr>
            <a:spLocks noGrp="1"/>
          </p:cNvSpPr>
          <p:nvPr>
            <p:ph type="ftr" sz="quarter" idx="10"/>
          </p:nvPr>
        </p:nvSpPr>
        <p:spPr>
          <a:xfrm>
            <a:off x="477013" y="6552000"/>
            <a:ext cx="9023825" cy="123111"/>
          </a:xfrm>
        </p:spPr>
        <p:txBody>
          <a:bodyPr anchor="b" anchorCtr="0">
            <a:spAutoFit/>
          </a:bodyPr>
          <a:lstStyle>
            <a:lvl1pPr>
              <a:spcBef>
                <a:spcPts val="0"/>
              </a:spcBef>
              <a:defRPr/>
            </a:lvl1pPr>
          </a:lstStyle>
          <a:p>
            <a:r>
              <a:rPr lang="en-US" dirty="0" err="1"/>
              <a:t>Onkologia</a:t>
            </a:r>
            <a:r>
              <a:rPr lang="en-US" dirty="0"/>
              <a:t> </a:t>
            </a:r>
            <a:r>
              <a:rPr lang="en-US" dirty="0" err="1"/>
              <a:t>na</a:t>
            </a:r>
            <a:r>
              <a:rPr lang="en-US" dirty="0"/>
              <a:t> </a:t>
            </a:r>
            <a:r>
              <a:rPr lang="en-US" dirty="0" err="1"/>
              <a:t>Slovensku</a:t>
            </a:r>
            <a:endParaRPr lang="en-US" dirty="0"/>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1" name="Picture 10">
            <a:extLst>
              <a:ext uri="{FF2B5EF4-FFF2-40B4-BE49-F238E27FC236}">
                <a16:creationId xmlns:a16="http://schemas.microsoft.com/office/drawing/2014/main" id="{63754F1D-8A2B-4F81-89E8-AF534DF282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359729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 2 column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1AAC28-6F38-43DA-91FD-6A88A207C463}"/>
              </a:ext>
            </a:extLst>
          </p:cNvPr>
          <p:cNvGraphicFramePr>
            <a:graphicFrameLocks noChangeAspect="1"/>
          </p:cNvGraphicFramePr>
          <p:nvPr userDrawn="1">
            <p:custDataLst>
              <p:tags r:id="rId2"/>
            </p:custDataLst>
            <p:extLst>
              <p:ext uri="{D42A27DB-BD31-4B8C-83A1-F6EECF244321}">
                <p14:modId xmlns:p14="http://schemas.microsoft.com/office/powerpoint/2010/main" val="2854073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1"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4BE07AD-6631-4E65-AA6E-1EF6306BD1CD}"/>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err="1">
              <a:latin typeface="Arial" panose="020B0604020202020204" pitchFamily="34" charset="0"/>
              <a:ea typeface="+mj-ea"/>
              <a:cs typeface="+mj-cs"/>
              <a:sym typeface="Arial" panose="020B0604020202020204" pitchFamily="34" charset="0"/>
            </a:endParaRPr>
          </a:p>
        </p:txBody>
      </p:sp>
      <p:sp>
        <p:nvSpPr>
          <p:cNvPr id="32" name="Sticker Placeholder 12">
            <a:extLst>
              <a:ext uri="{FF2B5EF4-FFF2-40B4-BE49-F238E27FC236}">
                <a16:creationId xmlns:a16="http://schemas.microsoft.com/office/drawing/2014/main" id="{259D1F1E-3CAC-49FF-990A-1EF0491CEBAB}"/>
              </a:ext>
            </a:extLst>
          </p:cNvPr>
          <p:cNvSpPr>
            <a:spLocks noGrp="1"/>
          </p:cNvSpPr>
          <p:nvPr>
            <p:ph type="body" sz="quarter" idx="19" hasCustomPrompt="1"/>
          </p:nvPr>
        </p:nvSpPr>
        <p:spPr>
          <a:xfrm>
            <a:off x="477009" y="43374"/>
            <a:ext cx="11246237" cy="166199"/>
          </a:xfrm>
          <a:prstGeom prst="rect">
            <a:avLst/>
          </a:prstGeom>
        </p:spPr>
        <p:txBody>
          <a:bodyPr wrap="square" lIns="0" tIns="0" rIns="0" bIns="0">
            <a:spAutoFit/>
          </a:bodyPr>
          <a:lstStyle>
            <a:lvl1pPr marL="0" indent="0">
              <a:buNone/>
              <a:tabLst>
                <a:tab pos="269875" algn="l"/>
              </a:tabLst>
              <a:defRPr sz="1200" b="1" cap="all"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Sticker</a:t>
            </a:r>
          </a:p>
        </p:txBody>
      </p:sp>
      <p:sp>
        <p:nvSpPr>
          <p:cNvPr id="7" name="Note Placeholder 11">
            <a:extLst>
              <a:ext uri="{FF2B5EF4-FFF2-40B4-BE49-F238E27FC236}">
                <a16:creationId xmlns:a16="http://schemas.microsoft.com/office/drawing/2014/main" id="{E825C46F-2744-47EF-8BD6-DDF7C337560C}"/>
              </a:ext>
            </a:extLst>
          </p:cNvPr>
          <p:cNvSpPr>
            <a:spLocks noGrp="1"/>
          </p:cNvSpPr>
          <p:nvPr>
            <p:ph type="body" sz="quarter" idx="18" hasCustomPrompt="1"/>
          </p:nvPr>
        </p:nvSpPr>
        <p:spPr>
          <a:xfrm>
            <a:off x="477012" y="6118280"/>
            <a:ext cx="11246241" cy="110800"/>
          </a:xfrm>
          <a:prstGeom prst="rect">
            <a:avLst/>
          </a:prstGeom>
        </p:spPr>
        <p:txBody>
          <a:bodyPr wrap="square" lIns="0" tIns="0" rIns="0" bIns="0" anchor="b" anchorCtr="0">
            <a:spAutoFit/>
          </a:bodyPr>
          <a:lstStyle>
            <a:lvl1pPr marL="0" indent="0">
              <a:spcBef>
                <a:spcPts val="0"/>
              </a:spcBef>
              <a:buNone/>
              <a:defRPr sz="800">
                <a:latin typeface="Arial Narrow" panose="020B0606020202030204" pitchFamily="34"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Note</a:t>
            </a:r>
          </a:p>
        </p:txBody>
      </p:sp>
      <p:sp>
        <p:nvSpPr>
          <p:cNvPr id="5" name="Source Placeholder 10">
            <a:extLst>
              <a:ext uri="{FF2B5EF4-FFF2-40B4-BE49-F238E27FC236}">
                <a16:creationId xmlns:a16="http://schemas.microsoft.com/office/drawing/2014/main" id="{C8A771B2-EB7B-43E6-9833-2DF81417A86A}"/>
              </a:ext>
            </a:extLst>
          </p:cNvPr>
          <p:cNvSpPr>
            <a:spLocks noGrp="1"/>
          </p:cNvSpPr>
          <p:nvPr>
            <p:ph type="body" sz="quarter" idx="17" hasCustomPrompt="1"/>
          </p:nvPr>
        </p:nvSpPr>
        <p:spPr>
          <a:xfrm>
            <a:off x="477013" y="6397157"/>
            <a:ext cx="9023824" cy="110800"/>
          </a:xfrm>
          <a:prstGeom prst="rect">
            <a:avLst/>
          </a:prstGeom>
        </p:spPr>
        <p:txBody>
          <a:bodyPr wrap="square" lIns="0" tIns="0" rIns="0" bIns="0" anchor="b" anchorCtr="0">
            <a:spAutoFit/>
          </a:bodyPr>
          <a:lstStyle>
            <a:lvl1pPr marL="0" indent="0">
              <a:spcBef>
                <a:spcPts val="0"/>
              </a:spcBef>
              <a:buNone/>
              <a:defRPr sz="800">
                <a:latin typeface="Arial Narrow" panose="020B0606020202030204" pitchFamily="34" charset="0"/>
              </a:defRPr>
            </a:lvl1pPr>
          </a:lstStyle>
          <a:p>
            <a:pPr lvl="0"/>
            <a:r>
              <a:rPr lang="en-US" dirty="0"/>
              <a:t>Source</a:t>
            </a:r>
          </a:p>
        </p:txBody>
      </p:sp>
      <p:sp>
        <p:nvSpPr>
          <p:cNvPr id="9" name="Text Placeholder 8"/>
          <p:cNvSpPr>
            <a:spLocks noGrp="1"/>
          </p:cNvSpPr>
          <p:nvPr>
            <p:ph type="body" sz="quarter" idx="16" hasCustomPrompt="1"/>
          </p:nvPr>
        </p:nvSpPr>
        <p:spPr>
          <a:xfrm>
            <a:off x="477012" y="1124076"/>
            <a:ext cx="11246241" cy="276999"/>
          </a:xfrm>
          <a:prstGeom prst="rect">
            <a:avLst/>
          </a:prstGeom>
        </p:spPr>
        <p:txBody>
          <a:bodyPr wrap="square" lIns="0" tIns="0" rIns="0" bIns="0">
            <a:sp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477012" y="237000"/>
            <a:ext cx="11246241" cy="773799"/>
          </a:xfrm>
          <a:prstGeom prst="rect">
            <a:avLst/>
          </a:prstGeom>
        </p:spPr>
        <p:txBody>
          <a:bodyPr lIns="0" tIns="0" rIns="0" bIns="0"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477013" y="1649163"/>
            <a:ext cx="5400000" cy="4340210"/>
          </a:xfrm>
          <a:prstGeom prst="rect">
            <a:avLst/>
          </a:prstGeom>
        </p:spPr>
        <p:txBody>
          <a:bodyPr lIns="0" tIns="0" rIns="0" bIns="0"/>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0" name="Footer Placeholder 6"/>
          <p:cNvSpPr>
            <a:spLocks noGrp="1"/>
          </p:cNvSpPr>
          <p:nvPr>
            <p:ph type="ftr" sz="quarter" idx="10"/>
          </p:nvPr>
        </p:nvSpPr>
        <p:spPr>
          <a:xfrm>
            <a:off x="477013" y="6552000"/>
            <a:ext cx="9023825" cy="123111"/>
          </a:xfrm>
        </p:spPr>
        <p:txBody>
          <a:bodyPr anchor="b" anchorCtr="0">
            <a:spAutoFit/>
          </a:bodyPr>
          <a:lstStyle>
            <a:lvl1pPr>
              <a:spcBef>
                <a:spcPts val="0"/>
              </a:spcBef>
              <a:defRPr/>
            </a:lvl1pPr>
          </a:lstStyle>
          <a:p>
            <a:r>
              <a:rPr lang="en-US" dirty="0" err="1"/>
              <a:t>Onkologia</a:t>
            </a:r>
            <a:r>
              <a:rPr lang="en-US" dirty="0"/>
              <a:t> </a:t>
            </a:r>
            <a:r>
              <a:rPr lang="en-US" dirty="0" err="1"/>
              <a:t>na</a:t>
            </a:r>
            <a:r>
              <a:rPr lang="en-US" dirty="0"/>
              <a:t> </a:t>
            </a:r>
            <a:r>
              <a:rPr lang="en-US" dirty="0" err="1"/>
              <a:t>Slovensku</a:t>
            </a:r>
            <a:endParaRPr lang="en-US" dirty="0"/>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1" name="Picture 10">
            <a:extLst>
              <a:ext uri="{FF2B5EF4-FFF2-40B4-BE49-F238E27FC236}">
                <a16:creationId xmlns:a16="http://schemas.microsoft.com/office/drawing/2014/main" id="{63754F1D-8A2B-4F81-89E8-AF534DF282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
        <p:nvSpPr>
          <p:cNvPr id="17" name="Content Placeholder 2">
            <a:extLst>
              <a:ext uri="{FF2B5EF4-FFF2-40B4-BE49-F238E27FC236}">
                <a16:creationId xmlns:a16="http://schemas.microsoft.com/office/drawing/2014/main" id="{CCE79C26-3080-42D4-8366-5E16AAD77489}"/>
              </a:ext>
            </a:extLst>
          </p:cNvPr>
          <p:cNvSpPr>
            <a:spLocks noGrp="1"/>
          </p:cNvSpPr>
          <p:nvPr>
            <p:ph idx="20" hasCustomPrompt="1"/>
          </p:nvPr>
        </p:nvSpPr>
        <p:spPr>
          <a:xfrm>
            <a:off x="6323246" y="1649163"/>
            <a:ext cx="5400000" cy="4340210"/>
          </a:xfrm>
          <a:prstGeom prst="rect">
            <a:avLst/>
          </a:prstGeom>
        </p:spPr>
        <p:txBody>
          <a:bodyPr lIns="0" tIns="0" rIns="0" bIns="0"/>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169957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3 column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635D29-BA26-48C2-A02C-975211FBA001}"/>
              </a:ext>
            </a:extLst>
          </p:cNvPr>
          <p:cNvGraphicFramePr>
            <a:graphicFrameLocks noChangeAspect="1"/>
          </p:cNvGraphicFramePr>
          <p:nvPr userDrawn="1">
            <p:custDataLst>
              <p:tags r:id="rId2"/>
            </p:custDataLst>
            <p:extLst>
              <p:ext uri="{D42A27DB-BD31-4B8C-83A1-F6EECF244321}">
                <p14:modId xmlns:p14="http://schemas.microsoft.com/office/powerpoint/2010/main" val="271751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5"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3FF2DB4-70FD-426F-B391-19EA1D9DFFCE}"/>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err="1">
              <a:latin typeface="Arial" panose="020B0604020202020204" pitchFamily="34" charset="0"/>
              <a:ea typeface="+mj-ea"/>
              <a:cs typeface="+mj-cs"/>
              <a:sym typeface="Arial" panose="020B0604020202020204" pitchFamily="34" charset="0"/>
            </a:endParaRPr>
          </a:p>
        </p:txBody>
      </p:sp>
      <p:sp>
        <p:nvSpPr>
          <p:cNvPr id="32" name="Sticker Placeholder 12">
            <a:extLst>
              <a:ext uri="{FF2B5EF4-FFF2-40B4-BE49-F238E27FC236}">
                <a16:creationId xmlns:a16="http://schemas.microsoft.com/office/drawing/2014/main" id="{259D1F1E-3CAC-49FF-990A-1EF0491CEBAB}"/>
              </a:ext>
            </a:extLst>
          </p:cNvPr>
          <p:cNvSpPr>
            <a:spLocks noGrp="1"/>
          </p:cNvSpPr>
          <p:nvPr>
            <p:ph type="body" sz="quarter" idx="19" hasCustomPrompt="1"/>
          </p:nvPr>
        </p:nvSpPr>
        <p:spPr>
          <a:xfrm>
            <a:off x="477009" y="43374"/>
            <a:ext cx="11246237" cy="166199"/>
          </a:xfrm>
          <a:prstGeom prst="rect">
            <a:avLst/>
          </a:prstGeom>
        </p:spPr>
        <p:txBody>
          <a:bodyPr wrap="square" lIns="0" tIns="0" rIns="0" bIns="0">
            <a:spAutoFit/>
          </a:bodyPr>
          <a:lstStyle>
            <a:lvl1pPr marL="0" indent="0">
              <a:buNone/>
              <a:tabLst>
                <a:tab pos="269875" algn="l"/>
              </a:tabLst>
              <a:defRPr sz="1200" b="1" cap="all"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Sticker</a:t>
            </a:r>
          </a:p>
        </p:txBody>
      </p:sp>
      <p:sp>
        <p:nvSpPr>
          <p:cNvPr id="7" name="Note Placeholder 11">
            <a:extLst>
              <a:ext uri="{FF2B5EF4-FFF2-40B4-BE49-F238E27FC236}">
                <a16:creationId xmlns:a16="http://schemas.microsoft.com/office/drawing/2014/main" id="{E825C46F-2744-47EF-8BD6-DDF7C337560C}"/>
              </a:ext>
            </a:extLst>
          </p:cNvPr>
          <p:cNvSpPr>
            <a:spLocks noGrp="1"/>
          </p:cNvSpPr>
          <p:nvPr>
            <p:ph type="body" sz="quarter" idx="18" hasCustomPrompt="1"/>
          </p:nvPr>
        </p:nvSpPr>
        <p:spPr>
          <a:xfrm>
            <a:off x="477012" y="6118280"/>
            <a:ext cx="11246241" cy="110800"/>
          </a:xfrm>
          <a:prstGeom prst="rect">
            <a:avLst/>
          </a:prstGeom>
        </p:spPr>
        <p:txBody>
          <a:bodyPr wrap="square" lIns="0" tIns="0" rIns="0" bIns="0" anchor="b" anchorCtr="0">
            <a:spAutoFit/>
          </a:bodyPr>
          <a:lstStyle>
            <a:lvl1pPr marL="0" indent="0">
              <a:spcBef>
                <a:spcPts val="0"/>
              </a:spcBef>
              <a:buNone/>
              <a:defRPr sz="800">
                <a:latin typeface="Arial Narrow" panose="020B0606020202030204" pitchFamily="34"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Note</a:t>
            </a:r>
          </a:p>
        </p:txBody>
      </p:sp>
      <p:sp>
        <p:nvSpPr>
          <p:cNvPr id="5" name="Source Placeholder 10">
            <a:extLst>
              <a:ext uri="{FF2B5EF4-FFF2-40B4-BE49-F238E27FC236}">
                <a16:creationId xmlns:a16="http://schemas.microsoft.com/office/drawing/2014/main" id="{C8A771B2-EB7B-43E6-9833-2DF81417A86A}"/>
              </a:ext>
            </a:extLst>
          </p:cNvPr>
          <p:cNvSpPr>
            <a:spLocks noGrp="1"/>
          </p:cNvSpPr>
          <p:nvPr>
            <p:ph type="body" sz="quarter" idx="17" hasCustomPrompt="1"/>
          </p:nvPr>
        </p:nvSpPr>
        <p:spPr>
          <a:xfrm>
            <a:off x="477013" y="6397157"/>
            <a:ext cx="9023824" cy="110800"/>
          </a:xfrm>
          <a:prstGeom prst="rect">
            <a:avLst/>
          </a:prstGeom>
        </p:spPr>
        <p:txBody>
          <a:bodyPr wrap="square" lIns="0" tIns="0" rIns="0" bIns="0" anchor="b" anchorCtr="0">
            <a:spAutoFit/>
          </a:bodyPr>
          <a:lstStyle>
            <a:lvl1pPr marL="0" indent="0">
              <a:spcBef>
                <a:spcPts val="0"/>
              </a:spcBef>
              <a:buNone/>
              <a:defRPr sz="800">
                <a:latin typeface="Arial Narrow" panose="020B0606020202030204" pitchFamily="34" charset="0"/>
              </a:defRPr>
            </a:lvl1pPr>
          </a:lstStyle>
          <a:p>
            <a:pPr lvl="0"/>
            <a:r>
              <a:rPr lang="en-US" dirty="0"/>
              <a:t>Source</a:t>
            </a:r>
          </a:p>
        </p:txBody>
      </p:sp>
      <p:sp>
        <p:nvSpPr>
          <p:cNvPr id="9" name="Text Placeholder 8"/>
          <p:cNvSpPr>
            <a:spLocks noGrp="1"/>
          </p:cNvSpPr>
          <p:nvPr>
            <p:ph type="body" sz="quarter" idx="16" hasCustomPrompt="1"/>
          </p:nvPr>
        </p:nvSpPr>
        <p:spPr>
          <a:xfrm>
            <a:off x="477012" y="1124076"/>
            <a:ext cx="11246241" cy="276999"/>
          </a:xfrm>
          <a:prstGeom prst="rect">
            <a:avLst/>
          </a:prstGeom>
        </p:spPr>
        <p:txBody>
          <a:bodyPr wrap="square" lIns="0" tIns="0" rIns="0" bIns="0">
            <a:sp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477012" y="237000"/>
            <a:ext cx="11246241" cy="773799"/>
          </a:xfrm>
          <a:prstGeom prst="rect">
            <a:avLst/>
          </a:prstGeom>
        </p:spPr>
        <p:txBody>
          <a:bodyPr lIns="0" tIns="0" rIns="0" bIns="0"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477013" y="1649163"/>
            <a:ext cx="3528000" cy="4340210"/>
          </a:xfrm>
          <a:prstGeom prst="rect">
            <a:avLst/>
          </a:prstGeom>
        </p:spPr>
        <p:txBody>
          <a:bodyPr lIns="0" tIns="0" rIns="0" bIns="0"/>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0" name="Footer Placeholder 6"/>
          <p:cNvSpPr>
            <a:spLocks noGrp="1"/>
          </p:cNvSpPr>
          <p:nvPr>
            <p:ph type="ftr" sz="quarter" idx="10"/>
          </p:nvPr>
        </p:nvSpPr>
        <p:spPr>
          <a:xfrm>
            <a:off x="477013" y="6552000"/>
            <a:ext cx="9023825" cy="123111"/>
          </a:xfrm>
        </p:spPr>
        <p:txBody>
          <a:bodyPr anchor="b" anchorCtr="0">
            <a:spAutoFit/>
          </a:bodyPr>
          <a:lstStyle>
            <a:lvl1pPr>
              <a:spcBef>
                <a:spcPts val="0"/>
              </a:spcBef>
              <a:defRPr/>
            </a:lvl1pPr>
          </a:lstStyle>
          <a:p>
            <a:r>
              <a:rPr lang="en-US" dirty="0" err="1"/>
              <a:t>Onkologia</a:t>
            </a:r>
            <a:r>
              <a:rPr lang="en-US" dirty="0"/>
              <a:t> </a:t>
            </a:r>
            <a:r>
              <a:rPr lang="en-US" dirty="0" err="1"/>
              <a:t>na</a:t>
            </a:r>
            <a:r>
              <a:rPr lang="en-US" dirty="0"/>
              <a:t> </a:t>
            </a:r>
            <a:r>
              <a:rPr lang="en-US" dirty="0" err="1"/>
              <a:t>Slovensku</a:t>
            </a:r>
            <a:endParaRPr lang="en-US" dirty="0"/>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1" name="Picture 10">
            <a:extLst>
              <a:ext uri="{FF2B5EF4-FFF2-40B4-BE49-F238E27FC236}">
                <a16:creationId xmlns:a16="http://schemas.microsoft.com/office/drawing/2014/main" id="{63754F1D-8A2B-4F81-89E8-AF534DF282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
        <p:nvSpPr>
          <p:cNvPr id="12" name="Content Placeholder 2">
            <a:extLst>
              <a:ext uri="{FF2B5EF4-FFF2-40B4-BE49-F238E27FC236}">
                <a16:creationId xmlns:a16="http://schemas.microsoft.com/office/drawing/2014/main" id="{24B81560-5D13-4F9B-83DA-DFBA8C31D89F}"/>
              </a:ext>
            </a:extLst>
          </p:cNvPr>
          <p:cNvSpPr>
            <a:spLocks noGrp="1"/>
          </p:cNvSpPr>
          <p:nvPr>
            <p:ph idx="20" hasCustomPrompt="1"/>
          </p:nvPr>
        </p:nvSpPr>
        <p:spPr>
          <a:xfrm>
            <a:off x="4336130" y="1649163"/>
            <a:ext cx="3528000" cy="4340210"/>
          </a:xfrm>
          <a:prstGeom prst="rect">
            <a:avLst/>
          </a:prstGeom>
        </p:spPr>
        <p:txBody>
          <a:bodyPr lIns="0" tIns="0" rIns="0" bIns="0"/>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Content Placeholder 2">
            <a:extLst>
              <a:ext uri="{FF2B5EF4-FFF2-40B4-BE49-F238E27FC236}">
                <a16:creationId xmlns:a16="http://schemas.microsoft.com/office/drawing/2014/main" id="{B1AF3994-2130-4160-9980-11AC627E07EE}"/>
              </a:ext>
            </a:extLst>
          </p:cNvPr>
          <p:cNvSpPr>
            <a:spLocks noGrp="1"/>
          </p:cNvSpPr>
          <p:nvPr>
            <p:ph idx="21" hasCustomPrompt="1"/>
          </p:nvPr>
        </p:nvSpPr>
        <p:spPr>
          <a:xfrm>
            <a:off x="8195246" y="1649163"/>
            <a:ext cx="3528000" cy="4340210"/>
          </a:xfrm>
          <a:prstGeom prst="rect">
            <a:avLst/>
          </a:prstGeom>
        </p:spPr>
        <p:txBody>
          <a:bodyPr lIns="0" tIns="0" rIns="0" bIns="0"/>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109080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6"/>
          <p:cNvSpPr>
            <a:spLocks noGrp="1"/>
          </p:cNvSpPr>
          <p:nvPr>
            <p:ph type="ftr" sz="quarter" idx="10"/>
          </p:nvPr>
        </p:nvSpPr>
        <p:spPr>
          <a:xfrm>
            <a:off x="477013" y="6552000"/>
            <a:ext cx="9023825" cy="123111"/>
          </a:xfrm>
        </p:spPr>
        <p:txBody>
          <a:bodyPr anchor="b" anchorCtr="0">
            <a:spAutoFit/>
          </a:bodyPr>
          <a:lstStyle>
            <a:lvl1pPr>
              <a:spcBef>
                <a:spcPts val="0"/>
              </a:spcBef>
              <a:defRPr/>
            </a:lvl1pPr>
          </a:lstStyle>
          <a:p>
            <a:r>
              <a:rPr lang="en-US" dirty="0" err="1"/>
              <a:t>Onkologia</a:t>
            </a:r>
            <a:r>
              <a:rPr lang="en-US" dirty="0"/>
              <a:t> </a:t>
            </a:r>
            <a:r>
              <a:rPr lang="en-US" dirty="0" err="1"/>
              <a:t>na</a:t>
            </a:r>
            <a:r>
              <a:rPr lang="en-US" dirty="0"/>
              <a:t> </a:t>
            </a:r>
            <a:r>
              <a:rPr lang="en-US" dirty="0" err="1"/>
              <a:t>Slovensku</a:t>
            </a:r>
            <a:endParaRPr lang="en-US" dirty="0"/>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t>‹#›</a:t>
            </a:fld>
            <a:endParaRPr lang="en-US" sz="900" dirty="0">
              <a:solidFill>
                <a:schemeClr val="tx1"/>
              </a:solidFill>
            </a:endParaRPr>
          </a:p>
        </p:txBody>
      </p:sp>
      <p:pic>
        <p:nvPicPr>
          <p:cNvPr id="4" name="Picture 3">
            <a:extLst>
              <a:ext uri="{FF2B5EF4-FFF2-40B4-BE49-F238E27FC236}">
                <a16:creationId xmlns:a16="http://schemas.microsoft.com/office/drawing/2014/main" id="{3E3ECE06-91BF-4E5C-842A-22A9226501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171070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1" name="Rectangle 60"/>
          <p:cNvSpPr>
            <a:spLocks noChangeArrowheads="1"/>
          </p:cNvSpPr>
          <p:nvPr/>
        </p:nvSpPr>
        <p:spPr bwMode="gray">
          <a:xfrm>
            <a:off x="582283" y="-1"/>
            <a:ext cx="3078445" cy="685800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p>
        </p:txBody>
      </p:sp>
      <p:sp>
        <p:nvSpPr>
          <p:cNvPr id="161" name="TextBox 160"/>
          <p:cNvSpPr txBox="1"/>
          <p:nvPr/>
        </p:nvSpPr>
        <p:spPr bwMode="white">
          <a:xfrm>
            <a:off x="1036321" y="835016"/>
            <a:ext cx="1637152" cy="4999475"/>
          </a:xfrm>
          <a:prstGeom prst="rect">
            <a:avLst/>
          </a:prstGeom>
          <a:noFill/>
        </p:spPr>
        <p:txBody>
          <a:bodyPr wrap="square" lIns="0" rIns="0" rtlCol="0" anchor="ctr" anchorCtr="0">
            <a:noAutofit/>
          </a:bodyPr>
          <a:lstStyle/>
          <a:p>
            <a:r>
              <a:rPr lang="en-US" sz="2800" b="1" dirty="0">
                <a:solidFill>
                  <a:schemeClr val="bg1"/>
                </a:solidFill>
              </a:rPr>
              <a:t>Table</a:t>
            </a:r>
            <a:r>
              <a:rPr lang="en-US" sz="2800" b="1" baseline="0" dirty="0">
                <a:solidFill>
                  <a:schemeClr val="bg1"/>
                </a:solidFill>
              </a:rPr>
              <a:t> of Contents</a:t>
            </a:r>
            <a:endParaRPr lang="en-US" sz="2800" b="1" dirty="0">
              <a:solidFill>
                <a:schemeClr val="bg1"/>
              </a:solidFill>
            </a:endParaRPr>
          </a:p>
        </p:txBody>
      </p:sp>
      <p:sp>
        <p:nvSpPr>
          <p:cNvPr id="164" name="Text Placeholder 163"/>
          <p:cNvSpPr>
            <a:spLocks noGrp="1"/>
          </p:cNvSpPr>
          <p:nvPr>
            <p:ph type="body" sz="quarter" idx="11" hasCustomPrompt="1"/>
          </p:nvPr>
        </p:nvSpPr>
        <p:spPr>
          <a:xfrm>
            <a:off x="4328160" y="835016"/>
            <a:ext cx="6999461" cy="4999475"/>
          </a:xfrm>
          <a:prstGeom prst="rect">
            <a:avLst/>
          </a:prstGeom>
        </p:spPr>
        <p:txBody>
          <a:bodyPr lIns="0" tIns="0" rIns="0" bIns="0" anchor="ctr"/>
          <a:lstStyle>
            <a:lvl1pPr marL="228600" indent="-228600">
              <a:lnSpc>
                <a:spcPct val="100000"/>
              </a:lnSpc>
              <a:spcBef>
                <a:spcPts val="2000"/>
              </a:spcBef>
              <a:buClr>
                <a:schemeClr val="accent1"/>
              </a:buClr>
              <a:buFont typeface="Arial" panose="020B0604020202020204" pitchFamily="34" charset="0"/>
              <a:buChar char="+"/>
              <a:defRPr sz="1800" baseline="0"/>
            </a:lvl1pPr>
            <a:lvl2pPr marL="400050" indent="-171450">
              <a:buClr>
                <a:schemeClr val="bg2"/>
              </a:buClr>
              <a:defRPr sz="1800"/>
            </a:lvl2pPr>
            <a:lvl3pPr>
              <a:defRPr sz="1800"/>
            </a:lvl3pPr>
            <a:lvl4pPr>
              <a:defRPr sz="1800"/>
            </a:lvl4pPr>
            <a:lvl5pPr>
              <a:defRPr sz="1800"/>
            </a:lvl5pPr>
          </a:lstStyle>
          <a:p>
            <a:pPr lvl="0"/>
            <a:r>
              <a:rPr lang="en-US" dirty="0"/>
              <a:t>Arial 18pt TOC</a:t>
            </a:r>
          </a:p>
        </p:txBody>
      </p:sp>
      <p:sp>
        <p:nvSpPr>
          <p:cNvPr id="26" name="Rectangle 58"/>
          <p:cNvSpPr>
            <a:spLocks noChangeArrowheads="1"/>
          </p:cNvSpPr>
          <p:nvPr/>
        </p:nvSpPr>
        <p:spPr bwMode="gray">
          <a:xfrm>
            <a:off x="3660728" y="6420040"/>
            <a:ext cx="6116253"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27" name="Rectangle 58"/>
          <p:cNvSpPr>
            <a:spLocks noChangeArrowheads="1"/>
          </p:cNvSpPr>
          <p:nvPr/>
        </p:nvSpPr>
        <p:spPr bwMode="white">
          <a:xfrm>
            <a:off x="582284" y="6420040"/>
            <a:ext cx="3078444" cy="1778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28" name="Rectangle 58"/>
          <p:cNvSpPr>
            <a:spLocks noChangeArrowheads="1"/>
          </p:cNvSpPr>
          <p:nvPr/>
        </p:nvSpPr>
        <p:spPr bwMode="gray">
          <a:xfrm>
            <a:off x="6033" y="6420040"/>
            <a:ext cx="576252"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3" name="Rectangle 58"/>
          <p:cNvSpPr>
            <a:spLocks noChangeArrowheads="1"/>
          </p:cNvSpPr>
          <p:nvPr/>
        </p:nvSpPr>
        <p:spPr bwMode="gray">
          <a:xfrm>
            <a:off x="11615748" y="6420040"/>
            <a:ext cx="576252"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0" name="Picture 9">
            <a:extLst>
              <a:ext uri="{FF2B5EF4-FFF2-40B4-BE49-F238E27FC236}">
                <a16:creationId xmlns:a16="http://schemas.microsoft.com/office/drawing/2014/main" id="{6E8B5319-9D5A-4AB6-8B8F-AFF3D9284B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61803E-F4AA-495F-BE01-7DE5D6D0B2AF}"/>
              </a:ext>
            </a:extLst>
          </p:cNvPr>
          <p:cNvGraphicFramePr>
            <a:graphicFrameLocks noChangeAspect="1"/>
          </p:cNvGraphicFramePr>
          <p:nvPr userDrawn="1">
            <p:custDataLst>
              <p:tags r:id="rId2"/>
            </p:custDataLst>
            <p:extLst>
              <p:ext uri="{D42A27DB-BD31-4B8C-83A1-F6EECF244321}">
                <p14:modId xmlns:p14="http://schemas.microsoft.com/office/powerpoint/2010/main" val="2665051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9"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F929BEB-C4C1-486E-BD8C-F518034770F7}"/>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err="1">
              <a:latin typeface="Arial" panose="020B0604020202020204" pitchFamily="34" charset="0"/>
              <a:ea typeface="+mj-ea"/>
              <a:cs typeface="+mj-cs"/>
              <a:sym typeface="Arial" panose="020B0604020202020204" pitchFamily="34" charset="0"/>
            </a:endParaRPr>
          </a:p>
        </p:txBody>
      </p:sp>
      <p:sp>
        <p:nvSpPr>
          <p:cNvPr id="5" name="Rectangle 4"/>
          <p:cNvSpPr/>
          <p:nvPr/>
        </p:nvSpPr>
        <p:spPr bwMode="gray">
          <a:xfrm>
            <a:off x="0" y="1786580"/>
            <a:ext cx="8515386" cy="4259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eaLnBrk="1"/>
            <a:endParaRPr lang="en-US" sz="1600" dirty="0"/>
          </a:p>
        </p:txBody>
      </p:sp>
      <p:sp>
        <p:nvSpPr>
          <p:cNvPr id="22" name="Rectangle 58"/>
          <p:cNvSpPr>
            <a:spLocks noChangeArrowheads="1"/>
          </p:cNvSpPr>
          <p:nvPr/>
        </p:nvSpPr>
        <p:spPr bwMode="gray">
          <a:xfrm rot="5400000">
            <a:off x="-2148815" y="3761537"/>
            <a:ext cx="6016625" cy="17630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2" name="Title 1"/>
          <p:cNvSpPr>
            <a:spLocks noGrp="1"/>
          </p:cNvSpPr>
          <p:nvPr>
            <p:ph type="title" hasCustomPrompt="1"/>
          </p:nvPr>
        </p:nvSpPr>
        <p:spPr bwMode="white">
          <a:xfrm>
            <a:off x="1812197" y="2107576"/>
            <a:ext cx="6312628" cy="3616037"/>
          </a:xfrm>
          <a:prstGeom prst="rect">
            <a:avLst/>
          </a:prstGeom>
        </p:spPr>
        <p:txBody>
          <a:bodyPr lIns="0" tIns="0" rIns="0" bIns="0" anchor="ctr" anchorCtr="0"/>
          <a:lstStyle>
            <a:lvl1pPr>
              <a:defRPr sz="2800" b="1">
                <a:solidFill>
                  <a:schemeClr val="bg1"/>
                </a:solidFill>
              </a:defRPr>
            </a:lvl1pPr>
          </a:lstStyle>
          <a:p>
            <a:r>
              <a:rPr lang="en-US" dirty="0"/>
              <a:t>Dividers Are 28pt Arial Bold Title Case</a:t>
            </a:r>
          </a:p>
        </p:txBody>
      </p:sp>
      <p:sp>
        <p:nvSpPr>
          <p:cNvPr id="16" name="Rectangle 58"/>
          <p:cNvSpPr>
            <a:spLocks noChangeArrowheads="1"/>
          </p:cNvSpPr>
          <p:nvPr/>
        </p:nvSpPr>
        <p:spPr bwMode="white">
          <a:xfrm rot="5400000">
            <a:off x="-1272658" y="3828727"/>
            <a:ext cx="4261751" cy="17373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8" name="Slide Number Placeholder 5"/>
          <p:cNvSpPr txBox="1">
            <a:spLocks/>
          </p:cNvSpPr>
          <p:nvPr/>
        </p:nvSpPr>
        <p:spPr>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t>‹#›</a:t>
            </a:fld>
            <a:endParaRPr lang="en-US" sz="900" dirty="0">
              <a:solidFill>
                <a:schemeClr val="tx1"/>
              </a:solidFill>
            </a:endParaRPr>
          </a:p>
        </p:txBody>
      </p:sp>
      <p:sp>
        <p:nvSpPr>
          <p:cNvPr id="19" name="Rectangle 58"/>
          <p:cNvSpPr>
            <a:spLocks noChangeArrowheads="1"/>
          </p:cNvSpPr>
          <p:nvPr/>
        </p:nvSpPr>
        <p:spPr bwMode="gray">
          <a:xfrm>
            <a:off x="771351" y="773388"/>
            <a:ext cx="7744035" cy="17576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5428" y="452253"/>
            <a:ext cx="2295144" cy="624405"/>
          </a:xfrm>
          <a:prstGeom prst="rect">
            <a:avLst/>
          </a:prstGeom>
        </p:spPr>
      </p:pic>
      <p:sp>
        <p:nvSpPr>
          <p:cNvPr id="23" name="Rectangle 58"/>
          <p:cNvSpPr>
            <a:spLocks noChangeArrowheads="1"/>
          </p:cNvSpPr>
          <p:nvPr/>
        </p:nvSpPr>
        <p:spPr bwMode="gray">
          <a:xfrm>
            <a:off x="11506198" y="771348"/>
            <a:ext cx="697189"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8764B289-503A-4182-9589-E74B567E057A}"/>
              </a:ext>
            </a:extLst>
          </p:cNvPr>
          <p:cNvGraphicFramePr>
            <a:graphicFrameLocks noChangeAspect="1"/>
          </p:cNvGraphicFramePr>
          <p:nvPr userDrawn="1">
            <p:custDataLst>
              <p:tags r:id="rId16"/>
            </p:custDataLst>
            <p:extLst>
              <p:ext uri="{D42A27DB-BD31-4B8C-83A1-F6EECF244321}">
                <p14:modId xmlns:p14="http://schemas.microsoft.com/office/powerpoint/2010/main" val="25550965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4" name="think-cell Slide" r:id="rId18" imgW="270" imgH="270" progId="TCLayout.ActiveDocument.1">
                  <p:embed/>
                </p:oleObj>
              </mc:Choice>
              <mc:Fallback>
                <p:oleObj name="think-cell Slide" r:id="rId18" imgW="270" imgH="270" progId="TCLayout.ActiveDocument.1">
                  <p:embed/>
                  <p:pic>
                    <p:nvPicPr>
                      <p:cNvPr id="19" name="Object 18" hidden="1">
                        <a:extLst>
                          <a:ext uri="{FF2B5EF4-FFF2-40B4-BE49-F238E27FC236}">
                            <a16:creationId xmlns:a16="http://schemas.microsoft.com/office/drawing/2014/main" id="{8764B289-503A-4182-9589-E74B567E057A}"/>
                          </a:ext>
                        </a:extLst>
                      </p:cNvPr>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0" name="Rectangle 19" hidden="1">
            <a:extLst>
              <a:ext uri="{FF2B5EF4-FFF2-40B4-BE49-F238E27FC236}">
                <a16:creationId xmlns:a16="http://schemas.microsoft.com/office/drawing/2014/main" id="{B1C5AFA2-C51B-4CB9-A214-F97E3FCF6951}"/>
              </a:ext>
            </a:extLst>
          </p:cNvPr>
          <p:cNvSpPr/>
          <p:nvPr userDrawn="1">
            <p:custDataLst>
              <p:tags r:id="rId17"/>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err="1">
              <a:latin typeface="Arial" panose="020B0604020202020204" pitchFamily="34" charset="0"/>
              <a:ea typeface="+mj-ea"/>
              <a:cs typeface="+mj-cs"/>
              <a:sym typeface="Arial" panose="020B0604020202020204" pitchFamily="34" charset="0"/>
            </a:endParaRPr>
          </a:p>
        </p:txBody>
      </p:sp>
      <p:sp>
        <p:nvSpPr>
          <p:cNvPr id="5" name="Footer Placeholder 4"/>
          <p:cNvSpPr>
            <a:spLocks noGrp="1"/>
          </p:cNvSpPr>
          <p:nvPr>
            <p:ph type="ftr" sz="quarter" idx="3"/>
          </p:nvPr>
        </p:nvSpPr>
        <p:spPr bwMode="gray">
          <a:xfrm>
            <a:off x="477013" y="6556296"/>
            <a:ext cx="8736996" cy="123111"/>
          </a:xfrm>
          <a:prstGeom prst="rect">
            <a:avLst/>
          </a:prstGeom>
          <a:noFill/>
        </p:spPr>
        <p:txBody>
          <a:bodyPr vert="horz" wrap="square" lIns="0" tIns="0" rIns="0" bIns="0" rtlCol="0" anchor="b" anchorCtr="0">
            <a:spAutoFit/>
          </a:bodyPr>
          <a:lstStyle>
            <a:lvl1pPr algn="l">
              <a:defRPr sz="800">
                <a:solidFill>
                  <a:schemeClr val="tx1"/>
                </a:solidFill>
                <a:latin typeface="Arial Narrow" panose="020B0606020202030204" pitchFamily="34" charset="0"/>
              </a:defRPr>
            </a:lvl1pPr>
          </a:lstStyle>
          <a:p>
            <a:r>
              <a:rPr lang="en-US" dirty="0" err="1"/>
              <a:t>Onkologia</a:t>
            </a:r>
            <a:r>
              <a:rPr lang="en-US" dirty="0"/>
              <a:t> </a:t>
            </a:r>
            <a:r>
              <a:rPr lang="en-US" dirty="0" err="1"/>
              <a:t>na</a:t>
            </a:r>
            <a:r>
              <a:rPr lang="en-US" dirty="0"/>
              <a:t> </a:t>
            </a:r>
            <a:r>
              <a:rPr lang="en-US" dirty="0" err="1"/>
              <a:t>Slovensku</a:t>
            </a:r>
            <a:endParaRPr lang="en-US" dirty="0"/>
          </a:p>
        </p:txBody>
      </p:sp>
      <p:grpSp>
        <p:nvGrpSpPr>
          <p:cNvPr id="2" name="Group 1"/>
          <p:cNvGrpSpPr/>
          <p:nvPr userDrawn="1"/>
        </p:nvGrpSpPr>
        <p:grpSpPr>
          <a:xfrm>
            <a:off x="12420545" y="0"/>
            <a:ext cx="284385" cy="5779689"/>
            <a:chOff x="12420545" y="0"/>
            <a:chExt cx="284385" cy="5779689"/>
          </a:xfrm>
        </p:grpSpPr>
        <p:sp>
          <p:nvSpPr>
            <p:cNvPr id="4" name="Rectangle 3"/>
            <p:cNvSpPr/>
            <p:nvPr userDrawn="1"/>
          </p:nvSpPr>
          <p:spPr bwMode="gray">
            <a:xfrm>
              <a:off x="12420545" y="0"/>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6" name="Rectangle 5"/>
            <p:cNvSpPr/>
            <p:nvPr userDrawn="1"/>
          </p:nvSpPr>
          <p:spPr bwMode="gray">
            <a:xfrm>
              <a:off x="12420545"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7" name="Rectangle 6"/>
            <p:cNvSpPr/>
            <p:nvPr userDrawn="1"/>
          </p:nvSpPr>
          <p:spPr bwMode="gray">
            <a:xfrm>
              <a:off x="12420545"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8" name="Rectangle 7"/>
            <p:cNvSpPr/>
            <p:nvPr userDrawn="1"/>
          </p:nvSpPr>
          <p:spPr bwMode="gray">
            <a:xfrm>
              <a:off x="12420545"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9" name="Rectangle 8"/>
            <p:cNvSpPr/>
            <p:nvPr userDrawn="1"/>
          </p:nvSpPr>
          <p:spPr bwMode="gray">
            <a:xfrm>
              <a:off x="12420545"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10" name="Rectangle 9"/>
            <p:cNvSpPr/>
            <p:nvPr userDrawn="1"/>
          </p:nvSpPr>
          <p:spPr bwMode="gray">
            <a:xfrm>
              <a:off x="12420545"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11" name="Rectangle 10"/>
            <p:cNvSpPr/>
            <p:nvPr userDrawn="1"/>
          </p:nvSpPr>
          <p:spPr bwMode="gray">
            <a:xfrm>
              <a:off x="12420545"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12" name="Rectangle 11"/>
            <p:cNvSpPr/>
            <p:nvPr userDrawn="1"/>
          </p:nvSpPr>
          <p:spPr bwMode="gray">
            <a:xfrm>
              <a:off x="12420545" y="2874528"/>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13" name="Rectangle 12"/>
            <p:cNvSpPr/>
            <p:nvPr userDrawn="1"/>
          </p:nvSpPr>
          <p:spPr bwMode="gray">
            <a:xfrm>
              <a:off x="12420545" y="3206436"/>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14" name="Rectangle 13"/>
            <p:cNvSpPr/>
            <p:nvPr userDrawn="1"/>
          </p:nvSpPr>
          <p:spPr bwMode="gray">
            <a:xfrm>
              <a:off x="12420545" y="3853100"/>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15" name="Rectangle 14"/>
            <p:cNvSpPr/>
            <p:nvPr userDrawn="1"/>
          </p:nvSpPr>
          <p:spPr bwMode="gray">
            <a:xfrm>
              <a:off x="12420545" y="4187002"/>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16" name="Rectangle 15"/>
            <p:cNvSpPr/>
            <p:nvPr userDrawn="1"/>
          </p:nvSpPr>
          <p:spPr bwMode="gray">
            <a:xfrm>
              <a:off x="12420545"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17" name="Rectangle 16"/>
            <p:cNvSpPr/>
            <p:nvPr userDrawn="1"/>
          </p:nvSpPr>
          <p:spPr bwMode="gray">
            <a:xfrm>
              <a:off x="12420545"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sp>
          <p:nvSpPr>
            <p:cNvPr id="18" name="Rectangle 17"/>
            <p:cNvSpPr/>
            <p:nvPr userDrawn="1"/>
          </p:nvSpPr>
          <p:spPr bwMode="gray">
            <a:xfrm>
              <a:off x="12420545"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p>
          </p:txBody>
        </p:sp>
      </p:grpSp>
      <p:sp>
        <p:nvSpPr>
          <p:cNvPr id="3" name="Title Placeholder 2">
            <a:extLst>
              <a:ext uri="{FF2B5EF4-FFF2-40B4-BE49-F238E27FC236}">
                <a16:creationId xmlns:a16="http://schemas.microsoft.com/office/drawing/2014/main" id="{8AA872EA-FDC9-4B93-BA6C-F85725DA322D}"/>
              </a:ext>
            </a:extLst>
          </p:cNvPr>
          <p:cNvSpPr>
            <a:spLocks noGrp="1"/>
          </p:cNvSpPr>
          <p:nvPr>
            <p:ph type="title"/>
          </p:nvPr>
        </p:nvSpPr>
        <p:spPr>
          <a:xfrm>
            <a:off x="477013" y="238125"/>
            <a:ext cx="11244262" cy="779463"/>
          </a:xfrm>
          <a:prstGeom prst="rect">
            <a:avLst/>
          </a:prstGeom>
        </p:spPr>
        <p:txBody>
          <a:bodyPr vert="horz" lIns="0" tIns="0" rIns="0" bIns="0" rtlCol="0" anchor="b" anchorCtr="0">
            <a:noAutofit/>
          </a:bodyPr>
          <a:lstStyle/>
          <a:p>
            <a:pPr lvl="0"/>
            <a:r>
              <a:rPr lang="en-US" dirty="0"/>
              <a:t>Headlines Are 28pt Arial Bold Title Case</a:t>
            </a:r>
          </a:p>
        </p:txBody>
      </p:sp>
      <p:sp>
        <p:nvSpPr>
          <p:cNvPr id="21" name="Text Placeholder 20">
            <a:extLst>
              <a:ext uri="{FF2B5EF4-FFF2-40B4-BE49-F238E27FC236}">
                <a16:creationId xmlns:a16="http://schemas.microsoft.com/office/drawing/2014/main" id="{B6E676D5-73DB-4A01-B030-87602A93F2ED}"/>
              </a:ext>
            </a:extLst>
          </p:cNvPr>
          <p:cNvSpPr>
            <a:spLocks noGrp="1"/>
          </p:cNvSpPr>
          <p:nvPr>
            <p:ph type="body" idx="1"/>
          </p:nvPr>
        </p:nvSpPr>
        <p:spPr>
          <a:xfrm>
            <a:off x="477013" y="1646238"/>
            <a:ext cx="11244262" cy="4344987"/>
          </a:xfrm>
          <a:prstGeom prst="rect">
            <a:avLst/>
          </a:prstGeom>
        </p:spPr>
        <p:txBody>
          <a:bodyPr vert="horz" lIns="0" tIns="0" rIns="0" bIns="0" rtlCol="0">
            <a:noAutofit/>
          </a:bodyPr>
          <a:lstStyle/>
          <a:p>
            <a:pPr marL="171450" lvl="0" indent="-171450" algn="l" defTabSz="914400" rtl="0" eaLnBrk="1" latinLnBrk="0" hangingPunct="1">
              <a:lnSpc>
                <a:spcPct val="100000"/>
              </a:lnSpc>
              <a:spcBef>
                <a:spcPts val="1000"/>
              </a:spcBef>
              <a:buFont typeface="Arial" panose="020B0604020202020204" pitchFamily="34" charset="0"/>
              <a:buChar char="•"/>
            </a:pPr>
            <a:r>
              <a:rPr lang="en-US" dirty="0"/>
              <a:t>Arial 16pt bullet level 1</a:t>
            </a:r>
          </a:p>
          <a:p>
            <a:pPr marL="342900" lvl="1" indent="-171450" algn="l" defTabSz="914400" rtl="0" eaLnBrk="1" latinLnBrk="0" hangingPunct="1">
              <a:lnSpc>
                <a:spcPct val="100000"/>
              </a:lnSpc>
              <a:spcBef>
                <a:spcPts val="800"/>
              </a:spcBef>
              <a:buFont typeface="Arial" panose="020B0604020202020204" pitchFamily="34" charset="0"/>
              <a:buChar char="-"/>
            </a:pPr>
            <a:r>
              <a:rPr lang="en-US" dirty="0"/>
              <a:t>Arial 16pt bullet level 2</a:t>
            </a:r>
          </a:p>
          <a:p>
            <a:pPr marL="571500" lvl="2" indent="-171450" algn="l" defTabSz="914400" rtl="0" eaLnBrk="1" latinLnBrk="0" hangingPunct="1">
              <a:lnSpc>
                <a:spcPct val="100000"/>
              </a:lnSpc>
              <a:spcBef>
                <a:spcPts val="800"/>
              </a:spcBef>
              <a:buFont typeface="Arial" panose="020B0604020202020204" pitchFamily="34" charset="0"/>
              <a:buChar char="›"/>
            </a:pPr>
            <a:r>
              <a:rPr lang="en-US" dirty="0"/>
              <a:t>Arial 16pt bullet level 3</a:t>
            </a:r>
          </a:p>
          <a:p>
            <a:pPr marL="742950" lvl="3" indent="-171450" algn="l" defTabSz="914400" rtl="0" eaLnBrk="1" latinLnBrk="0" hangingPunct="1">
              <a:lnSpc>
                <a:spcPct val="100000"/>
              </a:lnSpc>
              <a:spcBef>
                <a:spcPts val="800"/>
              </a:spcBef>
              <a:buFont typeface="Arial" panose="020B0604020202020204" pitchFamily="34" charset="0"/>
              <a:buChar char="»"/>
            </a:pPr>
            <a:r>
              <a:rPr lang="en-US" dirty="0"/>
              <a:t>Arial 16pt bullet level 4</a:t>
            </a:r>
          </a:p>
          <a:p>
            <a:pPr marL="914400" lvl="4" indent="-171450" algn="l" defTabSz="914400" rtl="0" eaLnBrk="1" latinLnBrk="0" hangingPunct="1">
              <a:lnSpc>
                <a:spcPct val="100000"/>
              </a:lnSpc>
              <a:spcBef>
                <a:spcPts val="800"/>
              </a:spcBef>
              <a:buSzPct val="75000"/>
              <a:buFont typeface="Wingdings" panose="05000000000000000000" pitchFamily="2" charset="2"/>
              <a:buChar char="§"/>
            </a:pPr>
            <a:r>
              <a:rPr lang="en-US" dirty="0"/>
              <a:t>Arial 16pt bullet level 5</a:t>
            </a:r>
          </a:p>
        </p:txBody>
      </p:sp>
    </p:spTree>
    <p:extLst>
      <p:ext uri="{BB962C8B-B14F-4D97-AF65-F5344CB8AC3E}">
        <p14:creationId xmlns:p14="http://schemas.microsoft.com/office/powerpoint/2010/main" val="1485569689"/>
      </p:ext>
    </p:extLst>
  </p:cSld>
  <p:clrMap bg1="lt1" tx1="dk1" bg2="lt2" tx2="dk2" accent1="accent1" accent2="accent2" accent3="accent3" accent4="accent4" accent5="accent5" accent6="accent6" hlink="hlink" folHlink="folHlink"/>
  <p:sldLayoutIdLst>
    <p:sldLayoutId id="2147483801" r:id="rId1"/>
    <p:sldLayoutId id="2147483803" r:id="rId2"/>
    <p:sldLayoutId id="2147483817" r:id="rId3"/>
    <p:sldLayoutId id="2147483818" r:id="rId4"/>
    <p:sldLayoutId id="2147483820" r:id="rId5"/>
    <p:sldLayoutId id="2147483821" r:id="rId6"/>
    <p:sldLayoutId id="2147483819" r:id="rId7"/>
    <p:sldLayoutId id="2147483813" r:id="rId8"/>
    <p:sldLayoutId id="2147483814" r:id="rId9"/>
    <p:sldLayoutId id="2147483815" r:id="rId10"/>
    <p:sldLayoutId id="2147483816" r:id="rId11"/>
    <p:sldLayoutId id="2147483822" r:id="rId12"/>
    <p:sldLayoutId id="2147483823" r:id="rId13"/>
  </p:sldLayoutIdLst>
  <p:hf sldNum="0" hdr="0" dt="0"/>
  <p:txStyles>
    <p:titleStyle>
      <a:lvl1pPr algn="l" defTabSz="914400" rtl="0" eaLnBrk="1" latinLnBrk="0" hangingPunct="1">
        <a:lnSpc>
          <a:spcPct val="90000"/>
        </a:lnSpc>
        <a:spcBef>
          <a:spcPct val="0"/>
        </a:spcBef>
        <a:buNone/>
        <a:defRPr lang="en-US" sz="2800" b="1" kern="1200" dirty="0" smtClean="0">
          <a:solidFill>
            <a:schemeClr val="tx1"/>
          </a:solidFill>
          <a:latin typeface="+mj-lt"/>
          <a:ea typeface="+mj-ea"/>
          <a:cs typeface="+mj-cs"/>
        </a:defRPr>
      </a:lvl1pPr>
    </p:titleStyle>
    <p:body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0" userDrawn="1">
          <p15:clr>
            <a:srgbClr val="A4A3A4"/>
          </p15:clr>
        </p15:guide>
        <p15:guide id="2" pos="302" userDrawn="1">
          <p15:clr>
            <a:srgbClr val="A4A3A4"/>
          </p15:clr>
        </p15:guide>
        <p15:guide id="3" pos="7386" userDrawn="1">
          <p15:clr>
            <a:srgbClr val="A4A3A4"/>
          </p15:clr>
        </p15:guide>
        <p15:guide id="4" orient="horz" pos="642" userDrawn="1">
          <p15:clr>
            <a:srgbClr val="A4A3A4"/>
          </p15:clr>
        </p15:guide>
        <p15:guide id="5" orient="horz" pos="708" userDrawn="1">
          <p15:clr>
            <a:srgbClr val="A4A3A4"/>
          </p15:clr>
        </p15:guide>
        <p15:guide id="6" orient="horz" pos="888" userDrawn="1">
          <p15:clr>
            <a:srgbClr val="A4A3A4"/>
          </p15:clr>
        </p15:guide>
        <p15:guide id="7" orient="horz" pos="1038" userDrawn="1">
          <p15:clr>
            <a:srgbClr val="A4A3A4"/>
          </p15:clr>
        </p15:guide>
        <p15:guide id="8" orient="horz" pos="3774" userDrawn="1">
          <p15:clr>
            <a:srgbClr val="A4A3A4"/>
          </p15:clr>
        </p15:guide>
        <p15:guide id="9" orient="horz" pos="385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image" Target="../media/image1.emf"/><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oleObject" Target="../embeddings/oleObject22.bin"/><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29" Type="http://schemas.openxmlformats.org/officeDocument/2006/relationships/image" Target="../media/image17.png"/><Relationship Id="rId1" Type="http://schemas.openxmlformats.org/officeDocument/2006/relationships/vmlDrawing" Target="../drawings/vmlDrawing22.v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notesSlide" Target="../notesSlides/notesSlide10.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slideLayout" Target="../slideLayouts/slideLayout12.xml"/><Relationship Id="rId28" Type="http://schemas.openxmlformats.org/officeDocument/2006/relationships/image" Target="../media/image16.png"/><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image" Target="../media/image15.png"/><Relationship Id="rId30"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1.emf"/><Relationship Id="rId2" Type="http://schemas.openxmlformats.org/officeDocument/2006/relationships/tags" Target="../tags/tag119.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11.xml"/><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tags" Target="../tags/tag145.xml"/><Relationship Id="rId39" Type="http://schemas.openxmlformats.org/officeDocument/2006/relationships/tags" Target="../tags/tag158.xml"/><Relationship Id="rId3" Type="http://schemas.openxmlformats.org/officeDocument/2006/relationships/tags" Target="../tags/tag122.xml"/><Relationship Id="rId21" Type="http://schemas.openxmlformats.org/officeDocument/2006/relationships/tags" Target="../tags/tag140.xml"/><Relationship Id="rId34" Type="http://schemas.openxmlformats.org/officeDocument/2006/relationships/tags" Target="../tags/tag153.xml"/><Relationship Id="rId42" Type="http://schemas.openxmlformats.org/officeDocument/2006/relationships/slideLayout" Target="../slideLayouts/slideLayout3.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tags" Target="../tags/tag144.xml"/><Relationship Id="rId33" Type="http://schemas.openxmlformats.org/officeDocument/2006/relationships/tags" Target="../tags/tag152.xml"/><Relationship Id="rId38" Type="http://schemas.openxmlformats.org/officeDocument/2006/relationships/tags" Target="../tags/tag157.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tags" Target="../tags/tag148.xml"/><Relationship Id="rId41" Type="http://schemas.openxmlformats.org/officeDocument/2006/relationships/tags" Target="../tags/tag160.xml"/><Relationship Id="rId1" Type="http://schemas.openxmlformats.org/officeDocument/2006/relationships/vmlDrawing" Target="../drawings/vmlDrawing24.v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tags" Target="../tags/tag143.xml"/><Relationship Id="rId32" Type="http://schemas.openxmlformats.org/officeDocument/2006/relationships/tags" Target="../tags/tag151.xml"/><Relationship Id="rId37" Type="http://schemas.openxmlformats.org/officeDocument/2006/relationships/tags" Target="../tags/tag156.xml"/><Relationship Id="rId40" Type="http://schemas.openxmlformats.org/officeDocument/2006/relationships/tags" Target="../tags/tag159.xml"/><Relationship Id="rId45" Type="http://schemas.openxmlformats.org/officeDocument/2006/relationships/image" Target="../media/image1.emf"/><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tags" Target="../tags/tag142.xml"/><Relationship Id="rId28" Type="http://schemas.openxmlformats.org/officeDocument/2006/relationships/tags" Target="../tags/tag147.xml"/><Relationship Id="rId36" Type="http://schemas.openxmlformats.org/officeDocument/2006/relationships/tags" Target="../tags/tag155.xml"/><Relationship Id="rId10" Type="http://schemas.openxmlformats.org/officeDocument/2006/relationships/tags" Target="../tags/tag129.xml"/><Relationship Id="rId19" Type="http://schemas.openxmlformats.org/officeDocument/2006/relationships/tags" Target="../tags/tag138.xml"/><Relationship Id="rId31" Type="http://schemas.openxmlformats.org/officeDocument/2006/relationships/tags" Target="../tags/tag150.xml"/><Relationship Id="rId44" Type="http://schemas.openxmlformats.org/officeDocument/2006/relationships/oleObject" Target="../embeddings/oleObject24.bin"/><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tags" Target="../tags/tag141.xml"/><Relationship Id="rId27" Type="http://schemas.openxmlformats.org/officeDocument/2006/relationships/tags" Target="../tags/tag146.xml"/><Relationship Id="rId30" Type="http://schemas.openxmlformats.org/officeDocument/2006/relationships/tags" Target="../tags/tag149.xml"/><Relationship Id="rId35" Type="http://schemas.openxmlformats.org/officeDocument/2006/relationships/tags" Target="../tags/tag154.xml"/><Relationship Id="rId4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oleObject" Target="../embeddings/oleObject25.bin"/><Relationship Id="rId3" Type="http://schemas.openxmlformats.org/officeDocument/2006/relationships/tags" Target="../tags/tag162.xml"/><Relationship Id="rId21" Type="http://schemas.openxmlformats.org/officeDocument/2006/relationships/tags" Target="../tags/tag180.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notesSlide" Target="../notesSlides/notesSlide13.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29" Type="http://schemas.openxmlformats.org/officeDocument/2006/relationships/chart" Target="../charts/chart3.xml"/><Relationship Id="rId1" Type="http://schemas.openxmlformats.org/officeDocument/2006/relationships/vmlDrawing" Target="../drawings/vmlDrawing25.v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slideLayout" Target="../slideLayouts/slideLayout3.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hyperlink" Target="http://ghdx.healthdata.org/" TargetMode="External"/><Relationship Id="rId10" Type="http://schemas.openxmlformats.org/officeDocument/2006/relationships/tags" Target="../tags/tag169.xml"/><Relationship Id="rId19" Type="http://schemas.openxmlformats.org/officeDocument/2006/relationships/tags" Target="../tags/tag178.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image" Target="../media/image1.emf"/><Relationship Id="rId30" Type="http://schemas.openxmlformats.org/officeDocument/2006/relationships/chart" Target="../charts/chart4.xml"/></Relationships>
</file>

<file path=ppt/slides/_rels/slide14.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tags" Target="../tags/tag199.xml"/><Relationship Id="rId26" Type="http://schemas.openxmlformats.org/officeDocument/2006/relationships/tags" Target="../tags/tag207.xml"/><Relationship Id="rId3" Type="http://schemas.openxmlformats.org/officeDocument/2006/relationships/tags" Target="../tags/tag184.xml"/><Relationship Id="rId21" Type="http://schemas.openxmlformats.org/officeDocument/2006/relationships/tags" Target="../tags/tag202.xml"/><Relationship Id="rId34" Type="http://schemas.openxmlformats.org/officeDocument/2006/relationships/hyperlink" Target="http://ghdx.healthdata.org/" TargetMode="External"/><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5" Type="http://schemas.openxmlformats.org/officeDocument/2006/relationships/tags" Target="../tags/tag206.xml"/><Relationship Id="rId33" Type="http://schemas.openxmlformats.org/officeDocument/2006/relationships/image" Target="../media/image1.emf"/><Relationship Id="rId2" Type="http://schemas.openxmlformats.org/officeDocument/2006/relationships/tags" Target="../tags/tag183.xml"/><Relationship Id="rId16" Type="http://schemas.openxmlformats.org/officeDocument/2006/relationships/tags" Target="../tags/tag197.xml"/><Relationship Id="rId20" Type="http://schemas.openxmlformats.org/officeDocument/2006/relationships/tags" Target="../tags/tag201.xml"/><Relationship Id="rId29" Type="http://schemas.openxmlformats.org/officeDocument/2006/relationships/tags" Target="../tags/tag210.xml"/><Relationship Id="rId1" Type="http://schemas.openxmlformats.org/officeDocument/2006/relationships/vmlDrawing" Target="../drawings/vmlDrawing26.vml"/><Relationship Id="rId6" Type="http://schemas.openxmlformats.org/officeDocument/2006/relationships/tags" Target="../tags/tag187.xml"/><Relationship Id="rId11" Type="http://schemas.openxmlformats.org/officeDocument/2006/relationships/tags" Target="../tags/tag192.xml"/><Relationship Id="rId24" Type="http://schemas.openxmlformats.org/officeDocument/2006/relationships/tags" Target="../tags/tag205.xml"/><Relationship Id="rId32" Type="http://schemas.openxmlformats.org/officeDocument/2006/relationships/oleObject" Target="../embeddings/oleObject26.bin"/><Relationship Id="rId5" Type="http://schemas.openxmlformats.org/officeDocument/2006/relationships/tags" Target="../tags/tag186.xml"/><Relationship Id="rId15" Type="http://schemas.openxmlformats.org/officeDocument/2006/relationships/tags" Target="../tags/tag196.xml"/><Relationship Id="rId23" Type="http://schemas.openxmlformats.org/officeDocument/2006/relationships/tags" Target="../tags/tag204.xml"/><Relationship Id="rId28" Type="http://schemas.openxmlformats.org/officeDocument/2006/relationships/tags" Target="../tags/tag209.xml"/><Relationship Id="rId10" Type="http://schemas.openxmlformats.org/officeDocument/2006/relationships/tags" Target="../tags/tag191.xml"/><Relationship Id="rId19" Type="http://schemas.openxmlformats.org/officeDocument/2006/relationships/tags" Target="../tags/tag200.xml"/><Relationship Id="rId31" Type="http://schemas.openxmlformats.org/officeDocument/2006/relationships/notesSlide" Target="../notesSlides/notesSlide14.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 Id="rId22" Type="http://schemas.openxmlformats.org/officeDocument/2006/relationships/tags" Target="../tags/tag203.xml"/><Relationship Id="rId27" Type="http://schemas.openxmlformats.org/officeDocument/2006/relationships/tags" Target="../tags/tag208.xml"/><Relationship Id="rId30" Type="http://schemas.openxmlformats.org/officeDocument/2006/relationships/slideLayout" Target="../slideLayouts/slideLayout3.xml"/><Relationship Id="rId35" Type="http://schemas.openxmlformats.org/officeDocument/2006/relationships/chart" Target="../charts/chart5.xml"/></Relationships>
</file>

<file path=ppt/slides/_rels/slide15.xml.rels><?xml version="1.0" encoding="UTF-8" standalone="yes"?>
<Relationships xmlns="http://schemas.openxmlformats.org/package/2006/relationships"><Relationship Id="rId26" Type="http://schemas.openxmlformats.org/officeDocument/2006/relationships/tags" Target="../tags/tag235.xml"/><Relationship Id="rId117" Type="http://schemas.openxmlformats.org/officeDocument/2006/relationships/tags" Target="../tags/tag326.xml"/><Relationship Id="rId21" Type="http://schemas.openxmlformats.org/officeDocument/2006/relationships/tags" Target="../tags/tag230.xml"/><Relationship Id="rId42" Type="http://schemas.openxmlformats.org/officeDocument/2006/relationships/tags" Target="../tags/tag251.xml"/><Relationship Id="rId47" Type="http://schemas.openxmlformats.org/officeDocument/2006/relationships/tags" Target="../tags/tag256.xml"/><Relationship Id="rId63" Type="http://schemas.openxmlformats.org/officeDocument/2006/relationships/tags" Target="../tags/tag272.xml"/><Relationship Id="rId68" Type="http://schemas.openxmlformats.org/officeDocument/2006/relationships/tags" Target="../tags/tag277.xml"/><Relationship Id="rId84" Type="http://schemas.openxmlformats.org/officeDocument/2006/relationships/tags" Target="../tags/tag293.xml"/><Relationship Id="rId89" Type="http://schemas.openxmlformats.org/officeDocument/2006/relationships/tags" Target="../tags/tag298.xml"/><Relationship Id="rId112" Type="http://schemas.openxmlformats.org/officeDocument/2006/relationships/tags" Target="../tags/tag321.xml"/><Relationship Id="rId16" Type="http://schemas.openxmlformats.org/officeDocument/2006/relationships/tags" Target="../tags/tag225.xml"/><Relationship Id="rId107" Type="http://schemas.openxmlformats.org/officeDocument/2006/relationships/tags" Target="../tags/tag316.xml"/><Relationship Id="rId11" Type="http://schemas.openxmlformats.org/officeDocument/2006/relationships/tags" Target="../tags/tag220.xml"/><Relationship Id="rId32" Type="http://schemas.openxmlformats.org/officeDocument/2006/relationships/tags" Target="../tags/tag241.xml"/><Relationship Id="rId37" Type="http://schemas.openxmlformats.org/officeDocument/2006/relationships/tags" Target="../tags/tag246.xml"/><Relationship Id="rId53" Type="http://schemas.openxmlformats.org/officeDocument/2006/relationships/tags" Target="../tags/tag262.xml"/><Relationship Id="rId58" Type="http://schemas.openxmlformats.org/officeDocument/2006/relationships/tags" Target="../tags/tag267.xml"/><Relationship Id="rId74" Type="http://schemas.openxmlformats.org/officeDocument/2006/relationships/tags" Target="../tags/tag283.xml"/><Relationship Id="rId79" Type="http://schemas.openxmlformats.org/officeDocument/2006/relationships/tags" Target="../tags/tag288.xml"/><Relationship Id="rId102" Type="http://schemas.openxmlformats.org/officeDocument/2006/relationships/tags" Target="../tags/tag311.xml"/><Relationship Id="rId123" Type="http://schemas.openxmlformats.org/officeDocument/2006/relationships/notesSlide" Target="../notesSlides/notesSlide15.xml"/><Relationship Id="rId128" Type="http://schemas.openxmlformats.org/officeDocument/2006/relationships/chart" Target="../charts/chart7.xml"/><Relationship Id="rId5" Type="http://schemas.openxmlformats.org/officeDocument/2006/relationships/tags" Target="../tags/tag214.xml"/><Relationship Id="rId90" Type="http://schemas.openxmlformats.org/officeDocument/2006/relationships/tags" Target="../tags/tag299.xml"/><Relationship Id="rId95" Type="http://schemas.openxmlformats.org/officeDocument/2006/relationships/tags" Target="../tags/tag304.xml"/><Relationship Id="rId19" Type="http://schemas.openxmlformats.org/officeDocument/2006/relationships/tags" Target="../tags/tag228.xml"/><Relationship Id="rId14" Type="http://schemas.openxmlformats.org/officeDocument/2006/relationships/tags" Target="../tags/tag223.xml"/><Relationship Id="rId22" Type="http://schemas.openxmlformats.org/officeDocument/2006/relationships/tags" Target="../tags/tag231.xml"/><Relationship Id="rId27" Type="http://schemas.openxmlformats.org/officeDocument/2006/relationships/tags" Target="../tags/tag236.xml"/><Relationship Id="rId30" Type="http://schemas.openxmlformats.org/officeDocument/2006/relationships/tags" Target="../tags/tag239.xml"/><Relationship Id="rId35" Type="http://schemas.openxmlformats.org/officeDocument/2006/relationships/tags" Target="../tags/tag244.xml"/><Relationship Id="rId43" Type="http://schemas.openxmlformats.org/officeDocument/2006/relationships/tags" Target="../tags/tag252.xml"/><Relationship Id="rId48" Type="http://schemas.openxmlformats.org/officeDocument/2006/relationships/tags" Target="../tags/tag257.xml"/><Relationship Id="rId56" Type="http://schemas.openxmlformats.org/officeDocument/2006/relationships/tags" Target="../tags/tag265.xml"/><Relationship Id="rId64" Type="http://schemas.openxmlformats.org/officeDocument/2006/relationships/tags" Target="../tags/tag273.xml"/><Relationship Id="rId69" Type="http://schemas.openxmlformats.org/officeDocument/2006/relationships/tags" Target="../tags/tag278.xml"/><Relationship Id="rId77" Type="http://schemas.openxmlformats.org/officeDocument/2006/relationships/tags" Target="../tags/tag286.xml"/><Relationship Id="rId100" Type="http://schemas.openxmlformats.org/officeDocument/2006/relationships/tags" Target="../tags/tag309.xml"/><Relationship Id="rId105" Type="http://schemas.openxmlformats.org/officeDocument/2006/relationships/tags" Target="../tags/tag314.xml"/><Relationship Id="rId113" Type="http://schemas.openxmlformats.org/officeDocument/2006/relationships/tags" Target="../tags/tag322.xml"/><Relationship Id="rId118" Type="http://schemas.openxmlformats.org/officeDocument/2006/relationships/tags" Target="../tags/tag327.xml"/><Relationship Id="rId126" Type="http://schemas.openxmlformats.org/officeDocument/2006/relationships/hyperlink" Target="http://ghdx.healthdata.org/" TargetMode="External"/><Relationship Id="rId8" Type="http://schemas.openxmlformats.org/officeDocument/2006/relationships/tags" Target="../tags/tag217.xml"/><Relationship Id="rId51" Type="http://schemas.openxmlformats.org/officeDocument/2006/relationships/tags" Target="../tags/tag260.xml"/><Relationship Id="rId72" Type="http://schemas.openxmlformats.org/officeDocument/2006/relationships/tags" Target="../tags/tag281.xml"/><Relationship Id="rId80" Type="http://schemas.openxmlformats.org/officeDocument/2006/relationships/tags" Target="../tags/tag289.xml"/><Relationship Id="rId85" Type="http://schemas.openxmlformats.org/officeDocument/2006/relationships/tags" Target="../tags/tag294.xml"/><Relationship Id="rId93" Type="http://schemas.openxmlformats.org/officeDocument/2006/relationships/tags" Target="../tags/tag302.xml"/><Relationship Id="rId98" Type="http://schemas.openxmlformats.org/officeDocument/2006/relationships/tags" Target="../tags/tag307.xml"/><Relationship Id="rId121" Type="http://schemas.openxmlformats.org/officeDocument/2006/relationships/tags" Target="../tags/tag330.xml"/><Relationship Id="rId3" Type="http://schemas.openxmlformats.org/officeDocument/2006/relationships/tags" Target="../tags/tag212.xml"/><Relationship Id="rId12" Type="http://schemas.openxmlformats.org/officeDocument/2006/relationships/tags" Target="../tags/tag221.xml"/><Relationship Id="rId17" Type="http://schemas.openxmlformats.org/officeDocument/2006/relationships/tags" Target="../tags/tag226.xml"/><Relationship Id="rId25" Type="http://schemas.openxmlformats.org/officeDocument/2006/relationships/tags" Target="../tags/tag234.xml"/><Relationship Id="rId33" Type="http://schemas.openxmlformats.org/officeDocument/2006/relationships/tags" Target="../tags/tag242.xml"/><Relationship Id="rId38" Type="http://schemas.openxmlformats.org/officeDocument/2006/relationships/tags" Target="../tags/tag247.xml"/><Relationship Id="rId46" Type="http://schemas.openxmlformats.org/officeDocument/2006/relationships/tags" Target="../tags/tag255.xml"/><Relationship Id="rId59" Type="http://schemas.openxmlformats.org/officeDocument/2006/relationships/tags" Target="../tags/tag268.xml"/><Relationship Id="rId67" Type="http://schemas.openxmlformats.org/officeDocument/2006/relationships/tags" Target="../tags/tag276.xml"/><Relationship Id="rId103" Type="http://schemas.openxmlformats.org/officeDocument/2006/relationships/tags" Target="../tags/tag312.xml"/><Relationship Id="rId108" Type="http://schemas.openxmlformats.org/officeDocument/2006/relationships/tags" Target="../tags/tag317.xml"/><Relationship Id="rId116" Type="http://schemas.openxmlformats.org/officeDocument/2006/relationships/tags" Target="../tags/tag325.xml"/><Relationship Id="rId124" Type="http://schemas.openxmlformats.org/officeDocument/2006/relationships/oleObject" Target="../embeddings/oleObject27.bin"/><Relationship Id="rId129" Type="http://schemas.openxmlformats.org/officeDocument/2006/relationships/chart" Target="../charts/chart8.xml"/><Relationship Id="rId20" Type="http://schemas.openxmlformats.org/officeDocument/2006/relationships/tags" Target="../tags/tag229.xml"/><Relationship Id="rId41" Type="http://schemas.openxmlformats.org/officeDocument/2006/relationships/tags" Target="../tags/tag250.xml"/><Relationship Id="rId54" Type="http://schemas.openxmlformats.org/officeDocument/2006/relationships/tags" Target="../tags/tag263.xml"/><Relationship Id="rId62" Type="http://schemas.openxmlformats.org/officeDocument/2006/relationships/tags" Target="../tags/tag271.xml"/><Relationship Id="rId70" Type="http://schemas.openxmlformats.org/officeDocument/2006/relationships/tags" Target="../tags/tag279.xml"/><Relationship Id="rId75" Type="http://schemas.openxmlformats.org/officeDocument/2006/relationships/tags" Target="../tags/tag284.xml"/><Relationship Id="rId83" Type="http://schemas.openxmlformats.org/officeDocument/2006/relationships/tags" Target="../tags/tag292.xml"/><Relationship Id="rId88" Type="http://schemas.openxmlformats.org/officeDocument/2006/relationships/tags" Target="../tags/tag297.xml"/><Relationship Id="rId91" Type="http://schemas.openxmlformats.org/officeDocument/2006/relationships/tags" Target="../tags/tag300.xml"/><Relationship Id="rId96" Type="http://schemas.openxmlformats.org/officeDocument/2006/relationships/tags" Target="../tags/tag305.xml"/><Relationship Id="rId111" Type="http://schemas.openxmlformats.org/officeDocument/2006/relationships/tags" Target="../tags/tag320.xml"/><Relationship Id="rId1" Type="http://schemas.openxmlformats.org/officeDocument/2006/relationships/vmlDrawing" Target="../drawings/vmlDrawing27.vml"/><Relationship Id="rId6" Type="http://schemas.openxmlformats.org/officeDocument/2006/relationships/tags" Target="../tags/tag215.xml"/><Relationship Id="rId15" Type="http://schemas.openxmlformats.org/officeDocument/2006/relationships/tags" Target="../tags/tag224.xml"/><Relationship Id="rId23" Type="http://schemas.openxmlformats.org/officeDocument/2006/relationships/tags" Target="../tags/tag232.xml"/><Relationship Id="rId28" Type="http://schemas.openxmlformats.org/officeDocument/2006/relationships/tags" Target="../tags/tag237.xml"/><Relationship Id="rId36" Type="http://schemas.openxmlformats.org/officeDocument/2006/relationships/tags" Target="../tags/tag245.xml"/><Relationship Id="rId49" Type="http://schemas.openxmlformats.org/officeDocument/2006/relationships/tags" Target="../tags/tag258.xml"/><Relationship Id="rId57" Type="http://schemas.openxmlformats.org/officeDocument/2006/relationships/tags" Target="../tags/tag266.xml"/><Relationship Id="rId106" Type="http://schemas.openxmlformats.org/officeDocument/2006/relationships/tags" Target="../tags/tag315.xml"/><Relationship Id="rId114" Type="http://schemas.openxmlformats.org/officeDocument/2006/relationships/tags" Target="../tags/tag323.xml"/><Relationship Id="rId119" Type="http://schemas.openxmlformats.org/officeDocument/2006/relationships/tags" Target="../tags/tag328.xml"/><Relationship Id="rId127" Type="http://schemas.openxmlformats.org/officeDocument/2006/relationships/chart" Target="../charts/chart6.xml"/><Relationship Id="rId10" Type="http://schemas.openxmlformats.org/officeDocument/2006/relationships/tags" Target="../tags/tag219.xml"/><Relationship Id="rId31" Type="http://schemas.openxmlformats.org/officeDocument/2006/relationships/tags" Target="../tags/tag240.xml"/><Relationship Id="rId44" Type="http://schemas.openxmlformats.org/officeDocument/2006/relationships/tags" Target="../tags/tag253.xml"/><Relationship Id="rId52" Type="http://schemas.openxmlformats.org/officeDocument/2006/relationships/tags" Target="../tags/tag261.xml"/><Relationship Id="rId60" Type="http://schemas.openxmlformats.org/officeDocument/2006/relationships/tags" Target="../tags/tag269.xml"/><Relationship Id="rId65" Type="http://schemas.openxmlformats.org/officeDocument/2006/relationships/tags" Target="../tags/tag274.xml"/><Relationship Id="rId73" Type="http://schemas.openxmlformats.org/officeDocument/2006/relationships/tags" Target="../tags/tag282.xml"/><Relationship Id="rId78" Type="http://schemas.openxmlformats.org/officeDocument/2006/relationships/tags" Target="../tags/tag287.xml"/><Relationship Id="rId81" Type="http://schemas.openxmlformats.org/officeDocument/2006/relationships/tags" Target="../tags/tag290.xml"/><Relationship Id="rId86" Type="http://schemas.openxmlformats.org/officeDocument/2006/relationships/tags" Target="../tags/tag295.xml"/><Relationship Id="rId94" Type="http://schemas.openxmlformats.org/officeDocument/2006/relationships/tags" Target="../tags/tag303.xml"/><Relationship Id="rId99" Type="http://schemas.openxmlformats.org/officeDocument/2006/relationships/tags" Target="../tags/tag308.xml"/><Relationship Id="rId101" Type="http://schemas.openxmlformats.org/officeDocument/2006/relationships/tags" Target="../tags/tag310.xml"/><Relationship Id="rId122" Type="http://schemas.openxmlformats.org/officeDocument/2006/relationships/slideLayout" Target="../slideLayouts/slideLayout3.xml"/><Relationship Id="rId4" Type="http://schemas.openxmlformats.org/officeDocument/2006/relationships/tags" Target="../tags/tag213.xml"/><Relationship Id="rId9" Type="http://schemas.openxmlformats.org/officeDocument/2006/relationships/tags" Target="../tags/tag218.xml"/><Relationship Id="rId13" Type="http://schemas.openxmlformats.org/officeDocument/2006/relationships/tags" Target="../tags/tag222.xml"/><Relationship Id="rId18" Type="http://schemas.openxmlformats.org/officeDocument/2006/relationships/tags" Target="../tags/tag227.xml"/><Relationship Id="rId39" Type="http://schemas.openxmlformats.org/officeDocument/2006/relationships/tags" Target="../tags/tag248.xml"/><Relationship Id="rId109" Type="http://schemas.openxmlformats.org/officeDocument/2006/relationships/tags" Target="../tags/tag318.xml"/><Relationship Id="rId34" Type="http://schemas.openxmlformats.org/officeDocument/2006/relationships/tags" Target="../tags/tag243.xml"/><Relationship Id="rId50" Type="http://schemas.openxmlformats.org/officeDocument/2006/relationships/tags" Target="../tags/tag259.xml"/><Relationship Id="rId55" Type="http://schemas.openxmlformats.org/officeDocument/2006/relationships/tags" Target="../tags/tag264.xml"/><Relationship Id="rId76" Type="http://schemas.openxmlformats.org/officeDocument/2006/relationships/tags" Target="../tags/tag285.xml"/><Relationship Id="rId97" Type="http://schemas.openxmlformats.org/officeDocument/2006/relationships/tags" Target="../tags/tag306.xml"/><Relationship Id="rId104" Type="http://schemas.openxmlformats.org/officeDocument/2006/relationships/tags" Target="../tags/tag313.xml"/><Relationship Id="rId120" Type="http://schemas.openxmlformats.org/officeDocument/2006/relationships/tags" Target="../tags/tag329.xml"/><Relationship Id="rId125" Type="http://schemas.openxmlformats.org/officeDocument/2006/relationships/image" Target="../media/image1.emf"/><Relationship Id="rId7" Type="http://schemas.openxmlformats.org/officeDocument/2006/relationships/tags" Target="../tags/tag216.xml"/><Relationship Id="rId71" Type="http://schemas.openxmlformats.org/officeDocument/2006/relationships/tags" Target="../tags/tag280.xml"/><Relationship Id="rId92" Type="http://schemas.openxmlformats.org/officeDocument/2006/relationships/tags" Target="../tags/tag301.xml"/><Relationship Id="rId2" Type="http://schemas.openxmlformats.org/officeDocument/2006/relationships/tags" Target="../tags/tag211.xml"/><Relationship Id="rId29" Type="http://schemas.openxmlformats.org/officeDocument/2006/relationships/tags" Target="../tags/tag238.xml"/><Relationship Id="rId24" Type="http://schemas.openxmlformats.org/officeDocument/2006/relationships/tags" Target="../tags/tag233.xml"/><Relationship Id="rId40" Type="http://schemas.openxmlformats.org/officeDocument/2006/relationships/tags" Target="../tags/tag249.xml"/><Relationship Id="rId45" Type="http://schemas.openxmlformats.org/officeDocument/2006/relationships/tags" Target="../tags/tag254.xml"/><Relationship Id="rId66" Type="http://schemas.openxmlformats.org/officeDocument/2006/relationships/tags" Target="../tags/tag275.xml"/><Relationship Id="rId87" Type="http://schemas.openxmlformats.org/officeDocument/2006/relationships/tags" Target="../tags/tag296.xml"/><Relationship Id="rId110" Type="http://schemas.openxmlformats.org/officeDocument/2006/relationships/tags" Target="../tags/tag319.xml"/><Relationship Id="rId115" Type="http://schemas.openxmlformats.org/officeDocument/2006/relationships/tags" Target="../tags/tag324.xml"/><Relationship Id="rId61" Type="http://schemas.openxmlformats.org/officeDocument/2006/relationships/tags" Target="../tags/tag270.xml"/><Relationship Id="rId82" Type="http://schemas.openxmlformats.org/officeDocument/2006/relationships/tags" Target="../tags/tag291.xml"/></Relationships>
</file>

<file path=ppt/slides/_rels/slide16.xml.rels><?xml version="1.0" encoding="UTF-8" standalone="yes"?>
<Relationships xmlns="http://schemas.openxmlformats.org/package/2006/relationships"><Relationship Id="rId13" Type="http://schemas.openxmlformats.org/officeDocument/2006/relationships/tags" Target="../tags/tag342.xml"/><Relationship Id="rId18" Type="http://schemas.openxmlformats.org/officeDocument/2006/relationships/tags" Target="../tags/tag347.xml"/><Relationship Id="rId26" Type="http://schemas.openxmlformats.org/officeDocument/2006/relationships/tags" Target="../tags/tag355.xml"/><Relationship Id="rId39" Type="http://schemas.openxmlformats.org/officeDocument/2006/relationships/tags" Target="../tags/tag368.xml"/><Relationship Id="rId21" Type="http://schemas.openxmlformats.org/officeDocument/2006/relationships/tags" Target="../tags/tag350.xml"/><Relationship Id="rId34" Type="http://schemas.openxmlformats.org/officeDocument/2006/relationships/tags" Target="../tags/tag363.xml"/><Relationship Id="rId42" Type="http://schemas.openxmlformats.org/officeDocument/2006/relationships/tags" Target="../tags/tag371.xml"/><Relationship Id="rId47" Type="http://schemas.openxmlformats.org/officeDocument/2006/relationships/tags" Target="../tags/tag376.xml"/><Relationship Id="rId50" Type="http://schemas.openxmlformats.org/officeDocument/2006/relationships/oleObject" Target="../embeddings/oleObject28.bin"/><Relationship Id="rId55" Type="http://schemas.openxmlformats.org/officeDocument/2006/relationships/chart" Target="../charts/chart12.xml"/><Relationship Id="rId7" Type="http://schemas.openxmlformats.org/officeDocument/2006/relationships/tags" Target="../tags/tag336.xml"/><Relationship Id="rId12" Type="http://schemas.openxmlformats.org/officeDocument/2006/relationships/tags" Target="../tags/tag341.xml"/><Relationship Id="rId17" Type="http://schemas.openxmlformats.org/officeDocument/2006/relationships/tags" Target="../tags/tag346.xml"/><Relationship Id="rId25" Type="http://schemas.openxmlformats.org/officeDocument/2006/relationships/tags" Target="../tags/tag354.xml"/><Relationship Id="rId33" Type="http://schemas.openxmlformats.org/officeDocument/2006/relationships/tags" Target="../tags/tag362.xml"/><Relationship Id="rId38" Type="http://schemas.openxmlformats.org/officeDocument/2006/relationships/tags" Target="../tags/tag367.xml"/><Relationship Id="rId46" Type="http://schemas.openxmlformats.org/officeDocument/2006/relationships/tags" Target="../tags/tag375.xml"/><Relationship Id="rId2" Type="http://schemas.openxmlformats.org/officeDocument/2006/relationships/tags" Target="../tags/tag331.xml"/><Relationship Id="rId16" Type="http://schemas.openxmlformats.org/officeDocument/2006/relationships/tags" Target="../tags/tag345.xml"/><Relationship Id="rId20" Type="http://schemas.openxmlformats.org/officeDocument/2006/relationships/tags" Target="../tags/tag349.xml"/><Relationship Id="rId29" Type="http://schemas.openxmlformats.org/officeDocument/2006/relationships/tags" Target="../tags/tag358.xml"/><Relationship Id="rId41" Type="http://schemas.openxmlformats.org/officeDocument/2006/relationships/tags" Target="../tags/tag370.xml"/><Relationship Id="rId54" Type="http://schemas.openxmlformats.org/officeDocument/2006/relationships/chart" Target="../charts/chart11.xml"/><Relationship Id="rId1" Type="http://schemas.openxmlformats.org/officeDocument/2006/relationships/vmlDrawing" Target="../drawings/vmlDrawing28.vml"/><Relationship Id="rId6" Type="http://schemas.openxmlformats.org/officeDocument/2006/relationships/tags" Target="../tags/tag335.xml"/><Relationship Id="rId11" Type="http://schemas.openxmlformats.org/officeDocument/2006/relationships/tags" Target="../tags/tag340.xml"/><Relationship Id="rId24" Type="http://schemas.openxmlformats.org/officeDocument/2006/relationships/tags" Target="../tags/tag353.xml"/><Relationship Id="rId32" Type="http://schemas.openxmlformats.org/officeDocument/2006/relationships/tags" Target="../tags/tag361.xml"/><Relationship Id="rId37" Type="http://schemas.openxmlformats.org/officeDocument/2006/relationships/tags" Target="../tags/tag366.xml"/><Relationship Id="rId40" Type="http://schemas.openxmlformats.org/officeDocument/2006/relationships/tags" Target="../tags/tag369.xml"/><Relationship Id="rId45" Type="http://schemas.openxmlformats.org/officeDocument/2006/relationships/tags" Target="../tags/tag374.xml"/><Relationship Id="rId53" Type="http://schemas.openxmlformats.org/officeDocument/2006/relationships/chart" Target="../charts/chart10.xml"/><Relationship Id="rId5" Type="http://schemas.openxmlformats.org/officeDocument/2006/relationships/tags" Target="../tags/tag334.xml"/><Relationship Id="rId15" Type="http://schemas.openxmlformats.org/officeDocument/2006/relationships/tags" Target="../tags/tag344.xml"/><Relationship Id="rId23" Type="http://schemas.openxmlformats.org/officeDocument/2006/relationships/tags" Target="../tags/tag352.xml"/><Relationship Id="rId28" Type="http://schemas.openxmlformats.org/officeDocument/2006/relationships/tags" Target="../tags/tag357.xml"/><Relationship Id="rId36" Type="http://schemas.openxmlformats.org/officeDocument/2006/relationships/tags" Target="../tags/tag365.xml"/><Relationship Id="rId49" Type="http://schemas.openxmlformats.org/officeDocument/2006/relationships/notesSlide" Target="../notesSlides/notesSlide16.xml"/><Relationship Id="rId10" Type="http://schemas.openxmlformats.org/officeDocument/2006/relationships/tags" Target="../tags/tag339.xml"/><Relationship Id="rId19" Type="http://schemas.openxmlformats.org/officeDocument/2006/relationships/tags" Target="../tags/tag348.xml"/><Relationship Id="rId31" Type="http://schemas.openxmlformats.org/officeDocument/2006/relationships/tags" Target="../tags/tag360.xml"/><Relationship Id="rId44" Type="http://schemas.openxmlformats.org/officeDocument/2006/relationships/tags" Target="../tags/tag373.xml"/><Relationship Id="rId52" Type="http://schemas.openxmlformats.org/officeDocument/2006/relationships/chart" Target="../charts/chart9.xml"/><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tags" Target="../tags/tag343.xml"/><Relationship Id="rId22" Type="http://schemas.openxmlformats.org/officeDocument/2006/relationships/tags" Target="../tags/tag351.xml"/><Relationship Id="rId27" Type="http://schemas.openxmlformats.org/officeDocument/2006/relationships/tags" Target="../tags/tag356.xml"/><Relationship Id="rId30" Type="http://schemas.openxmlformats.org/officeDocument/2006/relationships/tags" Target="../tags/tag359.xml"/><Relationship Id="rId35" Type="http://schemas.openxmlformats.org/officeDocument/2006/relationships/tags" Target="../tags/tag364.xml"/><Relationship Id="rId43" Type="http://schemas.openxmlformats.org/officeDocument/2006/relationships/tags" Target="../tags/tag372.xml"/><Relationship Id="rId48" Type="http://schemas.openxmlformats.org/officeDocument/2006/relationships/slideLayout" Target="../slideLayouts/slideLayout3.xml"/><Relationship Id="rId8" Type="http://schemas.openxmlformats.org/officeDocument/2006/relationships/tags" Target="../tags/tag337.xml"/><Relationship Id="rId51" Type="http://schemas.openxmlformats.org/officeDocument/2006/relationships/image" Target="../media/image1.emf"/><Relationship Id="rId3" Type="http://schemas.openxmlformats.org/officeDocument/2006/relationships/tags" Target="../tags/tag332.xml"/></Relationships>
</file>

<file path=ppt/slides/_rels/slide17.xml.rels><?xml version="1.0" encoding="UTF-8" standalone="yes"?>
<Relationships xmlns="http://schemas.openxmlformats.org/package/2006/relationships"><Relationship Id="rId13" Type="http://schemas.openxmlformats.org/officeDocument/2006/relationships/tags" Target="../tags/tag388.xml"/><Relationship Id="rId18" Type="http://schemas.openxmlformats.org/officeDocument/2006/relationships/tags" Target="../tags/tag393.xml"/><Relationship Id="rId26" Type="http://schemas.openxmlformats.org/officeDocument/2006/relationships/tags" Target="../tags/tag401.xml"/><Relationship Id="rId39" Type="http://schemas.openxmlformats.org/officeDocument/2006/relationships/tags" Target="../tags/tag414.xml"/><Relationship Id="rId21" Type="http://schemas.openxmlformats.org/officeDocument/2006/relationships/tags" Target="../tags/tag396.xml"/><Relationship Id="rId34" Type="http://schemas.openxmlformats.org/officeDocument/2006/relationships/tags" Target="../tags/tag409.xml"/><Relationship Id="rId42" Type="http://schemas.openxmlformats.org/officeDocument/2006/relationships/tags" Target="../tags/tag417.xml"/><Relationship Id="rId47" Type="http://schemas.openxmlformats.org/officeDocument/2006/relationships/tags" Target="../tags/tag422.xml"/><Relationship Id="rId50" Type="http://schemas.openxmlformats.org/officeDocument/2006/relationships/tags" Target="../tags/tag425.xml"/><Relationship Id="rId55" Type="http://schemas.openxmlformats.org/officeDocument/2006/relationships/tags" Target="../tags/tag430.xml"/><Relationship Id="rId63" Type="http://schemas.openxmlformats.org/officeDocument/2006/relationships/tags" Target="../tags/tag438.xml"/><Relationship Id="rId68" Type="http://schemas.openxmlformats.org/officeDocument/2006/relationships/tags" Target="../tags/tag443.xml"/><Relationship Id="rId76" Type="http://schemas.openxmlformats.org/officeDocument/2006/relationships/chart" Target="../charts/chart16.xml"/><Relationship Id="rId7" Type="http://schemas.openxmlformats.org/officeDocument/2006/relationships/tags" Target="../tags/tag382.xml"/><Relationship Id="rId71" Type="http://schemas.openxmlformats.org/officeDocument/2006/relationships/oleObject" Target="../embeddings/oleObject29.bin"/><Relationship Id="rId2" Type="http://schemas.openxmlformats.org/officeDocument/2006/relationships/tags" Target="../tags/tag377.xml"/><Relationship Id="rId16" Type="http://schemas.openxmlformats.org/officeDocument/2006/relationships/tags" Target="../tags/tag391.xml"/><Relationship Id="rId29" Type="http://schemas.openxmlformats.org/officeDocument/2006/relationships/tags" Target="../tags/tag404.xml"/><Relationship Id="rId11" Type="http://schemas.openxmlformats.org/officeDocument/2006/relationships/tags" Target="../tags/tag386.xml"/><Relationship Id="rId24" Type="http://schemas.openxmlformats.org/officeDocument/2006/relationships/tags" Target="../tags/tag399.xml"/><Relationship Id="rId32" Type="http://schemas.openxmlformats.org/officeDocument/2006/relationships/tags" Target="../tags/tag407.xml"/><Relationship Id="rId37" Type="http://schemas.openxmlformats.org/officeDocument/2006/relationships/tags" Target="../tags/tag412.xml"/><Relationship Id="rId40" Type="http://schemas.openxmlformats.org/officeDocument/2006/relationships/tags" Target="../tags/tag415.xml"/><Relationship Id="rId45" Type="http://schemas.openxmlformats.org/officeDocument/2006/relationships/tags" Target="../tags/tag420.xml"/><Relationship Id="rId53" Type="http://schemas.openxmlformats.org/officeDocument/2006/relationships/tags" Target="../tags/tag428.xml"/><Relationship Id="rId58" Type="http://schemas.openxmlformats.org/officeDocument/2006/relationships/tags" Target="../tags/tag433.xml"/><Relationship Id="rId66" Type="http://schemas.openxmlformats.org/officeDocument/2006/relationships/tags" Target="../tags/tag441.xml"/><Relationship Id="rId74" Type="http://schemas.openxmlformats.org/officeDocument/2006/relationships/chart" Target="../charts/chart14.xml"/><Relationship Id="rId5" Type="http://schemas.openxmlformats.org/officeDocument/2006/relationships/tags" Target="../tags/tag380.xml"/><Relationship Id="rId15" Type="http://schemas.openxmlformats.org/officeDocument/2006/relationships/tags" Target="../tags/tag390.xml"/><Relationship Id="rId23" Type="http://schemas.openxmlformats.org/officeDocument/2006/relationships/tags" Target="../tags/tag398.xml"/><Relationship Id="rId28" Type="http://schemas.openxmlformats.org/officeDocument/2006/relationships/tags" Target="../tags/tag403.xml"/><Relationship Id="rId36" Type="http://schemas.openxmlformats.org/officeDocument/2006/relationships/tags" Target="../tags/tag411.xml"/><Relationship Id="rId49" Type="http://schemas.openxmlformats.org/officeDocument/2006/relationships/tags" Target="../tags/tag424.xml"/><Relationship Id="rId57" Type="http://schemas.openxmlformats.org/officeDocument/2006/relationships/tags" Target="../tags/tag432.xml"/><Relationship Id="rId61" Type="http://schemas.openxmlformats.org/officeDocument/2006/relationships/tags" Target="../tags/tag436.xml"/><Relationship Id="rId10" Type="http://schemas.openxmlformats.org/officeDocument/2006/relationships/tags" Target="../tags/tag385.xml"/><Relationship Id="rId19" Type="http://schemas.openxmlformats.org/officeDocument/2006/relationships/tags" Target="../tags/tag394.xml"/><Relationship Id="rId31" Type="http://schemas.openxmlformats.org/officeDocument/2006/relationships/tags" Target="../tags/tag406.xml"/><Relationship Id="rId44" Type="http://schemas.openxmlformats.org/officeDocument/2006/relationships/tags" Target="../tags/tag419.xml"/><Relationship Id="rId52" Type="http://schemas.openxmlformats.org/officeDocument/2006/relationships/tags" Target="../tags/tag427.xml"/><Relationship Id="rId60" Type="http://schemas.openxmlformats.org/officeDocument/2006/relationships/tags" Target="../tags/tag435.xml"/><Relationship Id="rId65" Type="http://schemas.openxmlformats.org/officeDocument/2006/relationships/tags" Target="../tags/tag440.xml"/><Relationship Id="rId73" Type="http://schemas.openxmlformats.org/officeDocument/2006/relationships/chart" Target="../charts/chart13.xml"/><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 Id="rId22" Type="http://schemas.openxmlformats.org/officeDocument/2006/relationships/tags" Target="../tags/tag397.xml"/><Relationship Id="rId27" Type="http://schemas.openxmlformats.org/officeDocument/2006/relationships/tags" Target="../tags/tag402.xml"/><Relationship Id="rId30" Type="http://schemas.openxmlformats.org/officeDocument/2006/relationships/tags" Target="../tags/tag405.xml"/><Relationship Id="rId35" Type="http://schemas.openxmlformats.org/officeDocument/2006/relationships/tags" Target="../tags/tag410.xml"/><Relationship Id="rId43" Type="http://schemas.openxmlformats.org/officeDocument/2006/relationships/tags" Target="../tags/tag418.xml"/><Relationship Id="rId48" Type="http://schemas.openxmlformats.org/officeDocument/2006/relationships/tags" Target="../tags/tag423.xml"/><Relationship Id="rId56" Type="http://schemas.openxmlformats.org/officeDocument/2006/relationships/tags" Target="../tags/tag431.xml"/><Relationship Id="rId64" Type="http://schemas.openxmlformats.org/officeDocument/2006/relationships/tags" Target="../tags/tag439.xml"/><Relationship Id="rId69" Type="http://schemas.openxmlformats.org/officeDocument/2006/relationships/slideLayout" Target="../slideLayouts/slideLayout3.xml"/><Relationship Id="rId8" Type="http://schemas.openxmlformats.org/officeDocument/2006/relationships/tags" Target="../tags/tag383.xml"/><Relationship Id="rId51" Type="http://schemas.openxmlformats.org/officeDocument/2006/relationships/tags" Target="../tags/tag426.xml"/><Relationship Id="rId72" Type="http://schemas.openxmlformats.org/officeDocument/2006/relationships/image" Target="../media/image1.emf"/><Relationship Id="rId3" Type="http://schemas.openxmlformats.org/officeDocument/2006/relationships/tags" Target="../tags/tag378.xml"/><Relationship Id="rId12" Type="http://schemas.openxmlformats.org/officeDocument/2006/relationships/tags" Target="../tags/tag387.xml"/><Relationship Id="rId17" Type="http://schemas.openxmlformats.org/officeDocument/2006/relationships/tags" Target="../tags/tag392.xml"/><Relationship Id="rId25" Type="http://schemas.openxmlformats.org/officeDocument/2006/relationships/tags" Target="../tags/tag400.xml"/><Relationship Id="rId33" Type="http://schemas.openxmlformats.org/officeDocument/2006/relationships/tags" Target="../tags/tag408.xml"/><Relationship Id="rId38" Type="http://schemas.openxmlformats.org/officeDocument/2006/relationships/tags" Target="../tags/tag413.xml"/><Relationship Id="rId46" Type="http://schemas.openxmlformats.org/officeDocument/2006/relationships/tags" Target="../tags/tag421.xml"/><Relationship Id="rId59" Type="http://schemas.openxmlformats.org/officeDocument/2006/relationships/tags" Target="../tags/tag434.xml"/><Relationship Id="rId67" Type="http://schemas.openxmlformats.org/officeDocument/2006/relationships/tags" Target="../tags/tag442.xml"/><Relationship Id="rId20" Type="http://schemas.openxmlformats.org/officeDocument/2006/relationships/tags" Target="../tags/tag395.xml"/><Relationship Id="rId41" Type="http://schemas.openxmlformats.org/officeDocument/2006/relationships/tags" Target="../tags/tag416.xml"/><Relationship Id="rId54" Type="http://schemas.openxmlformats.org/officeDocument/2006/relationships/tags" Target="../tags/tag429.xml"/><Relationship Id="rId62" Type="http://schemas.openxmlformats.org/officeDocument/2006/relationships/tags" Target="../tags/tag437.xml"/><Relationship Id="rId70" Type="http://schemas.openxmlformats.org/officeDocument/2006/relationships/notesSlide" Target="../notesSlides/notesSlide17.xml"/><Relationship Id="rId75" Type="http://schemas.openxmlformats.org/officeDocument/2006/relationships/chart" Target="../charts/chart15.xml"/><Relationship Id="rId1" Type="http://schemas.openxmlformats.org/officeDocument/2006/relationships/vmlDrawing" Target="../drawings/vmlDrawing29.vml"/><Relationship Id="rId6" Type="http://schemas.openxmlformats.org/officeDocument/2006/relationships/tags" Target="../tags/tag381.xml"/></Relationships>
</file>

<file path=ppt/slides/_rels/slide18.xml.rels><?xml version="1.0" encoding="UTF-8" standalone="yes"?>
<Relationships xmlns="http://schemas.openxmlformats.org/package/2006/relationships"><Relationship Id="rId13" Type="http://schemas.openxmlformats.org/officeDocument/2006/relationships/tags" Target="../tags/tag455.xml"/><Relationship Id="rId18" Type="http://schemas.openxmlformats.org/officeDocument/2006/relationships/tags" Target="../tags/tag460.xml"/><Relationship Id="rId26" Type="http://schemas.openxmlformats.org/officeDocument/2006/relationships/tags" Target="../tags/tag468.xml"/><Relationship Id="rId39" Type="http://schemas.openxmlformats.org/officeDocument/2006/relationships/tags" Target="../tags/tag481.xml"/><Relationship Id="rId21" Type="http://schemas.openxmlformats.org/officeDocument/2006/relationships/tags" Target="../tags/tag463.xml"/><Relationship Id="rId34" Type="http://schemas.openxmlformats.org/officeDocument/2006/relationships/tags" Target="../tags/tag476.xml"/><Relationship Id="rId42" Type="http://schemas.openxmlformats.org/officeDocument/2006/relationships/tags" Target="../tags/tag484.xml"/><Relationship Id="rId47" Type="http://schemas.openxmlformats.org/officeDocument/2006/relationships/tags" Target="../tags/tag489.xml"/><Relationship Id="rId50" Type="http://schemas.openxmlformats.org/officeDocument/2006/relationships/tags" Target="../tags/tag492.xml"/><Relationship Id="rId55" Type="http://schemas.openxmlformats.org/officeDocument/2006/relationships/tags" Target="../tags/tag497.xml"/><Relationship Id="rId63" Type="http://schemas.openxmlformats.org/officeDocument/2006/relationships/slideLayout" Target="../slideLayouts/slideLayout3.xml"/><Relationship Id="rId68" Type="http://schemas.openxmlformats.org/officeDocument/2006/relationships/chart" Target="../charts/chart18.xml"/><Relationship Id="rId7" Type="http://schemas.openxmlformats.org/officeDocument/2006/relationships/tags" Target="../tags/tag449.xml"/><Relationship Id="rId2" Type="http://schemas.openxmlformats.org/officeDocument/2006/relationships/tags" Target="../tags/tag444.xml"/><Relationship Id="rId16" Type="http://schemas.openxmlformats.org/officeDocument/2006/relationships/tags" Target="../tags/tag458.xml"/><Relationship Id="rId29" Type="http://schemas.openxmlformats.org/officeDocument/2006/relationships/tags" Target="../tags/tag471.xml"/><Relationship Id="rId1" Type="http://schemas.openxmlformats.org/officeDocument/2006/relationships/vmlDrawing" Target="../drawings/vmlDrawing30.vml"/><Relationship Id="rId6" Type="http://schemas.openxmlformats.org/officeDocument/2006/relationships/tags" Target="../tags/tag448.xml"/><Relationship Id="rId11" Type="http://schemas.openxmlformats.org/officeDocument/2006/relationships/tags" Target="../tags/tag453.xml"/><Relationship Id="rId24" Type="http://schemas.openxmlformats.org/officeDocument/2006/relationships/tags" Target="../tags/tag466.xml"/><Relationship Id="rId32" Type="http://schemas.openxmlformats.org/officeDocument/2006/relationships/tags" Target="../tags/tag474.xml"/><Relationship Id="rId37" Type="http://schemas.openxmlformats.org/officeDocument/2006/relationships/tags" Target="../tags/tag479.xml"/><Relationship Id="rId40" Type="http://schemas.openxmlformats.org/officeDocument/2006/relationships/tags" Target="../tags/tag482.xml"/><Relationship Id="rId45" Type="http://schemas.openxmlformats.org/officeDocument/2006/relationships/tags" Target="../tags/tag487.xml"/><Relationship Id="rId53" Type="http://schemas.openxmlformats.org/officeDocument/2006/relationships/tags" Target="../tags/tag495.xml"/><Relationship Id="rId58" Type="http://schemas.openxmlformats.org/officeDocument/2006/relationships/tags" Target="../tags/tag500.xml"/><Relationship Id="rId66" Type="http://schemas.openxmlformats.org/officeDocument/2006/relationships/image" Target="../media/image1.emf"/><Relationship Id="rId5" Type="http://schemas.openxmlformats.org/officeDocument/2006/relationships/tags" Target="../tags/tag447.xml"/><Relationship Id="rId15" Type="http://schemas.openxmlformats.org/officeDocument/2006/relationships/tags" Target="../tags/tag457.xml"/><Relationship Id="rId23" Type="http://schemas.openxmlformats.org/officeDocument/2006/relationships/tags" Target="../tags/tag465.xml"/><Relationship Id="rId28" Type="http://schemas.openxmlformats.org/officeDocument/2006/relationships/tags" Target="../tags/tag470.xml"/><Relationship Id="rId36" Type="http://schemas.openxmlformats.org/officeDocument/2006/relationships/tags" Target="../tags/tag478.xml"/><Relationship Id="rId49" Type="http://schemas.openxmlformats.org/officeDocument/2006/relationships/tags" Target="../tags/tag491.xml"/><Relationship Id="rId57" Type="http://schemas.openxmlformats.org/officeDocument/2006/relationships/tags" Target="../tags/tag499.xml"/><Relationship Id="rId61" Type="http://schemas.openxmlformats.org/officeDocument/2006/relationships/tags" Target="../tags/tag503.xml"/><Relationship Id="rId10" Type="http://schemas.openxmlformats.org/officeDocument/2006/relationships/tags" Target="../tags/tag452.xml"/><Relationship Id="rId19" Type="http://schemas.openxmlformats.org/officeDocument/2006/relationships/tags" Target="../tags/tag461.xml"/><Relationship Id="rId31" Type="http://schemas.openxmlformats.org/officeDocument/2006/relationships/tags" Target="../tags/tag473.xml"/><Relationship Id="rId44" Type="http://schemas.openxmlformats.org/officeDocument/2006/relationships/tags" Target="../tags/tag486.xml"/><Relationship Id="rId52" Type="http://schemas.openxmlformats.org/officeDocument/2006/relationships/tags" Target="../tags/tag494.xml"/><Relationship Id="rId60" Type="http://schemas.openxmlformats.org/officeDocument/2006/relationships/tags" Target="../tags/tag502.xml"/><Relationship Id="rId65" Type="http://schemas.openxmlformats.org/officeDocument/2006/relationships/oleObject" Target="../embeddings/oleObject30.bin"/><Relationship Id="rId4" Type="http://schemas.openxmlformats.org/officeDocument/2006/relationships/tags" Target="../tags/tag446.xml"/><Relationship Id="rId9" Type="http://schemas.openxmlformats.org/officeDocument/2006/relationships/tags" Target="../tags/tag451.xml"/><Relationship Id="rId14" Type="http://schemas.openxmlformats.org/officeDocument/2006/relationships/tags" Target="../tags/tag456.xml"/><Relationship Id="rId22" Type="http://schemas.openxmlformats.org/officeDocument/2006/relationships/tags" Target="../tags/tag464.xml"/><Relationship Id="rId27" Type="http://schemas.openxmlformats.org/officeDocument/2006/relationships/tags" Target="../tags/tag469.xml"/><Relationship Id="rId30" Type="http://schemas.openxmlformats.org/officeDocument/2006/relationships/tags" Target="../tags/tag472.xml"/><Relationship Id="rId35" Type="http://schemas.openxmlformats.org/officeDocument/2006/relationships/tags" Target="../tags/tag477.xml"/><Relationship Id="rId43" Type="http://schemas.openxmlformats.org/officeDocument/2006/relationships/tags" Target="../tags/tag485.xml"/><Relationship Id="rId48" Type="http://schemas.openxmlformats.org/officeDocument/2006/relationships/tags" Target="../tags/tag490.xml"/><Relationship Id="rId56" Type="http://schemas.openxmlformats.org/officeDocument/2006/relationships/tags" Target="../tags/tag498.xml"/><Relationship Id="rId64" Type="http://schemas.openxmlformats.org/officeDocument/2006/relationships/notesSlide" Target="../notesSlides/notesSlide18.xml"/><Relationship Id="rId69" Type="http://schemas.openxmlformats.org/officeDocument/2006/relationships/chart" Target="../charts/chart19.xml"/><Relationship Id="rId8" Type="http://schemas.openxmlformats.org/officeDocument/2006/relationships/tags" Target="../tags/tag450.xml"/><Relationship Id="rId51" Type="http://schemas.openxmlformats.org/officeDocument/2006/relationships/tags" Target="../tags/tag493.xml"/><Relationship Id="rId3" Type="http://schemas.openxmlformats.org/officeDocument/2006/relationships/tags" Target="../tags/tag445.xml"/><Relationship Id="rId12" Type="http://schemas.openxmlformats.org/officeDocument/2006/relationships/tags" Target="../tags/tag454.xml"/><Relationship Id="rId17" Type="http://schemas.openxmlformats.org/officeDocument/2006/relationships/tags" Target="../tags/tag459.xml"/><Relationship Id="rId25" Type="http://schemas.openxmlformats.org/officeDocument/2006/relationships/tags" Target="../tags/tag467.xml"/><Relationship Id="rId33" Type="http://schemas.openxmlformats.org/officeDocument/2006/relationships/tags" Target="../tags/tag475.xml"/><Relationship Id="rId38" Type="http://schemas.openxmlformats.org/officeDocument/2006/relationships/tags" Target="../tags/tag480.xml"/><Relationship Id="rId46" Type="http://schemas.openxmlformats.org/officeDocument/2006/relationships/tags" Target="../tags/tag488.xml"/><Relationship Id="rId59" Type="http://schemas.openxmlformats.org/officeDocument/2006/relationships/tags" Target="../tags/tag501.xml"/><Relationship Id="rId67" Type="http://schemas.openxmlformats.org/officeDocument/2006/relationships/chart" Target="../charts/chart17.xml"/><Relationship Id="rId20" Type="http://schemas.openxmlformats.org/officeDocument/2006/relationships/tags" Target="../tags/tag462.xml"/><Relationship Id="rId41" Type="http://schemas.openxmlformats.org/officeDocument/2006/relationships/tags" Target="../tags/tag483.xml"/><Relationship Id="rId54" Type="http://schemas.openxmlformats.org/officeDocument/2006/relationships/tags" Target="../tags/tag496.xml"/><Relationship Id="rId62" Type="http://schemas.openxmlformats.org/officeDocument/2006/relationships/tags" Target="../tags/tag504.xml"/><Relationship Id="rId70" Type="http://schemas.openxmlformats.org/officeDocument/2006/relationships/chart" Target="../charts/chart20.xml"/></Relationships>
</file>

<file path=ppt/slides/_rels/slide19.xml.rels><?xml version="1.0" encoding="UTF-8" standalone="yes"?>
<Relationships xmlns="http://schemas.openxmlformats.org/package/2006/relationships"><Relationship Id="rId13" Type="http://schemas.openxmlformats.org/officeDocument/2006/relationships/tags" Target="../tags/tag516.xml"/><Relationship Id="rId18" Type="http://schemas.openxmlformats.org/officeDocument/2006/relationships/tags" Target="../tags/tag521.xml"/><Relationship Id="rId26" Type="http://schemas.openxmlformats.org/officeDocument/2006/relationships/tags" Target="../tags/tag529.xml"/><Relationship Id="rId39" Type="http://schemas.openxmlformats.org/officeDocument/2006/relationships/tags" Target="../tags/tag542.xml"/><Relationship Id="rId21" Type="http://schemas.openxmlformats.org/officeDocument/2006/relationships/tags" Target="../tags/tag524.xml"/><Relationship Id="rId34" Type="http://schemas.openxmlformats.org/officeDocument/2006/relationships/tags" Target="../tags/tag537.xml"/><Relationship Id="rId42" Type="http://schemas.openxmlformats.org/officeDocument/2006/relationships/tags" Target="../tags/tag545.xml"/><Relationship Id="rId47" Type="http://schemas.openxmlformats.org/officeDocument/2006/relationships/tags" Target="../tags/tag550.xml"/><Relationship Id="rId50" Type="http://schemas.openxmlformats.org/officeDocument/2006/relationships/tags" Target="../tags/tag553.xml"/><Relationship Id="rId55" Type="http://schemas.openxmlformats.org/officeDocument/2006/relationships/tags" Target="../tags/tag558.xml"/><Relationship Id="rId63" Type="http://schemas.openxmlformats.org/officeDocument/2006/relationships/chart" Target="../charts/chart21.xml"/><Relationship Id="rId7" Type="http://schemas.openxmlformats.org/officeDocument/2006/relationships/tags" Target="../tags/tag510.xml"/><Relationship Id="rId2" Type="http://schemas.openxmlformats.org/officeDocument/2006/relationships/tags" Target="../tags/tag505.xml"/><Relationship Id="rId16" Type="http://schemas.openxmlformats.org/officeDocument/2006/relationships/tags" Target="../tags/tag519.xml"/><Relationship Id="rId20" Type="http://schemas.openxmlformats.org/officeDocument/2006/relationships/tags" Target="../tags/tag523.xml"/><Relationship Id="rId29" Type="http://schemas.openxmlformats.org/officeDocument/2006/relationships/tags" Target="../tags/tag532.xml"/><Relationship Id="rId41" Type="http://schemas.openxmlformats.org/officeDocument/2006/relationships/tags" Target="../tags/tag544.xml"/><Relationship Id="rId54" Type="http://schemas.openxmlformats.org/officeDocument/2006/relationships/tags" Target="../tags/tag557.xml"/><Relationship Id="rId62" Type="http://schemas.openxmlformats.org/officeDocument/2006/relationships/image" Target="../media/image1.emf"/><Relationship Id="rId1" Type="http://schemas.openxmlformats.org/officeDocument/2006/relationships/vmlDrawing" Target="../drawings/vmlDrawing31.vml"/><Relationship Id="rId6" Type="http://schemas.openxmlformats.org/officeDocument/2006/relationships/tags" Target="../tags/tag509.xml"/><Relationship Id="rId11" Type="http://schemas.openxmlformats.org/officeDocument/2006/relationships/tags" Target="../tags/tag514.xml"/><Relationship Id="rId24" Type="http://schemas.openxmlformats.org/officeDocument/2006/relationships/tags" Target="../tags/tag527.xml"/><Relationship Id="rId32" Type="http://schemas.openxmlformats.org/officeDocument/2006/relationships/tags" Target="../tags/tag535.xml"/><Relationship Id="rId37" Type="http://schemas.openxmlformats.org/officeDocument/2006/relationships/tags" Target="../tags/tag540.xml"/><Relationship Id="rId40" Type="http://schemas.openxmlformats.org/officeDocument/2006/relationships/tags" Target="../tags/tag543.xml"/><Relationship Id="rId45" Type="http://schemas.openxmlformats.org/officeDocument/2006/relationships/tags" Target="../tags/tag548.xml"/><Relationship Id="rId53" Type="http://schemas.openxmlformats.org/officeDocument/2006/relationships/tags" Target="../tags/tag556.xml"/><Relationship Id="rId58" Type="http://schemas.openxmlformats.org/officeDocument/2006/relationships/tags" Target="../tags/tag561.xml"/><Relationship Id="rId66" Type="http://schemas.openxmlformats.org/officeDocument/2006/relationships/chart" Target="../charts/chart24.xml"/><Relationship Id="rId5" Type="http://schemas.openxmlformats.org/officeDocument/2006/relationships/tags" Target="../tags/tag508.xml"/><Relationship Id="rId15" Type="http://schemas.openxmlformats.org/officeDocument/2006/relationships/tags" Target="../tags/tag518.xml"/><Relationship Id="rId23" Type="http://schemas.openxmlformats.org/officeDocument/2006/relationships/tags" Target="../tags/tag526.xml"/><Relationship Id="rId28" Type="http://schemas.openxmlformats.org/officeDocument/2006/relationships/tags" Target="../tags/tag531.xml"/><Relationship Id="rId36" Type="http://schemas.openxmlformats.org/officeDocument/2006/relationships/tags" Target="../tags/tag539.xml"/><Relationship Id="rId49" Type="http://schemas.openxmlformats.org/officeDocument/2006/relationships/tags" Target="../tags/tag552.xml"/><Relationship Id="rId57" Type="http://schemas.openxmlformats.org/officeDocument/2006/relationships/tags" Target="../tags/tag560.xml"/><Relationship Id="rId61" Type="http://schemas.openxmlformats.org/officeDocument/2006/relationships/oleObject" Target="../embeddings/oleObject31.bin"/><Relationship Id="rId10" Type="http://schemas.openxmlformats.org/officeDocument/2006/relationships/tags" Target="../tags/tag513.xml"/><Relationship Id="rId19" Type="http://schemas.openxmlformats.org/officeDocument/2006/relationships/tags" Target="../tags/tag522.xml"/><Relationship Id="rId31" Type="http://schemas.openxmlformats.org/officeDocument/2006/relationships/tags" Target="../tags/tag534.xml"/><Relationship Id="rId44" Type="http://schemas.openxmlformats.org/officeDocument/2006/relationships/tags" Target="../tags/tag547.xml"/><Relationship Id="rId52" Type="http://schemas.openxmlformats.org/officeDocument/2006/relationships/tags" Target="../tags/tag555.xml"/><Relationship Id="rId60" Type="http://schemas.openxmlformats.org/officeDocument/2006/relationships/notesSlide" Target="../notesSlides/notesSlide19.xml"/><Relationship Id="rId65" Type="http://schemas.openxmlformats.org/officeDocument/2006/relationships/chart" Target="../charts/chart23.xml"/><Relationship Id="rId4" Type="http://schemas.openxmlformats.org/officeDocument/2006/relationships/tags" Target="../tags/tag507.xml"/><Relationship Id="rId9" Type="http://schemas.openxmlformats.org/officeDocument/2006/relationships/tags" Target="../tags/tag512.xml"/><Relationship Id="rId14" Type="http://schemas.openxmlformats.org/officeDocument/2006/relationships/tags" Target="../tags/tag517.xml"/><Relationship Id="rId22" Type="http://schemas.openxmlformats.org/officeDocument/2006/relationships/tags" Target="../tags/tag525.xml"/><Relationship Id="rId27" Type="http://schemas.openxmlformats.org/officeDocument/2006/relationships/tags" Target="../tags/tag530.xml"/><Relationship Id="rId30" Type="http://schemas.openxmlformats.org/officeDocument/2006/relationships/tags" Target="../tags/tag533.xml"/><Relationship Id="rId35" Type="http://schemas.openxmlformats.org/officeDocument/2006/relationships/tags" Target="../tags/tag538.xml"/><Relationship Id="rId43" Type="http://schemas.openxmlformats.org/officeDocument/2006/relationships/tags" Target="../tags/tag546.xml"/><Relationship Id="rId48" Type="http://schemas.openxmlformats.org/officeDocument/2006/relationships/tags" Target="../tags/tag551.xml"/><Relationship Id="rId56" Type="http://schemas.openxmlformats.org/officeDocument/2006/relationships/tags" Target="../tags/tag559.xml"/><Relationship Id="rId64" Type="http://schemas.openxmlformats.org/officeDocument/2006/relationships/chart" Target="../charts/chart22.xml"/><Relationship Id="rId8" Type="http://schemas.openxmlformats.org/officeDocument/2006/relationships/tags" Target="../tags/tag511.xml"/><Relationship Id="rId51" Type="http://schemas.openxmlformats.org/officeDocument/2006/relationships/tags" Target="../tags/tag554.xml"/><Relationship Id="rId3" Type="http://schemas.openxmlformats.org/officeDocument/2006/relationships/tags" Target="../tags/tag506.xml"/><Relationship Id="rId12" Type="http://schemas.openxmlformats.org/officeDocument/2006/relationships/tags" Target="../tags/tag515.xml"/><Relationship Id="rId17" Type="http://schemas.openxmlformats.org/officeDocument/2006/relationships/tags" Target="../tags/tag520.xml"/><Relationship Id="rId25" Type="http://schemas.openxmlformats.org/officeDocument/2006/relationships/tags" Target="../tags/tag528.xml"/><Relationship Id="rId33" Type="http://schemas.openxmlformats.org/officeDocument/2006/relationships/tags" Target="../tags/tag536.xml"/><Relationship Id="rId38" Type="http://schemas.openxmlformats.org/officeDocument/2006/relationships/tags" Target="../tags/tag541.xml"/><Relationship Id="rId46" Type="http://schemas.openxmlformats.org/officeDocument/2006/relationships/tags" Target="../tags/tag549.xml"/><Relationship Id="rId59"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2.xml"/><Relationship Id="rId4"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tags" Target="../tags/tag568.xml"/><Relationship Id="rId13" Type="http://schemas.openxmlformats.org/officeDocument/2006/relationships/tags" Target="../tags/tag573.xml"/><Relationship Id="rId18" Type="http://schemas.openxmlformats.org/officeDocument/2006/relationships/tags" Target="../tags/tag578.xml"/><Relationship Id="rId26" Type="http://schemas.openxmlformats.org/officeDocument/2006/relationships/tags" Target="../tags/tag586.xml"/><Relationship Id="rId3" Type="http://schemas.openxmlformats.org/officeDocument/2006/relationships/tags" Target="../tags/tag563.xml"/><Relationship Id="rId21" Type="http://schemas.openxmlformats.org/officeDocument/2006/relationships/tags" Target="../tags/tag581.xml"/><Relationship Id="rId34" Type="http://schemas.openxmlformats.org/officeDocument/2006/relationships/oleObject" Target="../embeddings/oleObject32.bin"/><Relationship Id="rId7" Type="http://schemas.openxmlformats.org/officeDocument/2006/relationships/tags" Target="../tags/tag567.xml"/><Relationship Id="rId12" Type="http://schemas.openxmlformats.org/officeDocument/2006/relationships/tags" Target="../tags/tag572.xml"/><Relationship Id="rId17" Type="http://schemas.openxmlformats.org/officeDocument/2006/relationships/tags" Target="../tags/tag577.xml"/><Relationship Id="rId25" Type="http://schemas.openxmlformats.org/officeDocument/2006/relationships/tags" Target="../tags/tag585.xml"/><Relationship Id="rId33" Type="http://schemas.openxmlformats.org/officeDocument/2006/relationships/notesSlide" Target="../notesSlides/notesSlide20.xml"/><Relationship Id="rId38" Type="http://schemas.openxmlformats.org/officeDocument/2006/relationships/chart" Target="../charts/chart27.xml"/><Relationship Id="rId2" Type="http://schemas.openxmlformats.org/officeDocument/2006/relationships/tags" Target="../tags/tag562.xml"/><Relationship Id="rId16" Type="http://schemas.openxmlformats.org/officeDocument/2006/relationships/tags" Target="../tags/tag576.xml"/><Relationship Id="rId20" Type="http://schemas.openxmlformats.org/officeDocument/2006/relationships/tags" Target="../tags/tag580.xml"/><Relationship Id="rId29" Type="http://schemas.openxmlformats.org/officeDocument/2006/relationships/tags" Target="../tags/tag589.xml"/><Relationship Id="rId1" Type="http://schemas.openxmlformats.org/officeDocument/2006/relationships/vmlDrawing" Target="../drawings/vmlDrawing32.vml"/><Relationship Id="rId6" Type="http://schemas.openxmlformats.org/officeDocument/2006/relationships/tags" Target="../tags/tag566.xml"/><Relationship Id="rId11" Type="http://schemas.openxmlformats.org/officeDocument/2006/relationships/tags" Target="../tags/tag571.xml"/><Relationship Id="rId24" Type="http://schemas.openxmlformats.org/officeDocument/2006/relationships/tags" Target="../tags/tag584.xml"/><Relationship Id="rId32" Type="http://schemas.openxmlformats.org/officeDocument/2006/relationships/slideLayout" Target="../slideLayouts/slideLayout3.xml"/><Relationship Id="rId37" Type="http://schemas.openxmlformats.org/officeDocument/2006/relationships/chart" Target="../charts/chart26.xml"/><Relationship Id="rId5" Type="http://schemas.openxmlformats.org/officeDocument/2006/relationships/tags" Target="../tags/tag565.xml"/><Relationship Id="rId15" Type="http://schemas.openxmlformats.org/officeDocument/2006/relationships/tags" Target="../tags/tag575.xml"/><Relationship Id="rId23" Type="http://schemas.openxmlformats.org/officeDocument/2006/relationships/tags" Target="../tags/tag583.xml"/><Relationship Id="rId28" Type="http://schemas.openxmlformats.org/officeDocument/2006/relationships/tags" Target="../tags/tag588.xml"/><Relationship Id="rId36" Type="http://schemas.openxmlformats.org/officeDocument/2006/relationships/chart" Target="../charts/chart25.xml"/><Relationship Id="rId10" Type="http://schemas.openxmlformats.org/officeDocument/2006/relationships/tags" Target="../tags/tag570.xml"/><Relationship Id="rId19" Type="http://schemas.openxmlformats.org/officeDocument/2006/relationships/tags" Target="../tags/tag579.xml"/><Relationship Id="rId31" Type="http://schemas.openxmlformats.org/officeDocument/2006/relationships/tags" Target="../tags/tag591.xml"/><Relationship Id="rId4" Type="http://schemas.openxmlformats.org/officeDocument/2006/relationships/tags" Target="../tags/tag564.xml"/><Relationship Id="rId9" Type="http://schemas.openxmlformats.org/officeDocument/2006/relationships/tags" Target="../tags/tag569.xml"/><Relationship Id="rId14" Type="http://schemas.openxmlformats.org/officeDocument/2006/relationships/tags" Target="../tags/tag574.xml"/><Relationship Id="rId22" Type="http://schemas.openxmlformats.org/officeDocument/2006/relationships/tags" Target="../tags/tag582.xml"/><Relationship Id="rId27" Type="http://schemas.openxmlformats.org/officeDocument/2006/relationships/tags" Target="../tags/tag587.xml"/><Relationship Id="rId30" Type="http://schemas.openxmlformats.org/officeDocument/2006/relationships/tags" Target="../tags/tag590.xml"/><Relationship Id="rId35" Type="http://schemas.openxmlformats.org/officeDocument/2006/relationships/image" Target="../media/image1.emf"/></Relationships>
</file>

<file path=ppt/slides/_rels/slide21.xml.rels><?xml version="1.0" encoding="UTF-8" standalone="yes"?>
<Relationships xmlns="http://schemas.openxmlformats.org/package/2006/relationships"><Relationship Id="rId13" Type="http://schemas.openxmlformats.org/officeDocument/2006/relationships/tags" Target="../tags/tag603.xml"/><Relationship Id="rId18" Type="http://schemas.openxmlformats.org/officeDocument/2006/relationships/tags" Target="../tags/tag608.xml"/><Relationship Id="rId26" Type="http://schemas.openxmlformats.org/officeDocument/2006/relationships/tags" Target="../tags/tag616.xml"/><Relationship Id="rId39" Type="http://schemas.openxmlformats.org/officeDocument/2006/relationships/tags" Target="../tags/tag629.xml"/><Relationship Id="rId3" Type="http://schemas.openxmlformats.org/officeDocument/2006/relationships/tags" Target="../tags/tag593.xml"/><Relationship Id="rId21" Type="http://schemas.openxmlformats.org/officeDocument/2006/relationships/tags" Target="../tags/tag611.xml"/><Relationship Id="rId34" Type="http://schemas.openxmlformats.org/officeDocument/2006/relationships/tags" Target="../tags/tag624.xml"/><Relationship Id="rId42" Type="http://schemas.openxmlformats.org/officeDocument/2006/relationships/tags" Target="../tags/tag632.xml"/><Relationship Id="rId47" Type="http://schemas.openxmlformats.org/officeDocument/2006/relationships/tags" Target="../tags/tag637.xml"/><Relationship Id="rId50" Type="http://schemas.openxmlformats.org/officeDocument/2006/relationships/oleObject" Target="../embeddings/oleObject33.bin"/><Relationship Id="rId7" Type="http://schemas.openxmlformats.org/officeDocument/2006/relationships/tags" Target="../tags/tag597.xml"/><Relationship Id="rId12" Type="http://schemas.openxmlformats.org/officeDocument/2006/relationships/tags" Target="../tags/tag602.xml"/><Relationship Id="rId17" Type="http://schemas.openxmlformats.org/officeDocument/2006/relationships/tags" Target="../tags/tag607.xml"/><Relationship Id="rId25" Type="http://schemas.openxmlformats.org/officeDocument/2006/relationships/tags" Target="../tags/tag615.xml"/><Relationship Id="rId33" Type="http://schemas.openxmlformats.org/officeDocument/2006/relationships/tags" Target="../tags/tag623.xml"/><Relationship Id="rId38" Type="http://schemas.openxmlformats.org/officeDocument/2006/relationships/tags" Target="../tags/tag628.xml"/><Relationship Id="rId46" Type="http://schemas.openxmlformats.org/officeDocument/2006/relationships/tags" Target="../tags/tag636.xml"/><Relationship Id="rId2" Type="http://schemas.openxmlformats.org/officeDocument/2006/relationships/tags" Target="../tags/tag592.xml"/><Relationship Id="rId16" Type="http://schemas.openxmlformats.org/officeDocument/2006/relationships/tags" Target="../tags/tag606.xml"/><Relationship Id="rId20" Type="http://schemas.openxmlformats.org/officeDocument/2006/relationships/tags" Target="../tags/tag610.xml"/><Relationship Id="rId29" Type="http://schemas.openxmlformats.org/officeDocument/2006/relationships/tags" Target="../tags/tag619.xml"/><Relationship Id="rId41" Type="http://schemas.openxmlformats.org/officeDocument/2006/relationships/tags" Target="../tags/tag631.xml"/><Relationship Id="rId1" Type="http://schemas.openxmlformats.org/officeDocument/2006/relationships/vmlDrawing" Target="../drawings/vmlDrawing33.vml"/><Relationship Id="rId6" Type="http://schemas.openxmlformats.org/officeDocument/2006/relationships/tags" Target="../tags/tag596.xml"/><Relationship Id="rId11" Type="http://schemas.openxmlformats.org/officeDocument/2006/relationships/tags" Target="../tags/tag601.xml"/><Relationship Id="rId24" Type="http://schemas.openxmlformats.org/officeDocument/2006/relationships/tags" Target="../tags/tag614.xml"/><Relationship Id="rId32" Type="http://schemas.openxmlformats.org/officeDocument/2006/relationships/tags" Target="../tags/tag622.xml"/><Relationship Id="rId37" Type="http://schemas.openxmlformats.org/officeDocument/2006/relationships/tags" Target="../tags/tag627.xml"/><Relationship Id="rId40" Type="http://schemas.openxmlformats.org/officeDocument/2006/relationships/tags" Target="../tags/tag630.xml"/><Relationship Id="rId45" Type="http://schemas.openxmlformats.org/officeDocument/2006/relationships/tags" Target="../tags/tag635.xml"/><Relationship Id="rId5" Type="http://schemas.openxmlformats.org/officeDocument/2006/relationships/tags" Target="../tags/tag595.xml"/><Relationship Id="rId15" Type="http://schemas.openxmlformats.org/officeDocument/2006/relationships/tags" Target="../tags/tag605.xml"/><Relationship Id="rId23" Type="http://schemas.openxmlformats.org/officeDocument/2006/relationships/tags" Target="../tags/tag613.xml"/><Relationship Id="rId28" Type="http://schemas.openxmlformats.org/officeDocument/2006/relationships/tags" Target="../tags/tag618.xml"/><Relationship Id="rId36" Type="http://schemas.openxmlformats.org/officeDocument/2006/relationships/tags" Target="../tags/tag626.xml"/><Relationship Id="rId49" Type="http://schemas.openxmlformats.org/officeDocument/2006/relationships/notesSlide" Target="../notesSlides/notesSlide21.xml"/><Relationship Id="rId10" Type="http://schemas.openxmlformats.org/officeDocument/2006/relationships/tags" Target="../tags/tag600.xml"/><Relationship Id="rId19" Type="http://schemas.openxmlformats.org/officeDocument/2006/relationships/tags" Target="../tags/tag609.xml"/><Relationship Id="rId31" Type="http://schemas.openxmlformats.org/officeDocument/2006/relationships/tags" Target="../tags/tag621.xml"/><Relationship Id="rId44" Type="http://schemas.openxmlformats.org/officeDocument/2006/relationships/tags" Target="../tags/tag634.xml"/><Relationship Id="rId4" Type="http://schemas.openxmlformats.org/officeDocument/2006/relationships/tags" Target="../tags/tag594.xml"/><Relationship Id="rId9" Type="http://schemas.openxmlformats.org/officeDocument/2006/relationships/tags" Target="../tags/tag599.xml"/><Relationship Id="rId14" Type="http://schemas.openxmlformats.org/officeDocument/2006/relationships/tags" Target="../tags/tag604.xml"/><Relationship Id="rId22" Type="http://schemas.openxmlformats.org/officeDocument/2006/relationships/tags" Target="../tags/tag612.xml"/><Relationship Id="rId27" Type="http://schemas.openxmlformats.org/officeDocument/2006/relationships/tags" Target="../tags/tag617.xml"/><Relationship Id="rId30" Type="http://schemas.openxmlformats.org/officeDocument/2006/relationships/tags" Target="../tags/tag620.xml"/><Relationship Id="rId35" Type="http://schemas.openxmlformats.org/officeDocument/2006/relationships/tags" Target="../tags/tag625.xml"/><Relationship Id="rId43" Type="http://schemas.openxmlformats.org/officeDocument/2006/relationships/tags" Target="../tags/tag633.xml"/><Relationship Id="rId48" Type="http://schemas.openxmlformats.org/officeDocument/2006/relationships/slideLayout" Target="../slideLayouts/slideLayout3.xml"/><Relationship Id="rId8" Type="http://schemas.openxmlformats.org/officeDocument/2006/relationships/tags" Target="../tags/tag598.xml"/><Relationship Id="rId51" Type="http://schemas.openxmlformats.org/officeDocument/2006/relationships/image" Target="../media/image1.emf"/></Relationships>
</file>

<file path=ppt/slides/_rels/slide2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39.xml"/><Relationship Id="rId7" Type="http://schemas.openxmlformats.org/officeDocument/2006/relationships/oleObject" Target="../embeddings/oleObject34.bin"/><Relationship Id="rId2" Type="http://schemas.openxmlformats.org/officeDocument/2006/relationships/tags" Target="../tags/tag638.xml"/><Relationship Id="rId1" Type="http://schemas.openxmlformats.org/officeDocument/2006/relationships/vmlDrawing" Target="../drawings/vmlDrawing34.vml"/><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640.xml"/><Relationship Id="rId9" Type="http://schemas.openxmlformats.org/officeDocument/2006/relationships/chart" Target="../charts/chart28.xml"/></Relationships>
</file>

<file path=ppt/slides/_rels/slide23.xml.rels><?xml version="1.0" encoding="UTF-8" standalone="yes"?>
<Relationships xmlns="http://schemas.openxmlformats.org/package/2006/relationships"><Relationship Id="rId13" Type="http://schemas.openxmlformats.org/officeDocument/2006/relationships/tags" Target="../tags/tag652.xml"/><Relationship Id="rId18" Type="http://schemas.openxmlformats.org/officeDocument/2006/relationships/tags" Target="../tags/tag657.xml"/><Relationship Id="rId26" Type="http://schemas.openxmlformats.org/officeDocument/2006/relationships/tags" Target="../tags/tag665.xml"/><Relationship Id="rId39" Type="http://schemas.openxmlformats.org/officeDocument/2006/relationships/tags" Target="../tags/tag678.xml"/><Relationship Id="rId21" Type="http://schemas.openxmlformats.org/officeDocument/2006/relationships/tags" Target="../tags/tag660.xml"/><Relationship Id="rId34" Type="http://schemas.openxmlformats.org/officeDocument/2006/relationships/tags" Target="../tags/tag673.xml"/><Relationship Id="rId42" Type="http://schemas.openxmlformats.org/officeDocument/2006/relationships/tags" Target="../tags/tag681.xml"/><Relationship Id="rId47" Type="http://schemas.openxmlformats.org/officeDocument/2006/relationships/tags" Target="../tags/tag686.xml"/><Relationship Id="rId50" Type="http://schemas.openxmlformats.org/officeDocument/2006/relationships/tags" Target="../tags/tag689.xml"/><Relationship Id="rId55" Type="http://schemas.openxmlformats.org/officeDocument/2006/relationships/tags" Target="../tags/tag694.xml"/><Relationship Id="rId63" Type="http://schemas.openxmlformats.org/officeDocument/2006/relationships/chart" Target="../charts/chart29.xml"/><Relationship Id="rId7" Type="http://schemas.openxmlformats.org/officeDocument/2006/relationships/tags" Target="../tags/tag646.xml"/><Relationship Id="rId2" Type="http://schemas.openxmlformats.org/officeDocument/2006/relationships/tags" Target="../tags/tag641.xml"/><Relationship Id="rId16" Type="http://schemas.openxmlformats.org/officeDocument/2006/relationships/tags" Target="../tags/tag655.xml"/><Relationship Id="rId20" Type="http://schemas.openxmlformats.org/officeDocument/2006/relationships/tags" Target="../tags/tag659.xml"/><Relationship Id="rId29" Type="http://schemas.openxmlformats.org/officeDocument/2006/relationships/tags" Target="../tags/tag668.xml"/><Relationship Id="rId41" Type="http://schemas.openxmlformats.org/officeDocument/2006/relationships/tags" Target="../tags/tag680.xml"/><Relationship Id="rId54" Type="http://schemas.openxmlformats.org/officeDocument/2006/relationships/tags" Target="../tags/tag693.xml"/><Relationship Id="rId62" Type="http://schemas.openxmlformats.org/officeDocument/2006/relationships/image" Target="../media/image1.emf"/><Relationship Id="rId1" Type="http://schemas.openxmlformats.org/officeDocument/2006/relationships/vmlDrawing" Target="../drawings/vmlDrawing35.vml"/><Relationship Id="rId6" Type="http://schemas.openxmlformats.org/officeDocument/2006/relationships/tags" Target="../tags/tag645.xml"/><Relationship Id="rId11" Type="http://schemas.openxmlformats.org/officeDocument/2006/relationships/tags" Target="../tags/tag650.xml"/><Relationship Id="rId24" Type="http://schemas.openxmlformats.org/officeDocument/2006/relationships/tags" Target="../tags/tag663.xml"/><Relationship Id="rId32" Type="http://schemas.openxmlformats.org/officeDocument/2006/relationships/tags" Target="../tags/tag671.xml"/><Relationship Id="rId37" Type="http://schemas.openxmlformats.org/officeDocument/2006/relationships/tags" Target="../tags/tag676.xml"/><Relationship Id="rId40" Type="http://schemas.openxmlformats.org/officeDocument/2006/relationships/tags" Target="../tags/tag679.xml"/><Relationship Id="rId45" Type="http://schemas.openxmlformats.org/officeDocument/2006/relationships/tags" Target="../tags/tag684.xml"/><Relationship Id="rId53" Type="http://schemas.openxmlformats.org/officeDocument/2006/relationships/tags" Target="../tags/tag692.xml"/><Relationship Id="rId58" Type="http://schemas.openxmlformats.org/officeDocument/2006/relationships/tags" Target="../tags/tag697.xml"/><Relationship Id="rId5" Type="http://schemas.openxmlformats.org/officeDocument/2006/relationships/tags" Target="../tags/tag644.xml"/><Relationship Id="rId15" Type="http://schemas.openxmlformats.org/officeDocument/2006/relationships/tags" Target="../tags/tag654.xml"/><Relationship Id="rId23" Type="http://schemas.openxmlformats.org/officeDocument/2006/relationships/tags" Target="../tags/tag662.xml"/><Relationship Id="rId28" Type="http://schemas.openxmlformats.org/officeDocument/2006/relationships/tags" Target="../tags/tag667.xml"/><Relationship Id="rId36" Type="http://schemas.openxmlformats.org/officeDocument/2006/relationships/tags" Target="../tags/tag675.xml"/><Relationship Id="rId49" Type="http://schemas.openxmlformats.org/officeDocument/2006/relationships/tags" Target="../tags/tag688.xml"/><Relationship Id="rId57" Type="http://schemas.openxmlformats.org/officeDocument/2006/relationships/tags" Target="../tags/tag696.xml"/><Relationship Id="rId61" Type="http://schemas.openxmlformats.org/officeDocument/2006/relationships/oleObject" Target="../embeddings/oleObject35.bin"/><Relationship Id="rId10" Type="http://schemas.openxmlformats.org/officeDocument/2006/relationships/tags" Target="../tags/tag649.xml"/><Relationship Id="rId19" Type="http://schemas.openxmlformats.org/officeDocument/2006/relationships/tags" Target="../tags/tag658.xml"/><Relationship Id="rId31" Type="http://schemas.openxmlformats.org/officeDocument/2006/relationships/tags" Target="../tags/tag670.xml"/><Relationship Id="rId44" Type="http://schemas.openxmlformats.org/officeDocument/2006/relationships/tags" Target="../tags/tag683.xml"/><Relationship Id="rId52" Type="http://schemas.openxmlformats.org/officeDocument/2006/relationships/tags" Target="../tags/tag691.xml"/><Relationship Id="rId60" Type="http://schemas.openxmlformats.org/officeDocument/2006/relationships/notesSlide" Target="../notesSlides/notesSlide23.xml"/><Relationship Id="rId4" Type="http://schemas.openxmlformats.org/officeDocument/2006/relationships/tags" Target="../tags/tag643.xml"/><Relationship Id="rId9" Type="http://schemas.openxmlformats.org/officeDocument/2006/relationships/tags" Target="../tags/tag648.xml"/><Relationship Id="rId14" Type="http://schemas.openxmlformats.org/officeDocument/2006/relationships/tags" Target="../tags/tag653.xml"/><Relationship Id="rId22" Type="http://schemas.openxmlformats.org/officeDocument/2006/relationships/tags" Target="../tags/tag661.xml"/><Relationship Id="rId27" Type="http://schemas.openxmlformats.org/officeDocument/2006/relationships/tags" Target="../tags/tag666.xml"/><Relationship Id="rId30" Type="http://schemas.openxmlformats.org/officeDocument/2006/relationships/tags" Target="../tags/tag669.xml"/><Relationship Id="rId35" Type="http://schemas.openxmlformats.org/officeDocument/2006/relationships/tags" Target="../tags/tag674.xml"/><Relationship Id="rId43" Type="http://schemas.openxmlformats.org/officeDocument/2006/relationships/tags" Target="../tags/tag682.xml"/><Relationship Id="rId48" Type="http://schemas.openxmlformats.org/officeDocument/2006/relationships/tags" Target="../tags/tag687.xml"/><Relationship Id="rId56" Type="http://schemas.openxmlformats.org/officeDocument/2006/relationships/tags" Target="../tags/tag695.xml"/><Relationship Id="rId64" Type="http://schemas.openxmlformats.org/officeDocument/2006/relationships/chart" Target="../charts/chart30.xml"/><Relationship Id="rId8" Type="http://schemas.openxmlformats.org/officeDocument/2006/relationships/tags" Target="../tags/tag647.xml"/><Relationship Id="rId51" Type="http://schemas.openxmlformats.org/officeDocument/2006/relationships/tags" Target="../tags/tag690.xml"/><Relationship Id="rId3" Type="http://schemas.openxmlformats.org/officeDocument/2006/relationships/tags" Target="../tags/tag642.xml"/><Relationship Id="rId12" Type="http://schemas.openxmlformats.org/officeDocument/2006/relationships/tags" Target="../tags/tag651.xml"/><Relationship Id="rId17" Type="http://schemas.openxmlformats.org/officeDocument/2006/relationships/tags" Target="../tags/tag656.xml"/><Relationship Id="rId25" Type="http://schemas.openxmlformats.org/officeDocument/2006/relationships/tags" Target="../tags/tag664.xml"/><Relationship Id="rId33" Type="http://schemas.openxmlformats.org/officeDocument/2006/relationships/tags" Target="../tags/tag672.xml"/><Relationship Id="rId38" Type="http://schemas.openxmlformats.org/officeDocument/2006/relationships/tags" Target="../tags/tag677.xml"/><Relationship Id="rId46" Type="http://schemas.openxmlformats.org/officeDocument/2006/relationships/tags" Target="../tags/tag685.xml"/><Relationship Id="rId59"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tags" Target="../tags/tag704.xml"/><Relationship Id="rId13" Type="http://schemas.openxmlformats.org/officeDocument/2006/relationships/tags" Target="../tags/tag709.xml"/><Relationship Id="rId18" Type="http://schemas.openxmlformats.org/officeDocument/2006/relationships/tags" Target="../tags/tag714.xml"/><Relationship Id="rId26" Type="http://schemas.openxmlformats.org/officeDocument/2006/relationships/tags" Target="../tags/tag722.xml"/><Relationship Id="rId39" Type="http://schemas.openxmlformats.org/officeDocument/2006/relationships/tags" Target="../tags/tag735.xml"/><Relationship Id="rId3" Type="http://schemas.openxmlformats.org/officeDocument/2006/relationships/tags" Target="../tags/tag699.xml"/><Relationship Id="rId21" Type="http://schemas.openxmlformats.org/officeDocument/2006/relationships/tags" Target="../tags/tag717.xml"/><Relationship Id="rId34" Type="http://schemas.openxmlformats.org/officeDocument/2006/relationships/tags" Target="../tags/tag730.xml"/><Relationship Id="rId42" Type="http://schemas.openxmlformats.org/officeDocument/2006/relationships/tags" Target="../tags/tag738.xml"/><Relationship Id="rId7" Type="http://schemas.openxmlformats.org/officeDocument/2006/relationships/tags" Target="../tags/tag703.xml"/><Relationship Id="rId12" Type="http://schemas.openxmlformats.org/officeDocument/2006/relationships/tags" Target="../tags/tag708.xml"/><Relationship Id="rId17" Type="http://schemas.openxmlformats.org/officeDocument/2006/relationships/tags" Target="../tags/tag713.xml"/><Relationship Id="rId25" Type="http://schemas.openxmlformats.org/officeDocument/2006/relationships/tags" Target="../tags/tag721.xml"/><Relationship Id="rId33" Type="http://schemas.openxmlformats.org/officeDocument/2006/relationships/tags" Target="../tags/tag729.xml"/><Relationship Id="rId38" Type="http://schemas.openxmlformats.org/officeDocument/2006/relationships/tags" Target="../tags/tag734.xml"/><Relationship Id="rId46" Type="http://schemas.openxmlformats.org/officeDocument/2006/relationships/image" Target="../media/image1.emf"/><Relationship Id="rId2" Type="http://schemas.openxmlformats.org/officeDocument/2006/relationships/tags" Target="../tags/tag698.xml"/><Relationship Id="rId16" Type="http://schemas.openxmlformats.org/officeDocument/2006/relationships/tags" Target="../tags/tag712.xml"/><Relationship Id="rId20" Type="http://schemas.openxmlformats.org/officeDocument/2006/relationships/tags" Target="../tags/tag716.xml"/><Relationship Id="rId29" Type="http://schemas.openxmlformats.org/officeDocument/2006/relationships/tags" Target="../tags/tag725.xml"/><Relationship Id="rId41" Type="http://schemas.openxmlformats.org/officeDocument/2006/relationships/tags" Target="../tags/tag737.xml"/><Relationship Id="rId1" Type="http://schemas.openxmlformats.org/officeDocument/2006/relationships/vmlDrawing" Target="../drawings/vmlDrawing36.vml"/><Relationship Id="rId6" Type="http://schemas.openxmlformats.org/officeDocument/2006/relationships/tags" Target="../tags/tag702.xml"/><Relationship Id="rId11" Type="http://schemas.openxmlformats.org/officeDocument/2006/relationships/tags" Target="../tags/tag707.xml"/><Relationship Id="rId24" Type="http://schemas.openxmlformats.org/officeDocument/2006/relationships/tags" Target="../tags/tag720.xml"/><Relationship Id="rId32" Type="http://schemas.openxmlformats.org/officeDocument/2006/relationships/tags" Target="../tags/tag728.xml"/><Relationship Id="rId37" Type="http://schemas.openxmlformats.org/officeDocument/2006/relationships/tags" Target="../tags/tag733.xml"/><Relationship Id="rId40" Type="http://schemas.openxmlformats.org/officeDocument/2006/relationships/tags" Target="../tags/tag736.xml"/><Relationship Id="rId45" Type="http://schemas.openxmlformats.org/officeDocument/2006/relationships/oleObject" Target="../embeddings/oleObject36.bin"/><Relationship Id="rId5" Type="http://schemas.openxmlformats.org/officeDocument/2006/relationships/tags" Target="../tags/tag701.xml"/><Relationship Id="rId15" Type="http://schemas.openxmlformats.org/officeDocument/2006/relationships/tags" Target="../tags/tag711.xml"/><Relationship Id="rId23" Type="http://schemas.openxmlformats.org/officeDocument/2006/relationships/tags" Target="../tags/tag719.xml"/><Relationship Id="rId28" Type="http://schemas.openxmlformats.org/officeDocument/2006/relationships/tags" Target="../tags/tag724.xml"/><Relationship Id="rId36" Type="http://schemas.openxmlformats.org/officeDocument/2006/relationships/tags" Target="../tags/tag732.xml"/><Relationship Id="rId10" Type="http://schemas.openxmlformats.org/officeDocument/2006/relationships/tags" Target="../tags/tag706.xml"/><Relationship Id="rId19" Type="http://schemas.openxmlformats.org/officeDocument/2006/relationships/tags" Target="../tags/tag715.xml"/><Relationship Id="rId31" Type="http://schemas.openxmlformats.org/officeDocument/2006/relationships/tags" Target="../tags/tag727.xml"/><Relationship Id="rId44" Type="http://schemas.openxmlformats.org/officeDocument/2006/relationships/notesSlide" Target="../notesSlides/notesSlide24.xml"/><Relationship Id="rId4" Type="http://schemas.openxmlformats.org/officeDocument/2006/relationships/tags" Target="../tags/tag700.xml"/><Relationship Id="rId9" Type="http://schemas.openxmlformats.org/officeDocument/2006/relationships/tags" Target="../tags/tag705.xml"/><Relationship Id="rId14" Type="http://schemas.openxmlformats.org/officeDocument/2006/relationships/tags" Target="../tags/tag710.xml"/><Relationship Id="rId22" Type="http://schemas.openxmlformats.org/officeDocument/2006/relationships/tags" Target="../tags/tag718.xml"/><Relationship Id="rId27" Type="http://schemas.openxmlformats.org/officeDocument/2006/relationships/tags" Target="../tags/tag723.xml"/><Relationship Id="rId30" Type="http://schemas.openxmlformats.org/officeDocument/2006/relationships/tags" Target="../tags/tag726.xml"/><Relationship Id="rId35" Type="http://schemas.openxmlformats.org/officeDocument/2006/relationships/tags" Target="../tags/tag731.xml"/><Relationship Id="rId43"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740.xml"/><Relationship Id="rId7" Type="http://schemas.openxmlformats.org/officeDocument/2006/relationships/image" Target="../media/image1.emf"/><Relationship Id="rId2" Type="http://schemas.openxmlformats.org/officeDocument/2006/relationships/tags" Target="../tags/tag739.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742.xml"/><Relationship Id="rId7" Type="http://schemas.openxmlformats.org/officeDocument/2006/relationships/image" Target="../media/image1.emf"/><Relationship Id="rId2" Type="http://schemas.openxmlformats.org/officeDocument/2006/relationships/tags" Target="../tags/tag741.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26.xml"/><Relationship Id="rId4"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tags" Target="../tags/tag744.xml"/><Relationship Id="rId7" Type="http://schemas.openxmlformats.org/officeDocument/2006/relationships/image" Target="../media/image1.emf"/><Relationship Id="rId2" Type="http://schemas.openxmlformats.org/officeDocument/2006/relationships/tags" Target="../tags/tag743.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746.xml"/><Relationship Id="rId7" Type="http://schemas.openxmlformats.org/officeDocument/2006/relationships/image" Target="../media/image1.emf"/><Relationship Id="rId2" Type="http://schemas.openxmlformats.org/officeDocument/2006/relationships/tags" Target="../tags/tag745.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28.xml"/><Relationship Id="rId4"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tags" Target="../tags/tag53.xml"/><Relationship Id="rId39" Type="http://schemas.openxmlformats.org/officeDocument/2006/relationships/tags" Target="../tags/tag66.xml"/><Relationship Id="rId21" Type="http://schemas.openxmlformats.org/officeDocument/2006/relationships/tags" Target="../tags/tag48.xml"/><Relationship Id="rId34" Type="http://schemas.openxmlformats.org/officeDocument/2006/relationships/tags" Target="../tags/tag61.xml"/><Relationship Id="rId42" Type="http://schemas.openxmlformats.org/officeDocument/2006/relationships/tags" Target="../tags/tag69.xml"/><Relationship Id="rId47" Type="http://schemas.openxmlformats.org/officeDocument/2006/relationships/tags" Target="../tags/tag74.xml"/><Relationship Id="rId50" Type="http://schemas.openxmlformats.org/officeDocument/2006/relationships/tags" Target="../tags/tag77.xml"/><Relationship Id="rId55" Type="http://schemas.openxmlformats.org/officeDocument/2006/relationships/tags" Target="../tags/tag82.xml"/><Relationship Id="rId63" Type="http://schemas.openxmlformats.org/officeDocument/2006/relationships/tags" Target="../tags/tag90.xml"/><Relationship Id="rId68" Type="http://schemas.openxmlformats.org/officeDocument/2006/relationships/chart" Target="../charts/chart1.xml"/><Relationship Id="rId7" Type="http://schemas.openxmlformats.org/officeDocument/2006/relationships/tags" Target="../tags/tag34.xml"/><Relationship Id="rId2" Type="http://schemas.openxmlformats.org/officeDocument/2006/relationships/tags" Target="../tags/tag29.xml"/><Relationship Id="rId16" Type="http://schemas.openxmlformats.org/officeDocument/2006/relationships/tags" Target="../tags/tag43.xml"/><Relationship Id="rId29" Type="http://schemas.openxmlformats.org/officeDocument/2006/relationships/tags" Target="../tags/tag56.xml"/><Relationship Id="rId1" Type="http://schemas.openxmlformats.org/officeDocument/2006/relationships/vmlDrawing" Target="../drawings/vmlDrawing15.v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tags" Target="../tags/tag51.xml"/><Relationship Id="rId32" Type="http://schemas.openxmlformats.org/officeDocument/2006/relationships/tags" Target="../tags/tag59.xml"/><Relationship Id="rId37" Type="http://schemas.openxmlformats.org/officeDocument/2006/relationships/tags" Target="../tags/tag64.xml"/><Relationship Id="rId40" Type="http://schemas.openxmlformats.org/officeDocument/2006/relationships/tags" Target="../tags/tag67.xml"/><Relationship Id="rId45" Type="http://schemas.openxmlformats.org/officeDocument/2006/relationships/tags" Target="../tags/tag72.xml"/><Relationship Id="rId53" Type="http://schemas.openxmlformats.org/officeDocument/2006/relationships/tags" Target="../tags/tag80.xml"/><Relationship Id="rId58" Type="http://schemas.openxmlformats.org/officeDocument/2006/relationships/tags" Target="../tags/tag85.xml"/><Relationship Id="rId66" Type="http://schemas.openxmlformats.org/officeDocument/2006/relationships/oleObject" Target="../embeddings/oleObject15.bin"/><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28" Type="http://schemas.openxmlformats.org/officeDocument/2006/relationships/tags" Target="../tags/tag55.xml"/><Relationship Id="rId36" Type="http://schemas.openxmlformats.org/officeDocument/2006/relationships/tags" Target="../tags/tag63.xml"/><Relationship Id="rId49" Type="http://schemas.openxmlformats.org/officeDocument/2006/relationships/tags" Target="../tags/tag76.xml"/><Relationship Id="rId57" Type="http://schemas.openxmlformats.org/officeDocument/2006/relationships/tags" Target="../tags/tag84.xml"/><Relationship Id="rId61" Type="http://schemas.openxmlformats.org/officeDocument/2006/relationships/tags" Target="../tags/tag88.xml"/><Relationship Id="rId10" Type="http://schemas.openxmlformats.org/officeDocument/2006/relationships/tags" Target="../tags/tag37.xml"/><Relationship Id="rId19" Type="http://schemas.openxmlformats.org/officeDocument/2006/relationships/tags" Target="../tags/tag46.xml"/><Relationship Id="rId31" Type="http://schemas.openxmlformats.org/officeDocument/2006/relationships/tags" Target="../tags/tag58.xml"/><Relationship Id="rId44" Type="http://schemas.openxmlformats.org/officeDocument/2006/relationships/tags" Target="../tags/tag71.xml"/><Relationship Id="rId52" Type="http://schemas.openxmlformats.org/officeDocument/2006/relationships/tags" Target="../tags/tag79.xml"/><Relationship Id="rId60" Type="http://schemas.openxmlformats.org/officeDocument/2006/relationships/tags" Target="../tags/tag87.xml"/><Relationship Id="rId65" Type="http://schemas.openxmlformats.org/officeDocument/2006/relationships/notesSlide" Target="../notesSlides/notesSlide3.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tags" Target="../tags/tag54.xml"/><Relationship Id="rId30" Type="http://schemas.openxmlformats.org/officeDocument/2006/relationships/tags" Target="../tags/tag57.xml"/><Relationship Id="rId35" Type="http://schemas.openxmlformats.org/officeDocument/2006/relationships/tags" Target="../tags/tag62.xml"/><Relationship Id="rId43" Type="http://schemas.openxmlformats.org/officeDocument/2006/relationships/tags" Target="../tags/tag70.xml"/><Relationship Id="rId48" Type="http://schemas.openxmlformats.org/officeDocument/2006/relationships/tags" Target="../tags/tag75.xml"/><Relationship Id="rId56" Type="http://schemas.openxmlformats.org/officeDocument/2006/relationships/tags" Target="../tags/tag83.xml"/><Relationship Id="rId64" Type="http://schemas.openxmlformats.org/officeDocument/2006/relationships/slideLayout" Target="../slideLayouts/slideLayout13.xml"/><Relationship Id="rId8" Type="http://schemas.openxmlformats.org/officeDocument/2006/relationships/tags" Target="../tags/tag35.xml"/><Relationship Id="rId51" Type="http://schemas.openxmlformats.org/officeDocument/2006/relationships/tags" Target="../tags/tag78.xml"/><Relationship Id="rId3" Type="http://schemas.openxmlformats.org/officeDocument/2006/relationships/tags" Target="../tags/tag30.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tags" Target="../tags/tag52.xml"/><Relationship Id="rId33" Type="http://schemas.openxmlformats.org/officeDocument/2006/relationships/tags" Target="../tags/tag60.xml"/><Relationship Id="rId38" Type="http://schemas.openxmlformats.org/officeDocument/2006/relationships/tags" Target="../tags/tag65.xml"/><Relationship Id="rId46" Type="http://schemas.openxmlformats.org/officeDocument/2006/relationships/tags" Target="../tags/tag73.xml"/><Relationship Id="rId59" Type="http://schemas.openxmlformats.org/officeDocument/2006/relationships/tags" Target="../tags/tag86.xml"/><Relationship Id="rId67" Type="http://schemas.openxmlformats.org/officeDocument/2006/relationships/image" Target="../media/image1.emf"/><Relationship Id="rId20" Type="http://schemas.openxmlformats.org/officeDocument/2006/relationships/tags" Target="../tags/tag47.xml"/><Relationship Id="rId41" Type="http://schemas.openxmlformats.org/officeDocument/2006/relationships/tags" Target="../tags/tag68.xml"/><Relationship Id="rId54" Type="http://schemas.openxmlformats.org/officeDocument/2006/relationships/tags" Target="../tags/tag81.xml"/><Relationship Id="rId62" Type="http://schemas.openxmlformats.org/officeDocument/2006/relationships/tags" Target="../tags/tag89.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4.xml"/><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tags" Target="../tags/tag9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tags" Target="../tags/tag94.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tags" Target="../tags/tag95.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7.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tags" Target="../tags/tag96.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tags" Target="../tags/tag97.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45EF77-AF57-49A2-B9C5-0EF0346FAF8F}"/>
              </a:ext>
            </a:extLst>
          </p:cNvPr>
          <p:cNvGraphicFramePr>
            <a:graphicFrameLocks noChangeAspect="1"/>
          </p:cNvGraphicFramePr>
          <p:nvPr>
            <p:custDataLst>
              <p:tags r:id="rId2"/>
            </p:custDataLst>
            <p:extLst>
              <p:ext uri="{D42A27DB-BD31-4B8C-83A1-F6EECF244321}">
                <p14:modId xmlns:p14="http://schemas.microsoft.com/office/powerpoint/2010/main" val="556931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98"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id="{B845EF77-AF57-49A2-B9C5-0EF0346FAF8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A044A18-7952-436D-BBFD-A572BFB4DBBB}"/>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3200" b="1" dirty="0" err="1">
              <a:latin typeface="Arial" panose="020B0604020202020204" pitchFamily="34" charset="0"/>
              <a:ea typeface="+mj-ea"/>
              <a:cs typeface="+mj-cs"/>
              <a:sym typeface="Arial" panose="020B0604020202020204" pitchFamily="34" charset="0"/>
            </a:endParaRPr>
          </a:p>
        </p:txBody>
      </p:sp>
      <p:sp>
        <p:nvSpPr>
          <p:cNvPr id="7" name="Text Placeholder 6"/>
          <p:cNvSpPr>
            <a:spLocks noGrp="1"/>
          </p:cNvSpPr>
          <p:nvPr>
            <p:ph type="body" sz="quarter" idx="10"/>
          </p:nvPr>
        </p:nvSpPr>
        <p:spPr>
          <a:xfrm>
            <a:off x="6557819" y="4127476"/>
            <a:ext cx="5167456" cy="307777"/>
          </a:xfrm>
        </p:spPr>
        <p:txBody>
          <a:bodyPr/>
          <a:lstStyle/>
          <a:p>
            <a:r>
              <a:rPr lang="en-US"/>
              <a:t>Tomáš Khorel | Head of CZ&amp;SK Consulting</a:t>
            </a:r>
            <a:endParaRPr lang="en-US" dirty="0"/>
          </a:p>
        </p:txBody>
      </p:sp>
      <p:sp>
        <p:nvSpPr>
          <p:cNvPr id="6" name="Subtitle 5"/>
          <p:cNvSpPr>
            <a:spLocks noGrp="1"/>
          </p:cNvSpPr>
          <p:nvPr>
            <p:ph type="subTitle" idx="1"/>
          </p:nvPr>
        </p:nvSpPr>
        <p:spPr>
          <a:xfrm>
            <a:off x="7119937" y="4908325"/>
            <a:ext cx="4605337" cy="246221"/>
          </a:xfrm>
        </p:spPr>
        <p:txBody>
          <a:bodyPr/>
          <a:lstStyle/>
          <a:p>
            <a:r>
              <a:rPr lang="en-US" dirty="0"/>
              <a:t>Bratislava</a:t>
            </a:r>
            <a:r>
              <a:rPr lang="en-US"/>
              <a:t>, 30 May 2019</a:t>
            </a:r>
            <a:endParaRPr lang="en-US" dirty="0"/>
          </a:p>
        </p:txBody>
      </p:sp>
      <p:sp>
        <p:nvSpPr>
          <p:cNvPr id="5" name="Title 4"/>
          <p:cNvSpPr>
            <a:spLocks noGrp="1"/>
          </p:cNvSpPr>
          <p:nvPr>
            <p:ph type="ctrTitle"/>
          </p:nvPr>
        </p:nvSpPr>
        <p:spPr>
          <a:xfrm>
            <a:off x="6104533" y="2377679"/>
            <a:ext cx="5620742" cy="984885"/>
          </a:xfrm>
        </p:spPr>
        <p:txBody>
          <a:bodyPr/>
          <a:lstStyle/>
          <a:p>
            <a:r>
              <a:rPr lang="cs-CZ" dirty="0"/>
              <a:t>Konference </a:t>
            </a:r>
            <a:r>
              <a:rPr lang="en-US" dirty="0" err="1"/>
              <a:t>Onkológia</a:t>
            </a:r>
            <a:r>
              <a:rPr lang="en-US" dirty="0"/>
              <a:t> </a:t>
            </a:r>
            <a:r>
              <a:rPr lang="en-US" dirty="0" err="1"/>
              <a:t>na</a:t>
            </a:r>
            <a:r>
              <a:rPr lang="en-US" dirty="0"/>
              <a:t> </a:t>
            </a:r>
            <a:r>
              <a:rPr lang="en-US" dirty="0" err="1"/>
              <a:t>Slovensku</a:t>
            </a:r>
            <a:endParaRPr lang="en-US" dirty="0"/>
          </a:p>
        </p:txBody>
      </p:sp>
    </p:spTree>
    <p:extLst>
      <p:ext uri="{BB962C8B-B14F-4D97-AF65-F5344CB8AC3E}">
        <p14:creationId xmlns:p14="http://schemas.microsoft.com/office/powerpoint/2010/main" val="1375895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extLst>
              <p:ext uri="{D42A27DB-BD31-4B8C-83A1-F6EECF244321}">
                <p14:modId xmlns:p14="http://schemas.microsoft.com/office/powerpoint/2010/main" val="429894131"/>
              </p:ext>
            </p:extLst>
          </p:nvPr>
        </p:nvGraphicFramePr>
        <p:xfrm>
          <a:off x="1525588" y="1589"/>
          <a:ext cx="1587" cy="1587"/>
        </p:xfrm>
        <a:graphic>
          <a:graphicData uri="http://schemas.openxmlformats.org/presentationml/2006/ole">
            <mc:AlternateContent xmlns:mc="http://schemas.openxmlformats.org/markup-compatibility/2006">
              <mc:Choice xmlns:v="urn:schemas-microsoft-com:vml" Requires="v">
                <p:oleObj spid="_x0000_s59398" name="think-cell Slide" r:id="rId25" imgW="216" imgH="216" progId="TCLayout.ActiveDocument.1">
                  <p:embed/>
                </p:oleObj>
              </mc:Choice>
              <mc:Fallback>
                <p:oleObj name="think-cell Slide" r:id="rId25" imgW="216" imgH="216" progId="TCLayout.ActiveDocument.1">
                  <p:embed/>
                  <p:pic>
                    <p:nvPicPr>
                      <p:cNvPr id="42" name="Object 41"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25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Rectangle 40" hidden="1"/>
          <p:cNvSpPr/>
          <p:nvPr>
            <p:custDataLst>
              <p:tags r:id="rId3"/>
            </p:custDataLst>
          </p:nvPr>
        </p:nvSpPr>
        <p:spPr bwMode="auto">
          <a:xfrm>
            <a:off x="152400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fontAlgn="base">
              <a:spcBef>
                <a:spcPct val="0"/>
              </a:spcBef>
              <a:spcAft>
                <a:spcPct val="0"/>
              </a:spcAft>
            </a:pPr>
            <a:endParaRPr lang="en-US" sz="1200" b="1" dirty="0">
              <a:solidFill>
                <a:prstClr val="white"/>
              </a:solidFill>
              <a:sym typeface="+mn-lt"/>
            </a:endParaRPr>
          </a:p>
        </p:txBody>
      </p:sp>
      <p:sp>
        <p:nvSpPr>
          <p:cNvPr id="119" name="Title 28"/>
          <p:cNvSpPr>
            <a:spLocks noGrp="1"/>
          </p:cNvSpPr>
          <p:nvPr>
            <p:ph type="title"/>
          </p:nvPr>
        </p:nvSpPr>
        <p:spPr>
          <a:xfrm>
            <a:off x="384694" y="294468"/>
            <a:ext cx="11807306" cy="768263"/>
          </a:xfrm>
        </p:spPr>
        <p:txBody>
          <a:bodyPr anchor="t" anchorCtr="0"/>
          <a:lstStyle/>
          <a:p>
            <a:r>
              <a:rPr lang="en-US" spc="-40" dirty="0"/>
              <a:t>CAR T-cells, RNAi and CRISPR gene editing are the new therapy approaches </a:t>
            </a:r>
            <a:r>
              <a:rPr lang="en-US" spc="-40"/>
              <a:t>– small companies dominate </a:t>
            </a:r>
            <a:r>
              <a:rPr lang="en-US" spc="-70"/>
              <a:t>discovery</a:t>
            </a:r>
            <a:endParaRPr lang="en-US" spc="-70" dirty="0"/>
          </a:p>
        </p:txBody>
      </p:sp>
      <p:sp>
        <p:nvSpPr>
          <p:cNvPr id="108" name="TextBox 107">
            <a:extLst>
              <a:ext uri="{FF2B5EF4-FFF2-40B4-BE49-F238E27FC236}">
                <a16:creationId xmlns:a16="http://schemas.microsoft.com/office/drawing/2014/main" id="{79279E85-1296-42F3-9927-520FAF769D57}"/>
              </a:ext>
            </a:extLst>
          </p:cNvPr>
          <p:cNvSpPr txBox="1"/>
          <p:nvPr/>
        </p:nvSpPr>
        <p:spPr>
          <a:xfrm>
            <a:off x="403727" y="1716588"/>
            <a:ext cx="2652696" cy="1023870"/>
          </a:xfrm>
          <a:prstGeom prst="rect">
            <a:avLst/>
          </a:prstGeom>
          <a:ln>
            <a:noFill/>
          </a:ln>
        </p:spPr>
        <p:txBody>
          <a:bodyPr vert="horz" wrap="square" lIns="91440" tIns="45720" rIns="91440" bIns="45720" numCol="1" rtlCol="0" anchor="t" anchorCtr="0" compatLnSpc="1">
            <a:prstTxWarp prst="textNoShape">
              <a:avLst/>
            </a:prstTxWarp>
            <a:spAutoFit/>
          </a:bodyPr>
          <a:lstStyle/>
          <a:p>
            <a:pPr fontAlgn="base">
              <a:lnSpc>
                <a:spcPct val="90000"/>
              </a:lnSpc>
              <a:spcBef>
                <a:spcPts val="400"/>
              </a:spcBef>
              <a:spcAft>
                <a:spcPct val="0"/>
              </a:spcAft>
            </a:pPr>
            <a:r>
              <a:rPr lang="en-US" sz="1600" b="1" dirty="0">
                <a:solidFill>
                  <a:schemeClr val="accent1"/>
                </a:solidFill>
                <a:ea typeface="ＭＳ Ｐゴシック" charset="-128"/>
              </a:rPr>
              <a:t>Number of pipeline in cell and gene therapy by Top 10 companies</a:t>
            </a:r>
          </a:p>
          <a:p>
            <a:pPr fontAlgn="base">
              <a:spcBef>
                <a:spcPts val="400"/>
              </a:spcBef>
              <a:spcAft>
                <a:spcPct val="0"/>
              </a:spcAft>
            </a:pPr>
            <a:r>
              <a:rPr lang="en-US" sz="1400" i="1" dirty="0">
                <a:ea typeface="ＭＳ Ｐゴシック" charset="-128"/>
              </a:rPr>
              <a:t>Phase II to </a:t>
            </a:r>
            <a:r>
              <a:rPr lang="en-US" sz="1400" i="1" dirty="0" err="1">
                <a:ea typeface="ＭＳ Ｐゴシック" charset="-128"/>
              </a:rPr>
              <a:t>Reg</a:t>
            </a:r>
            <a:endParaRPr lang="en-US" sz="1400" i="1" dirty="0">
              <a:ea typeface="ＭＳ Ｐゴシック" charset="-128"/>
            </a:endParaRPr>
          </a:p>
        </p:txBody>
      </p:sp>
      <p:sp>
        <p:nvSpPr>
          <p:cNvPr id="153" name="Rectangle 14"/>
          <p:cNvSpPr/>
          <p:nvPr/>
        </p:nvSpPr>
        <p:spPr>
          <a:xfrm>
            <a:off x="3217984" y="1674991"/>
            <a:ext cx="2761694" cy="538034"/>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CAR T-cells</a:t>
            </a:r>
          </a:p>
        </p:txBody>
      </p:sp>
      <p:sp>
        <p:nvSpPr>
          <p:cNvPr id="222" name="Rectangle 123"/>
          <p:cNvSpPr/>
          <p:nvPr/>
        </p:nvSpPr>
        <p:spPr>
          <a:xfrm>
            <a:off x="6141240" y="1674991"/>
            <a:ext cx="2761694" cy="538034"/>
          </a:xfrm>
          <a:prstGeom prst="rect">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RNAi</a:t>
            </a:r>
            <a:br>
              <a:rPr lang="en-US" sz="1400" b="1" dirty="0"/>
            </a:br>
            <a:r>
              <a:rPr lang="en-US" sz="1400" b="1" dirty="0"/>
              <a:t>(RNA interference/silencing)</a:t>
            </a:r>
          </a:p>
        </p:txBody>
      </p:sp>
      <p:sp>
        <p:nvSpPr>
          <p:cNvPr id="238" name="Rectangle 140"/>
          <p:cNvSpPr/>
          <p:nvPr/>
        </p:nvSpPr>
        <p:spPr>
          <a:xfrm>
            <a:off x="8949291" y="1674990"/>
            <a:ext cx="2761694" cy="538034"/>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Gene editing technologies, including CRISPR</a:t>
            </a:r>
          </a:p>
        </p:txBody>
      </p:sp>
      <p:sp>
        <p:nvSpPr>
          <p:cNvPr id="145" name="Rectangle 19">
            <a:extLst>
              <a:ext uri="{FF2B5EF4-FFF2-40B4-BE49-F238E27FC236}">
                <a16:creationId xmlns:a16="http://schemas.microsoft.com/office/drawing/2014/main" id="{EBAAE54C-C9D0-445B-9F2A-EDF148CDB02C}"/>
              </a:ext>
            </a:extLst>
          </p:cNvPr>
          <p:cNvSpPr/>
          <p:nvPr/>
        </p:nvSpPr>
        <p:spPr>
          <a:xfrm>
            <a:off x="3217984" y="2266493"/>
            <a:ext cx="2761694" cy="3972382"/>
          </a:xfrm>
          <a:prstGeom prst="rect">
            <a:avLst/>
          </a:prstGeom>
          <a:gradFill>
            <a:gsLst>
              <a:gs pos="0">
                <a:schemeClr val="tx2">
                  <a:lumMod val="20000"/>
                  <a:lumOff val="80000"/>
                </a:schemeClr>
              </a:gs>
              <a:gs pos="74000">
                <a:schemeClr val="bg1"/>
              </a:gs>
              <a:gs pos="83000">
                <a:schemeClr val="bg1"/>
              </a:gs>
              <a:gs pos="100000">
                <a:schemeClr val="tx2">
                  <a:lumMod val="20000"/>
                  <a:lumOff val="8000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pPr algn="ctr"/>
            <a:endParaRPr lang="en-US" sz="1200" dirty="0">
              <a:solidFill>
                <a:schemeClr val="tx1"/>
              </a:solidFill>
            </a:endParaRPr>
          </a:p>
        </p:txBody>
      </p:sp>
      <p:sp>
        <p:nvSpPr>
          <p:cNvPr id="146" name="Rectangle 120">
            <a:extLst>
              <a:ext uri="{FF2B5EF4-FFF2-40B4-BE49-F238E27FC236}">
                <a16:creationId xmlns:a16="http://schemas.microsoft.com/office/drawing/2014/main" id="{E66F01B1-4F14-4124-BD7C-73AFD8674013}"/>
              </a:ext>
            </a:extLst>
          </p:cNvPr>
          <p:cNvSpPr/>
          <p:nvPr/>
        </p:nvSpPr>
        <p:spPr>
          <a:xfrm>
            <a:off x="6141240" y="2266493"/>
            <a:ext cx="2761694" cy="3972382"/>
          </a:xfrm>
          <a:prstGeom prst="rect">
            <a:avLst/>
          </a:prstGeom>
          <a:gradFill>
            <a:gsLst>
              <a:gs pos="0">
                <a:schemeClr val="tx2">
                  <a:lumMod val="20000"/>
                  <a:lumOff val="80000"/>
                </a:schemeClr>
              </a:gs>
              <a:gs pos="74000">
                <a:schemeClr val="bg1"/>
              </a:gs>
              <a:gs pos="83000">
                <a:schemeClr val="bg1"/>
              </a:gs>
              <a:gs pos="100000">
                <a:schemeClr val="tx2">
                  <a:lumMod val="20000"/>
                  <a:lumOff val="8000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pPr algn="ctr"/>
            <a:endParaRPr lang="en-US" sz="1200" dirty="0">
              <a:solidFill>
                <a:schemeClr val="tx1"/>
              </a:solidFill>
            </a:endParaRPr>
          </a:p>
        </p:txBody>
      </p:sp>
      <p:sp>
        <p:nvSpPr>
          <p:cNvPr id="147" name="Rectangle 138">
            <a:extLst>
              <a:ext uri="{FF2B5EF4-FFF2-40B4-BE49-F238E27FC236}">
                <a16:creationId xmlns:a16="http://schemas.microsoft.com/office/drawing/2014/main" id="{B2A424FD-37F4-4FF9-B383-C073C6E00823}"/>
              </a:ext>
            </a:extLst>
          </p:cNvPr>
          <p:cNvSpPr/>
          <p:nvPr/>
        </p:nvSpPr>
        <p:spPr>
          <a:xfrm>
            <a:off x="8949291" y="2266491"/>
            <a:ext cx="2761694" cy="3972382"/>
          </a:xfrm>
          <a:prstGeom prst="rect">
            <a:avLst/>
          </a:prstGeom>
          <a:gradFill>
            <a:gsLst>
              <a:gs pos="0">
                <a:schemeClr val="tx2">
                  <a:lumMod val="20000"/>
                  <a:lumOff val="80000"/>
                </a:schemeClr>
              </a:gs>
              <a:gs pos="74000">
                <a:schemeClr val="bg1"/>
              </a:gs>
              <a:gs pos="83000">
                <a:schemeClr val="bg1"/>
              </a:gs>
              <a:gs pos="100000">
                <a:schemeClr val="tx2">
                  <a:lumMod val="20000"/>
                  <a:lumOff val="8000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pPr algn="ctr"/>
            <a:endParaRPr lang="en-US" sz="1200" dirty="0">
              <a:solidFill>
                <a:schemeClr val="tx1"/>
              </a:solidFill>
            </a:endParaRPr>
          </a:p>
        </p:txBody>
      </p:sp>
      <p:sp>
        <p:nvSpPr>
          <p:cNvPr id="136" name="Rectangle 20">
            <a:extLst>
              <a:ext uri="{FF2B5EF4-FFF2-40B4-BE49-F238E27FC236}">
                <a16:creationId xmlns:a16="http://schemas.microsoft.com/office/drawing/2014/main" id="{3C130C20-3D79-43BE-8DD3-460EF9C28DDB}"/>
              </a:ext>
            </a:extLst>
          </p:cNvPr>
          <p:cNvSpPr/>
          <p:nvPr/>
        </p:nvSpPr>
        <p:spPr>
          <a:xfrm>
            <a:off x="6262892" y="3086329"/>
            <a:ext cx="2523700" cy="1629355"/>
          </a:xfrm>
          <a:prstGeom prst="roundRect">
            <a:avLst>
              <a:gd name="adj" fmla="val 8738"/>
            </a:avLst>
          </a:prstGeom>
          <a:solidFill>
            <a:schemeClr val="bg1"/>
          </a:solidFill>
          <a:ln w="63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200" spc="-10" dirty="0"/>
          </a:p>
        </p:txBody>
      </p:sp>
      <p:sp>
        <p:nvSpPr>
          <p:cNvPr id="224" name="TextBox 125"/>
          <p:cNvSpPr txBox="1"/>
          <p:nvPr/>
        </p:nvSpPr>
        <p:spPr>
          <a:xfrm>
            <a:off x="6328867" y="4280880"/>
            <a:ext cx="437401" cy="152349"/>
          </a:xfrm>
          <a:prstGeom prst="rect">
            <a:avLst/>
          </a:prstGeom>
          <a:ln>
            <a:noFill/>
          </a:ln>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i="0" u="none" strike="noStrike" kern="1200" cap="none" spc="-10" normalizeH="0" noProof="0" dirty="0">
                <a:ln>
                  <a:noFill/>
                </a:ln>
                <a:solidFill>
                  <a:schemeClr val="tx2"/>
                </a:solidFill>
                <a:effectLst/>
                <a:uLnTx/>
                <a:uFillTx/>
                <a:latin typeface="+mn-lt"/>
                <a:ea typeface="ＭＳ Ｐゴシック" charset="-128"/>
                <a:cs typeface="+mn-cs"/>
              </a:rPr>
              <a:t>DNA</a:t>
            </a:r>
          </a:p>
        </p:txBody>
      </p:sp>
      <p:sp>
        <p:nvSpPr>
          <p:cNvPr id="225" name="TextBox 126"/>
          <p:cNvSpPr txBox="1"/>
          <p:nvPr/>
        </p:nvSpPr>
        <p:spPr>
          <a:xfrm>
            <a:off x="7054685" y="4280880"/>
            <a:ext cx="542145" cy="152349"/>
          </a:xfrm>
          <a:prstGeom prst="rect">
            <a:avLst/>
          </a:prstGeom>
          <a:ln>
            <a:noFill/>
          </a:ln>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i="0" u="none" strike="noStrike" kern="1200" cap="none" spc="-10" normalizeH="0" noProof="0" dirty="0">
                <a:ln>
                  <a:noFill/>
                </a:ln>
                <a:solidFill>
                  <a:schemeClr val="tx2"/>
                </a:solidFill>
                <a:effectLst/>
                <a:uLnTx/>
                <a:uFillTx/>
                <a:latin typeface="+mn-lt"/>
                <a:ea typeface="ＭＳ Ｐゴシック" charset="-128"/>
                <a:cs typeface="+mn-cs"/>
              </a:rPr>
              <a:t>mRNA</a:t>
            </a:r>
          </a:p>
        </p:txBody>
      </p:sp>
      <p:sp>
        <p:nvSpPr>
          <p:cNvPr id="226" name="TextBox 127"/>
          <p:cNvSpPr txBox="1"/>
          <p:nvPr/>
        </p:nvSpPr>
        <p:spPr>
          <a:xfrm>
            <a:off x="8053055" y="4280880"/>
            <a:ext cx="542145" cy="152349"/>
          </a:xfrm>
          <a:prstGeom prst="rect">
            <a:avLst/>
          </a:prstGeom>
          <a:ln>
            <a:noFill/>
          </a:ln>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i="0" u="none" strike="noStrike" kern="1200" cap="none" spc="-10" normalizeH="0" noProof="0" dirty="0">
                <a:ln>
                  <a:noFill/>
                </a:ln>
                <a:solidFill>
                  <a:schemeClr val="tx2"/>
                </a:solidFill>
                <a:effectLst/>
                <a:uLnTx/>
                <a:uFillTx/>
                <a:latin typeface="+mn-lt"/>
                <a:ea typeface="ＭＳ Ｐゴシック" charset="-128"/>
                <a:cs typeface="+mn-cs"/>
              </a:rPr>
              <a:t>Protein</a:t>
            </a:r>
          </a:p>
        </p:txBody>
      </p:sp>
      <p:cxnSp>
        <p:nvCxnSpPr>
          <p:cNvPr id="227" name="Straight Arrow Connector 128"/>
          <p:cNvCxnSpPr/>
          <p:nvPr/>
        </p:nvCxnSpPr>
        <p:spPr>
          <a:xfrm>
            <a:off x="6808853" y="3994113"/>
            <a:ext cx="300637" cy="0"/>
          </a:xfrm>
          <a:prstGeom prst="straightConnector1">
            <a:avLst/>
          </a:prstGeom>
          <a:ln w="28575">
            <a:solidFill>
              <a:schemeClr val="tx2"/>
            </a:solidFill>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230" name="Straight Arrow Connector 131"/>
          <p:cNvCxnSpPr/>
          <p:nvPr/>
        </p:nvCxnSpPr>
        <p:spPr>
          <a:xfrm>
            <a:off x="7648310" y="3994113"/>
            <a:ext cx="300637" cy="0"/>
          </a:xfrm>
          <a:prstGeom prst="straightConnector1">
            <a:avLst/>
          </a:prstGeom>
          <a:ln w="28575">
            <a:solidFill>
              <a:schemeClr val="tx2"/>
            </a:solidFill>
            <a:miter lim="800000"/>
            <a:tailEnd type="triangle" w="lg" len="med"/>
          </a:ln>
        </p:spPr>
        <p:style>
          <a:lnRef idx="1">
            <a:schemeClr val="accent1"/>
          </a:lnRef>
          <a:fillRef idx="0">
            <a:schemeClr val="accent1"/>
          </a:fillRef>
          <a:effectRef idx="0">
            <a:schemeClr val="accent1"/>
          </a:effectRef>
          <a:fontRef idx="minor">
            <a:schemeClr val="tx1"/>
          </a:fontRef>
        </p:style>
      </p:cxnSp>
      <p:sp>
        <p:nvSpPr>
          <p:cNvPr id="232" name="TextBox 133"/>
          <p:cNvSpPr txBox="1"/>
          <p:nvPr/>
        </p:nvSpPr>
        <p:spPr>
          <a:xfrm>
            <a:off x="7529782" y="3222592"/>
            <a:ext cx="542145" cy="152349"/>
          </a:xfrm>
          <a:prstGeom prst="rect">
            <a:avLst/>
          </a:prstGeom>
          <a:ln>
            <a:noFill/>
          </a:ln>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i="0" u="none" strike="noStrike" kern="1200" cap="none" spc="-10" normalizeH="0" noProof="0" dirty="0">
                <a:ln>
                  <a:noFill/>
                </a:ln>
                <a:solidFill>
                  <a:schemeClr val="accent4"/>
                </a:solidFill>
                <a:effectLst/>
                <a:uLnTx/>
                <a:uFillTx/>
                <a:latin typeface="+mn-lt"/>
                <a:ea typeface="ＭＳ Ｐゴシック" charset="-128"/>
                <a:cs typeface="+mn-cs"/>
              </a:rPr>
              <a:t>RNAi</a:t>
            </a:r>
          </a:p>
        </p:txBody>
      </p:sp>
      <p:cxnSp>
        <p:nvCxnSpPr>
          <p:cNvPr id="233" name="Straight Arrow Connector 134"/>
          <p:cNvCxnSpPr/>
          <p:nvPr/>
        </p:nvCxnSpPr>
        <p:spPr>
          <a:xfrm>
            <a:off x="7370076" y="3516850"/>
            <a:ext cx="0" cy="260057"/>
          </a:xfrm>
          <a:prstGeom prst="straightConnector1">
            <a:avLst/>
          </a:prstGeom>
          <a:ln w="38100">
            <a:solidFill>
              <a:schemeClr val="accent4"/>
            </a:solidFill>
            <a:miter lim="800000"/>
            <a:tailEnd type="triangle" w="lg" len="med"/>
          </a:ln>
        </p:spPr>
        <p:style>
          <a:lnRef idx="1">
            <a:schemeClr val="accent1"/>
          </a:lnRef>
          <a:fillRef idx="0">
            <a:schemeClr val="accent1"/>
          </a:fillRef>
          <a:effectRef idx="0">
            <a:schemeClr val="accent1"/>
          </a:effectRef>
          <a:fontRef idx="minor">
            <a:schemeClr val="tx1"/>
          </a:fontRef>
        </p:style>
      </p:cxnSp>
      <p:sp>
        <p:nvSpPr>
          <p:cNvPr id="137" name="Rectangle 20">
            <a:extLst>
              <a:ext uri="{FF2B5EF4-FFF2-40B4-BE49-F238E27FC236}">
                <a16:creationId xmlns:a16="http://schemas.microsoft.com/office/drawing/2014/main" id="{918A1502-3E82-4A43-8B11-4377054BE99B}"/>
              </a:ext>
            </a:extLst>
          </p:cNvPr>
          <p:cNvSpPr/>
          <p:nvPr/>
        </p:nvSpPr>
        <p:spPr>
          <a:xfrm>
            <a:off x="9068289" y="3086099"/>
            <a:ext cx="2523699" cy="1629355"/>
          </a:xfrm>
          <a:prstGeom prst="roundRect">
            <a:avLst>
              <a:gd name="adj" fmla="val 8738"/>
            </a:avLst>
          </a:prstGeom>
          <a:solidFill>
            <a:schemeClr val="bg1"/>
          </a:solidFill>
          <a:ln w="63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200" spc="-10" dirty="0"/>
          </a:p>
        </p:txBody>
      </p:sp>
      <p:sp>
        <p:nvSpPr>
          <p:cNvPr id="240" name="TextBox 142"/>
          <p:cNvSpPr txBox="1"/>
          <p:nvPr/>
        </p:nvSpPr>
        <p:spPr>
          <a:xfrm>
            <a:off x="9166799" y="4373353"/>
            <a:ext cx="437401" cy="152349"/>
          </a:xfrm>
          <a:prstGeom prst="rect">
            <a:avLst/>
          </a:prstGeom>
          <a:ln>
            <a:noFill/>
          </a:ln>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i="0" u="none" strike="noStrike" kern="1200" cap="none" spc="-10" normalizeH="0" noProof="0" dirty="0">
                <a:ln>
                  <a:noFill/>
                </a:ln>
                <a:solidFill>
                  <a:schemeClr val="tx2"/>
                </a:solidFill>
                <a:effectLst/>
                <a:uLnTx/>
                <a:uFillTx/>
                <a:latin typeface="+mn-lt"/>
                <a:ea typeface="ＭＳ Ｐゴシック" charset="-128"/>
                <a:cs typeface="+mn-cs"/>
              </a:rPr>
              <a:t>DNA</a:t>
            </a:r>
          </a:p>
        </p:txBody>
      </p:sp>
      <p:sp>
        <p:nvSpPr>
          <p:cNvPr id="241" name="TextBox 143"/>
          <p:cNvSpPr txBox="1"/>
          <p:nvPr/>
        </p:nvSpPr>
        <p:spPr>
          <a:xfrm>
            <a:off x="9953442" y="4297180"/>
            <a:ext cx="542145" cy="304699"/>
          </a:xfrm>
          <a:prstGeom prst="rect">
            <a:avLst/>
          </a:prstGeom>
          <a:ln>
            <a:noFill/>
          </a:ln>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i="0" u="none" strike="noStrike" kern="1200" cap="none" spc="-10" normalizeH="0" noProof="0" dirty="0">
                <a:ln>
                  <a:noFill/>
                </a:ln>
                <a:solidFill>
                  <a:schemeClr val="accent1"/>
                </a:solidFill>
                <a:effectLst/>
                <a:uLnTx/>
                <a:uFillTx/>
                <a:latin typeface="+mn-lt"/>
                <a:ea typeface="ＭＳ Ｐゴシック" charset="-128"/>
                <a:cs typeface="+mn-cs"/>
              </a:rPr>
              <a:t>New mRNA</a:t>
            </a:r>
          </a:p>
        </p:txBody>
      </p:sp>
      <p:sp>
        <p:nvSpPr>
          <p:cNvPr id="242" name="TextBox 144"/>
          <p:cNvSpPr txBox="1"/>
          <p:nvPr/>
        </p:nvSpPr>
        <p:spPr>
          <a:xfrm>
            <a:off x="10951812" y="4297179"/>
            <a:ext cx="542145" cy="304699"/>
          </a:xfrm>
          <a:prstGeom prst="rect">
            <a:avLst/>
          </a:prstGeom>
          <a:ln>
            <a:noFill/>
          </a:ln>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i="0" u="none" strike="noStrike" kern="1200" cap="none" spc="-10" normalizeH="0" noProof="0" dirty="0">
                <a:ln>
                  <a:noFill/>
                </a:ln>
                <a:solidFill>
                  <a:schemeClr val="accent1"/>
                </a:solidFill>
                <a:effectLst/>
                <a:uLnTx/>
                <a:uFillTx/>
                <a:latin typeface="+mn-lt"/>
                <a:ea typeface="ＭＳ Ｐゴシック" charset="-128"/>
                <a:cs typeface="+mn-cs"/>
              </a:rPr>
              <a:t>New</a:t>
            </a:r>
          </a:p>
          <a:p>
            <a:pPr marL="0" marR="0" indent="0" algn="ctr" defTabSz="914400" rtl="0" eaLnBrk="1" fontAlgn="base" latinLnBrk="0" hangingPunct="1">
              <a:lnSpc>
                <a:spcPct val="90000"/>
              </a:lnSpc>
              <a:spcBef>
                <a:spcPct val="0"/>
              </a:spcBef>
              <a:spcAft>
                <a:spcPct val="0"/>
              </a:spcAft>
              <a:buClrTx/>
              <a:buSzTx/>
              <a:buFontTx/>
              <a:buNone/>
              <a:tabLst/>
            </a:pPr>
            <a:r>
              <a:rPr kumimoji="0" lang="en-US" sz="1100" i="0" u="none" strike="noStrike" kern="1200" cap="none" spc="-10" normalizeH="0" noProof="0" dirty="0">
                <a:ln>
                  <a:noFill/>
                </a:ln>
                <a:solidFill>
                  <a:schemeClr val="accent1"/>
                </a:solidFill>
                <a:effectLst/>
                <a:uLnTx/>
                <a:uFillTx/>
                <a:latin typeface="+mn-lt"/>
                <a:ea typeface="ＭＳ Ｐゴシック" charset="-128"/>
                <a:cs typeface="+mn-cs"/>
              </a:rPr>
              <a:t>Protein</a:t>
            </a:r>
          </a:p>
        </p:txBody>
      </p:sp>
      <p:cxnSp>
        <p:nvCxnSpPr>
          <p:cNvPr id="243" name="Straight Arrow Connector 145"/>
          <p:cNvCxnSpPr/>
          <p:nvPr/>
        </p:nvCxnSpPr>
        <p:spPr>
          <a:xfrm>
            <a:off x="9637905" y="4016914"/>
            <a:ext cx="300637" cy="0"/>
          </a:xfrm>
          <a:prstGeom prst="straightConnector1">
            <a:avLst/>
          </a:prstGeom>
          <a:ln w="28575">
            <a:solidFill>
              <a:schemeClr val="accent1"/>
            </a:solidFill>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246" name="Straight Arrow Connector 148"/>
          <p:cNvCxnSpPr/>
          <p:nvPr/>
        </p:nvCxnSpPr>
        <p:spPr>
          <a:xfrm>
            <a:off x="10547067" y="4016914"/>
            <a:ext cx="300637" cy="0"/>
          </a:xfrm>
          <a:prstGeom prst="straightConnector1">
            <a:avLst/>
          </a:prstGeom>
          <a:ln w="28575">
            <a:solidFill>
              <a:schemeClr val="accent1"/>
            </a:solidFill>
            <a:miter lim="800000"/>
            <a:tailEnd type="triangle" w="lg" len="med"/>
          </a:ln>
        </p:spPr>
        <p:style>
          <a:lnRef idx="1">
            <a:schemeClr val="accent1"/>
          </a:lnRef>
          <a:fillRef idx="0">
            <a:schemeClr val="accent1"/>
          </a:fillRef>
          <a:effectRef idx="0">
            <a:schemeClr val="accent1"/>
          </a:effectRef>
          <a:fontRef idx="minor">
            <a:schemeClr val="tx1"/>
          </a:fontRef>
        </p:style>
      </p:cxnSp>
      <p:sp>
        <p:nvSpPr>
          <p:cNvPr id="248" name="TextBox 150"/>
          <p:cNvSpPr txBox="1"/>
          <p:nvPr/>
        </p:nvSpPr>
        <p:spPr>
          <a:xfrm>
            <a:off x="9580301" y="3146417"/>
            <a:ext cx="976031" cy="304699"/>
          </a:xfrm>
          <a:prstGeom prst="rect">
            <a:avLst/>
          </a:prstGeom>
          <a:ln>
            <a:noFill/>
          </a:ln>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i="0" u="none" strike="noStrike" kern="1200" cap="none" spc="-10" normalizeH="0" noProof="0" dirty="0">
                <a:ln>
                  <a:noFill/>
                </a:ln>
                <a:solidFill>
                  <a:schemeClr val="accent1"/>
                </a:solidFill>
                <a:effectLst/>
                <a:uLnTx/>
                <a:uFillTx/>
                <a:latin typeface="+mn-lt"/>
                <a:ea typeface="ＭＳ Ｐゴシック" charset="-128"/>
                <a:cs typeface="+mn-cs"/>
              </a:rPr>
              <a:t>Guided</a:t>
            </a:r>
          </a:p>
          <a:p>
            <a:pPr marL="0" marR="0" indent="0" algn="ctr" defTabSz="914400" rtl="0" eaLnBrk="1" fontAlgn="base" latinLnBrk="0" hangingPunct="1">
              <a:lnSpc>
                <a:spcPct val="90000"/>
              </a:lnSpc>
              <a:spcBef>
                <a:spcPct val="0"/>
              </a:spcBef>
              <a:spcAft>
                <a:spcPct val="0"/>
              </a:spcAft>
              <a:buClrTx/>
              <a:buSzTx/>
              <a:buFontTx/>
              <a:buNone/>
              <a:tabLst/>
            </a:pPr>
            <a:r>
              <a:rPr lang="en-US" sz="1100" spc="-10" dirty="0">
                <a:solidFill>
                  <a:schemeClr val="accent1"/>
                </a:solidFill>
                <a:ea typeface="ＭＳ Ｐゴシック" charset="-128"/>
              </a:rPr>
              <a:t>new sequence</a:t>
            </a:r>
            <a:r>
              <a:rPr kumimoji="0" lang="en-US" sz="1100" i="0" u="none" strike="noStrike" kern="1200" cap="none" spc="-10" normalizeH="0" noProof="0" dirty="0">
                <a:ln>
                  <a:noFill/>
                </a:ln>
                <a:solidFill>
                  <a:schemeClr val="accent1"/>
                </a:solidFill>
                <a:effectLst/>
                <a:uLnTx/>
                <a:uFillTx/>
                <a:latin typeface="+mn-lt"/>
                <a:ea typeface="ＭＳ Ｐゴシック" charset="-128"/>
                <a:cs typeface="+mn-cs"/>
              </a:rPr>
              <a:t> </a:t>
            </a:r>
          </a:p>
        </p:txBody>
      </p:sp>
      <p:cxnSp>
        <p:nvCxnSpPr>
          <p:cNvPr id="249" name="Straight Arrow Connector 151"/>
          <p:cNvCxnSpPr/>
          <p:nvPr/>
        </p:nvCxnSpPr>
        <p:spPr>
          <a:xfrm>
            <a:off x="9471824" y="3490115"/>
            <a:ext cx="0" cy="260057"/>
          </a:xfrm>
          <a:prstGeom prst="straightConnector1">
            <a:avLst/>
          </a:prstGeom>
          <a:ln w="38100">
            <a:solidFill>
              <a:schemeClr val="accent1"/>
            </a:solidFill>
            <a:miter lim="800000"/>
            <a:tailEnd type="triangle" w="lg" len="med"/>
          </a:ln>
        </p:spPr>
        <p:style>
          <a:lnRef idx="1">
            <a:schemeClr val="accent1"/>
          </a:lnRef>
          <a:fillRef idx="0">
            <a:schemeClr val="accent1"/>
          </a:fillRef>
          <a:effectRef idx="0">
            <a:schemeClr val="accent1"/>
          </a:effectRef>
          <a:fontRef idx="minor">
            <a:schemeClr val="tx1"/>
          </a:fontRef>
        </p:style>
      </p:cxnSp>
      <p:sp>
        <p:nvSpPr>
          <p:cNvPr id="138" name="Rectangle 20"/>
          <p:cNvSpPr/>
          <p:nvPr/>
        </p:nvSpPr>
        <p:spPr>
          <a:xfrm>
            <a:off x="3327490" y="3086329"/>
            <a:ext cx="2523700" cy="1629355"/>
          </a:xfrm>
          <a:prstGeom prst="roundRect">
            <a:avLst>
              <a:gd name="adj" fmla="val 8738"/>
            </a:avLst>
          </a:prstGeom>
          <a:solidFill>
            <a:schemeClr val="bg1"/>
          </a:solidFill>
          <a:ln w="63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200" spc="-10" dirty="0"/>
          </a:p>
        </p:txBody>
      </p:sp>
      <p:sp>
        <p:nvSpPr>
          <p:cNvPr id="157" name="TextBox 55"/>
          <p:cNvSpPr txBox="1"/>
          <p:nvPr/>
        </p:nvSpPr>
        <p:spPr>
          <a:xfrm rot="20247002">
            <a:off x="3716447" y="3241608"/>
            <a:ext cx="637218" cy="304699"/>
          </a:xfrm>
          <a:prstGeom prst="rect">
            <a:avLst/>
          </a:prstGeom>
          <a:ln>
            <a:noFill/>
          </a:ln>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i="0" u="none" strike="noStrike" kern="1200" cap="none" spc="-10" normalizeH="0" noProof="0" dirty="0">
                <a:ln>
                  <a:noFill/>
                </a:ln>
                <a:solidFill>
                  <a:srgbClr val="1C6894"/>
                </a:solidFill>
                <a:effectLst/>
                <a:uLnTx/>
                <a:uFillTx/>
                <a:latin typeface="+mn-lt"/>
                <a:ea typeface="ＭＳ Ｐゴシック" charset="-128"/>
                <a:cs typeface="+mn-cs"/>
              </a:rPr>
              <a:t>T-cell collection</a:t>
            </a:r>
          </a:p>
        </p:txBody>
      </p:sp>
      <p:cxnSp>
        <p:nvCxnSpPr>
          <p:cNvPr id="158" name="Straight Arrow Connector 56"/>
          <p:cNvCxnSpPr/>
          <p:nvPr/>
        </p:nvCxnSpPr>
        <p:spPr>
          <a:xfrm flipH="1" flipV="1">
            <a:off x="3794459" y="3919071"/>
            <a:ext cx="726978" cy="315661"/>
          </a:xfrm>
          <a:prstGeom prst="straightConnector1">
            <a:avLst/>
          </a:prstGeom>
          <a:ln w="28575">
            <a:solidFill>
              <a:schemeClr val="accent2"/>
            </a:solidFill>
            <a:miter lim="800000"/>
            <a:tailEnd type="triangle" w="lg" len="med"/>
          </a:ln>
        </p:spPr>
        <p:style>
          <a:lnRef idx="1">
            <a:schemeClr val="accent1"/>
          </a:lnRef>
          <a:fillRef idx="0">
            <a:schemeClr val="accent1"/>
          </a:fillRef>
          <a:effectRef idx="0">
            <a:schemeClr val="accent1"/>
          </a:effectRef>
          <a:fontRef idx="minor">
            <a:schemeClr val="tx1"/>
          </a:fontRef>
        </p:style>
      </p:cxnSp>
      <p:sp>
        <p:nvSpPr>
          <p:cNvPr id="159" name="TextBox 57"/>
          <p:cNvSpPr txBox="1"/>
          <p:nvPr/>
        </p:nvSpPr>
        <p:spPr>
          <a:xfrm rot="1111108">
            <a:off x="3762563" y="4130104"/>
            <a:ext cx="637218" cy="304699"/>
          </a:xfrm>
          <a:prstGeom prst="rect">
            <a:avLst/>
          </a:prstGeom>
          <a:ln>
            <a:noFill/>
          </a:ln>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i="0" u="none" strike="noStrike" kern="1200" cap="none" spc="-10" normalizeH="0" noProof="0" dirty="0">
                <a:ln>
                  <a:noFill/>
                </a:ln>
                <a:solidFill>
                  <a:schemeClr val="accent2"/>
                </a:solidFill>
                <a:effectLst/>
                <a:uLnTx/>
                <a:uFillTx/>
                <a:latin typeface="+mn-lt"/>
                <a:ea typeface="ＭＳ Ｐゴシック" charset="-128"/>
                <a:cs typeface="+mn-cs"/>
              </a:rPr>
              <a:t>T-cell transfer</a:t>
            </a:r>
          </a:p>
        </p:txBody>
      </p:sp>
      <p:cxnSp>
        <p:nvCxnSpPr>
          <p:cNvPr id="218" name="Straight Arrow Connector 115"/>
          <p:cNvCxnSpPr/>
          <p:nvPr/>
        </p:nvCxnSpPr>
        <p:spPr>
          <a:xfrm>
            <a:off x="4984252" y="3695906"/>
            <a:ext cx="1723" cy="321076"/>
          </a:xfrm>
          <a:prstGeom prst="straightConnector1">
            <a:avLst/>
          </a:prstGeom>
          <a:ln w="28575">
            <a:solidFill>
              <a:schemeClr val="accent2"/>
            </a:solidFill>
            <a:miter lim="800000"/>
            <a:tailEnd type="triangle" w="lg" len="med"/>
          </a:ln>
        </p:spPr>
        <p:style>
          <a:lnRef idx="1">
            <a:schemeClr val="accent1"/>
          </a:lnRef>
          <a:fillRef idx="0">
            <a:schemeClr val="accent1"/>
          </a:fillRef>
          <a:effectRef idx="0">
            <a:schemeClr val="accent1"/>
          </a:effectRef>
          <a:fontRef idx="minor">
            <a:schemeClr val="tx1"/>
          </a:fontRef>
        </p:style>
      </p:cxnSp>
      <p:sp>
        <p:nvSpPr>
          <p:cNvPr id="219" name="TextBox 116"/>
          <p:cNvSpPr txBox="1"/>
          <p:nvPr/>
        </p:nvSpPr>
        <p:spPr>
          <a:xfrm>
            <a:off x="5069181" y="3668931"/>
            <a:ext cx="742534" cy="304699"/>
          </a:xfrm>
          <a:prstGeom prst="rect">
            <a:avLst/>
          </a:prstGeom>
          <a:ln>
            <a:noFill/>
          </a:ln>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i="0" u="none" strike="noStrike" kern="1200" cap="none" spc="-10" normalizeH="0" noProof="0" dirty="0">
                <a:ln>
                  <a:noFill/>
                </a:ln>
                <a:solidFill>
                  <a:schemeClr val="accent2"/>
                </a:solidFill>
                <a:effectLst/>
                <a:uLnTx/>
                <a:uFillTx/>
                <a:latin typeface="+mn-lt"/>
                <a:ea typeface="ＭＳ Ｐゴシック" charset="-128"/>
                <a:cs typeface="+mn-cs"/>
              </a:rPr>
              <a:t>T-cell modification</a:t>
            </a:r>
          </a:p>
        </p:txBody>
      </p:sp>
      <p:cxnSp>
        <p:nvCxnSpPr>
          <p:cNvPr id="250" name="Straight Arrow Connector 119"/>
          <p:cNvCxnSpPr/>
          <p:nvPr/>
        </p:nvCxnSpPr>
        <p:spPr>
          <a:xfrm flipV="1">
            <a:off x="3794459" y="3356964"/>
            <a:ext cx="746043" cy="416895"/>
          </a:xfrm>
          <a:prstGeom prst="straightConnector1">
            <a:avLst/>
          </a:prstGeom>
          <a:ln w="28575">
            <a:solidFill>
              <a:schemeClr val="accent2"/>
            </a:solidFill>
            <a:miter lim="800000"/>
            <a:tailEnd type="triangle" w="lg" len="med"/>
          </a:ln>
        </p:spPr>
        <p:style>
          <a:lnRef idx="1">
            <a:schemeClr val="accent1"/>
          </a:lnRef>
          <a:fillRef idx="0">
            <a:schemeClr val="accent1"/>
          </a:fillRef>
          <a:effectRef idx="0">
            <a:schemeClr val="accent1"/>
          </a:effectRef>
          <a:fontRef idx="minor">
            <a:schemeClr val="tx1"/>
          </a:fontRef>
        </p:style>
      </p:cxnSp>
      <p:sp>
        <p:nvSpPr>
          <p:cNvPr id="133" name="Rectangle 19">
            <a:extLst>
              <a:ext uri="{FF2B5EF4-FFF2-40B4-BE49-F238E27FC236}">
                <a16:creationId xmlns:a16="http://schemas.microsoft.com/office/drawing/2014/main" id="{3042653F-2E08-4876-B440-3E5A9EB996B1}"/>
              </a:ext>
            </a:extLst>
          </p:cNvPr>
          <p:cNvSpPr/>
          <p:nvPr/>
        </p:nvSpPr>
        <p:spPr>
          <a:xfrm>
            <a:off x="3331740" y="2348393"/>
            <a:ext cx="2534180" cy="66479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lnSpc>
                <a:spcPct val="90000"/>
              </a:lnSpc>
            </a:pPr>
            <a:r>
              <a:rPr lang="en-US" sz="1200" spc="-20">
                <a:solidFill>
                  <a:schemeClr val="tx1"/>
                </a:solidFill>
              </a:rPr>
              <a:t>…are </a:t>
            </a:r>
            <a:r>
              <a:rPr lang="en-US" sz="1200" spc="-20" dirty="0">
                <a:solidFill>
                  <a:schemeClr val="tx1"/>
                </a:solidFill>
              </a:rPr>
              <a:t>modified cells with engineered receptors, which </a:t>
            </a:r>
            <a:r>
              <a:rPr lang="en-US" sz="1200" b="1" spc="-20" dirty="0">
                <a:solidFill>
                  <a:schemeClr val="tx1"/>
                </a:solidFill>
              </a:rPr>
              <a:t>graft an arbitrary specificity onto an immune</a:t>
            </a:r>
            <a:br>
              <a:rPr lang="en-US" sz="1200" b="1" spc="-20" dirty="0">
                <a:solidFill>
                  <a:schemeClr val="tx1"/>
                </a:solidFill>
              </a:rPr>
            </a:br>
            <a:r>
              <a:rPr lang="en-US" sz="1200" b="1" spc="-20" dirty="0">
                <a:solidFill>
                  <a:schemeClr val="tx1"/>
                </a:solidFill>
              </a:rPr>
              <a:t> effector cell</a:t>
            </a:r>
          </a:p>
        </p:txBody>
      </p:sp>
      <p:sp>
        <p:nvSpPr>
          <p:cNvPr id="134" name="Rectangle 120">
            <a:extLst>
              <a:ext uri="{FF2B5EF4-FFF2-40B4-BE49-F238E27FC236}">
                <a16:creationId xmlns:a16="http://schemas.microsoft.com/office/drawing/2014/main" id="{9A8F6E0A-E2C9-4387-A91D-377E18FE2E2F}"/>
              </a:ext>
            </a:extLst>
          </p:cNvPr>
          <p:cNvSpPr/>
          <p:nvPr/>
        </p:nvSpPr>
        <p:spPr>
          <a:xfrm>
            <a:off x="6254998" y="2348393"/>
            <a:ext cx="2534180" cy="4985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lnSpc>
                <a:spcPct val="90000"/>
              </a:lnSpc>
            </a:pPr>
            <a:r>
              <a:rPr lang="en-US" sz="1200" spc="-20">
                <a:solidFill>
                  <a:schemeClr val="tx1"/>
                </a:solidFill>
              </a:rPr>
              <a:t>…is </a:t>
            </a:r>
            <a:r>
              <a:rPr lang="en-US" sz="1200" spc="-20" dirty="0">
                <a:solidFill>
                  <a:schemeClr val="tx1"/>
                </a:solidFill>
              </a:rPr>
              <a:t>an </a:t>
            </a:r>
            <a:r>
              <a:rPr lang="en-US" sz="1200" b="1" spc="-20" dirty="0">
                <a:solidFill>
                  <a:schemeClr val="tx1"/>
                </a:solidFill>
              </a:rPr>
              <a:t>efficient and stable </a:t>
            </a:r>
            <a:r>
              <a:rPr lang="en-US" sz="1200" spc="-20" dirty="0">
                <a:solidFill>
                  <a:schemeClr val="tx1"/>
                </a:solidFill>
              </a:rPr>
              <a:t>process in which RNA molecules </a:t>
            </a:r>
            <a:r>
              <a:rPr lang="en-US" sz="1200" b="1" spc="-20" dirty="0">
                <a:solidFill>
                  <a:schemeClr val="tx1"/>
                </a:solidFill>
              </a:rPr>
              <a:t>inhibit gene expression or translation</a:t>
            </a:r>
          </a:p>
        </p:txBody>
      </p:sp>
      <p:sp>
        <p:nvSpPr>
          <p:cNvPr id="135" name="Rectangle 138">
            <a:extLst>
              <a:ext uri="{FF2B5EF4-FFF2-40B4-BE49-F238E27FC236}">
                <a16:creationId xmlns:a16="http://schemas.microsoft.com/office/drawing/2014/main" id="{ED345AD8-952C-4F1A-938B-3BF762563C03}"/>
              </a:ext>
            </a:extLst>
          </p:cNvPr>
          <p:cNvSpPr/>
          <p:nvPr/>
        </p:nvSpPr>
        <p:spPr>
          <a:xfrm>
            <a:off x="9063048" y="2348391"/>
            <a:ext cx="2534180" cy="4985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lnSpc>
                <a:spcPct val="90000"/>
              </a:lnSpc>
            </a:pPr>
            <a:r>
              <a:rPr lang="en-US" sz="1200" spc="-20">
                <a:solidFill>
                  <a:schemeClr val="tx1"/>
                </a:solidFill>
              </a:rPr>
              <a:t>…are techniques which are </a:t>
            </a:r>
            <a:r>
              <a:rPr lang="en-US" sz="1200" b="1" spc="-20">
                <a:solidFill>
                  <a:schemeClr val="tx1"/>
                </a:solidFill>
              </a:rPr>
              <a:t>more powerful, rapid and less expensive </a:t>
            </a:r>
            <a:r>
              <a:rPr lang="en-US" sz="1200" spc="-20">
                <a:solidFill>
                  <a:schemeClr val="tx1"/>
                </a:solidFill>
              </a:rPr>
              <a:t>than any previously invented process</a:t>
            </a:r>
            <a:endParaRPr lang="en-US" sz="1200" spc="-20" dirty="0">
              <a:solidFill>
                <a:schemeClr val="tx1"/>
              </a:solidFill>
            </a:endParaRPr>
          </a:p>
        </p:txBody>
      </p:sp>
      <p:sp>
        <p:nvSpPr>
          <p:cNvPr id="139" name="Rectangle 19">
            <a:extLst>
              <a:ext uri="{FF2B5EF4-FFF2-40B4-BE49-F238E27FC236}">
                <a16:creationId xmlns:a16="http://schemas.microsoft.com/office/drawing/2014/main" id="{C885686A-8183-4520-B917-3D0658112507}"/>
              </a:ext>
            </a:extLst>
          </p:cNvPr>
          <p:cNvSpPr/>
          <p:nvPr/>
        </p:nvSpPr>
        <p:spPr>
          <a:xfrm>
            <a:off x="3331740" y="4771265"/>
            <a:ext cx="2534180" cy="10525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90000"/>
              </a:lnSpc>
            </a:pPr>
            <a:r>
              <a:rPr lang="en-US" sz="1200" b="1">
                <a:solidFill>
                  <a:schemeClr val="tx1"/>
                </a:solidFill>
              </a:rPr>
              <a:t>Key companies/partners</a:t>
            </a:r>
          </a:p>
          <a:p>
            <a:pPr>
              <a:lnSpc>
                <a:spcPct val="90000"/>
              </a:lnSpc>
            </a:pPr>
            <a:r>
              <a:rPr lang="en-US" sz="1200">
                <a:solidFill>
                  <a:schemeClr val="tx1"/>
                </a:solidFill>
              </a:rPr>
              <a:t>Novartis, Celgene, Merck, Amgen, Pfizer, Servier, GSK, Gilea/Kite Pharma, Juno, Cellectis, Celyad</a:t>
            </a:r>
            <a:endParaRPr lang="en-US" sz="1200">
              <a:solidFill>
                <a:srgbClr val="FF0000"/>
              </a:solidFill>
              <a:ea typeface="ＭＳ Ｐゴシック" charset="-128"/>
            </a:endParaRPr>
          </a:p>
          <a:p>
            <a:pPr>
              <a:lnSpc>
                <a:spcPct val="90000"/>
              </a:lnSpc>
            </a:pPr>
            <a:endParaRPr lang="en-US" sz="400">
              <a:solidFill>
                <a:srgbClr val="FF0000"/>
              </a:solidFill>
            </a:endParaRPr>
          </a:p>
          <a:p>
            <a:pPr>
              <a:lnSpc>
                <a:spcPct val="90000"/>
              </a:lnSpc>
            </a:pPr>
            <a:r>
              <a:rPr lang="en-US" sz="1200" b="1">
                <a:solidFill>
                  <a:schemeClr val="tx1"/>
                </a:solidFill>
              </a:rPr>
              <a:t>Key therapy areas</a:t>
            </a:r>
          </a:p>
          <a:p>
            <a:pPr>
              <a:lnSpc>
                <a:spcPct val="90000"/>
              </a:lnSpc>
            </a:pPr>
            <a:r>
              <a:rPr lang="en-US" sz="1200">
                <a:solidFill>
                  <a:schemeClr val="tx1"/>
                </a:solidFill>
              </a:rPr>
              <a:t>Leukemia</a:t>
            </a:r>
            <a:r>
              <a:rPr lang="en-US" sz="1200" dirty="0">
                <a:solidFill>
                  <a:schemeClr val="tx1"/>
                </a:solidFill>
              </a:rPr>
              <a:t>, cancer</a:t>
            </a:r>
          </a:p>
        </p:txBody>
      </p:sp>
      <p:sp>
        <p:nvSpPr>
          <p:cNvPr id="140" name="Rectangle 120">
            <a:extLst>
              <a:ext uri="{FF2B5EF4-FFF2-40B4-BE49-F238E27FC236}">
                <a16:creationId xmlns:a16="http://schemas.microsoft.com/office/drawing/2014/main" id="{FCF3F6DE-22FF-44F2-8602-BA8CC6C24DAA}"/>
              </a:ext>
            </a:extLst>
          </p:cNvPr>
          <p:cNvSpPr/>
          <p:nvPr/>
        </p:nvSpPr>
        <p:spPr>
          <a:xfrm>
            <a:off x="6254998" y="4771265"/>
            <a:ext cx="2534180" cy="13849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90000"/>
              </a:lnSpc>
            </a:pPr>
            <a:r>
              <a:rPr lang="en-US" sz="1200" b="1">
                <a:solidFill>
                  <a:schemeClr val="tx1"/>
                </a:solidFill>
              </a:rPr>
              <a:t>Key companies/partners</a:t>
            </a:r>
          </a:p>
          <a:p>
            <a:pPr>
              <a:lnSpc>
                <a:spcPct val="90000"/>
              </a:lnSpc>
            </a:pPr>
            <a:r>
              <a:rPr lang="en-US" sz="1200">
                <a:solidFill>
                  <a:schemeClr val="tx1"/>
                </a:solidFill>
              </a:rPr>
              <a:t>Ionis, Alnylam, Sanofi Genzyme, BMS, Quark Pharmaceuticals, Sylentis</a:t>
            </a:r>
          </a:p>
          <a:p>
            <a:pPr>
              <a:lnSpc>
                <a:spcPct val="90000"/>
              </a:lnSpc>
            </a:pPr>
            <a:endParaRPr lang="en-US" sz="1200">
              <a:solidFill>
                <a:schemeClr val="tx1"/>
              </a:solidFill>
            </a:endParaRPr>
          </a:p>
          <a:p>
            <a:pPr>
              <a:lnSpc>
                <a:spcPct val="90000"/>
              </a:lnSpc>
            </a:pPr>
            <a:endParaRPr lang="en-US" sz="400">
              <a:solidFill>
                <a:schemeClr val="tx1"/>
              </a:solidFill>
            </a:endParaRPr>
          </a:p>
          <a:p>
            <a:pPr>
              <a:lnSpc>
                <a:spcPct val="90000"/>
              </a:lnSpc>
            </a:pPr>
            <a:r>
              <a:rPr lang="en-US" sz="1200" b="1">
                <a:solidFill>
                  <a:schemeClr val="tx1"/>
                </a:solidFill>
              </a:rPr>
              <a:t>Key therapy areas</a:t>
            </a:r>
          </a:p>
          <a:p>
            <a:pPr>
              <a:lnSpc>
                <a:spcPct val="90000"/>
              </a:lnSpc>
            </a:pPr>
            <a:r>
              <a:rPr lang="en-US" sz="1200">
                <a:solidFill>
                  <a:schemeClr val="tx1"/>
                </a:solidFill>
              </a:rPr>
              <a:t>Cancer</a:t>
            </a:r>
            <a:r>
              <a:rPr lang="en-US" sz="1200" dirty="0">
                <a:solidFill>
                  <a:schemeClr val="tx1"/>
                </a:solidFill>
              </a:rPr>
              <a:t>, hepatitis, ophthalmological disorder</a:t>
            </a:r>
          </a:p>
        </p:txBody>
      </p:sp>
      <p:sp>
        <p:nvSpPr>
          <p:cNvPr id="141" name="Rectangle 138">
            <a:extLst>
              <a:ext uri="{FF2B5EF4-FFF2-40B4-BE49-F238E27FC236}">
                <a16:creationId xmlns:a16="http://schemas.microsoft.com/office/drawing/2014/main" id="{0F3D7269-1D9B-488F-BB61-B4C329239C24}"/>
              </a:ext>
            </a:extLst>
          </p:cNvPr>
          <p:cNvSpPr/>
          <p:nvPr/>
        </p:nvSpPr>
        <p:spPr>
          <a:xfrm>
            <a:off x="9063048" y="4771263"/>
            <a:ext cx="2534180" cy="13849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90000"/>
              </a:lnSpc>
            </a:pPr>
            <a:r>
              <a:rPr lang="en-US" sz="1200" b="1">
                <a:solidFill>
                  <a:schemeClr val="tx1"/>
                </a:solidFill>
              </a:rPr>
              <a:t>Key companies/partners</a:t>
            </a:r>
          </a:p>
          <a:p>
            <a:pPr>
              <a:lnSpc>
                <a:spcPct val="90000"/>
              </a:lnSpc>
            </a:pPr>
            <a:r>
              <a:rPr lang="en-US" sz="1200">
                <a:solidFill>
                  <a:schemeClr val="tx1"/>
                </a:solidFill>
              </a:rPr>
              <a:t>Caribou Biosciences, CRISPR Therap., Editas Medicine, Intelia Therap., </a:t>
            </a:r>
            <a:r>
              <a:rPr lang="en-US" sz="1200">
                <a:solidFill>
                  <a:schemeClr val="tx2"/>
                </a:solidFill>
                <a:ea typeface="ＭＳ Ｐゴシック" charset="-128"/>
              </a:rPr>
              <a:t>Regeneron, Novartis, Vertex, Bayer, Juno </a:t>
            </a:r>
          </a:p>
          <a:p>
            <a:pPr>
              <a:lnSpc>
                <a:spcPct val="90000"/>
              </a:lnSpc>
            </a:pPr>
            <a:endParaRPr lang="en-US" sz="400">
              <a:solidFill>
                <a:schemeClr val="tx1"/>
              </a:solidFill>
            </a:endParaRPr>
          </a:p>
          <a:p>
            <a:pPr>
              <a:lnSpc>
                <a:spcPct val="90000"/>
              </a:lnSpc>
            </a:pPr>
            <a:r>
              <a:rPr lang="en-US" sz="1200" b="1">
                <a:solidFill>
                  <a:schemeClr val="tx1"/>
                </a:solidFill>
              </a:rPr>
              <a:t>Key therapy areas</a:t>
            </a:r>
          </a:p>
          <a:p>
            <a:pPr>
              <a:lnSpc>
                <a:spcPct val="90000"/>
              </a:lnSpc>
            </a:pPr>
            <a:r>
              <a:rPr lang="en-US" sz="1200">
                <a:solidFill>
                  <a:schemeClr val="tx1"/>
                </a:solidFill>
              </a:rPr>
              <a:t>Rare </a:t>
            </a:r>
            <a:r>
              <a:rPr lang="en-US" sz="1200" dirty="0">
                <a:solidFill>
                  <a:schemeClr val="tx1"/>
                </a:solidFill>
              </a:rPr>
              <a:t>genetic diseases, cancer, HIV, organ transplants</a:t>
            </a:r>
          </a:p>
        </p:txBody>
      </p:sp>
      <p:pic>
        <p:nvPicPr>
          <p:cNvPr id="142" name="Picture 2" descr="Bildergebnis für dna">
            <a:extLst>
              <a:ext uri="{FF2B5EF4-FFF2-40B4-BE49-F238E27FC236}">
                <a16:creationId xmlns:a16="http://schemas.microsoft.com/office/drawing/2014/main" id="{802AAE39-5C98-48DB-B727-7BC43DD9588F}"/>
              </a:ext>
            </a:extLst>
          </p:cNvPr>
          <p:cNvPicPr>
            <a:picLocks noChangeAspect="1" noChangeArrowheads="1"/>
          </p:cNvPicPr>
          <p:nvPr/>
        </p:nvPicPr>
        <p:blipFill>
          <a:blip r:embed="rId27"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6476621" y="3774693"/>
            <a:ext cx="283483" cy="418329"/>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8" descr="Bildergebnis für rna icon">
            <a:extLst>
              <a:ext uri="{FF2B5EF4-FFF2-40B4-BE49-F238E27FC236}">
                <a16:creationId xmlns:a16="http://schemas.microsoft.com/office/drawing/2014/main" id="{9882D3E2-D896-495B-853E-4647877F6479}"/>
              </a:ext>
            </a:extLst>
          </p:cNvPr>
          <p:cNvPicPr>
            <a:picLocks noChangeAspect="1" noChangeArrowheads="1"/>
          </p:cNvPicPr>
          <p:nvPr/>
        </p:nvPicPr>
        <p:blipFill>
          <a:blip r:embed="rId28" cstate="email">
            <a:biLevel thresh="75000"/>
            <a:extLst>
              <a:ext uri="{28A0092B-C50C-407E-A947-70E740481C1C}">
                <a14:useLocalDpi xmlns:a14="http://schemas.microsoft.com/office/drawing/2010/main" val="0"/>
              </a:ext>
            </a:extLst>
          </a:blip>
          <a:srcRect/>
          <a:stretch>
            <a:fillRect/>
          </a:stretch>
        </p:blipFill>
        <p:spPr bwMode="auto">
          <a:xfrm rot="2243503">
            <a:off x="7173292" y="3776566"/>
            <a:ext cx="393473" cy="393472"/>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4" descr="Bildergebnis für protein structure">
            <a:extLst>
              <a:ext uri="{FF2B5EF4-FFF2-40B4-BE49-F238E27FC236}">
                <a16:creationId xmlns:a16="http://schemas.microsoft.com/office/drawing/2014/main" id="{823F6E9C-D288-4554-A16E-46E7C3A4E4B7}"/>
              </a:ext>
            </a:extLst>
          </p:cNvPr>
          <p:cNvPicPr>
            <a:picLocks noChangeAspect="1" noChangeArrowheads="1"/>
          </p:cNvPicPr>
          <p:nvPr/>
        </p:nvPicPr>
        <p:blipFill>
          <a:blip r:embed="rId29" cstate="email">
            <a:biLevel thresh="75000"/>
            <a:extLst>
              <a:ext uri="{28A0092B-C50C-407E-A947-70E740481C1C}">
                <a14:useLocalDpi xmlns:a14="http://schemas.microsoft.com/office/drawing/2010/main" val="0"/>
              </a:ext>
            </a:extLst>
          </a:blip>
          <a:srcRect/>
          <a:stretch>
            <a:fillRect/>
          </a:stretch>
        </p:blipFill>
        <p:spPr bwMode="auto">
          <a:xfrm>
            <a:off x="8067157" y="3725900"/>
            <a:ext cx="543896" cy="543896"/>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8" descr="Bildergebnis für rna icon">
            <a:extLst>
              <a:ext uri="{FF2B5EF4-FFF2-40B4-BE49-F238E27FC236}">
                <a16:creationId xmlns:a16="http://schemas.microsoft.com/office/drawing/2014/main" id="{9B5946B7-4E6F-46D0-8E3D-8CBF8A9C6F45}"/>
              </a:ext>
            </a:extLst>
          </p:cNvPr>
          <p:cNvPicPr>
            <a:picLocks noChangeAspect="1" noChangeArrowheads="1"/>
          </p:cNvPicPr>
          <p:nvPr/>
        </p:nvPicPr>
        <p:blipFill>
          <a:blip r:embed="rId28"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81" flipH="1">
            <a:off x="7200922" y="3102030"/>
            <a:ext cx="393473" cy="393472"/>
          </a:xfrm>
          <a:prstGeom prst="rect">
            <a:avLst/>
          </a:prstGeom>
          <a:noFill/>
          <a:extLst>
            <a:ext uri="{909E8E84-426E-40DD-AFC4-6F175D3DCCD1}">
              <a14:hiddenFill xmlns:a14="http://schemas.microsoft.com/office/drawing/2010/main">
                <a:solidFill>
                  <a:srgbClr val="FFFFFF"/>
                </a:solidFill>
              </a14:hiddenFill>
            </a:ext>
          </a:extLst>
        </p:spPr>
      </p:pic>
      <p:sp>
        <p:nvSpPr>
          <p:cNvPr id="149" name="Multiply 135">
            <a:extLst>
              <a:ext uri="{FF2B5EF4-FFF2-40B4-BE49-F238E27FC236}">
                <a16:creationId xmlns:a16="http://schemas.microsoft.com/office/drawing/2014/main" id="{AB483D68-56C2-4749-AEC4-A11EC12648F6}"/>
              </a:ext>
            </a:extLst>
          </p:cNvPr>
          <p:cNvSpPr/>
          <p:nvPr/>
        </p:nvSpPr>
        <p:spPr>
          <a:xfrm>
            <a:off x="7551037" y="3799941"/>
            <a:ext cx="415872" cy="372691"/>
          </a:xfrm>
          <a:prstGeom prst="mathMultiply">
            <a:avLst>
              <a:gd name="adj1" fmla="val 128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150" name="Multiply 136">
            <a:extLst>
              <a:ext uri="{FF2B5EF4-FFF2-40B4-BE49-F238E27FC236}">
                <a16:creationId xmlns:a16="http://schemas.microsoft.com/office/drawing/2014/main" id="{8B9B9554-1337-45C6-A8FE-6A21B585B2C4}"/>
              </a:ext>
            </a:extLst>
          </p:cNvPr>
          <p:cNvSpPr/>
          <p:nvPr/>
        </p:nvSpPr>
        <p:spPr>
          <a:xfrm>
            <a:off x="7694716" y="3576771"/>
            <a:ext cx="1341585" cy="814173"/>
          </a:xfrm>
          <a:prstGeom prst="mathMultiply">
            <a:avLst>
              <a:gd name="adj1" fmla="val 88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pic>
        <p:nvPicPr>
          <p:cNvPr id="151" name="Picture 2" descr="Bildergebnis für dna">
            <a:extLst>
              <a:ext uri="{FF2B5EF4-FFF2-40B4-BE49-F238E27FC236}">
                <a16:creationId xmlns:a16="http://schemas.microsoft.com/office/drawing/2014/main" id="{9D7486C0-9AC3-4185-A8F1-7AE253E8658B}"/>
              </a:ext>
            </a:extLst>
          </p:cNvPr>
          <p:cNvPicPr>
            <a:picLocks noChangeAspect="1" noChangeArrowheads="1"/>
          </p:cNvPicPr>
          <p:nvPr/>
        </p:nvPicPr>
        <p:blipFill>
          <a:blip r:embed="rId27"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9245943" y="3793002"/>
            <a:ext cx="283483" cy="418329"/>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8" descr="Bildergebnis für rna icon">
            <a:extLst>
              <a:ext uri="{FF2B5EF4-FFF2-40B4-BE49-F238E27FC236}">
                <a16:creationId xmlns:a16="http://schemas.microsoft.com/office/drawing/2014/main" id="{D784E040-8479-4674-99D9-F2520F52B553}"/>
              </a:ext>
            </a:extLst>
          </p:cNvPr>
          <p:cNvPicPr>
            <a:picLocks noChangeAspect="1" noChangeArrowheads="1"/>
          </p:cNvPicPr>
          <p:nvPr/>
        </p:nvPicPr>
        <p:blipFill>
          <a:blip r:embed="rId28"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243503">
            <a:off x="10029819" y="3794876"/>
            <a:ext cx="393473" cy="393473"/>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14" descr="Bildergebnis für protein structure">
            <a:extLst>
              <a:ext uri="{FF2B5EF4-FFF2-40B4-BE49-F238E27FC236}">
                <a16:creationId xmlns:a16="http://schemas.microsoft.com/office/drawing/2014/main" id="{10FC7AC1-DE6E-4A6C-BDA8-16852A3F92D6}"/>
              </a:ext>
            </a:extLst>
          </p:cNvPr>
          <p:cNvPicPr>
            <a:picLocks noChangeAspect="1" noChangeArrowheads="1"/>
          </p:cNvPicPr>
          <p:nvPr/>
        </p:nvPicPr>
        <p:blipFill>
          <a:blip r:embed="rId29"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50061" y="3744208"/>
            <a:ext cx="543896" cy="543897"/>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8" descr="Bildergebnis für rna icon">
            <a:extLst>
              <a:ext uri="{FF2B5EF4-FFF2-40B4-BE49-F238E27FC236}">
                <a16:creationId xmlns:a16="http://schemas.microsoft.com/office/drawing/2014/main" id="{02D2A6D8-076F-4306-9D45-B2052F4DC0D4}"/>
              </a:ext>
            </a:extLst>
          </p:cNvPr>
          <p:cNvPicPr>
            <a:picLocks noChangeAspect="1" noChangeArrowheads="1"/>
          </p:cNvPicPr>
          <p:nvPr/>
        </p:nvPicPr>
        <p:blipFill>
          <a:blip r:embed="rId28"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81" flipH="1">
            <a:off x="9263368" y="3102030"/>
            <a:ext cx="393473" cy="393473"/>
          </a:xfrm>
          <a:prstGeom prst="rect">
            <a:avLst/>
          </a:prstGeom>
          <a:noFill/>
          <a:extLst>
            <a:ext uri="{909E8E84-426E-40DD-AFC4-6F175D3DCCD1}">
              <a14:hiddenFill xmlns:a14="http://schemas.microsoft.com/office/drawing/2010/main">
                <a:solidFill>
                  <a:srgbClr val="FFFFFF"/>
                </a:solidFill>
              </a14:hiddenFill>
            </a:ext>
          </a:extLst>
        </p:spPr>
      </p:pic>
      <p:grpSp>
        <p:nvGrpSpPr>
          <p:cNvPr id="236" name="Group 50">
            <a:extLst>
              <a:ext uri="{FF2B5EF4-FFF2-40B4-BE49-F238E27FC236}">
                <a16:creationId xmlns:a16="http://schemas.microsoft.com/office/drawing/2014/main" id="{557BD1A7-378A-4E0C-BE24-92BC97A3E492}"/>
              </a:ext>
            </a:extLst>
          </p:cNvPr>
          <p:cNvGrpSpPr/>
          <p:nvPr/>
        </p:nvGrpSpPr>
        <p:grpSpPr>
          <a:xfrm>
            <a:off x="3442895" y="3640382"/>
            <a:ext cx="263668" cy="386905"/>
            <a:chOff x="596900" y="2459038"/>
            <a:chExt cx="584200" cy="857251"/>
          </a:xfrm>
          <a:solidFill>
            <a:schemeClr val="accent2"/>
          </a:solidFill>
        </p:grpSpPr>
        <p:sp>
          <p:nvSpPr>
            <p:cNvPr id="237" name="Oval 5">
              <a:extLst>
                <a:ext uri="{FF2B5EF4-FFF2-40B4-BE49-F238E27FC236}">
                  <a16:creationId xmlns:a16="http://schemas.microsoft.com/office/drawing/2014/main" id="{349CBD2D-AD40-4640-857A-9985B707BEF3}"/>
                </a:ext>
              </a:extLst>
            </p:cNvPr>
            <p:cNvSpPr>
              <a:spLocks noChangeArrowheads="1"/>
            </p:cNvSpPr>
            <p:nvPr/>
          </p:nvSpPr>
          <p:spPr bwMode="auto">
            <a:xfrm>
              <a:off x="750888" y="2459038"/>
              <a:ext cx="280988" cy="277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 dirty="0"/>
            </a:p>
          </p:txBody>
        </p:sp>
        <p:sp>
          <p:nvSpPr>
            <p:cNvPr id="252" name="Freeform 6">
              <a:extLst>
                <a:ext uri="{FF2B5EF4-FFF2-40B4-BE49-F238E27FC236}">
                  <a16:creationId xmlns:a16="http://schemas.microsoft.com/office/drawing/2014/main" id="{42D972BB-BC63-4039-AB44-E5D33CF62737}"/>
                </a:ext>
              </a:extLst>
            </p:cNvPr>
            <p:cNvSpPr>
              <a:spLocks/>
            </p:cNvSpPr>
            <p:nvPr/>
          </p:nvSpPr>
          <p:spPr bwMode="auto">
            <a:xfrm>
              <a:off x="596900" y="2759076"/>
              <a:ext cx="584200" cy="557213"/>
            </a:xfrm>
            <a:custGeom>
              <a:avLst/>
              <a:gdLst>
                <a:gd name="T0" fmla="*/ 153 w 153"/>
                <a:gd name="T1" fmla="*/ 17 h 147"/>
                <a:gd name="T2" fmla="*/ 153 w 153"/>
                <a:gd name="T3" fmla="*/ 16 h 147"/>
                <a:gd name="T4" fmla="*/ 153 w 153"/>
                <a:gd name="T5" fmla="*/ 15 h 147"/>
                <a:gd name="T6" fmla="*/ 138 w 153"/>
                <a:gd name="T7" fmla="*/ 0 h 147"/>
                <a:gd name="T8" fmla="*/ 137 w 153"/>
                <a:gd name="T9" fmla="*/ 0 h 147"/>
                <a:gd name="T10" fmla="*/ 135 w 153"/>
                <a:gd name="T11" fmla="*/ 0 h 147"/>
                <a:gd name="T12" fmla="*/ 18 w 153"/>
                <a:gd name="T13" fmla="*/ 0 h 147"/>
                <a:gd name="T14" fmla="*/ 17 w 153"/>
                <a:gd name="T15" fmla="*/ 0 h 147"/>
                <a:gd name="T16" fmla="*/ 15 w 153"/>
                <a:gd name="T17" fmla="*/ 0 h 147"/>
                <a:gd name="T18" fmla="*/ 0 w 153"/>
                <a:gd name="T19" fmla="*/ 15 h 147"/>
                <a:gd name="T20" fmla="*/ 0 w 153"/>
                <a:gd name="T21" fmla="*/ 132 h 147"/>
                <a:gd name="T22" fmla="*/ 15 w 153"/>
                <a:gd name="T23" fmla="*/ 147 h 147"/>
                <a:gd name="T24" fmla="*/ 30 w 153"/>
                <a:gd name="T25" fmla="*/ 132 h 147"/>
                <a:gd name="T26" fmla="*/ 30 w 153"/>
                <a:gd name="T27" fmla="*/ 45 h 147"/>
                <a:gd name="T28" fmla="*/ 34 w 153"/>
                <a:gd name="T29" fmla="*/ 45 h 147"/>
                <a:gd name="T30" fmla="*/ 34 w 153"/>
                <a:gd name="T31" fmla="*/ 140 h 147"/>
                <a:gd name="T32" fmla="*/ 119 w 153"/>
                <a:gd name="T33" fmla="*/ 140 h 147"/>
                <a:gd name="T34" fmla="*/ 119 w 153"/>
                <a:gd name="T35" fmla="*/ 45 h 147"/>
                <a:gd name="T36" fmla="*/ 123 w 153"/>
                <a:gd name="T37" fmla="*/ 45 h 147"/>
                <a:gd name="T38" fmla="*/ 123 w 153"/>
                <a:gd name="T39" fmla="*/ 132 h 147"/>
                <a:gd name="T40" fmla="*/ 138 w 153"/>
                <a:gd name="T41" fmla="*/ 147 h 147"/>
                <a:gd name="T42" fmla="*/ 153 w 153"/>
                <a:gd name="T43" fmla="*/ 132 h 147"/>
                <a:gd name="T44" fmla="*/ 153 w 153"/>
                <a:gd name="T45" fmla="*/ 28 h 147"/>
                <a:gd name="T46" fmla="*/ 153 w 153"/>
                <a:gd name="T47" fmla="*/ 27 h 147"/>
                <a:gd name="T48" fmla="*/ 153 w 153"/>
                <a:gd name="T49"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153" y="17"/>
                  </a:moveTo>
                  <a:cubicBezTo>
                    <a:pt x="153" y="17"/>
                    <a:pt x="153" y="17"/>
                    <a:pt x="153" y="16"/>
                  </a:cubicBezTo>
                  <a:cubicBezTo>
                    <a:pt x="153" y="15"/>
                    <a:pt x="153" y="15"/>
                    <a:pt x="153" y="15"/>
                  </a:cubicBezTo>
                  <a:cubicBezTo>
                    <a:pt x="153" y="7"/>
                    <a:pt x="146" y="0"/>
                    <a:pt x="138" y="0"/>
                  </a:cubicBezTo>
                  <a:cubicBezTo>
                    <a:pt x="138" y="0"/>
                    <a:pt x="137" y="0"/>
                    <a:pt x="137" y="0"/>
                  </a:cubicBezTo>
                  <a:cubicBezTo>
                    <a:pt x="136" y="0"/>
                    <a:pt x="136" y="0"/>
                    <a:pt x="135" y="0"/>
                  </a:cubicBezTo>
                  <a:cubicBezTo>
                    <a:pt x="18" y="0"/>
                    <a:pt x="18" y="0"/>
                    <a:pt x="18" y="0"/>
                  </a:cubicBezTo>
                  <a:cubicBezTo>
                    <a:pt x="17" y="0"/>
                    <a:pt x="17" y="0"/>
                    <a:pt x="17" y="0"/>
                  </a:cubicBezTo>
                  <a:cubicBezTo>
                    <a:pt x="16" y="0"/>
                    <a:pt x="16" y="0"/>
                    <a:pt x="15" y="0"/>
                  </a:cubicBezTo>
                  <a:cubicBezTo>
                    <a:pt x="7" y="0"/>
                    <a:pt x="0" y="7"/>
                    <a:pt x="0" y="15"/>
                  </a:cubicBezTo>
                  <a:cubicBezTo>
                    <a:pt x="0" y="132"/>
                    <a:pt x="0" y="132"/>
                    <a:pt x="0" y="132"/>
                  </a:cubicBezTo>
                  <a:cubicBezTo>
                    <a:pt x="0" y="140"/>
                    <a:pt x="7" y="147"/>
                    <a:pt x="15" y="147"/>
                  </a:cubicBezTo>
                  <a:cubicBezTo>
                    <a:pt x="23" y="147"/>
                    <a:pt x="30" y="140"/>
                    <a:pt x="30" y="132"/>
                  </a:cubicBezTo>
                  <a:cubicBezTo>
                    <a:pt x="30" y="45"/>
                    <a:pt x="30" y="45"/>
                    <a:pt x="30" y="45"/>
                  </a:cubicBezTo>
                  <a:cubicBezTo>
                    <a:pt x="34" y="45"/>
                    <a:pt x="34" y="45"/>
                    <a:pt x="34" y="45"/>
                  </a:cubicBezTo>
                  <a:cubicBezTo>
                    <a:pt x="34" y="140"/>
                    <a:pt x="34" y="140"/>
                    <a:pt x="34" y="140"/>
                  </a:cubicBezTo>
                  <a:cubicBezTo>
                    <a:pt x="119" y="140"/>
                    <a:pt x="119" y="140"/>
                    <a:pt x="119" y="140"/>
                  </a:cubicBezTo>
                  <a:cubicBezTo>
                    <a:pt x="119" y="45"/>
                    <a:pt x="119" y="45"/>
                    <a:pt x="119" y="45"/>
                  </a:cubicBezTo>
                  <a:cubicBezTo>
                    <a:pt x="123" y="45"/>
                    <a:pt x="123" y="45"/>
                    <a:pt x="123" y="45"/>
                  </a:cubicBezTo>
                  <a:cubicBezTo>
                    <a:pt x="123" y="132"/>
                    <a:pt x="123" y="132"/>
                    <a:pt x="123" y="132"/>
                  </a:cubicBezTo>
                  <a:cubicBezTo>
                    <a:pt x="123" y="140"/>
                    <a:pt x="130" y="147"/>
                    <a:pt x="138" y="147"/>
                  </a:cubicBezTo>
                  <a:cubicBezTo>
                    <a:pt x="146" y="147"/>
                    <a:pt x="153" y="140"/>
                    <a:pt x="153" y="132"/>
                  </a:cubicBezTo>
                  <a:cubicBezTo>
                    <a:pt x="153" y="28"/>
                    <a:pt x="153" y="28"/>
                    <a:pt x="153" y="28"/>
                  </a:cubicBezTo>
                  <a:cubicBezTo>
                    <a:pt x="153" y="28"/>
                    <a:pt x="153" y="28"/>
                    <a:pt x="153" y="27"/>
                  </a:cubicBezTo>
                  <a:lnTo>
                    <a:pt x="15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 dirty="0"/>
            </a:p>
          </p:txBody>
        </p:sp>
      </p:grpSp>
      <p:sp>
        <p:nvSpPr>
          <p:cNvPr id="253" name="Oval 58">
            <a:extLst>
              <a:ext uri="{FF2B5EF4-FFF2-40B4-BE49-F238E27FC236}">
                <a16:creationId xmlns:a16="http://schemas.microsoft.com/office/drawing/2014/main" id="{C617D421-360E-4F5A-9BD3-6AAF62D1EFAE}"/>
              </a:ext>
            </a:extLst>
          </p:cNvPr>
          <p:cNvSpPr>
            <a:spLocks/>
          </p:cNvSpPr>
          <p:nvPr/>
        </p:nvSpPr>
        <p:spPr>
          <a:xfrm>
            <a:off x="4652966" y="3279828"/>
            <a:ext cx="278438" cy="27843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54" name="Oval 59">
            <a:extLst>
              <a:ext uri="{FF2B5EF4-FFF2-40B4-BE49-F238E27FC236}">
                <a16:creationId xmlns:a16="http://schemas.microsoft.com/office/drawing/2014/main" id="{9FF64D2A-5053-4F19-AFF7-030D22681C13}"/>
              </a:ext>
            </a:extLst>
          </p:cNvPr>
          <p:cNvSpPr>
            <a:spLocks/>
          </p:cNvSpPr>
          <p:nvPr/>
        </p:nvSpPr>
        <p:spPr>
          <a:xfrm>
            <a:off x="4792185" y="3165195"/>
            <a:ext cx="278438" cy="27843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55" name="Oval 60">
            <a:extLst>
              <a:ext uri="{FF2B5EF4-FFF2-40B4-BE49-F238E27FC236}">
                <a16:creationId xmlns:a16="http://schemas.microsoft.com/office/drawing/2014/main" id="{F3DC791D-509D-43AF-8886-CC098AB3D996}"/>
              </a:ext>
            </a:extLst>
          </p:cNvPr>
          <p:cNvSpPr>
            <a:spLocks/>
          </p:cNvSpPr>
          <p:nvPr/>
        </p:nvSpPr>
        <p:spPr>
          <a:xfrm>
            <a:off x="4831962" y="3325527"/>
            <a:ext cx="278438" cy="27843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57" name="Oval 62">
            <a:extLst>
              <a:ext uri="{FF2B5EF4-FFF2-40B4-BE49-F238E27FC236}">
                <a16:creationId xmlns:a16="http://schemas.microsoft.com/office/drawing/2014/main" id="{1315289C-68F3-471C-9E57-279099C97DB9}"/>
              </a:ext>
            </a:extLst>
          </p:cNvPr>
          <p:cNvSpPr/>
          <p:nvPr/>
        </p:nvSpPr>
        <p:spPr>
          <a:xfrm>
            <a:off x="4689134" y="4166560"/>
            <a:ext cx="278439" cy="278961"/>
          </a:xfrm>
          <a:prstGeom prst="ellipse">
            <a:avLst/>
          </a:prstGeom>
          <a:solidFill>
            <a:schemeClr val="bg1"/>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cxnSp>
        <p:nvCxnSpPr>
          <p:cNvPr id="258" name="Straight Connector 63">
            <a:extLst>
              <a:ext uri="{FF2B5EF4-FFF2-40B4-BE49-F238E27FC236}">
                <a16:creationId xmlns:a16="http://schemas.microsoft.com/office/drawing/2014/main" id="{EFD02C54-94D7-4099-9950-B8D0540E89CA}"/>
              </a:ext>
            </a:extLst>
          </p:cNvPr>
          <p:cNvCxnSpPr>
            <a:stCxn id="257" idx="0"/>
          </p:cNvCxnSpPr>
          <p:nvPr/>
        </p:nvCxnSpPr>
        <p:spPr>
          <a:xfrm flipH="1" flipV="1">
            <a:off x="4824762" y="4116498"/>
            <a:ext cx="3591" cy="50061"/>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64">
            <a:extLst>
              <a:ext uri="{FF2B5EF4-FFF2-40B4-BE49-F238E27FC236}">
                <a16:creationId xmlns:a16="http://schemas.microsoft.com/office/drawing/2014/main" id="{32CD5E65-0D61-46CC-9E79-FFEADEFD874B}"/>
              </a:ext>
            </a:extLst>
          </p:cNvPr>
          <p:cNvCxnSpPr>
            <a:stCxn id="257" idx="7"/>
          </p:cNvCxnSpPr>
          <p:nvPr/>
        </p:nvCxnSpPr>
        <p:spPr>
          <a:xfrm flipV="1">
            <a:off x="4926796" y="4166560"/>
            <a:ext cx="44101" cy="40853"/>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65">
            <a:extLst>
              <a:ext uri="{FF2B5EF4-FFF2-40B4-BE49-F238E27FC236}">
                <a16:creationId xmlns:a16="http://schemas.microsoft.com/office/drawing/2014/main" id="{665AC9B1-5606-4413-8D3F-5A866059B383}"/>
              </a:ext>
            </a:extLst>
          </p:cNvPr>
          <p:cNvCxnSpPr>
            <a:stCxn id="257" idx="6"/>
          </p:cNvCxnSpPr>
          <p:nvPr/>
        </p:nvCxnSpPr>
        <p:spPr>
          <a:xfrm>
            <a:off x="4967572" y="4306040"/>
            <a:ext cx="44506" cy="0"/>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66">
            <a:extLst>
              <a:ext uri="{FF2B5EF4-FFF2-40B4-BE49-F238E27FC236}">
                <a16:creationId xmlns:a16="http://schemas.microsoft.com/office/drawing/2014/main" id="{444182A8-A499-48E5-ADF5-DE76063E9EBF}"/>
              </a:ext>
            </a:extLst>
          </p:cNvPr>
          <p:cNvCxnSpPr/>
          <p:nvPr/>
        </p:nvCxnSpPr>
        <p:spPr>
          <a:xfrm>
            <a:off x="4631138" y="4306040"/>
            <a:ext cx="56377" cy="0"/>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67">
            <a:extLst>
              <a:ext uri="{FF2B5EF4-FFF2-40B4-BE49-F238E27FC236}">
                <a16:creationId xmlns:a16="http://schemas.microsoft.com/office/drawing/2014/main" id="{593F8F59-AD3F-4608-8937-16D9D5604FD8}"/>
              </a:ext>
            </a:extLst>
          </p:cNvPr>
          <p:cNvCxnSpPr>
            <a:stCxn id="257" idx="5"/>
          </p:cNvCxnSpPr>
          <p:nvPr/>
        </p:nvCxnSpPr>
        <p:spPr>
          <a:xfrm>
            <a:off x="4926796" y="4404667"/>
            <a:ext cx="37185" cy="40853"/>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68">
            <a:extLst>
              <a:ext uri="{FF2B5EF4-FFF2-40B4-BE49-F238E27FC236}">
                <a16:creationId xmlns:a16="http://schemas.microsoft.com/office/drawing/2014/main" id="{1135FFB1-BC3E-43E4-B1D6-22954952B18D}"/>
              </a:ext>
            </a:extLst>
          </p:cNvPr>
          <p:cNvCxnSpPr>
            <a:stCxn id="257" idx="4"/>
          </p:cNvCxnSpPr>
          <p:nvPr/>
        </p:nvCxnSpPr>
        <p:spPr>
          <a:xfrm flipH="1">
            <a:off x="4824762" y="4445521"/>
            <a:ext cx="3591" cy="42774"/>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69">
            <a:extLst>
              <a:ext uri="{FF2B5EF4-FFF2-40B4-BE49-F238E27FC236}">
                <a16:creationId xmlns:a16="http://schemas.microsoft.com/office/drawing/2014/main" id="{0E306E2A-5C05-4865-A1B8-86D7BCC92D38}"/>
              </a:ext>
            </a:extLst>
          </p:cNvPr>
          <p:cNvCxnSpPr>
            <a:stCxn id="257" idx="3"/>
          </p:cNvCxnSpPr>
          <p:nvPr/>
        </p:nvCxnSpPr>
        <p:spPr>
          <a:xfrm flipH="1">
            <a:off x="4690929" y="4404667"/>
            <a:ext cx="38981" cy="40853"/>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70">
            <a:extLst>
              <a:ext uri="{FF2B5EF4-FFF2-40B4-BE49-F238E27FC236}">
                <a16:creationId xmlns:a16="http://schemas.microsoft.com/office/drawing/2014/main" id="{E8DFA6B3-C7C9-4053-BFDE-77827D51050B}"/>
              </a:ext>
            </a:extLst>
          </p:cNvPr>
          <p:cNvCxnSpPr>
            <a:endCxn id="257" idx="1"/>
          </p:cNvCxnSpPr>
          <p:nvPr/>
        </p:nvCxnSpPr>
        <p:spPr>
          <a:xfrm>
            <a:off x="4685543" y="4166560"/>
            <a:ext cx="44367" cy="40853"/>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66" name="Oval 71">
            <a:extLst>
              <a:ext uri="{FF2B5EF4-FFF2-40B4-BE49-F238E27FC236}">
                <a16:creationId xmlns:a16="http://schemas.microsoft.com/office/drawing/2014/main" id="{71CE5634-80CA-4CEE-9AC6-8A1E6315A27C}"/>
              </a:ext>
            </a:extLst>
          </p:cNvPr>
          <p:cNvSpPr/>
          <p:nvPr/>
        </p:nvSpPr>
        <p:spPr>
          <a:xfrm>
            <a:off x="4659327" y="4138636"/>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67" name="Oval 72">
            <a:extLst>
              <a:ext uri="{FF2B5EF4-FFF2-40B4-BE49-F238E27FC236}">
                <a16:creationId xmlns:a16="http://schemas.microsoft.com/office/drawing/2014/main" id="{3837BDE5-D10A-4F6D-BA5A-1A79136A3A8C}"/>
              </a:ext>
            </a:extLst>
          </p:cNvPr>
          <p:cNvSpPr/>
          <p:nvPr/>
        </p:nvSpPr>
        <p:spPr>
          <a:xfrm>
            <a:off x="4800165" y="4078461"/>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68" name="Oval 73">
            <a:extLst>
              <a:ext uri="{FF2B5EF4-FFF2-40B4-BE49-F238E27FC236}">
                <a16:creationId xmlns:a16="http://schemas.microsoft.com/office/drawing/2014/main" id="{DC33B591-EA89-4CD1-9757-AE3E76BBEDFE}"/>
              </a:ext>
            </a:extLst>
          </p:cNvPr>
          <p:cNvSpPr/>
          <p:nvPr/>
        </p:nvSpPr>
        <p:spPr>
          <a:xfrm>
            <a:off x="4948219" y="4133908"/>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69" name="Oval 74">
            <a:extLst>
              <a:ext uri="{FF2B5EF4-FFF2-40B4-BE49-F238E27FC236}">
                <a16:creationId xmlns:a16="http://schemas.microsoft.com/office/drawing/2014/main" id="{8D4D5244-9B80-4681-868F-1D3A2CBBAB86}"/>
              </a:ext>
            </a:extLst>
          </p:cNvPr>
          <p:cNvSpPr/>
          <p:nvPr/>
        </p:nvSpPr>
        <p:spPr>
          <a:xfrm>
            <a:off x="5004596" y="4275161"/>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70" name="Oval 75">
            <a:extLst>
              <a:ext uri="{FF2B5EF4-FFF2-40B4-BE49-F238E27FC236}">
                <a16:creationId xmlns:a16="http://schemas.microsoft.com/office/drawing/2014/main" id="{8BDEBD3A-1ED8-4162-AD19-F91C06137D67}"/>
              </a:ext>
            </a:extLst>
          </p:cNvPr>
          <p:cNvSpPr/>
          <p:nvPr/>
        </p:nvSpPr>
        <p:spPr>
          <a:xfrm>
            <a:off x="4602950" y="4275161"/>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71" name="Oval 76">
            <a:extLst>
              <a:ext uri="{FF2B5EF4-FFF2-40B4-BE49-F238E27FC236}">
                <a16:creationId xmlns:a16="http://schemas.microsoft.com/office/drawing/2014/main" id="{D2337421-69E7-4A34-B5CB-5CA45159617B}"/>
              </a:ext>
            </a:extLst>
          </p:cNvPr>
          <p:cNvSpPr/>
          <p:nvPr/>
        </p:nvSpPr>
        <p:spPr>
          <a:xfrm>
            <a:off x="4659327" y="4417997"/>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72" name="Oval 77">
            <a:extLst>
              <a:ext uri="{FF2B5EF4-FFF2-40B4-BE49-F238E27FC236}">
                <a16:creationId xmlns:a16="http://schemas.microsoft.com/office/drawing/2014/main" id="{045B437B-D012-4DA9-9990-50190257F5BD}"/>
              </a:ext>
            </a:extLst>
          </p:cNvPr>
          <p:cNvSpPr/>
          <p:nvPr/>
        </p:nvSpPr>
        <p:spPr>
          <a:xfrm>
            <a:off x="4800165" y="4474727"/>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73" name="Oval 78">
            <a:extLst>
              <a:ext uri="{FF2B5EF4-FFF2-40B4-BE49-F238E27FC236}">
                <a16:creationId xmlns:a16="http://schemas.microsoft.com/office/drawing/2014/main" id="{3A60C01F-B727-4557-9C73-E3B2DCAB0B82}"/>
              </a:ext>
            </a:extLst>
          </p:cNvPr>
          <p:cNvSpPr/>
          <p:nvPr/>
        </p:nvSpPr>
        <p:spPr>
          <a:xfrm>
            <a:off x="4943629" y="4419670"/>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75" name="Oval 80">
            <a:extLst>
              <a:ext uri="{FF2B5EF4-FFF2-40B4-BE49-F238E27FC236}">
                <a16:creationId xmlns:a16="http://schemas.microsoft.com/office/drawing/2014/main" id="{681C7AE2-7145-4A47-BCCA-B0E1E0F02E66}"/>
              </a:ext>
            </a:extLst>
          </p:cNvPr>
          <p:cNvSpPr/>
          <p:nvPr/>
        </p:nvSpPr>
        <p:spPr>
          <a:xfrm>
            <a:off x="4803875" y="4276711"/>
            <a:ext cx="278439" cy="278961"/>
          </a:xfrm>
          <a:prstGeom prst="ellipse">
            <a:avLst/>
          </a:prstGeom>
          <a:solidFill>
            <a:schemeClr val="bg1"/>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cxnSp>
        <p:nvCxnSpPr>
          <p:cNvPr id="276" name="Straight Connector 81">
            <a:extLst>
              <a:ext uri="{FF2B5EF4-FFF2-40B4-BE49-F238E27FC236}">
                <a16:creationId xmlns:a16="http://schemas.microsoft.com/office/drawing/2014/main" id="{B7154277-6D58-4C12-941F-F0609360D88C}"/>
              </a:ext>
            </a:extLst>
          </p:cNvPr>
          <p:cNvCxnSpPr>
            <a:stCxn id="275" idx="0"/>
          </p:cNvCxnSpPr>
          <p:nvPr/>
        </p:nvCxnSpPr>
        <p:spPr>
          <a:xfrm flipH="1" flipV="1">
            <a:off x="4939503" y="4226649"/>
            <a:ext cx="3591" cy="50061"/>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7" name="Straight Connector 82">
            <a:extLst>
              <a:ext uri="{FF2B5EF4-FFF2-40B4-BE49-F238E27FC236}">
                <a16:creationId xmlns:a16="http://schemas.microsoft.com/office/drawing/2014/main" id="{209A5160-8F47-4A13-976E-05897F342F74}"/>
              </a:ext>
            </a:extLst>
          </p:cNvPr>
          <p:cNvCxnSpPr>
            <a:stCxn id="275" idx="7"/>
          </p:cNvCxnSpPr>
          <p:nvPr/>
        </p:nvCxnSpPr>
        <p:spPr>
          <a:xfrm flipV="1">
            <a:off x="5041537" y="4276711"/>
            <a:ext cx="44101" cy="40853"/>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8" name="Straight Connector 83">
            <a:extLst>
              <a:ext uri="{FF2B5EF4-FFF2-40B4-BE49-F238E27FC236}">
                <a16:creationId xmlns:a16="http://schemas.microsoft.com/office/drawing/2014/main" id="{D8B09432-F2E3-4C7F-B1D2-F32F836B264C}"/>
              </a:ext>
            </a:extLst>
          </p:cNvPr>
          <p:cNvCxnSpPr>
            <a:stCxn id="275" idx="6"/>
          </p:cNvCxnSpPr>
          <p:nvPr/>
        </p:nvCxnSpPr>
        <p:spPr>
          <a:xfrm>
            <a:off x="5082313" y="4416191"/>
            <a:ext cx="44506" cy="0"/>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9" name="Straight Connector 84">
            <a:extLst>
              <a:ext uri="{FF2B5EF4-FFF2-40B4-BE49-F238E27FC236}">
                <a16:creationId xmlns:a16="http://schemas.microsoft.com/office/drawing/2014/main" id="{CBAE4475-C4CA-4F67-A7D0-BC200C857A25}"/>
              </a:ext>
            </a:extLst>
          </p:cNvPr>
          <p:cNvCxnSpPr/>
          <p:nvPr/>
        </p:nvCxnSpPr>
        <p:spPr>
          <a:xfrm>
            <a:off x="4745879" y="4416191"/>
            <a:ext cx="56377" cy="0"/>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0" name="Straight Connector 85">
            <a:extLst>
              <a:ext uri="{FF2B5EF4-FFF2-40B4-BE49-F238E27FC236}">
                <a16:creationId xmlns:a16="http://schemas.microsoft.com/office/drawing/2014/main" id="{19671688-CD5C-40EF-B372-7786CAAFD285}"/>
              </a:ext>
            </a:extLst>
          </p:cNvPr>
          <p:cNvCxnSpPr>
            <a:stCxn id="275" idx="5"/>
          </p:cNvCxnSpPr>
          <p:nvPr/>
        </p:nvCxnSpPr>
        <p:spPr>
          <a:xfrm>
            <a:off x="5041537" y="4514818"/>
            <a:ext cx="37185" cy="40853"/>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1" name="Straight Connector 86">
            <a:extLst>
              <a:ext uri="{FF2B5EF4-FFF2-40B4-BE49-F238E27FC236}">
                <a16:creationId xmlns:a16="http://schemas.microsoft.com/office/drawing/2014/main" id="{4CA272A8-4FB4-45F5-B520-42E2591D4B02}"/>
              </a:ext>
            </a:extLst>
          </p:cNvPr>
          <p:cNvCxnSpPr>
            <a:stCxn id="275" idx="4"/>
          </p:cNvCxnSpPr>
          <p:nvPr/>
        </p:nvCxnSpPr>
        <p:spPr>
          <a:xfrm flipH="1">
            <a:off x="4939503" y="4555672"/>
            <a:ext cx="3591" cy="42774"/>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2" name="Straight Connector 87">
            <a:extLst>
              <a:ext uri="{FF2B5EF4-FFF2-40B4-BE49-F238E27FC236}">
                <a16:creationId xmlns:a16="http://schemas.microsoft.com/office/drawing/2014/main" id="{E2BE2575-684F-4991-A7D0-99DAD13E889A}"/>
              </a:ext>
            </a:extLst>
          </p:cNvPr>
          <p:cNvCxnSpPr>
            <a:stCxn id="275" idx="3"/>
          </p:cNvCxnSpPr>
          <p:nvPr/>
        </p:nvCxnSpPr>
        <p:spPr>
          <a:xfrm flipH="1">
            <a:off x="4805670" y="4514818"/>
            <a:ext cx="38981" cy="40853"/>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3" name="Straight Connector 88">
            <a:extLst>
              <a:ext uri="{FF2B5EF4-FFF2-40B4-BE49-F238E27FC236}">
                <a16:creationId xmlns:a16="http://schemas.microsoft.com/office/drawing/2014/main" id="{75B5568A-EC64-45A0-BFB2-852834A0EB97}"/>
              </a:ext>
            </a:extLst>
          </p:cNvPr>
          <p:cNvCxnSpPr>
            <a:endCxn id="275" idx="1"/>
          </p:cNvCxnSpPr>
          <p:nvPr/>
        </p:nvCxnSpPr>
        <p:spPr>
          <a:xfrm>
            <a:off x="4800284" y="4276711"/>
            <a:ext cx="44367" cy="40853"/>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84" name="Oval 89">
            <a:extLst>
              <a:ext uri="{FF2B5EF4-FFF2-40B4-BE49-F238E27FC236}">
                <a16:creationId xmlns:a16="http://schemas.microsoft.com/office/drawing/2014/main" id="{CF1B029A-638C-48B0-AEC3-FDAE9A145876}"/>
              </a:ext>
            </a:extLst>
          </p:cNvPr>
          <p:cNvSpPr/>
          <p:nvPr/>
        </p:nvSpPr>
        <p:spPr>
          <a:xfrm>
            <a:off x="4774068" y="4248787"/>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85" name="Oval 90">
            <a:extLst>
              <a:ext uri="{FF2B5EF4-FFF2-40B4-BE49-F238E27FC236}">
                <a16:creationId xmlns:a16="http://schemas.microsoft.com/office/drawing/2014/main" id="{7F19E3DD-1414-41D2-B768-A8B20DF11EB6}"/>
              </a:ext>
            </a:extLst>
          </p:cNvPr>
          <p:cNvSpPr/>
          <p:nvPr/>
        </p:nvSpPr>
        <p:spPr>
          <a:xfrm>
            <a:off x="4914906" y="4188612"/>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86" name="Oval 91">
            <a:extLst>
              <a:ext uri="{FF2B5EF4-FFF2-40B4-BE49-F238E27FC236}">
                <a16:creationId xmlns:a16="http://schemas.microsoft.com/office/drawing/2014/main" id="{C6C186AA-D91E-451E-8790-8DFF7CC7FE0D}"/>
              </a:ext>
            </a:extLst>
          </p:cNvPr>
          <p:cNvSpPr/>
          <p:nvPr/>
        </p:nvSpPr>
        <p:spPr>
          <a:xfrm>
            <a:off x="5062960" y="4244059"/>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87" name="Oval 92">
            <a:extLst>
              <a:ext uri="{FF2B5EF4-FFF2-40B4-BE49-F238E27FC236}">
                <a16:creationId xmlns:a16="http://schemas.microsoft.com/office/drawing/2014/main" id="{5557D956-A4ED-4C2B-82D1-5CE2B6E499B7}"/>
              </a:ext>
            </a:extLst>
          </p:cNvPr>
          <p:cNvSpPr/>
          <p:nvPr/>
        </p:nvSpPr>
        <p:spPr>
          <a:xfrm>
            <a:off x="5119337" y="4385312"/>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88" name="Oval 93">
            <a:extLst>
              <a:ext uri="{FF2B5EF4-FFF2-40B4-BE49-F238E27FC236}">
                <a16:creationId xmlns:a16="http://schemas.microsoft.com/office/drawing/2014/main" id="{CDE20E4C-B661-4637-85A2-FB3102A78367}"/>
              </a:ext>
            </a:extLst>
          </p:cNvPr>
          <p:cNvSpPr/>
          <p:nvPr/>
        </p:nvSpPr>
        <p:spPr>
          <a:xfrm>
            <a:off x="4717691" y="4385312"/>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89" name="Oval 94">
            <a:extLst>
              <a:ext uri="{FF2B5EF4-FFF2-40B4-BE49-F238E27FC236}">
                <a16:creationId xmlns:a16="http://schemas.microsoft.com/office/drawing/2014/main" id="{16125B84-F1C4-44B7-B2E4-B784EAB6F8E5}"/>
              </a:ext>
            </a:extLst>
          </p:cNvPr>
          <p:cNvSpPr/>
          <p:nvPr/>
        </p:nvSpPr>
        <p:spPr>
          <a:xfrm>
            <a:off x="4774068" y="4528148"/>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90" name="Oval 95">
            <a:extLst>
              <a:ext uri="{FF2B5EF4-FFF2-40B4-BE49-F238E27FC236}">
                <a16:creationId xmlns:a16="http://schemas.microsoft.com/office/drawing/2014/main" id="{F7D66778-FCF5-4D51-8A9D-C3433F50C5B9}"/>
              </a:ext>
            </a:extLst>
          </p:cNvPr>
          <p:cNvSpPr/>
          <p:nvPr/>
        </p:nvSpPr>
        <p:spPr>
          <a:xfrm>
            <a:off x="4914906" y="4584878"/>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91" name="Oval 96">
            <a:extLst>
              <a:ext uri="{FF2B5EF4-FFF2-40B4-BE49-F238E27FC236}">
                <a16:creationId xmlns:a16="http://schemas.microsoft.com/office/drawing/2014/main" id="{1B9179F5-75B6-42E1-9982-18E8CC979951}"/>
              </a:ext>
            </a:extLst>
          </p:cNvPr>
          <p:cNvSpPr/>
          <p:nvPr/>
        </p:nvSpPr>
        <p:spPr>
          <a:xfrm>
            <a:off x="5058370" y="4529821"/>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293" name="Oval 98">
            <a:extLst>
              <a:ext uri="{FF2B5EF4-FFF2-40B4-BE49-F238E27FC236}">
                <a16:creationId xmlns:a16="http://schemas.microsoft.com/office/drawing/2014/main" id="{46076D4E-FEF2-47BA-B916-F5BC6D3AC939}"/>
              </a:ext>
            </a:extLst>
          </p:cNvPr>
          <p:cNvSpPr/>
          <p:nvPr/>
        </p:nvSpPr>
        <p:spPr>
          <a:xfrm>
            <a:off x="4854551" y="4129267"/>
            <a:ext cx="278439" cy="278961"/>
          </a:xfrm>
          <a:prstGeom prst="ellipse">
            <a:avLst/>
          </a:prstGeom>
          <a:solidFill>
            <a:schemeClr val="bg1"/>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cxnSp>
        <p:nvCxnSpPr>
          <p:cNvPr id="294" name="Straight Connector 99">
            <a:extLst>
              <a:ext uri="{FF2B5EF4-FFF2-40B4-BE49-F238E27FC236}">
                <a16:creationId xmlns:a16="http://schemas.microsoft.com/office/drawing/2014/main" id="{3096DCF8-E01F-4401-9E6C-B1A6CB0BB6EE}"/>
              </a:ext>
            </a:extLst>
          </p:cNvPr>
          <p:cNvCxnSpPr>
            <a:stCxn id="293" idx="0"/>
          </p:cNvCxnSpPr>
          <p:nvPr/>
        </p:nvCxnSpPr>
        <p:spPr>
          <a:xfrm flipH="1" flipV="1">
            <a:off x="4990179" y="4079205"/>
            <a:ext cx="3591" cy="50061"/>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5" name="Straight Connector 100">
            <a:extLst>
              <a:ext uri="{FF2B5EF4-FFF2-40B4-BE49-F238E27FC236}">
                <a16:creationId xmlns:a16="http://schemas.microsoft.com/office/drawing/2014/main" id="{E7839B22-A4B1-4FB0-AC32-C16708B144A7}"/>
              </a:ext>
            </a:extLst>
          </p:cNvPr>
          <p:cNvCxnSpPr>
            <a:stCxn id="293" idx="7"/>
          </p:cNvCxnSpPr>
          <p:nvPr/>
        </p:nvCxnSpPr>
        <p:spPr>
          <a:xfrm flipV="1">
            <a:off x="5092213" y="4129267"/>
            <a:ext cx="44101" cy="40853"/>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6" name="Straight Connector 101">
            <a:extLst>
              <a:ext uri="{FF2B5EF4-FFF2-40B4-BE49-F238E27FC236}">
                <a16:creationId xmlns:a16="http://schemas.microsoft.com/office/drawing/2014/main" id="{84AEC5BF-379F-44FA-BBEB-5E426357857D}"/>
              </a:ext>
            </a:extLst>
          </p:cNvPr>
          <p:cNvCxnSpPr>
            <a:stCxn id="293" idx="6"/>
          </p:cNvCxnSpPr>
          <p:nvPr/>
        </p:nvCxnSpPr>
        <p:spPr>
          <a:xfrm>
            <a:off x="5132989" y="4268747"/>
            <a:ext cx="44506" cy="0"/>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7" name="Straight Connector 102">
            <a:extLst>
              <a:ext uri="{FF2B5EF4-FFF2-40B4-BE49-F238E27FC236}">
                <a16:creationId xmlns:a16="http://schemas.microsoft.com/office/drawing/2014/main" id="{BCE7BC8E-A2FC-4183-8BE4-D48F10DFD149}"/>
              </a:ext>
            </a:extLst>
          </p:cNvPr>
          <p:cNvCxnSpPr/>
          <p:nvPr/>
        </p:nvCxnSpPr>
        <p:spPr>
          <a:xfrm>
            <a:off x="4796555" y="4268747"/>
            <a:ext cx="56377" cy="0"/>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8" name="Straight Connector 103">
            <a:extLst>
              <a:ext uri="{FF2B5EF4-FFF2-40B4-BE49-F238E27FC236}">
                <a16:creationId xmlns:a16="http://schemas.microsoft.com/office/drawing/2014/main" id="{49821867-6764-4036-864B-75B7BDCA9473}"/>
              </a:ext>
            </a:extLst>
          </p:cNvPr>
          <p:cNvCxnSpPr>
            <a:stCxn id="293" idx="5"/>
          </p:cNvCxnSpPr>
          <p:nvPr/>
        </p:nvCxnSpPr>
        <p:spPr>
          <a:xfrm>
            <a:off x="5092213" y="4367374"/>
            <a:ext cx="37185" cy="40853"/>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9" name="Straight Connector 104">
            <a:extLst>
              <a:ext uri="{FF2B5EF4-FFF2-40B4-BE49-F238E27FC236}">
                <a16:creationId xmlns:a16="http://schemas.microsoft.com/office/drawing/2014/main" id="{B80061A7-5BC5-427D-9853-83635C9A5DFA}"/>
              </a:ext>
            </a:extLst>
          </p:cNvPr>
          <p:cNvCxnSpPr>
            <a:stCxn id="293" idx="4"/>
          </p:cNvCxnSpPr>
          <p:nvPr/>
        </p:nvCxnSpPr>
        <p:spPr>
          <a:xfrm flipH="1">
            <a:off x="4990179" y="4408228"/>
            <a:ext cx="3591" cy="42774"/>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0" name="Straight Connector 105">
            <a:extLst>
              <a:ext uri="{FF2B5EF4-FFF2-40B4-BE49-F238E27FC236}">
                <a16:creationId xmlns:a16="http://schemas.microsoft.com/office/drawing/2014/main" id="{67676A3A-88C3-4EC9-8D6A-3D1DD967B9BC}"/>
              </a:ext>
            </a:extLst>
          </p:cNvPr>
          <p:cNvCxnSpPr>
            <a:stCxn id="293" idx="3"/>
          </p:cNvCxnSpPr>
          <p:nvPr/>
        </p:nvCxnSpPr>
        <p:spPr>
          <a:xfrm flipH="1">
            <a:off x="4856346" y="4367374"/>
            <a:ext cx="38981" cy="40853"/>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1" name="Straight Connector 106">
            <a:extLst>
              <a:ext uri="{FF2B5EF4-FFF2-40B4-BE49-F238E27FC236}">
                <a16:creationId xmlns:a16="http://schemas.microsoft.com/office/drawing/2014/main" id="{6898E8CB-8D60-4E72-BEE4-F8DC643A7CDC}"/>
              </a:ext>
            </a:extLst>
          </p:cNvPr>
          <p:cNvCxnSpPr>
            <a:endCxn id="293" idx="1"/>
          </p:cNvCxnSpPr>
          <p:nvPr/>
        </p:nvCxnSpPr>
        <p:spPr>
          <a:xfrm>
            <a:off x="4850960" y="4129267"/>
            <a:ext cx="44367" cy="40853"/>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02" name="Oval 107">
            <a:extLst>
              <a:ext uri="{FF2B5EF4-FFF2-40B4-BE49-F238E27FC236}">
                <a16:creationId xmlns:a16="http://schemas.microsoft.com/office/drawing/2014/main" id="{DF5661FE-7832-4838-A909-B577B26335EF}"/>
              </a:ext>
            </a:extLst>
          </p:cNvPr>
          <p:cNvSpPr/>
          <p:nvPr/>
        </p:nvSpPr>
        <p:spPr>
          <a:xfrm>
            <a:off x="4824744" y="4101343"/>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303" name="Oval 108">
            <a:extLst>
              <a:ext uri="{FF2B5EF4-FFF2-40B4-BE49-F238E27FC236}">
                <a16:creationId xmlns:a16="http://schemas.microsoft.com/office/drawing/2014/main" id="{EC5C1499-FB3B-4CF9-BC4A-A50EA5BE9A2D}"/>
              </a:ext>
            </a:extLst>
          </p:cNvPr>
          <p:cNvSpPr/>
          <p:nvPr/>
        </p:nvSpPr>
        <p:spPr>
          <a:xfrm>
            <a:off x="4965582" y="4041168"/>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304" name="Oval 109">
            <a:extLst>
              <a:ext uri="{FF2B5EF4-FFF2-40B4-BE49-F238E27FC236}">
                <a16:creationId xmlns:a16="http://schemas.microsoft.com/office/drawing/2014/main" id="{9E5A7185-09D8-4FBB-A8BC-E69A2D7724B3}"/>
              </a:ext>
            </a:extLst>
          </p:cNvPr>
          <p:cNvSpPr/>
          <p:nvPr/>
        </p:nvSpPr>
        <p:spPr>
          <a:xfrm>
            <a:off x="5113636" y="4096615"/>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305" name="Oval 110">
            <a:extLst>
              <a:ext uri="{FF2B5EF4-FFF2-40B4-BE49-F238E27FC236}">
                <a16:creationId xmlns:a16="http://schemas.microsoft.com/office/drawing/2014/main" id="{A9512E60-0AEA-4D74-8658-5E8A931CB1D5}"/>
              </a:ext>
            </a:extLst>
          </p:cNvPr>
          <p:cNvSpPr/>
          <p:nvPr/>
        </p:nvSpPr>
        <p:spPr>
          <a:xfrm>
            <a:off x="5170013" y="4237868"/>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306" name="Oval 111">
            <a:extLst>
              <a:ext uri="{FF2B5EF4-FFF2-40B4-BE49-F238E27FC236}">
                <a16:creationId xmlns:a16="http://schemas.microsoft.com/office/drawing/2014/main" id="{EB627BE3-7CE2-4AB3-8494-CD78A931CA3A}"/>
              </a:ext>
            </a:extLst>
          </p:cNvPr>
          <p:cNvSpPr/>
          <p:nvPr/>
        </p:nvSpPr>
        <p:spPr>
          <a:xfrm>
            <a:off x="4768367" y="4237868"/>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307" name="Oval 112">
            <a:extLst>
              <a:ext uri="{FF2B5EF4-FFF2-40B4-BE49-F238E27FC236}">
                <a16:creationId xmlns:a16="http://schemas.microsoft.com/office/drawing/2014/main" id="{E549AC21-C0E0-4D11-BEBB-C79E33E43DE9}"/>
              </a:ext>
            </a:extLst>
          </p:cNvPr>
          <p:cNvSpPr/>
          <p:nvPr/>
        </p:nvSpPr>
        <p:spPr>
          <a:xfrm>
            <a:off x="4824744" y="4380704"/>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308" name="Oval 113">
            <a:extLst>
              <a:ext uri="{FF2B5EF4-FFF2-40B4-BE49-F238E27FC236}">
                <a16:creationId xmlns:a16="http://schemas.microsoft.com/office/drawing/2014/main" id="{D02EE7A8-2CBA-45AA-B98D-AD0DE2959111}"/>
              </a:ext>
            </a:extLst>
          </p:cNvPr>
          <p:cNvSpPr/>
          <p:nvPr/>
        </p:nvSpPr>
        <p:spPr>
          <a:xfrm>
            <a:off x="4965582" y="4437434"/>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309" name="Oval 114">
            <a:extLst>
              <a:ext uri="{FF2B5EF4-FFF2-40B4-BE49-F238E27FC236}">
                <a16:creationId xmlns:a16="http://schemas.microsoft.com/office/drawing/2014/main" id="{CE6D2C27-2883-4D51-9A99-73CC57A7C63D}"/>
              </a:ext>
            </a:extLst>
          </p:cNvPr>
          <p:cNvSpPr/>
          <p:nvPr/>
        </p:nvSpPr>
        <p:spPr>
          <a:xfrm>
            <a:off x="5109046" y="4382377"/>
            <a:ext cx="56377" cy="61757"/>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spc="-10" dirty="0"/>
          </a:p>
        </p:txBody>
      </p:sp>
      <p:sp>
        <p:nvSpPr>
          <p:cNvPr id="310" name="RbLeanShape Left U-Shape 3">
            <a:extLst>
              <a:ext uri="{FF2B5EF4-FFF2-40B4-BE49-F238E27FC236}">
                <a16:creationId xmlns:a16="http://schemas.microsoft.com/office/drawing/2014/main" id="{343862FD-8EAB-465E-8208-8CBAB694FDBE}"/>
              </a:ext>
            </a:extLst>
          </p:cNvPr>
          <p:cNvSpPr/>
          <p:nvPr/>
        </p:nvSpPr>
        <p:spPr>
          <a:xfrm>
            <a:off x="481010" y="1674991"/>
            <a:ext cx="2588415" cy="4563882"/>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fontAlgn="base">
              <a:lnSpc>
                <a:spcPct val="90000"/>
              </a:lnSpc>
              <a:spcAft>
                <a:spcPct val="0"/>
              </a:spcAft>
            </a:pPr>
            <a:endParaRPr lang="en-US" dirty="0"/>
          </a:p>
        </p:txBody>
      </p:sp>
      <p:graphicFrame>
        <p:nvGraphicFramePr>
          <p:cNvPr id="130" name="Chart 129">
            <a:extLst>
              <a:ext uri="{FF2B5EF4-FFF2-40B4-BE49-F238E27FC236}">
                <a16:creationId xmlns:a16="http://schemas.microsoft.com/office/drawing/2014/main" id="{310F2656-1132-4D90-A760-87ED294F4E18}"/>
              </a:ext>
            </a:extLst>
          </p:cNvPr>
          <p:cNvGraphicFramePr/>
          <p:nvPr>
            <p:custDataLst>
              <p:tags r:id="rId4"/>
            </p:custDataLst>
            <p:extLst>
              <p:ext uri="{D42A27DB-BD31-4B8C-83A1-F6EECF244321}">
                <p14:modId xmlns:p14="http://schemas.microsoft.com/office/powerpoint/2010/main" val="1385829892"/>
              </p:ext>
            </p:extLst>
          </p:nvPr>
        </p:nvGraphicFramePr>
        <p:xfrm>
          <a:off x="1420813" y="2747963"/>
          <a:ext cx="1601787" cy="3114675"/>
        </p:xfrm>
        <a:graphic>
          <a:graphicData uri="http://schemas.openxmlformats.org/drawingml/2006/chart">
            <c:chart xmlns:c="http://schemas.openxmlformats.org/drawingml/2006/chart" xmlns:r="http://schemas.openxmlformats.org/officeDocument/2006/relationships" r:id="rId30"/>
          </a:graphicData>
        </a:graphic>
      </p:graphicFrame>
      <p:sp>
        <p:nvSpPr>
          <p:cNvPr id="34" name="Rectangle 33">
            <a:extLst>
              <a:ext uri="{FF2B5EF4-FFF2-40B4-BE49-F238E27FC236}">
                <a16:creationId xmlns:a16="http://schemas.microsoft.com/office/drawing/2014/main" id="{A4093B30-41A0-44A1-9C02-0A4B63F3BCEC}"/>
              </a:ext>
            </a:extLst>
          </p:cNvPr>
          <p:cNvSpPr/>
          <p:nvPr>
            <p:custDataLst>
              <p:tags r:id="rId5"/>
            </p:custDataLst>
          </p:nvPr>
        </p:nvSpPr>
        <p:spPr bwMode="gray">
          <a:xfrm>
            <a:off x="1473200" y="4665663"/>
            <a:ext cx="128588" cy="165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algn="ctr">
              <a:lnSpc>
                <a:spcPct val="90000"/>
              </a:lnSpc>
              <a:spcBef>
                <a:spcPct val="0"/>
              </a:spcBef>
              <a:spcAft>
                <a:spcPct val="0"/>
              </a:spcAft>
            </a:pPr>
            <a:fld id="{96370C32-3D33-4F88-AE9F-436DD5809BA2}" type="datetime'''''''''''''''''''''''''''1'''''''''''''''">
              <a:rPr lang="en-US" altLang="en-US" sz="1200">
                <a:solidFill>
                  <a:schemeClr val="bg1"/>
                </a:solidFill>
                <a:sym typeface="+mn-lt"/>
              </a:rPr>
              <a:pPr algn="ctr">
                <a:lnSpc>
                  <a:spcPct val="90000"/>
                </a:lnSpc>
                <a:spcBef>
                  <a:spcPct val="0"/>
                </a:spcBef>
                <a:spcAft>
                  <a:spcPct val="0"/>
                </a:spcAft>
              </a:pPr>
              <a:t>1</a:t>
            </a:fld>
            <a:endParaRPr lang="en-US" sz="1200" dirty="0" err="1">
              <a:solidFill>
                <a:schemeClr val="bg1"/>
              </a:solidFill>
              <a:sym typeface="+mn-lt"/>
            </a:endParaRPr>
          </a:p>
        </p:txBody>
      </p:sp>
      <p:sp>
        <p:nvSpPr>
          <p:cNvPr id="9" name="Rectangle 8">
            <a:extLst>
              <a:ext uri="{FF2B5EF4-FFF2-40B4-BE49-F238E27FC236}">
                <a16:creationId xmlns:a16="http://schemas.microsoft.com/office/drawing/2014/main" id="{2BA2D401-B60B-4944-8506-308163894ED0}"/>
              </a:ext>
            </a:extLst>
          </p:cNvPr>
          <p:cNvSpPr/>
          <p:nvPr>
            <p:custDataLst>
              <p:tags r:id="rId6"/>
            </p:custDataLst>
          </p:nvPr>
        </p:nvSpPr>
        <p:spPr bwMode="auto">
          <a:xfrm>
            <a:off x="1031875" y="2895600"/>
            <a:ext cx="320675" cy="1651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3D988AFD-DE1E-40DD-A455-0058E3C9B99D}" type="datetime'''''''''I''''''''o''''n''''''''''''''''''i''''''s'''''''''">
              <a:rPr lang="en-US" altLang="en-US" sz="1200">
                <a:solidFill>
                  <a:schemeClr val="tx1"/>
                </a:solidFill>
              </a:rPr>
              <a:pPr algn="r">
                <a:lnSpc>
                  <a:spcPct val="90000"/>
                </a:lnSpc>
                <a:spcBef>
                  <a:spcPct val="0"/>
                </a:spcBef>
                <a:spcAft>
                  <a:spcPct val="0"/>
                </a:spcAft>
              </a:pPr>
              <a:t>Ionis</a:t>
            </a:fld>
            <a:endParaRPr lang="en-US" sz="1200" dirty="0" err="1">
              <a:solidFill>
                <a:schemeClr val="tx1"/>
              </a:solidFill>
              <a:sym typeface="+mn-lt"/>
            </a:endParaRPr>
          </a:p>
        </p:txBody>
      </p:sp>
      <p:sp>
        <p:nvSpPr>
          <p:cNvPr id="312" name="Rectangle 311">
            <a:extLst>
              <a:ext uri="{FF2B5EF4-FFF2-40B4-BE49-F238E27FC236}">
                <a16:creationId xmlns:a16="http://schemas.microsoft.com/office/drawing/2014/main" id="{2BD166E9-BA3D-4229-94CB-AC5E4AA5F5F1}"/>
              </a:ext>
            </a:extLst>
          </p:cNvPr>
          <p:cNvSpPr/>
          <p:nvPr>
            <p:custDataLst>
              <p:tags r:id="rId7"/>
            </p:custDataLst>
          </p:nvPr>
        </p:nvSpPr>
        <p:spPr bwMode="auto">
          <a:xfrm>
            <a:off x="515938" y="4075113"/>
            <a:ext cx="836613" cy="1651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CE953A14-A013-409F-BFB5-FE650060BA9F}" type="datetime'''''''''K''''it''e'''' ''''''P''''h''''a''''r''''''m''a'''">
              <a:rPr lang="en-US" altLang="en-US" sz="1200">
                <a:solidFill>
                  <a:schemeClr val="tx1"/>
                </a:solidFill>
              </a:rPr>
              <a:pPr algn="r">
                <a:lnSpc>
                  <a:spcPct val="90000"/>
                </a:lnSpc>
                <a:spcBef>
                  <a:spcPct val="0"/>
                </a:spcBef>
                <a:spcAft>
                  <a:spcPct val="0"/>
                </a:spcAft>
              </a:pPr>
              <a:t>Kite Pharma</a:t>
            </a:fld>
            <a:endParaRPr lang="en-US" sz="1200" dirty="0" err="1">
              <a:solidFill>
                <a:schemeClr val="tx1"/>
              </a:solidFill>
              <a:sym typeface="+mn-lt"/>
            </a:endParaRPr>
          </a:p>
        </p:txBody>
      </p:sp>
      <p:sp>
        <p:nvSpPr>
          <p:cNvPr id="10" name="Rectangle 9">
            <a:extLst>
              <a:ext uri="{FF2B5EF4-FFF2-40B4-BE49-F238E27FC236}">
                <a16:creationId xmlns:a16="http://schemas.microsoft.com/office/drawing/2014/main" id="{510E3FA9-D19D-4A42-8569-D2835FD4FADD}"/>
              </a:ext>
            </a:extLst>
          </p:cNvPr>
          <p:cNvSpPr/>
          <p:nvPr>
            <p:custDataLst>
              <p:tags r:id="rId8"/>
            </p:custDataLst>
          </p:nvPr>
        </p:nvSpPr>
        <p:spPr bwMode="auto">
          <a:xfrm>
            <a:off x="812800" y="3190875"/>
            <a:ext cx="539750" cy="1651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92696A80-4314-4280-A1B9-F08D07C077D3}" type="datetime'''''''''''''''''''''''''Al''''''''nyl''''a''''''''''''''''m'''">
              <a:rPr lang="en-US" altLang="en-US" sz="1200">
                <a:solidFill>
                  <a:schemeClr val="tx1"/>
                </a:solidFill>
              </a:rPr>
              <a:pPr algn="r">
                <a:lnSpc>
                  <a:spcPct val="90000"/>
                </a:lnSpc>
                <a:spcBef>
                  <a:spcPct val="0"/>
                </a:spcBef>
                <a:spcAft>
                  <a:spcPct val="0"/>
                </a:spcAft>
              </a:pPr>
              <a:t>Alnylam</a:t>
            </a:fld>
            <a:endParaRPr lang="en-US" sz="1200" dirty="0" err="1">
              <a:solidFill>
                <a:schemeClr val="tx1"/>
              </a:solidFill>
              <a:sym typeface="+mn-lt"/>
            </a:endParaRPr>
          </a:p>
        </p:txBody>
      </p:sp>
      <p:sp>
        <p:nvSpPr>
          <p:cNvPr id="313" name="Rectangle 312">
            <a:extLst>
              <a:ext uri="{FF2B5EF4-FFF2-40B4-BE49-F238E27FC236}">
                <a16:creationId xmlns:a16="http://schemas.microsoft.com/office/drawing/2014/main" id="{5DE762E8-C33E-4F0C-B572-50CE22859499}"/>
              </a:ext>
            </a:extLst>
          </p:cNvPr>
          <p:cNvSpPr/>
          <p:nvPr>
            <p:custDataLst>
              <p:tags r:id="rId9"/>
            </p:custDataLst>
          </p:nvPr>
        </p:nvSpPr>
        <p:spPr bwMode="auto">
          <a:xfrm>
            <a:off x="788988" y="4370388"/>
            <a:ext cx="563563" cy="1651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941A357D-F7C7-4E92-B23A-D8ABADCEB25A}" type="datetime'''''''''''''C''el''''''''''''''''''''''''g''e''''n''''e'''">
              <a:rPr lang="en-US" altLang="en-US" sz="1200">
                <a:solidFill>
                  <a:schemeClr val="tx1"/>
                </a:solidFill>
              </a:rPr>
              <a:pPr algn="r">
                <a:lnSpc>
                  <a:spcPct val="90000"/>
                </a:lnSpc>
                <a:spcBef>
                  <a:spcPct val="0"/>
                </a:spcBef>
                <a:spcAft>
                  <a:spcPct val="0"/>
                </a:spcAft>
              </a:pPr>
              <a:t>Celgene</a:t>
            </a:fld>
            <a:endParaRPr lang="en-US" sz="1200" dirty="0" err="1">
              <a:solidFill>
                <a:schemeClr val="tx1"/>
              </a:solidFill>
              <a:sym typeface="+mn-lt"/>
            </a:endParaRPr>
          </a:p>
        </p:txBody>
      </p:sp>
      <p:sp>
        <p:nvSpPr>
          <p:cNvPr id="11" name="Rectangle 10">
            <a:extLst>
              <a:ext uri="{FF2B5EF4-FFF2-40B4-BE49-F238E27FC236}">
                <a16:creationId xmlns:a16="http://schemas.microsoft.com/office/drawing/2014/main" id="{A9CBE6B1-8A89-4D7A-BF09-46EC97CA129D}"/>
              </a:ext>
            </a:extLst>
          </p:cNvPr>
          <p:cNvSpPr/>
          <p:nvPr>
            <p:custDataLst>
              <p:tags r:id="rId10"/>
            </p:custDataLst>
          </p:nvPr>
        </p:nvSpPr>
        <p:spPr bwMode="auto">
          <a:xfrm>
            <a:off x="1098550" y="3484563"/>
            <a:ext cx="254000" cy="1651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B7078CFB-07E2-45D9-833D-4F8B03A555B8}" type="datetime'''''''''''''''''''''''''''''''''J''''&amp;''''''''''''''J'''">
              <a:rPr lang="en-US" altLang="en-US" sz="1200">
                <a:solidFill>
                  <a:schemeClr val="tx1"/>
                </a:solidFill>
              </a:rPr>
              <a:pPr algn="r">
                <a:lnSpc>
                  <a:spcPct val="90000"/>
                </a:lnSpc>
                <a:spcBef>
                  <a:spcPct val="0"/>
                </a:spcBef>
                <a:spcAft>
                  <a:spcPct val="0"/>
                </a:spcAft>
              </a:pPr>
              <a:t>J&amp;J</a:t>
            </a:fld>
            <a:endParaRPr lang="en-US" sz="1200" dirty="0" err="1">
              <a:solidFill>
                <a:schemeClr val="tx1"/>
              </a:solidFill>
              <a:sym typeface="+mn-lt"/>
            </a:endParaRPr>
          </a:p>
        </p:txBody>
      </p:sp>
      <p:sp>
        <p:nvSpPr>
          <p:cNvPr id="314" name="Rectangle 313">
            <a:extLst>
              <a:ext uri="{FF2B5EF4-FFF2-40B4-BE49-F238E27FC236}">
                <a16:creationId xmlns:a16="http://schemas.microsoft.com/office/drawing/2014/main" id="{C6D0B5E4-4505-4B99-AD2C-5234939D07BE}"/>
              </a:ext>
            </a:extLst>
          </p:cNvPr>
          <p:cNvSpPr/>
          <p:nvPr>
            <p:custDataLst>
              <p:tags r:id="rId11"/>
            </p:custDataLst>
          </p:nvPr>
        </p:nvSpPr>
        <p:spPr bwMode="auto">
          <a:xfrm>
            <a:off x="1030288" y="4665663"/>
            <a:ext cx="322263" cy="1651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8C6C0CC3-7554-43B2-AF18-4D52C5EF54FC}" type="datetime'''''''''''''''G''''S''''''''''''''''''''K'">
              <a:rPr lang="en-US" altLang="en-US" sz="1200">
                <a:solidFill>
                  <a:schemeClr val="tx1"/>
                </a:solidFill>
              </a:rPr>
              <a:pPr algn="r">
                <a:lnSpc>
                  <a:spcPct val="90000"/>
                </a:lnSpc>
                <a:spcBef>
                  <a:spcPct val="0"/>
                </a:spcBef>
                <a:spcAft>
                  <a:spcPct val="0"/>
                </a:spcAft>
              </a:pPr>
              <a:t>GSK</a:t>
            </a:fld>
            <a:endParaRPr lang="en-US" sz="1200" dirty="0" err="1">
              <a:solidFill>
                <a:schemeClr val="tx1"/>
              </a:solidFill>
              <a:sym typeface="+mn-lt"/>
            </a:endParaRPr>
          </a:p>
        </p:txBody>
      </p:sp>
      <p:sp>
        <p:nvSpPr>
          <p:cNvPr id="311" name="Rectangle 310">
            <a:extLst>
              <a:ext uri="{FF2B5EF4-FFF2-40B4-BE49-F238E27FC236}">
                <a16:creationId xmlns:a16="http://schemas.microsoft.com/office/drawing/2014/main" id="{F9155E24-0A93-466D-89BB-F5F2A95C57D9}"/>
              </a:ext>
            </a:extLst>
          </p:cNvPr>
          <p:cNvSpPr/>
          <p:nvPr>
            <p:custDataLst>
              <p:tags r:id="rId12"/>
            </p:custDataLst>
          </p:nvPr>
        </p:nvSpPr>
        <p:spPr bwMode="auto">
          <a:xfrm>
            <a:off x="474663" y="3697288"/>
            <a:ext cx="877888" cy="3302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A1C98E5B-ECEC-4813-B57D-F5AAE2434935}" type="datetime'''''Sa''n''''gamo&#10;T''''''herap''eu''''''tic''''s'''''''">
              <a:rPr lang="en-US" altLang="en-US" sz="1200">
                <a:solidFill>
                  <a:schemeClr val="tx1"/>
                </a:solidFill>
              </a:rPr>
              <a:pPr algn="r">
                <a:lnSpc>
                  <a:spcPct val="90000"/>
                </a:lnSpc>
                <a:spcBef>
                  <a:spcPct val="0"/>
                </a:spcBef>
                <a:spcAft>
                  <a:spcPct val="0"/>
                </a:spcAft>
              </a:pPr>
              <a:t>Sangamo
Therapeutics</a:t>
            </a:fld>
            <a:endParaRPr lang="en-US" sz="1200" dirty="0" err="1">
              <a:solidFill>
                <a:schemeClr val="tx1"/>
              </a:solidFill>
              <a:sym typeface="+mn-lt"/>
            </a:endParaRPr>
          </a:p>
        </p:txBody>
      </p:sp>
      <p:sp>
        <p:nvSpPr>
          <p:cNvPr id="315" name="Rectangle 314">
            <a:extLst>
              <a:ext uri="{FF2B5EF4-FFF2-40B4-BE49-F238E27FC236}">
                <a16:creationId xmlns:a16="http://schemas.microsoft.com/office/drawing/2014/main" id="{FE729E21-8D74-4655-9B15-82429EE4EE9F}"/>
              </a:ext>
            </a:extLst>
          </p:cNvPr>
          <p:cNvSpPr/>
          <p:nvPr>
            <p:custDataLst>
              <p:tags r:id="rId13"/>
            </p:custDataLst>
          </p:nvPr>
        </p:nvSpPr>
        <p:spPr bwMode="auto">
          <a:xfrm>
            <a:off x="795338" y="4959350"/>
            <a:ext cx="557213" cy="1651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F357EC7B-2737-4CA0-8A3D-24E3DECEB279}" type="datetime'''''''''''No''''''''v''''''''''''''a''rt''''i''''''''''s'''''">
              <a:rPr lang="en-US" altLang="en-US" sz="1200">
                <a:solidFill>
                  <a:schemeClr val="tx1"/>
                </a:solidFill>
              </a:rPr>
              <a:pPr algn="r">
                <a:lnSpc>
                  <a:spcPct val="90000"/>
                </a:lnSpc>
                <a:spcBef>
                  <a:spcPct val="0"/>
                </a:spcBef>
                <a:spcAft>
                  <a:spcPct val="0"/>
                </a:spcAft>
              </a:pPr>
              <a:t>Novartis</a:t>
            </a:fld>
            <a:endParaRPr lang="en-US" sz="1200" dirty="0" err="1">
              <a:solidFill>
                <a:schemeClr val="tx1"/>
              </a:solidFill>
              <a:sym typeface="+mn-lt"/>
            </a:endParaRPr>
          </a:p>
        </p:txBody>
      </p:sp>
      <p:sp>
        <p:nvSpPr>
          <p:cNvPr id="316" name="Rectangle 315">
            <a:extLst>
              <a:ext uri="{FF2B5EF4-FFF2-40B4-BE49-F238E27FC236}">
                <a16:creationId xmlns:a16="http://schemas.microsoft.com/office/drawing/2014/main" id="{E1B78143-6F4E-48B9-A13C-EC3C5C257756}"/>
              </a:ext>
            </a:extLst>
          </p:cNvPr>
          <p:cNvSpPr/>
          <p:nvPr>
            <p:custDataLst>
              <p:tags r:id="rId14"/>
            </p:custDataLst>
          </p:nvPr>
        </p:nvSpPr>
        <p:spPr bwMode="auto">
          <a:xfrm>
            <a:off x="922338" y="5254625"/>
            <a:ext cx="430213" cy="1651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BF5EEFE2-F5BC-4CD0-93D7-121118BF3953}" type="datetime'S''''''''''''''''''''''''a''no''f''''''''''''''i'''''''">
              <a:rPr lang="en-US" altLang="en-US" sz="1200">
                <a:solidFill>
                  <a:schemeClr val="tx1"/>
                </a:solidFill>
              </a:rPr>
              <a:pPr algn="r">
                <a:lnSpc>
                  <a:spcPct val="90000"/>
                </a:lnSpc>
                <a:spcBef>
                  <a:spcPct val="0"/>
                </a:spcBef>
                <a:spcAft>
                  <a:spcPct val="0"/>
                </a:spcAft>
              </a:pPr>
              <a:t>Sanofi</a:t>
            </a:fld>
            <a:endParaRPr lang="en-US" sz="1200" dirty="0" err="1">
              <a:solidFill>
                <a:schemeClr val="tx1"/>
              </a:solidFill>
              <a:sym typeface="+mn-lt"/>
            </a:endParaRPr>
          </a:p>
        </p:txBody>
      </p:sp>
      <p:sp>
        <p:nvSpPr>
          <p:cNvPr id="317" name="Rectangle 316">
            <a:extLst>
              <a:ext uri="{FF2B5EF4-FFF2-40B4-BE49-F238E27FC236}">
                <a16:creationId xmlns:a16="http://schemas.microsoft.com/office/drawing/2014/main" id="{AE6FC491-2368-475C-A027-77DD0DEE9F45}"/>
              </a:ext>
            </a:extLst>
          </p:cNvPr>
          <p:cNvSpPr/>
          <p:nvPr>
            <p:custDataLst>
              <p:tags r:id="rId15"/>
            </p:custDataLst>
          </p:nvPr>
        </p:nvSpPr>
        <p:spPr bwMode="auto">
          <a:xfrm>
            <a:off x="928688" y="5549900"/>
            <a:ext cx="423863" cy="1651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BDD15B1F-86BE-4FD4-A4DC-39A4CC22B4EA}" type="datetime'''''A''''''''''''''''''''''''''''''''GT''''''''''''C'''''">
              <a:rPr lang="en-US" altLang="en-US" sz="1200">
                <a:solidFill>
                  <a:schemeClr val="tx1"/>
                </a:solidFill>
              </a:rPr>
              <a:pPr algn="r">
                <a:lnSpc>
                  <a:spcPct val="90000"/>
                </a:lnSpc>
                <a:spcBef>
                  <a:spcPct val="0"/>
                </a:spcBef>
                <a:spcAft>
                  <a:spcPct val="0"/>
                </a:spcAft>
              </a:pPr>
              <a:t>AGTC</a:t>
            </a:fld>
            <a:endParaRPr lang="en-US" sz="1200" dirty="0" err="1">
              <a:solidFill>
                <a:schemeClr val="tx1"/>
              </a:solidFill>
              <a:sym typeface="+mn-lt"/>
            </a:endParaRPr>
          </a:p>
        </p:txBody>
      </p:sp>
      <p:sp>
        <p:nvSpPr>
          <p:cNvPr id="19" name="Rectangle 18">
            <a:extLst>
              <a:ext uri="{FF2B5EF4-FFF2-40B4-BE49-F238E27FC236}">
                <a16:creationId xmlns:a16="http://schemas.microsoft.com/office/drawing/2014/main" id="{EA0A157F-CDE3-4E1E-9C36-8566793F1679}"/>
              </a:ext>
            </a:extLst>
          </p:cNvPr>
          <p:cNvSpPr/>
          <p:nvPr>
            <p:custDataLst>
              <p:tags r:id="rId16"/>
            </p:custDataLst>
          </p:nvPr>
        </p:nvSpPr>
        <p:spPr bwMode="gray">
          <a:xfrm>
            <a:off x="1858963" y="4370388"/>
            <a:ext cx="128588" cy="1651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a:lnSpc>
                <a:spcPct val="90000"/>
              </a:lnSpc>
              <a:spcBef>
                <a:spcPct val="0"/>
              </a:spcBef>
              <a:spcAft>
                <a:spcPct val="0"/>
              </a:spcAft>
            </a:pPr>
            <a:fld id="{2165FFD7-5F3E-42A9-818C-DBA9545E1C68}" type="datetime'''''''''''''''''5'''''''''''''''''''''''''''''''''">
              <a:rPr lang="en-US" altLang="en-US" sz="1200" b="1">
                <a:solidFill>
                  <a:schemeClr val="tx1"/>
                </a:solidFill>
                <a:sym typeface="+mn-lt"/>
              </a:rPr>
              <a:pPr>
                <a:lnSpc>
                  <a:spcPct val="90000"/>
                </a:lnSpc>
                <a:spcBef>
                  <a:spcPct val="0"/>
                </a:spcBef>
                <a:spcAft>
                  <a:spcPct val="0"/>
                </a:spcAft>
              </a:pPr>
              <a:t>5</a:t>
            </a:fld>
            <a:endParaRPr lang="en-US" sz="1200" b="1" dirty="0" err="1">
              <a:solidFill>
                <a:schemeClr val="tx1"/>
              </a:solidFill>
              <a:sym typeface="+mn-lt"/>
            </a:endParaRPr>
          </a:p>
        </p:txBody>
      </p:sp>
      <p:sp>
        <p:nvSpPr>
          <p:cNvPr id="20" name="Rectangle 19">
            <a:extLst>
              <a:ext uri="{FF2B5EF4-FFF2-40B4-BE49-F238E27FC236}">
                <a16:creationId xmlns:a16="http://schemas.microsoft.com/office/drawing/2014/main" id="{E801D5A5-BB3B-4B7C-A9FB-AB496E98735F}"/>
              </a:ext>
            </a:extLst>
          </p:cNvPr>
          <p:cNvSpPr/>
          <p:nvPr>
            <p:custDataLst>
              <p:tags r:id="rId17"/>
            </p:custDataLst>
          </p:nvPr>
        </p:nvSpPr>
        <p:spPr bwMode="gray">
          <a:xfrm>
            <a:off x="1858963" y="4665663"/>
            <a:ext cx="128588" cy="1651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a:lnSpc>
                <a:spcPct val="90000"/>
              </a:lnSpc>
              <a:spcBef>
                <a:spcPct val="0"/>
              </a:spcBef>
              <a:spcAft>
                <a:spcPct val="0"/>
              </a:spcAft>
            </a:pPr>
            <a:fld id="{3CD12E09-7F7F-4DEA-9C0A-88273BBFAD1C}" type="datetime'''''''''''''''''''''''''''''''''''''''''''''5'''''''''">
              <a:rPr lang="en-US" altLang="en-US" sz="1200" b="1">
                <a:solidFill>
                  <a:schemeClr val="tx1"/>
                </a:solidFill>
                <a:sym typeface="+mn-lt"/>
              </a:rPr>
              <a:pPr>
                <a:lnSpc>
                  <a:spcPct val="90000"/>
                </a:lnSpc>
                <a:spcBef>
                  <a:spcPct val="0"/>
                </a:spcBef>
                <a:spcAft>
                  <a:spcPct val="0"/>
                </a:spcAft>
              </a:pPr>
              <a:t>5</a:t>
            </a:fld>
            <a:endParaRPr lang="en-US" sz="1200" b="1" dirty="0" err="1">
              <a:solidFill>
                <a:schemeClr val="tx1"/>
              </a:solidFill>
              <a:sym typeface="+mn-lt"/>
            </a:endParaRPr>
          </a:p>
        </p:txBody>
      </p:sp>
      <p:sp>
        <p:nvSpPr>
          <p:cNvPr id="21" name="Rectangle 20">
            <a:extLst>
              <a:ext uri="{FF2B5EF4-FFF2-40B4-BE49-F238E27FC236}">
                <a16:creationId xmlns:a16="http://schemas.microsoft.com/office/drawing/2014/main" id="{6EFF6079-D305-48B1-97B0-E74CE113F7C1}"/>
              </a:ext>
            </a:extLst>
          </p:cNvPr>
          <p:cNvSpPr/>
          <p:nvPr>
            <p:custDataLst>
              <p:tags r:id="rId18"/>
            </p:custDataLst>
          </p:nvPr>
        </p:nvSpPr>
        <p:spPr bwMode="gray">
          <a:xfrm>
            <a:off x="1858963" y="4959350"/>
            <a:ext cx="128588" cy="1651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a:lnSpc>
                <a:spcPct val="90000"/>
              </a:lnSpc>
              <a:spcBef>
                <a:spcPct val="0"/>
              </a:spcBef>
              <a:spcAft>
                <a:spcPct val="0"/>
              </a:spcAft>
            </a:pPr>
            <a:fld id="{1F6055E8-92C7-41F1-A2D9-2E48CB51E323}" type="datetime'''''5'''''''''''''''''''''">
              <a:rPr lang="en-US" altLang="en-US" sz="1200" b="1">
                <a:solidFill>
                  <a:schemeClr val="tx1"/>
                </a:solidFill>
                <a:sym typeface="+mn-lt"/>
              </a:rPr>
              <a:pPr>
                <a:lnSpc>
                  <a:spcPct val="90000"/>
                </a:lnSpc>
                <a:spcBef>
                  <a:spcPct val="0"/>
                </a:spcBef>
                <a:spcAft>
                  <a:spcPct val="0"/>
                </a:spcAft>
              </a:pPr>
              <a:t>5</a:t>
            </a:fld>
            <a:endParaRPr lang="en-US" sz="1200" b="1" dirty="0" err="1">
              <a:solidFill>
                <a:schemeClr val="tx1"/>
              </a:solidFill>
              <a:sym typeface="+mn-lt"/>
            </a:endParaRPr>
          </a:p>
        </p:txBody>
      </p:sp>
      <p:sp>
        <p:nvSpPr>
          <p:cNvPr id="25" name="Rectangle 24">
            <a:extLst>
              <a:ext uri="{FF2B5EF4-FFF2-40B4-BE49-F238E27FC236}">
                <a16:creationId xmlns:a16="http://schemas.microsoft.com/office/drawing/2014/main" id="{05AF1CEC-2FC5-41A1-B650-AC49859006DC}"/>
              </a:ext>
            </a:extLst>
          </p:cNvPr>
          <p:cNvSpPr/>
          <p:nvPr>
            <p:custDataLst>
              <p:tags r:id="rId19"/>
            </p:custDataLst>
          </p:nvPr>
        </p:nvSpPr>
        <p:spPr bwMode="auto">
          <a:xfrm>
            <a:off x="1538288" y="5967413"/>
            <a:ext cx="179387" cy="133350"/>
          </a:xfrm>
          <a:prstGeom prst="rect">
            <a:avLst/>
          </a:prstGeom>
          <a:solidFill>
            <a:schemeClr val="accent1"/>
          </a:solidFill>
          <a:ln w="9525" algn="ctr">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24" name="Rectangle 23">
            <a:extLst>
              <a:ext uri="{FF2B5EF4-FFF2-40B4-BE49-F238E27FC236}">
                <a16:creationId xmlns:a16="http://schemas.microsoft.com/office/drawing/2014/main" id="{50C21170-B9BA-44C5-8CCB-DA3E00790342}"/>
              </a:ext>
            </a:extLst>
          </p:cNvPr>
          <p:cNvSpPr/>
          <p:nvPr>
            <p:custDataLst>
              <p:tags r:id="rId20"/>
            </p:custDataLst>
          </p:nvPr>
        </p:nvSpPr>
        <p:spPr bwMode="auto">
          <a:xfrm>
            <a:off x="531813" y="5967413"/>
            <a:ext cx="179387" cy="133350"/>
          </a:xfrm>
          <a:prstGeom prst="rect">
            <a:avLst/>
          </a:prstGeom>
          <a:solidFill>
            <a:schemeClr val="accent2"/>
          </a:solidFill>
          <a:ln w="9525" algn="ctr">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18" name="Rectangle 317">
            <a:extLst>
              <a:ext uri="{FF2B5EF4-FFF2-40B4-BE49-F238E27FC236}">
                <a16:creationId xmlns:a16="http://schemas.microsoft.com/office/drawing/2014/main" id="{81C5F600-F171-4155-BBD8-21264982D76F}"/>
              </a:ext>
            </a:extLst>
          </p:cNvPr>
          <p:cNvSpPr/>
          <p:nvPr>
            <p:custDataLst>
              <p:tags r:id="rId21"/>
            </p:custDataLst>
          </p:nvPr>
        </p:nvSpPr>
        <p:spPr bwMode="auto">
          <a:xfrm>
            <a:off x="762000" y="5962650"/>
            <a:ext cx="674688" cy="13652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nSpc>
                <a:spcPct val="90000"/>
              </a:lnSpc>
              <a:spcBef>
                <a:spcPct val="0"/>
              </a:spcBef>
              <a:spcAft>
                <a:spcPct val="0"/>
              </a:spcAft>
            </a:pPr>
            <a:fld id="{1CDD3FBA-7B01-4BF4-95FC-861051113D11}" type="datetime'C''''''ell ''th''''e''''''''''''''''''''''r''apy'''''''''''''">
              <a:rPr lang="en-US" altLang="en-US" sz="1000">
                <a:solidFill>
                  <a:schemeClr val="tx1"/>
                </a:solidFill>
                <a:sym typeface="+mn-lt"/>
              </a:rPr>
              <a:pPr>
                <a:lnSpc>
                  <a:spcPct val="90000"/>
                </a:lnSpc>
                <a:spcBef>
                  <a:spcPct val="0"/>
                </a:spcBef>
                <a:spcAft>
                  <a:spcPct val="0"/>
                </a:spcAft>
              </a:pPr>
              <a:t>Cell therapy</a:t>
            </a:fld>
            <a:endParaRPr lang="en-US" sz="1000" dirty="0" err="1">
              <a:solidFill>
                <a:schemeClr val="tx1"/>
              </a:solidFill>
              <a:sym typeface="+mn-lt"/>
            </a:endParaRPr>
          </a:p>
        </p:txBody>
      </p:sp>
      <p:sp>
        <p:nvSpPr>
          <p:cNvPr id="22" name="Rectangle 21">
            <a:extLst>
              <a:ext uri="{FF2B5EF4-FFF2-40B4-BE49-F238E27FC236}">
                <a16:creationId xmlns:a16="http://schemas.microsoft.com/office/drawing/2014/main" id="{9A330395-1A11-414A-B372-54FDC632AFE1}"/>
              </a:ext>
            </a:extLst>
          </p:cNvPr>
          <p:cNvSpPr/>
          <p:nvPr>
            <p:custDataLst>
              <p:tags r:id="rId22"/>
            </p:custDataLst>
          </p:nvPr>
        </p:nvSpPr>
        <p:spPr bwMode="auto">
          <a:xfrm>
            <a:off x="1768475" y="5962650"/>
            <a:ext cx="763588" cy="13652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nSpc>
                <a:spcPct val="90000"/>
              </a:lnSpc>
              <a:spcBef>
                <a:spcPct val="0"/>
              </a:spcBef>
              <a:spcAft>
                <a:spcPct val="0"/>
              </a:spcAft>
            </a:pPr>
            <a:fld id="{E626F339-E4AE-4F2B-B347-3378247F4305}" type="datetime'''''''''G''''''ene'' ''''''t''''''''''''h''''''e''''r''a''py'">
              <a:rPr lang="en-US" altLang="en-US" sz="1000">
                <a:solidFill>
                  <a:schemeClr val="tx1"/>
                </a:solidFill>
                <a:sym typeface="+mn-lt"/>
              </a:rPr>
              <a:pPr>
                <a:lnSpc>
                  <a:spcPct val="90000"/>
                </a:lnSpc>
                <a:spcBef>
                  <a:spcPct val="0"/>
                </a:spcBef>
                <a:spcAft>
                  <a:spcPct val="0"/>
                </a:spcAft>
              </a:pPr>
              <a:t>Gene therapy</a:t>
            </a:fld>
            <a:endParaRPr lang="en-US" sz="1000" dirty="0" err="1">
              <a:solidFill>
                <a:schemeClr val="tx1"/>
              </a:solidFill>
              <a:sym typeface="+mn-lt"/>
            </a:endParaRPr>
          </a:p>
        </p:txBody>
      </p:sp>
      <p:sp>
        <p:nvSpPr>
          <p:cNvPr id="3" name="Footer Placeholder 2">
            <a:extLst>
              <a:ext uri="{FF2B5EF4-FFF2-40B4-BE49-F238E27FC236}">
                <a16:creationId xmlns:a16="http://schemas.microsoft.com/office/drawing/2014/main" id="{A5DE0523-6B65-4739-A232-EF325AFA0DDF}"/>
              </a:ext>
            </a:extLst>
          </p:cNvPr>
          <p:cNvSpPr>
            <a:spLocks noGrp="1"/>
          </p:cNvSpPr>
          <p:nvPr>
            <p:ph type="ftr" sz="quarter" idx="10"/>
          </p:nvPr>
        </p:nvSpPr>
        <p:spPr/>
        <p:txBody>
          <a:bodyPr/>
          <a:lstStyle/>
          <a:p>
            <a:endParaRPr lang="en-US" dirty="0"/>
          </a:p>
        </p:txBody>
      </p:sp>
      <p:sp>
        <p:nvSpPr>
          <p:cNvPr id="129" name="Footer Placeholder 87">
            <a:extLst>
              <a:ext uri="{FF2B5EF4-FFF2-40B4-BE49-F238E27FC236}">
                <a16:creationId xmlns:a16="http://schemas.microsoft.com/office/drawing/2014/main" id="{7A09D956-95B3-4464-AB95-EFBD3D1AABA5}"/>
              </a:ext>
            </a:extLst>
          </p:cNvPr>
          <p:cNvSpPr>
            <a:spLocks noGrp="1"/>
          </p:cNvSpPr>
          <p:nvPr>
            <p:ph type="ftr" sz="quarter" idx="5"/>
          </p:nvPr>
        </p:nvSpPr>
        <p:spPr>
          <a:xfrm>
            <a:off x="477013" y="6556296"/>
            <a:ext cx="8736996" cy="123111"/>
          </a:xfrm>
        </p:spPr>
        <p:txBody>
          <a:bodyPr/>
          <a:lstStyle/>
          <a:p>
            <a:r>
              <a:rPr lang="en-US" dirty="0" err="1"/>
              <a:t>Onkologia</a:t>
            </a:r>
            <a:r>
              <a:rPr lang="en-US" dirty="0"/>
              <a:t> </a:t>
            </a:r>
            <a:r>
              <a:rPr lang="en-US" dirty="0" err="1"/>
              <a:t>na</a:t>
            </a:r>
            <a:r>
              <a:rPr lang="en-US" dirty="0"/>
              <a:t> </a:t>
            </a:r>
            <a:r>
              <a:rPr lang="en-US" dirty="0" err="1"/>
              <a:t>Slovensku</a:t>
            </a:r>
            <a:endParaRPr lang="en-US" dirty="0"/>
          </a:p>
        </p:txBody>
      </p:sp>
    </p:spTree>
    <p:extLst>
      <p:ext uri="{BB962C8B-B14F-4D97-AF65-F5344CB8AC3E}">
        <p14:creationId xmlns:p14="http://schemas.microsoft.com/office/powerpoint/2010/main" val="175556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B3E5D0-76F6-4766-8217-92222F380826}"/>
              </a:ext>
            </a:extLst>
          </p:cNvPr>
          <p:cNvGraphicFramePr>
            <a:graphicFrameLocks noChangeAspect="1"/>
          </p:cNvGraphicFramePr>
          <p:nvPr>
            <p:custDataLst>
              <p:tags r:id="rId2"/>
            </p:custDataLst>
            <p:extLst>
              <p:ext uri="{D42A27DB-BD31-4B8C-83A1-F6EECF244321}">
                <p14:modId xmlns:p14="http://schemas.microsoft.com/office/powerpoint/2010/main" val="4269029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3" name="think-cell Slide" r:id="rId6" imgW="216" imgH="216" progId="TCLayout.ActiveDocument.1">
                  <p:embed/>
                </p:oleObj>
              </mc:Choice>
              <mc:Fallback>
                <p:oleObj name="think-cell Slide" r:id="rId6" imgW="216" imgH="216" progId="TCLayout.ActiveDocument.1">
                  <p:embed/>
                  <p:pic>
                    <p:nvPicPr>
                      <p:cNvPr id="4" name="Object 3" hidden="1">
                        <a:extLst>
                          <a:ext uri="{FF2B5EF4-FFF2-40B4-BE49-F238E27FC236}">
                            <a16:creationId xmlns:a16="http://schemas.microsoft.com/office/drawing/2014/main" id="{78B3E5D0-76F6-4766-8217-92222F38082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96639CA-0828-420F-91DD-C3A31CB0C46E}"/>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err="1">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0887888E-943B-4632-8304-F9CA40E01C6D}"/>
              </a:ext>
            </a:extLst>
          </p:cNvPr>
          <p:cNvSpPr>
            <a:spLocks noGrp="1"/>
          </p:cNvSpPr>
          <p:nvPr>
            <p:ph type="title"/>
          </p:nvPr>
        </p:nvSpPr>
        <p:spPr/>
        <p:txBody>
          <a:bodyPr/>
          <a:lstStyle/>
          <a:p>
            <a:r>
              <a:rPr lang="en-US"/>
              <a:t>Look in recent past – Slovakia in 2018</a:t>
            </a:r>
            <a:endParaRPr lang="en-US" dirty="0"/>
          </a:p>
        </p:txBody>
      </p:sp>
    </p:spTree>
    <p:extLst>
      <p:ext uri="{BB962C8B-B14F-4D97-AF65-F5344CB8AC3E}">
        <p14:creationId xmlns:p14="http://schemas.microsoft.com/office/powerpoint/2010/main" val="513056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280806-44D1-45BC-B515-66B905DFDFA4}"/>
              </a:ext>
            </a:extLst>
          </p:cNvPr>
          <p:cNvGraphicFramePr>
            <a:graphicFrameLocks noChangeAspect="1"/>
          </p:cNvGraphicFramePr>
          <p:nvPr>
            <p:custDataLst>
              <p:tags r:id="rId2"/>
            </p:custDataLst>
            <p:extLst>
              <p:ext uri="{D42A27DB-BD31-4B8C-83A1-F6EECF244321}">
                <p14:modId xmlns:p14="http://schemas.microsoft.com/office/powerpoint/2010/main" val="2868566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17" name="think-cell Slide" r:id="rId44" imgW="216" imgH="216" progId="TCLayout.ActiveDocument.1">
                  <p:embed/>
                </p:oleObj>
              </mc:Choice>
              <mc:Fallback>
                <p:oleObj name="think-cell Slide" r:id="rId44" imgW="216" imgH="216" progId="TCLayout.ActiveDocument.1">
                  <p:embed/>
                  <p:pic>
                    <p:nvPicPr>
                      <p:cNvPr id="3" name="Object 2" hidden="1">
                        <a:extLst>
                          <a:ext uri="{FF2B5EF4-FFF2-40B4-BE49-F238E27FC236}">
                            <a16:creationId xmlns:a16="http://schemas.microsoft.com/office/drawing/2014/main" id="{C3280806-44D1-45BC-B515-66B905DFDFA4}"/>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93AEAAB-B1C0-4F90-9559-836E1001D83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err="1">
              <a:latin typeface="Arial" panose="020B0604020202020204" pitchFamily="34" charset="0"/>
              <a:ea typeface="+mj-ea"/>
              <a:cs typeface="+mj-cs"/>
              <a:sym typeface="Arial" panose="020B0604020202020204" pitchFamily="34" charset="0"/>
            </a:endParaRPr>
          </a:p>
        </p:txBody>
      </p:sp>
      <p:sp>
        <p:nvSpPr>
          <p:cNvPr id="11" name="Text Placeholder 10">
            <a:extLst>
              <a:ext uri="{FF2B5EF4-FFF2-40B4-BE49-F238E27FC236}">
                <a16:creationId xmlns:a16="http://schemas.microsoft.com/office/drawing/2014/main" id="{8E56D8BC-C9DE-48BA-97A3-3801504A6779}"/>
              </a:ext>
            </a:extLst>
          </p:cNvPr>
          <p:cNvSpPr>
            <a:spLocks noGrp="1"/>
          </p:cNvSpPr>
          <p:nvPr>
            <p:ph type="body" sz="quarter" idx="19"/>
          </p:nvPr>
        </p:nvSpPr>
        <p:spPr>
          <a:xfrm>
            <a:off x="477009" y="43374"/>
            <a:ext cx="11246237" cy="166199"/>
          </a:xfrm>
        </p:spPr>
        <p:txBody>
          <a:bodyPr/>
          <a:lstStyle/>
          <a:p>
            <a:r>
              <a:rPr lang="en-US" dirty="0"/>
              <a:t>summary</a:t>
            </a:r>
          </a:p>
        </p:txBody>
      </p:sp>
      <p:sp>
        <p:nvSpPr>
          <p:cNvPr id="8" name="Text Placeholder 7">
            <a:extLst>
              <a:ext uri="{FF2B5EF4-FFF2-40B4-BE49-F238E27FC236}">
                <a16:creationId xmlns:a16="http://schemas.microsoft.com/office/drawing/2014/main" id="{CEB76B1D-7AC4-435B-95A9-48E7E1C3D675}"/>
              </a:ext>
            </a:extLst>
          </p:cNvPr>
          <p:cNvSpPr>
            <a:spLocks noGrp="1"/>
          </p:cNvSpPr>
          <p:nvPr>
            <p:ph type="body" sz="quarter" idx="16"/>
          </p:nvPr>
        </p:nvSpPr>
        <p:spPr>
          <a:xfrm>
            <a:off x="477012" y="1124076"/>
            <a:ext cx="11246241" cy="276999"/>
          </a:xfrm>
        </p:spPr>
        <p:txBody>
          <a:bodyPr/>
          <a:lstStyle/>
          <a:p>
            <a:r>
              <a:rPr lang="en-US" dirty="0"/>
              <a:t>Country benchmarking</a:t>
            </a:r>
          </a:p>
        </p:txBody>
      </p:sp>
      <p:sp>
        <p:nvSpPr>
          <p:cNvPr id="7" name="Title 6">
            <a:extLst>
              <a:ext uri="{FF2B5EF4-FFF2-40B4-BE49-F238E27FC236}">
                <a16:creationId xmlns:a16="http://schemas.microsoft.com/office/drawing/2014/main" id="{3E4F462C-673D-467A-9E1D-1486E983023E}"/>
              </a:ext>
            </a:extLst>
          </p:cNvPr>
          <p:cNvSpPr>
            <a:spLocks noGrp="1"/>
          </p:cNvSpPr>
          <p:nvPr>
            <p:ph type="title"/>
          </p:nvPr>
        </p:nvSpPr>
        <p:spPr/>
        <p:txBody>
          <a:bodyPr/>
          <a:lstStyle/>
          <a:p>
            <a:r>
              <a:rPr lang="en-US" dirty="0"/>
              <a:t>Oncology landscape in Slovakia has been benchmarked with several EU countries to help with assessment of its development</a:t>
            </a:r>
          </a:p>
        </p:txBody>
      </p:sp>
      <p:sp>
        <p:nvSpPr>
          <p:cNvPr id="6" name="Footer Placeholder 5">
            <a:extLst>
              <a:ext uri="{FF2B5EF4-FFF2-40B4-BE49-F238E27FC236}">
                <a16:creationId xmlns:a16="http://schemas.microsoft.com/office/drawing/2014/main" id="{F5D0E33E-BFC2-47D8-A1CE-0F9FAAD1DAFB}"/>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9" name="Text Placeholder 8">
            <a:extLst>
              <a:ext uri="{FF2B5EF4-FFF2-40B4-BE49-F238E27FC236}">
                <a16:creationId xmlns:a16="http://schemas.microsoft.com/office/drawing/2014/main" id="{7CE60868-38E9-41A4-9DD0-CEAD982AADBB}"/>
              </a:ext>
            </a:extLst>
          </p:cNvPr>
          <p:cNvSpPr>
            <a:spLocks noGrp="1"/>
          </p:cNvSpPr>
          <p:nvPr>
            <p:ph type="body" sz="quarter" idx="17"/>
          </p:nvPr>
        </p:nvSpPr>
        <p:spPr/>
        <p:txBody>
          <a:bodyPr/>
          <a:lstStyle/>
          <a:p>
            <a:r>
              <a:rPr lang="en-US" dirty="0"/>
              <a:t>1) Selection of the scope countries has been defined by the Patient Association – </a:t>
            </a:r>
            <a:r>
              <a:rPr lang="en-US" dirty="0" err="1"/>
              <a:t>Nie</a:t>
            </a:r>
            <a:r>
              <a:rPr lang="en-US" dirty="0"/>
              <a:t> </a:t>
            </a:r>
            <a:r>
              <a:rPr lang="en-US" dirty="0" err="1"/>
              <a:t>Rakovine</a:t>
            </a:r>
            <a:endParaRPr lang="en-US" dirty="0"/>
          </a:p>
        </p:txBody>
      </p:sp>
      <p:grpSp>
        <p:nvGrpSpPr>
          <p:cNvPr id="5" name="Group 4">
            <a:extLst>
              <a:ext uri="{FF2B5EF4-FFF2-40B4-BE49-F238E27FC236}">
                <a16:creationId xmlns:a16="http://schemas.microsoft.com/office/drawing/2014/main" id="{905FE5E8-CB0C-44A6-92DE-868563614340}"/>
              </a:ext>
            </a:extLst>
          </p:cNvPr>
          <p:cNvGrpSpPr/>
          <p:nvPr/>
        </p:nvGrpSpPr>
        <p:grpSpPr>
          <a:xfrm>
            <a:off x="477008" y="1629579"/>
            <a:ext cx="5067266" cy="330827"/>
            <a:chOff x="468748" y="1629581"/>
            <a:chExt cx="2493528" cy="302593"/>
          </a:xfrm>
        </p:grpSpPr>
        <p:sp>
          <p:nvSpPr>
            <p:cNvPr id="25" name="Rektangel 76">
              <a:extLst>
                <a:ext uri="{FF2B5EF4-FFF2-40B4-BE49-F238E27FC236}">
                  <a16:creationId xmlns:a16="http://schemas.microsoft.com/office/drawing/2014/main" id="{0F5751E2-800D-4253-B0FC-E0F1BA1A197F}"/>
                </a:ext>
              </a:extLst>
            </p:cNvPr>
            <p:cNvSpPr>
              <a:spLocks noChangeArrowheads="1"/>
            </p:cNvSpPr>
            <p:nvPr/>
          </p:nvSpPr>
          <p:spPr bwMode="auto">
            <a:xfrm>
              <a:off x="468748" y="1640468"/>
              <a:ext cx="2493528" cy="291706"/>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Geographical coverage in the report</a:t>
              </a:r>
              <a:r>
                <a:rPr lang="en-US" sz="1600" b="1" baseline="30000" noProof="1">
                  <a:solidFill>
                    <a:schemeClr val="accent1"/>
                  </a:solidFill>
                  <a:cs typeface="Arial" charset="0"/>
                </a:rPr>
                <a:t>1)</a:t>
              </a:r>
              <a:endParaRPr lang="en-US" sz="1600" baseline="30000" noProof="1">
                <a:solidFill>
                  <a:schemeClr val="accent1"/>
                </a:solidFill>
                <a:cs typeface="Arial" charset="0"/>
              </a:endParaRPr>
            </a:p>
          </p:txBody>
        </p:sp>
        <p:cxnSp>
          <p:nvCxnSpPr>
            <p:cNvPr id="26" name="Straight Connector 25">
              <a:extLst>
                <a:ext uri="{FF2B5EF4-FFF2-40B4-BE49-F238E27FC236}">
                  <a16:creationId xmlns:a16="http://schemas.microsoft.com/office/drawing/2014/main" id="{C5587837-5635-4C98-9D67-1B6D0F39F50B}"/>
                </a:ext>
              </a:extLst>
            </p:cNvPr>
            <p:cNvCxnSpPr>
              <a:cxnSpLocks/>
            </p:cNvCxnSpPr>
            <p:nvPr/>
          </p:nvCxnSpPr>
          <p:spPr>
            <a:xfrm>
              <a:off x="468748" y="1629581"/>
              <a:ext cx="24935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06F5B635-9A7E-43F7-AC20-0DA9450C2453}"/>
              </a:ext>
            </a:extLst>
          </p:cNvPr>
          <p:cNvGrpSpPr/>
          <p:nvPr/>
        </p:nvGrpSpPr>
        <p:grpSpPr>
          <a:xfrm>
            <a:off x="564739" y="2475339"/>
            <a:ext cx="4826408" cy="3488929"/>
            <a:chOff x="2717800" y="2968625"/>
            <a:chExt cx="4668838" cy="3375025"/>
          </a:xfrm>
          <a:solidFill>
            <a:schemeClr val="bg1">
              <a:lumMod val="85000"/>
            </a:schemeClr>
          </a:solidFill>
        </p:grpSpPr>
        <p:sp>
          <p:nvSpPr>
            <p:cNvPr id="19" name="Freeform 1">
              <a:extLst>
                <a:ext uri="{FF2B5EF4-FFF2-40B4-BE49-F238E27FC236}">
                  <a16:creationId xmlns:a16="http://schemas.microsoft.com/office/drawing/2014/main" id="{C9D5D7E5-1FFD-4165-A5EB-4C6680BF7DE1}"/>
                </a:ext>
              </a:extLst>
            </p:cNvPr>
            <p:cNvSpPr>
              <a:spLocks noChangeArrowheads="1"/>
            </p:cNvSpPr>
            <p:nvPr/>
          </p:nvSpPr>
          <p:spPr bwMode="auto">
            <a:xfrm>
              <a:off x="5394325" y="5038725"/>
              <a:ext cx="484188" cy="528638"/>
            </a:xfrm>
            <a:custGeom>
              <a:avLst/>
              <a:gdLst>
                <a:gd name="T0" fmla="*/ 94 w 1345"/>
                <a:gd name="T1" fmla="*/ 1281 h 1470"/>
                <a:gd name="T2" fmla="*/ 219 w 1345"/>
                <a:gd name="T3" fmla="*/ 1281 h 1470"/>
                <a:gd name="T4" fmla="*/ 438 w 1345"/>
                <a:gd name="T5" fmla="*/ 1281 h 1470"/>
                <a:gd name="T6" fmla="*/ 594 w 1345"/>
                <a:gd name="T7" fmla="*/ 1375 h 1470"/>
                <a:gd name="T8" fmla="*/ 719 w 1345"/>
                <a:gd name="T9" fmla="*/ 1375 h 1470"/>
                <a:gd name="T10" fmla="*/ 1000 w 1345"/>
                <a:gd name="T11" fmla="*/ 1281 h 1470"/>
                <a:gd name="T12" fmla="*/ 1219 w 1345"/>
                <a:gd name="T13" fmla="*/ 1125 h 1470"/>
                <a:gd name="T14" fmla="*/ 1250 w 1345"/>
                <a:gd name="T15" fmla="*/ 969 h 1470"/>
                <a:gd name="T16" fmla="*/ 1219 w 1345"/>
                <a:gd name="T17" fmla="*/ 812 h 1470"/>
                <a:gd name="T18" fmla="*/ 1187 w 1345"/>
                <a:gd name="T19" fmla="*/ 687 h 1470"/>
                <a:gd name="T20" fmla="*/ 1344 w 1345"/>
                <a:gd name="T21" fmla="*/ 562 h 1470"/>
                <a:gd name="T22" fmla="*/ 1313 w 1345"/>
                <a:gd name="T23" fmla="*/ 500 h 1470"/>
                <a:gd name="T24" fmla="*/ 1187 w 1345"/>
                <a:gd name="T25" fmla="*/ 406 h 1470"/>
                <a:gd name="T26" fmla="*/ 1250 w 1345"/>
                <a:gd name="T27" fmla="*/ 375 h 1470"/>
                <a:gd name="T28" fmla="*/ 1313 w 1345"/>
                <a:gd name="T29" fmla="*/ 312 h 1470"/>
                <a:gd name="T30" fmla="*/ 1187 w 1345"/>
                <a:gd name="T31" fmla="*/ 250 h 1470"/>
                <a:gd name="T32" fmla="*/ 1094 w 1345"/>
                <a:gd name="T33" fmla="*/ 312 h 1470"/>
                <a:gd name="T34" fmla="*/ 1000 w 1345"/>
                <a:gd name="T35" fmla="*/ 312 h 1470"/>
                <a:gd name="T36" fmla="*/ 938 w 1345"/>
                <a:gd name="T37" fmla="*/ 250 h 1470"/>
                <a:gd name="T38" fmla="*/ 844 w 1345"/>
                <a:gd name="T39" fmla="*/ 187 h 1470"/>
                <a:gd name="T40" fmla="*/ 719 w 1345"/>
                <a:gd name="T41" fmla="*/ 0 h 1470"/>
                <a:gd name="T42" fmla="*/ 625 w 1345"/>
                <a:gd name="T43" fmla="*/ 0 h 1470"/>
                <a:gd name="T44" fmla="*/ 438 w 1345"/>
                <a:gd name="T45" fmla="*/ 62 h 1470"/>
                <a:gd name="T46" fmla="*/ 312 w 1345"/>
                <a:gd name="T47" fmla="*/ 125 h 1470"/>
                <a:gd name="T48" fmla="*/ 250 w 1345"/>
                <a:gd name="T49" fmla="*/ 250 h 1470"/>
                <a:gd name="T50" fmla="*/ 312 w 1345"/>
                <a:gd name="T51" fmla="*/ 312 h 1470"/>
                <a:gd name="T52" fmla="*/ 250 w 1345"/>
                <a:gd name="T53" fmla="*/ 406 h 1470"/>
                <a:gd name="T54" fmla="*/ 312 w 1345"/>
                <a:gd name="T55" fmla="*/ 562 h 1470"/>
                <a:gd name="T56" fmla="*/ 250 w 1345"/>
                <a:gd name="T57" fmla="*/ 625 h 1470"/>
                <a:gd name="T58" fmla="*/ 250 w 1345"/>
                <a:gd name="T59" fmla="*/ 719 h 1470"/>
                <a:gd name="T60" fmla="*/ 312 w 1345"/>
                <a:gd name="T61" fmla="*/ 812 h 1470"/>
                <a:gd name="T62" fmla="*/ 156 w 1345"/>
                <a:gd name="T63" fmla="*/ 875 h 1470"/>
                <a:gd name="T64" fmla="*/ 94 w 1345"/>
                <a:gd name="T65" fmla="*/ 937 h 1470"/>
                <a:gd name="T66" fmla="*/ 31 w 1345"/>
                <a:gd name="T67" fmla="*/ 1062 h 1470"/>
                <a:gd name="T68" fmla="*/ 31 w 1345"/>
                <a:gd name="T69" fmla="*/ 125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5" h="1470">
                  <a:moveTo>
                    <a:pt x="0" y="1250"/>
                  </a:moveTo>
                  <a:lnTo>
                    <a:pt x="94" y="1281"/>
                  </a:lnTo>
                  <a:lnTo>
                    <a:pt x="219" y="1312"/>
                  </a:lnTo>
                  <a:lnTo>
                    <a:pt x="219" y="1281"/>
                  </a:lnTo>
                  <a:lnTo>
                    <a:pt x="406" y="1219"/>
                  </a:lnTo>
                  <a:lnTo>
                    <a:pt x="438" y="1281"/>
                  </a:lnTo>
                  <a:lnTo>
                    <a:pt x="469" y="1250"/>
                  </a:lnTo>
                  <a:lnTo>
                    <a:pt x="594" y="1375"/>
                  </a:lnTo>
                  <a:lnTo>
                    <a:pt x="625" y="1469"/>
                  </a:lnTo>
                  <a:lnTo>
                    <a:pt x="719" y="1375"/>
                  </a:lnTo>
                  <a:lnTo>
                    <a:pt x="938" y="1375"/>
                  </a:lnTo>
                  <a:lnTo>
                    <a:pt x="1000" y="1281"/>
                  </a:lnTo>
                  <a:lnTo>
                    <a:pt x="1219" y="1187"/>
                  </a:lnTo>
                  <a:lnTo>
                    <a:pt x="1219" y="1125"/>
                  </a:lnTo>
                  <a:lnTo>
                    <a:pt x="1219" y="1062"/>
                  </a:lnTo>
                  <a:lnTo>
                    <a:pt x="1250" y="969"/>
                  </a:lnTo>
                  <a:lnTo>
                    <a:pt x="1313" y="906"/>
                  </a:lnTo>
                  <a:lnTo>
                    <a:pt x="1219" y="812"/>
                  </a:lnTo>
                  <a:lnTo>
                    <a:pt x="1187" y="750"/>
                  </a:lnTo>
                  <a:lnTo>
                    <a:pt x="1187" y="687"/>
                  </a:lnTo>
                  <a:lnTo>
                    <a:pt x="1250" y="625"/>
                  </a:lnTo>
                  <a:lnTo>
                    <a:pt x="1344" y="562"/>
                  </a:lnTo>
                  <a:lnTo>
                    <a:pt x="1344" y="531"/>
                  </a:lnTo>
                  <a:lnTo>
                    <a:pt x="1313" y="500"/>
                  </a:lnTo>
                  <a:lnTo>
                    <a:pt x="1219" y="437"/>
                  </a:lnTo>
                  <a:lnTo>
                    <a:pt x="1187" y="406"/>
                  </a:lnTo>
                  <a:lnTo>
                    <a:pt x="1219" y="375"/>
                  </a:lnTo>
                  <a:lnTo>
                    <a:pt x="1250" y="375"/>
                  </a:lnTo>
                  <a:lnTo>
                    <a:pt x="1313" y="375"/>
                  </a:lnTo>
                  <a:lnTo>
                    <a:pt x="1313" y="312"/>
                  </a:lnTo>
                  <a:lnTo>
                    <a:pt x="1250" y="312"/>
                  </a:lnTo>
                  <a:lnTo>
                    <a:pt x="1187" y="250"/>
                  </a:lnTo>
                  <a:lnTo>
                    <a:pt x="1094" y="281"/>
                  </a:lnTo>
                  <a:lnTo>
                    <a:pt x="1094" y="312"/>
                  </a:lnTo>
                  <a:lnTo>
                    <a:pt x="1031" y="312"/>
                  </a:lnTo>
                  <a:lnTo>
                    <a:pt x="1000" y="312"/>
                  </a:lnTo>
                  <a:lnTo>
                    <a:pt x="969" y="250"/>
                  </a:lnTo>
                  <a:lnTo>
                    <a:pt x="938" y="250"/>
                  </a:lnTo>
                  <a:lnTo>
                    <a:pt x="844" y="219"/>
                  </a:lnTo>
                  <a:lnTo>
                    <a:pt x="844" y="187"/>
                  </a:lnTo>
                  <a:lnTo>
                    <a:pt x="813" y="62"/>
                  </a:lnTo>
                  <a:lnTo>
                    <a:pt x="719" y="0"/>
                  </a:lnTo>
                  <a:lnTo>
                    <a:pt x="656" y="0"/>
                  </a:lnTo>
                  <a:lnTo>
                    <a:pt x="625" y="0"/>
                  </a:lnTo>
                  <a:lnTo>
                    <a:pt x="500" y="0"/>
                  </a:lnTo>
                  <a:lnTo>
                    <a:pt x="438" y="62"/>
                  </a:lnTo>
                  <a:lnTo>
                    <a:pt x="406" y="94"/>
                  </a:lnTo>
                  <a:lnTo>
                    <a:pt x="312" y="125"/>
                  </a:lnTo>
                  <a:lnTo>
                    <a:pt x="250" y="187"/>
                  </a:lnTo>
                  <a:lnTo>
                    <a:pt x="250" y="250"/>
                  </a:lnTo>
                  <a:lnTo>
                    <a:pt x="312" y="281"/>
                  </a:lnTo>
                  <a:lnTo>
                    <a:pt x="312" y="312"/>
                  </a:lnTo>
                  <a:lnTo>
                    <a:pt x="312" y="375"/>
                  </a:lnTo>
                  <a:lnTo>
                    <a:pt x="250" y="406"/>
                  </a:lnTo>
                  <a:lnTo>
                    <a:pt x="250" y="500"/>
                  </a:lnTo>
                  <a:lnTo>
                    <a:pt x="312" y="562"/>
                  </a:lnTo>
                  <a:lnTo>
                    <a:pt x="344" y="594"/>
                  </a:lnTo>
                  <a:lnTo>
                    <a:pt x="250" y="625"/>
                  </a:lnTo>
                  <a:lnTo>
                    <a:pt x="219" y="687"/>
                  </a:lnTo>
                  <a:lnTo>
                    <a:pt x="250" y="719"/>
                  </a:lnTo>
                  <a:lnTo>
                    <a:pt x="344" y="781"/>
                  </a:lnTo>
                  <a:lnTo>
                    <a:pt x="312" y="812"/>
                  </a:lnTo>
                  <a:lnTo>
                    <a:pt x="219" y="812"/>
                  </a:lnTo>
                  <a:lnTo>
                    <a:pt x="156" y="875"/>
                  </a:lnTo>
                  <a:lnTo>
                    <a:pt x="125" y="937"/>
                  </a:lnTo>
                  <a:lnTo>
                    <a:pt x="94" y="937"/>
                  </a:lnTo>
                  <a:lnTo>
                    <a:pt x="63" y="969"/>
                  </a:lnTo>
                  <a:lnTo>
                    <a:pt x="31" y="1062"/>
                  </a:lnTo>
                  <a:lnTo>
                    <a:pt x="31" y="1219"/>
                  </a:lnTo>
                  <a:lnTo>
                    <a:pt x="31" y="1250"/>
                  </a:lnTo>
                  <a:lnTo>
                    <a:pt x="0" y="125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0" name="Freeform 2">
              <a:extLst>
                <a:ext uri="{FF2B5EF4-FFF2-40B4-BE49-F238E27FC236}">
                  <a16:creationId xmlns:a16="http://schemas.microsoft.com/office/drawing/2014/main" id="{384F076D-93F0-411D-ADB4-D6603F9BB5D6}"/>
                </a:ext>
              </a:extLst>
            </p:cNvPr>
            <p:cNvSpPr>
              <a:spLocks noChangeArrowheads="1"/>
            </p:cNvSpPr>
            <p:nvPr/>
          </p:nvSpPr>
          <p:spPr bwMode="auto">
            <a:xfrm>
              <a:off x="5394325" y="5038725"/>
              <a:ext cx="484188" cy="528638"/>
            </a:xfrm>
            <a:custGeom>
              <a:avLst/>
              <a:gdLst>
                <a:gd name="T0" fmla="*/ 94 w 1345"/>
                <a:gd name="T1" fmla="*/ 1281 h 1470"/>
                <a:gd name="T2" fmla="*/ 219 w 1345"/>
                <a:gd name="T3" fmla="*/ 1281 h 1470"/>
                <a:gd name="T4" fmla="*/ 438 w 1345"/>
                <a:gd name="T5" fmla="*/ 1281 h 1470"/>
                <a:gd name="T6" fmla="*/ 594 w 1345"/>
                <a:gd name="T7" fmla="*/ 1375 h 1470"/>
                <a:gd name="T8" fmla="*/ 719 w 1345"/>
                <a:gd name="T9" fmla="*/ 1375 h 1470"/>
                <a:gd name="T10" fmla="*/ 1000 w 1345"/>
                <a:gd name="T11" fmla="*/ 1281 h 1470"/>
                <a:gd name="T12" fmla="*/ 1219 w 1345"/>
                <a:gd name="T13" fmla="*/ 1125 h 1470"/>
                <a:gd name="T14" fmla="*/ 1250 w 1345"/>
                <a:gd name="T15" fmla="*/ 969 h 1470"/>
                <a:gd name="T16" fmla="*/ 1219 w 1345"/>
                <a:gd name="T17" fmla="*/ 812 h 1470"/>
                <a:gd name="T18" fmla="*/ 1187 w 1345"/>
                <a:gd name="T19" fmla="*/ 687 h 1470"/>
                <a:gd name="T20" fmla="*/ 1344 w 1345"/>
                <a:gd name="T21" fmla="*/ 562 h 1470"/>
                <a:gd name="T22" fmla="*/ 1313 w 1345"/>
                <a:gd name="T23" fmla="*/ 500 h 1470"/>
                <a:gd name="T24" fmla="*/ 1187 w 1345"/>
                <a:gd name="T25" fmla="*/ 406 h 1470"/>
                <a:gd name="T26" fmla="*/ 1250 w 1345"/>
                <a:gd name="T27" fmla="*/ 375 h 1470"/>
                <a:gd name="T28" fmla="*/ 1313 w 1345"/>
                <a:gd name="T29" fmla="*/ 312 h 1470"/>
                <a:gd name="T30" fmla="*/ 1187 w 1345"/>
                <a:gd name="T31" fmla="*/ 250 h 1470"/>
                <a:gd name="T32" fmla="*/ 1094 w 1345"/>
                <a:gd name="T33" fmla="*/ 312 h 1470"/>
                <a:gd name="T34" fmla="*/ 1000 w 1345"/>
                <a:gd name="T35" fmla="*/ 312 h 1470"/>
                <a:gd name="T36" fmla="*/ 938 w 1345"/>
                <a:gd name="T37" fmla="*/ 250 h 1470"/>
                <a:gd name="T38" fmla="*/ 844 w 1345"/>
                <a:gd name="T39" fmla="*/ 187 h 1470"/>
                <a:gd name="T40" fmla="*/ 719 w 1345"/>
                <a:gd name="T41" fmla="*/ 0 h 1470"/>
                <a:gd name="T42" fmla="*/ 625 w 1345"/>
                <a:gd name="T43" fmla="*/ 0 h 1470"/>
                <a:gd name="T44" fmla="*/ 438 w 1345"/>
                <a:gd name="T45" fmla="*/ 62 h 1470"/>
                <a:gd name="T46" fmla="*/ 312 w 1345"/>
                <a:gd name="T47" fmla="*/ 125 h 1470"/>
                <a:gd name="T48" fmla="*/ 250 w 1345"/>
                <a:gd name="T49" fmla="*/ 250 h 1470"/>
                <a:gd name="T50" fmla="*/ 312 w 1345"/>
                <a:gd name="T51" fmla="*/ 312 h 1470"/>
                <a:gd name="T52" fmla="*/ 250 w 1345"/>
                <a:gd name="T53" fmla="*/ 406 h 1470"/>
                <a:gd name="T54" fmla="*/ 312 w 1345"/>
                <a:gd name="T55" fmla="*/ 562 h 1470"/>
                <a:gd name="T56" fmla="*/ 250 w 1345"/>
                <a:gd name="T57" fmla="*/ 625 h 1470"/>
                <a:gd name="T58" fmla="*/ 250 w 1345"/>
                <a:gd name="T59" fmla="*/ 719 h 1470"/>
                <a:gd name="T60" fmla="*/ 312 w 1345"/>
                <a:gd name="T61" fmla="*/ 812 h 1470"/>
                <a:gd name="T62" fmla="*/ 156 w 1345"/>
                <a:gd name="T63" fmla="*/ 875 h 1470"/>
                <a:gd name="T64" fmla="*/ 94 w 1345"/>
                <a:gd name="T65" fmla="*/ 937 h 1470"/>
                <a:gd name="T66" fmla="*/ 31 w 1345"/>
                <a:gd name="T67" fmla="*/ 1062 h 1470"/>
                <a:gd name="T68" fmla="*/ 31 w 1345"/>
                <a:gd name="T69" fmla="*/ 125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5" h="1470">
                  <a:moveTo>
                    <a:pt x="0" y="1250"/>
                  </a:moveTo>
                  <a:lnTo>
                    <a:pt x="94" y="1281"/>
                  </a:lnTo>
                  <a:lnTo>
                    <a:pt x="219" y="1312"/>
                  </a:lnTo>
                  <a:lnTo>
                    <a:pt x="219" y="1281"/>
                  </a:lnTo>
                  <a:lnTo>
                    <a:pt x="406" y="1219"/>
                  </a:lnTo>
                  <a:lnTo>
                    <a:pt x="438" y="1281"/>
                  </a:lnTo>
                  <a:lnTo>
                    <a:pt x="469" y="1250"/>
                  </a:lnTo>
                  <a:lnTo>
                    <a:pt x="594" y="1375"/>
                  </a:lnTo>
                  <a:lnTo>
                    <a:pt x="625" y="1469"/>
                  </a:lnTo>
                  <a:lnTo>
                    <a:pt x="719" y="1375"/>
                  </a:lnTo>
                  <a:lnTo>
                    <a:pt x="938" y="1375"/>
                  </a:lnTo>
                  <a:lnTo>
                    <a:pt x="1000" y="1281"/>
                  </a:lnTo>
                  <a:lnTo>
                    <a:pt x="1219" y="1187"/>
                  </a:lnTo>
                  <a:lnTo>
                    <a:pt x="1219" y="1125"/>
                  </a:lnTo>
                  <a:lnTo>
                    <a:pt x="1219" y="1062"/>
                  </a:lnTo>
                  <a:lnTo>
                    <a:pt x="1250" y="969"/>
                  </a:lnTo>
                  <a:lnTo>
                    <a:pt x="1313" y="906"/>
                  </a:lnTo>
                  <a:lnTo>
                    <a:pt x="1219" y="812"/>
                  </a:lnTo>
                  <a:lnTo>
                    <a:pt x="1187" y="750"/>
                  </a:lnTo>
                  <a:lnTo>
                    <a:pt x="1187" y="687"/>
                  </a:lnTo>
                  <a:lnTo>
                    <a:pt x="1250" y="625"/>
                  </a:lnTo>
                  <a:lnTo>
                    <a:pt x="1344" y="562"/>
                  </a:lnTo>
                  <a:lnTo>
                    <a:pt x="1344" y="531"/>
                  </a:lnTo>
                  <a:lnTo>
                    <a:pt x="1313" y="500"/>
                  </a:lnTo>
                  <a:lnTo>
                    <a:pt x="1219" y="437"/>
                  </a:lnTo>
                  <a:lnTo>
                    <a:pt x="1187" y="406"/>
                  </a:lnTo>
                  <a:lnTo>
                    <a:pt x="1219" y="375"/>
                  </a:lnTo>
                  <a:lnTo>
                    <a:pt x="1250" y="375"/>
                  </a:lnTo>
                  <a:lnTo>
                    <a:pt x="1313" y="375"/>
                  </a:lnTo>
                  <a:lnTo>
                    <a:pt x="1313" y="312"/>
                  </a:lnTo>
                  <a:lnTo>
                    <a:pt x="1250" y="312"/>
                  </a:lnTo>
                  <a:lnTo>
                    <a:pt x="1187" y="250"/>
                  </a:lnTo>
                  <a:lnTo>
                    <a:pt x="1094" y="281"/>
                  </a:lnTo>
                  <a:lnTo>
                    <a:pt x="1094" y="312"/>
                  </a:lnTo>
                  <a:lnTo>
                    <a:pt x="1031" y="312"/>
                  </a:lnTo>
                  <a:lnTo>
                    <a:pt x="1000" y="312"/>
                  </a:lnTo>
                  <a:lnTo>
                    <a:pt x="969" y="250"/>
                  </a:lnTo>
                  <a:lnTo>
                    <a:pt x="938" y="250"/>
                  </a:lnTo>
                  <a:lnTo>
                    <a:pt x="844" y="219"/>
                  </a:lnTo>
                  <a:lnTo>
                    <a:pt x="844" y="187"/>
                  </a:lnTo>
                  <a:lnTo>
                    <a:pt x="813" y="62"/>
                  </a:lnTo>
                  <a:lnTo>
                    <a:pt x="719" y="0"/>
                  </a:lnTo>
                  <a:lnTo>
                    <a:pt x="656" y="0"/>
                  </a:lnTo>
                  <a:lnTo>
                    <a:pt x="625" y="0"/>
                  </a:lnTo>
                  <a:lnTo>
                    <a:pt x="500" y="0"/>
                  </a:lnTo>
                  <a:lnTo>
                    <a:pt x="438" y="62"/>
                  </a:lnTo>
                  <a:lnTo>
                    <a:pt x="406" y="94"/>
                  </a:lnTo>
                  <a:lnTo>
                    <a:pt x="312" y="125"/>
                  </a:lnTo>
                  <a:lnTo>
                    <a:pt x="250" y="187"/>
                  </a:lnTo>
                  <a:lnTo>
                    <a:pt x="250" y="250"/>
                  </a:lnTo>
                  <a:lnTo>
                    <a:pt x="312" y="281"/>
                  </a:lnTo>
                  <a:lnTo>
                    <a:pt x="312" y="312"/>
                  </a:lnTo>
                  <a:lnTo>
                    <a:pt x="312" y="375"/>
                  </a:lnTo>
                  <a:lnTo>
                    <a:pt x="250" y="406"/>
                  </a:lnTo>
                  <a:lnTo>
                    <a:pt x="250" y="500"/>
                  </a:lnTo>
                  <a:lnTo>
                    <a:pt x="312" y="562"/>
                  </a:lnTo>
                  <a:lnTo>
                    <a:pt x="344" y="594"/>
                  </a:lnTo>
                  <a:lnTo>
                    <a:pt x="250" y="625"/>
                  </a:lnTo>
                  <a:lnTo>
                    <a:pt x="219" y="687"/>
                  </a:lnTo>
                  <a:lnTo>
                    <a:pt x="250" y="719"/>
                  </a:lnTo>
                  <a:lnTo>
                    <a:pt x="344" y="781"/>
                  </a:lnTo>
                  <a:lnTo>
                    <a:pt x="312" y="812"/>
                  </a:lnTo>
                  <a:lnTo>
                    <a:pt x="219" y="812"/>
                  </a:lnTo>
                  <a:lnTo>
                    <a:pt x="156" y="875"/>
                  </a:lnTo>
                  <a:lnTo>
                    <a:pt x="125" y="937"/>
                  </a:lnTo>
                  <a:lnTo>
                    <a:pt x="94" y="937"/>
                  </a:lnTo>
                  <a:lnTo>
                    <a:pt x="63" y="969"/>
                  </a:lnTo>
                  <a:lnTo>
                    <a:pt x="31" y="1062"/>
                  </a:lnTo>
                  <a:lnTo>
                    <a:pt x="31" y="1219"/>
                  </a:lnTo>
                  <a:lnTo>
                    <a:pt x="31" y="1250"/>
                  </a:lnTo>
                  <a:lnTo>
                    <a:pt x="0" y="125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3">
              <a:extLst>
                <a:ext uri="{FF2B5EF4-FFF2-40B4-BE49-F238E27FC236}">
                  <a16:creationId xmlns:a16="http://schemas.microsoft.com/office/drawing/2014/main" id="{3AFB21E7-7C90-4F66-8805-724225DEB37C}"/>
                </a:ext>
              </a:extLst>
            </p:cNvPr>
            <p:cNvSpPr>
              <a:spLocks noChangeArrowheads="1"/>
            </p:cNvSpPr>
            <p:nvPr/>
          </p:nvSpPr>
          <p:spPr bwMode="auto">
            <a:xfrm>
              <a:off x="5394325" y="5038725"/>
              <a:ext cx="484188" cy="528638"/>
            </a:xfrm>
            <a:custGeom>
              <a:avLst/>
              <a:gdLst>
                <a:gd name="T0" fmla="*/ 94 w 1345"/>
                <a:gd name="T1" fmla="*/ 1281 h 1470"/>
                <a:gd name="T2" fmla="*/ 219 w 1345"/>
                <a:gd name="T3" fmla="*/ 1281 h 1470"/>
                <a:gd name="T4" fmla="*/ 438 w 1345"/>
                <a:gd name="T5" fmla="*/ 1281 h 1470"/>
                <a:gd name="T6" fmla="*/ 594 w 1345"/>
                <a:gd name="T7" fmla="*/ 1375 h 1470"/>
                <a:gd name="T8" fmla="*/ 719 w 1345"/>
                <a:gd name="T9" fmla="*/ 1375 h 1470"/>
                <a:gd name="T10" fmla="*/ 1000 w 1345"/>
                <a:gd name="T11" fmla="*/ 1281 h 1470"/>
                <a:gd name="T12" fmla="*/ 1219 w 1345"/>
                <a:gd name="T13" fmla="*/ 1125 h 1470"/>
                <a:gd name="T14" fmla="*/ 1250 w 1345"/>
                <a:gd name="T15" fmla="*/ 969 h 1470"/>
                <a:gd name="T16" fmla="*/ 1219 w 1345"/>
                <a:gd name="T17" fmla="*/ 812 h 1470"/>
                <a:gd name="T18" fmla="*/ 1187 w 1345"/>
                <a:gd name="T19" fmla="*/ 687 h 1470"/>
                <a:gd name="T20" fmla="*/ 1344 w 1345"/>
                <a:gd name="T21" fmla="*/ 562 h 1470"/>
                <a:gd name="T22" fmla="*/ 1313 w 1345"/>
                <a:gd name="T23" fmla="*/ 500 h 1470"/>
                <a:gd name="T24" fmla="*/ 1187 w 1345"/>
                <a:gd name="T25" fmla="*/ 406 h 1470"/>
                <a:gd name="T26" fmla="*/ 1250 w 1345"/>
                <a:gd name="T27" fmla="*/ 375 h 1470"/>
                <a:gd name="T28" fmla="*/ 1313 w 1345"/>
                <a:gd name="T29" fmla="*/ 312 h 1470"/>
                <a:gd name="T30" fmla="*/ 1187 w 1345"/>
                <a:gd name="T31" fmla="*/ 250 h 1470"/>
                <a:gd name="T32" fmla="*/ 1094 w 1345"/>
                <a:gd name="T33" fmla="*/ 312 h 1470"/>
                <a:gd name="T34" fmla="*/ 1000 w 1345"/>
                <a:gd name="T35" fmla="*/ 312 h 1470"/>
                <a:gd name="T36" fmla="*/ 938 w 1345"/>
                <a:gd name="T37" fmla="*/ 250 h 1470"/>
                <a:gd name="T38" fmla="*/ 844 w 1345"/>
                <a:gd name="T39" fmla="*/ 187 h 1470"/>
                <a:gd name="T40" fmla="*/ 719 w 1345"/>
                <a:gd name="T41" fmla="*/ 0 h 1470"/>
                <a:gd name="T42" fmla="*/ 625 w 1345"/>
                <a:gd name="T43" fmla="*/ 0 h 1470"/>
                <a:gd name="T44" fmla="*/ 438 w 1345"/>
                <a:gd name="T45" fmla="*/ 62 h 1470"/>
                <a:gd name="T46" fmla="*/ 312 w 1345"/>
                <a:gd name="T47" fmla="*/ 125 h 1470"/>
                <a:gd name="T48" fmla="*/ 250 w 1345"/>
                <a:gd name="T49" fmla="*/ 250 h 1470"/>
                <a:gd name="T50" fmla="*/ 312 w 1345"/>
                <a:gd name="T51" fmla="*/ 312 h 1470"/>
                <a:gd name="T52" fmla="*/ 250 w 1345"/>
                <a:gd name="T53" fmla="*/ 406 h 1470"/>
                <a:gd name="T54" fmla="*/ 312 w 1345"/>
                <a:gd name="T55" fmla="*/ 562 h 1470"/>
                <a:gd name="T56" fmla="*/ 250 w 1345"/>
                <a:gd name="T57" fmla="*/ 625 h 1470"/>
                <a:gd name="T58" fmla="*/ 250 w 1345"/>
                <a:gd name="T59" fmla="*/ 719 h 1470"/>
                <a:gd name="T60" fmla="*/ 312 w 1345"/>
                <a:gd name="T61" fmla="*/ 812 h 1470"/>
                <a:gd name="T62" fmla="*/ 156 w 1345"/>
                <a:gd name="T63" fmla="*/ 875 h 1470"/>
                <a:gd name="T64" fmla="*/ 94 w 1345"/>
                <a:gd name="T65" fmla="*/ 937 h 1470"/>
                <a:gd name="T66" fmla="*/ 31 w 1345"/>
                <a:gd name="T67" fmla="*/ 1062 h 1470"/>
                <a:gd name="T68" fmla="*/ 31 w 1345"/>
                <a:gd name="T69" fmla="*/ 125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5" h="1470">
                  <a:moveTo>
                    <a:pt x="0" y="1250"/>
                  </a:moveTo>
                  <a:lnTo>
                    <a:pt x="94" y="1281"/>
                  </a:lnTo>
                  <a:lnTo>
                    <a:pt x="219" y="1312"/>
                  </a:lnTo>
                  <a:lnTo>
                    <a:pt x="219" y="1281"/>
                  </a:lnTo>
                  <a:lnTo>
                    <a:pt x="406" y="1219"/>
                  </a:lnTo>
                  <a:lnTo>
                    <a:pt x="438" y="1281"/>
                  </a:lnTo>
                  <a:lnTo>
                    <a:pt x="469" y="1250"/>
                  </a:lnTo>
                  <a:lnTo>
                    <a:pt x="594" y="1375"/>
                  </a:lnTo>
                  <a:lnTo>
                    <a:pt x="625" y="1469"/>
                  </a:lnTo>
                  <a:lnTo>
                    <a:pt x="719" y="1375"/>
                  </a:lnTo>
                  <a:lnTo>
                    <a:pt x="938" y="1375"/>
                  </a:lnTo>
                  <a:lnTo>
                    <a:pt x="1000" y="1281"/>
                  </a:lnTo>
                  <a:lnTo>
                    <a:pt x="1219" y="1187"/>
                  </a:lnTo>
                  <a:lnTo>
                    <a:pt x="1219" y="1125"/>
                  </a:lnTo>
                  <a:lnTo>
                    <a:pt x="1219" y="1062"/>
                  </a:lnTo>
                  <a:lnTo>
                    <a:pt x="1250" y="969"/>
                  </a:lnTo>
                  <a:lnTo>
                    <a:pt x="1313" y="906"/>
                  </a:lnTo>
                  <a:lnTo>
                    <a:pt x="1219" y="812"/>
                  </a:lnTo>
                  <a:lnTo>
                    <a:pt x="1187" y="750"/>
                  </a:lnTo>
                  <a:lnTo>
                    <a:pt x="1187" y="687"/>
                  </a:lnTo>
                  <a:lnTo>
                    <a:pt x="1250" y="625"/>
                  </a:lnTo>
                  <a:lnTo>
                    <a:pt x="1344" y="562"/>
                  </a:lnTo>
                  <a:lnTo>
                    <a:pt x="1344" y="531"/>
                  </a:lnTo>
                  <a:lnTo>
                    <a:pt x="1313" y="500"/>
                  </a:lnTo>
                  <a:lnTo>
                    <a:pt x="1219" y="437"/>
                  </a:lnTo>
                  <a:lnTo>
                    <a:pt x="1187" y="406"/>
                  </a:lnTo>
                  <a:lnTo>
                    <a:pt x="1219" y="375"/>
                  </a:lnTo>
                  <a:lnTo>
                    <a:pt x="1250" y="375"/>
                  </a:lnTo>
                  <a:lnTo>
                    <a:pt x="1313" y="375"/>
                  </a:lnTo>
                  <a:lnTo>
                    <a:pt x="1313" y="312"/>
                  </a:lnTo>
                  <a:lnTo>
                    <a:pt x="1250" y="312"/>
                  </a:lnTo>
                  <a:lnTo>
                    <a:pt x="1187" y="250"/>
                  </a:lnTo>
                  <a:lnTo>
                    <a:pt x="1094" y="281"/>
                  </a:lnTo>
                  <a:lnTo>
                    <a:pt x="1094" y="312"/>
                  </a:lnTo>
                  <a:lnTo>
                    <a:pt x="1031" y="312"/>
                  </a:lnTo>
                  <a:lnTo>
                    <a:pt x="1000" y="312"/>
                  </a:lnTo>
                  <a:lnTo>
                    <a:pt x="969" y="250"/>
                  </a:lnTo>
                  <a:lnTo>
                    <a:pt x="938" y="250"/>
                  </a:lnTo>
                  <a:lnTo>
                    <a:pt x="844" y="219"/>
                  </a:lnTo>
                  <a:lnTo>
                    <a:pt x="844" y="187"/>
                  </a:lnTo>
                  <a:lnTo>
                    <a:pt x="813" y="62"/>
                  </a:lnTo>
                  <a:lnTo>
                    <a:pt x="719" y="0"/>
                  </a:lnTo>
                  <a:lnTo>
                    <a:pt x="656" y="0"/>
                  </a:lnTo>
                  <a:lnTo>
                    <a:pt x="625" y="0"/>
                  </a:lnTo>
                  <a:lnTo>
                    <a:pt x="500" y="0"/>
                  </a:lnTo>
                  <a:lnTo>
                    <a:pt x="438" y="62"/>
                  </a:lnTo>
                  <a:lnTo>
                    <a:pt x="406" y="94"/>
                  </a:lnTo>
                  <a:lnTo>
                    <a:pt x="312" y="125"/>
                  </a:lnTo>
                  <a:lnTo>
                    <a:pt x="250" y="187"/>
                  </a:lnTo>
                  <a:lnTo>
                    <a:pt x="250" y="250"/>
                  </a:lnTo>
                  <a:lnTo>
                    <a:pt x="312" y="281"/>
                  </a:lnTo>
                  <a:lnTo>
                    <a:pt x="312" y="312"/>
                  </a:lnTo>
                  <a:lnTo>
                    <a:pt x="312" y="375"/>
                  </a:lnTo>
                  <a:lnTo>
                    <a:pt x="250" y="406"/>
                  </a:lnTo>
                  <a:lnTo>
                    <a:pt x="250" y="500"/>
                  </a:lnTo>
                  <a:lnTo>
                    <a:pt x="312" y="562"/>
                  </a:lnTo>
                  <a:lnTo>
                    <a:pt x="344" y="594"/>
                  </a:lnTo>
                  <a:lnTo>
                    <a:pt x="250" y="625"/>
                  </a:lnTo>
                  <a:lnTo>
                    <a:pt x="219" y="687"/>
                  </a:lnTo>
                  <a:lnTo>
                    <a:pt x="250" y="719"/>
                  </a:lnTo>
                  <a:lnTo>
                    <a:pt x="344" y="781"/>
                  </a:lnTo>
                  <a:lnTo>
                    <a:pt x="312" y="812"/>
                  </a:lnTo>
                  <a:lnTo>
                    <a:pt x="219" y="812"/>
                  </a:lnTo>
                  <a:lnTo>
                    <a:pt x="156" y="875"/>
                  </a:lnTo>
                  <a:lnTo>
                    <a:pt x="125" y="937"/>
                  </a:lnTo>
                  <a:lnTo>
                    <a:pt x="94" y="937"/>
                  </a:lnTo>
                  <a:lnTo>
                    <a:pt x="63" y="969"/>
                  </a:lnTo>
                  <a:lnTo>
                    <a:pt x="31" y="1062"/>
                  </a:lnTo>
                  <a:lnTo>
                    <a:pt x="31" y="1219"/>
                  </a:lnTo>
                  <a:lnTo>
                    <a:pt x="31" y="1250"/>
                  </a:lnTo>
                  <a:lnTo>
                    <a:pt x="0" y="1250"/>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4">
              <a:extLst>
                <a:ext uri="{FF2B5EF4-FFF2-40B4-BE49-F238E27FC236}">
                  <a16:creationId xmlns:a16="http://schemas.microsoft.com/office/drawing/2014/main" id="{7205DFC4-3BCC-403B-90C4-B630B512E345}"/>
                </a:ext>
              </a:extLst>
            </p:cNvPr>
            <p:cNvSpPr>
              <a:spLocks noChangeArrowheads="1"/>
            </p:cNvSpPr>
            <p:nvPr/>
          </p:nvSpPr>
          <p:spPr bwMode="auto">
            <a:xfrm>
              <a:off x="2943225" y="2968625"/>
              <a:ext cx="911225" cy="1495425"/>
            </a:xfrm>
            <a:custGeom>
              <a:avLst/>
              <a:gdLst>
                <a:gd name="T0" fmla="*/ 31 w 2532"/>
                <a:gd name="T1" fmla="*/ 2405 h 4156"/>
                <a:gd name="T2" fmla="*/ 62 w 2532"/>
                <a:gd name="T3" fmla="*/ 2593 h 4156"/>
                <a:gd name="T4" fmla="*/ 375 w 2532"/>
                <a:gd name="T5" fmla="*/ 2593 h 4156"/>
                <a:gd name="T6" fmla="*/ 593 w 2532"/>
                <a:gd name="T7" fmla="*/ 2561 h 4156"/>
                <a:gd name="T8" fmla="*/ 531 w 2532"/>
                <a:gd name="T9" fmla="*/ 2374 h 4156"/>
                <a:gd name="T10" fmla="*/ 468 w 2532"/>
                <a:gd name="T11" fmla="*/ 2219 h 4156"/>
                <a:gd name="T12" fmla="*/ 187 w 2532"/>
                <a:gd name="T13" fmla="*/ 2250 h 4156"/>
                <a:gd name="T14" fmla="*/ 468 w 2532"/>
                <a:gd name="T15" fmla="*/ 1937 h 4156"/>
                <a:gd name="T16" fmla="*/ 375 w 2532"/>
                <a:gd name="T17" fmla="*/ 1719 h 4156"/>
                <a:gd name="T18" fmla="*/ 468 w 2532"/>
                <a:gd name="T19" fmla="*/ 1687 h 4156"/>
                <a:gd name="T20" fmla="*/ 62 w 2532"/>
                <a:gd name="T21" fmla="*/ 1375 h 4156"/>
                <a:gd name="T22" fmla="*/ 31 w 2532"/>
                <a:gd name="T23" fmla="*/ 1281 h 4156"/>
                <a:gd name="T24" fmla="*/ 343 w 2532"/>
                <a:gd name="T25" fmla="*/ 1375 h 4156"/>
                <a:gd name="T26" fmla="*/ 531 w 2532"/>
                <a:gd name="T27" fmla="*/ 1468 h 4156"/>
                <a:gd name="T28" fmla="*/ 375 w 2532"/>
                <a:gd name="T29" fmla="*/ 1187 h 4156"/>
                <a:gd name="T30" fmla="*/ 187 w 2532"/>
                <a:gd name="T31" fmla="*/ 1094 h 4156"/>
                <a:gd name="T32" fmla="*/ 468 w 2532"/>
                <a:gd name="T33" fmla="*/ 875 h 4156"/>
                <a:gd name="T34" fmla="*/ 1000 w 2532"/>
                <a:gd name="T35" fmla="*/ 719 h 4156"/>
                <a:gd name="T36" fmla="*/ 750 w 2532"/>
                <a:gd name="T37" fmla="*/ 812 h 4156"/>
                <a:gd name="T38" fmla="*/ 687 w 2532"/>
                <a:gd name="T39" fmla="*/ 1094 h 4156"/>
                <a:gd name="T40" fmla="*/ 562 w 2532"/>
                <a:gd name="T41" fmla="*/ 1250 h 4156"/>
                <a:gd name="T42" fmla="*/ 593 w 2532"/>
                <a:gd name="T43" fmla="*/ 1375 h 4156"/>
                <a:gd name="T44" fmla="*/ 531 w 2532"/>
                <a:gd name="T45" fmla="*/ 1437 h 4156"/>
                <a:gd name="T46" fmla="*/ 531 w 2532"/>
                <a:gd name="T47" fmla="*/ 1562 h 4156"/>
                <a:gd name="T48" fmla="*/ 625 w 2532"/>
                <a:gd name="T49" fmla="*/ 1687 h 4156"/>
                <a:gd name="T50" fmla="*/ 562 w 2532"/>
                <a:gd name="T51" fmla="*/ 1875 h 4156"/>
                <a:gd name="T52" fmla="*/ 718 w 2532"/>
                <a:gd name="T53" fmla="*/ 1875 h 4156"/>
                <a:gd name="T54" fmla="*/ 687 w 2532"/>
                <a:gd name="T55" fmla="*/ 2342 h 4156"/>
                <a:gd name="T56" fmla="*/ 1093 w 2532"/>
                <a:gd name="T57" fmla="*/ 2468 h 4156"/>
                <a:gd name="T58" fmla="*/ 1218 w 2532"/>
                <a:gd name="T59" fmla="*/ 2843 h 4156"/>
                <a:gd name="T60" fmla="*/ 843 w 2532"/>
                <a:gd name="T61" fmla="*/ 2905 h 4156"/>
                <a:gd name="T62" fmla="*/ 750 w 2532"/>
                <a:gd name="T63" fmla="*/ 3093 h 4156"/>
                <a:gd name="T64" fmla="*/ 937 w 2532"/>
                <a:gd name="T65" fmla="*/ 3249 h 4156"/>
                <a:gd name="T66" fmla="*/ 687 w 2532"/>
                <a:gd name="T67" fmla="*/ 3530 h 4156"/>
                <a:gd name="T68" fmla="*/ 906 w 2532"/>
                <a:gd name="T69" fmla="*/ 3561 h 4156"/>
                <a:gd name="T70" fmla="*/ 1218 w 2532"/>
                <a:gd name="T71" fmla="*/ 3499 h 4156"/>
                <a:gd name="T72" fmla="*/ 843 w 2532"/>
                <a:gd name="T73" fmla="*/ 3655 h 4156"/>
                <a:gd name="T74" fmla="*/ 468 w 2532"/>
                <a:gd name="T75" fmla="*/ 4093 h 4156"/>
                <a:gd name="T76" fmla="*/ 687 w 2532"/>
                <a:gd name="T77" fmla="*/ 4030 h 4156"/>
                <a:gd name="T78" fmla="*/ 1093 w 2532"/>
                <a:gd name="T79" fmla="*/ 3999 h 4156"/>
                <a:gd name="T80" fmla="*/ 1468 w 2532"/>
                <a:gd name="T81" fmla="*/ 3905 h 4156"/>
                <a:gd name="T82" fmla="*/ 2156 w 2532"/>
                <a:gd name="T83" fmla="*/ 3874 h 4156"/>
                <a:gd name="T84" fmla="*/ 2250 w 2532"/>
                <a:gd name="T85" fmla="*/ 3655 h 4156"/>
                <a:gd name="T86" fmla="*/ 2375 w 2532"/>
                <a:gd name="T87" fmla="*/ 3468 h 4156"/>
                <a:gd name="T88" fmla="*/ 2468 w 2532"/>
                <a:gd name="T89" fmla="*/ 3061 h 4156"/>
                <a:gd name="T90" fmla="*/ 2218 w 2532"/>
                <a:gd name="T91" fmla="*/ 3093 h 4156"/>
                <a:gd name="T92" fmla="*/ 2156 w 2532"/>
                <a:gd name="T93" fmla="*/ 2874 h 4156"/>
                <a:gd name="T94" fmla="*/ 2156 w 2532"/>
                <a:gd name="T95" fmla="*/ 2780 h 4156"/>
                <a:gd name="T96" fmla="*/ 1937 w 2532"/>
                <a:gd name="T97" fmla="*/ 2561 h 4156"/>
                <a:gd name="T98" fmla="*/ 1625 w 2532"/>
                <a:gd name="T99" fmla="*/ 2187 h 4156"/>
                <a:gd name="T100" fmla="*/ 1406 w 2532"/>
                <a:gd name="T101" fmla="*/ 1906 h 4156"/>
                <a:gd name="T102" fmla="*/ 1312 w 2532"/>
                <a:gd name="T103" fmla="*/ 1719 h 4156"/>
                <a:gd name="T104" fmla="*/ 1281 w 2532"/>
                <a:gd name="T105" fmla="*/ 1594 h 4156"/>
                <a:gd name="T106" fmla="*/ 1531 w 2532"/>
                <a:gd name="T107" fmla="*/ 1187 h 4156"/>
                <a:gd name="T108" fmla="*/ 1000 w 2532"/>
                <a:gd name="T109" fmla="*/ 1250 h 4156"/>
                <a:gd name="T110" fmla="*/ 968 w 2532"/>
                <a:gd name="T111" fmla="*/ 1062 h 4156"/>
                <a:gd name="T112" fmla="*/ 1218 w 2532"/>
                <a:gd name="T113" fmla="*/ 781 h 4156"/>
                <a:gd name="T114" fmla="*/ 1781 w 2532"/>
                <a:gd name="T115" fmla="*/ 0 h 4156"/>
                <a:gd name="T116" fmla="*/ 1781 w 2532"/>
                <a:gd name="T117" fmla="*/ 250 h 4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2" h="4156">
                  <a:moveTo>
                    <a:pt x="250" y="2219"/>
                  </a:moveTo>
                  <a:lnTo>
                    <a:pt x="156" y="2250"/>
                  </a:lnTo>
                  <a:lnTo>
                    <a:pt x="62" y="2374"/>
                  </a:lnTo>
                  <a:lnTo>
                    <a:pt x="31" y="2405"/>
                  </a:lnTo>
                  <a:lnTo>
                    <a:pt x="0" y="2436"/>
                  </a:lnTo>
                  <a:lnTo>
                    <a:pt x="0" y="2530"/>
                  </a:lnTo>
                  <a:lnTo>
                    <a:pt x="31" y="2530"/>
                  </a:lnTo>
                  <a:lnTo>
                    <a:pt x="62" y="2593"/>
                  </a:lnTo>
                  <a:lnTo>
                    <a:pt x="125" y="2593"/>
                  </a:lnTo>
                  <a:lnTo>
                    <a:pt x="187" y="2561"/>
                  </a:lnTo>
                  <a:lnTo>
                    <a:pt x="250" y="2655"/>
                  </a:lnTo>
                  <a:lnTo>
                    <a:pt x="375" y="2593"/>
                  </a:lnTo>
                  <a:lnTo>
                    <a:pt x="406" y="2561"/>
                  </a:lnTo>
                  <a:lnTo>
                    <a:pt x="468" y="2561"/>
                  </a:lnTo>
                  <a:lnTo>
                    <a:pt x="531" y="2561"/>
                  </a:lnTo>
                  <a:lnTo>
                    <a:pt x="593" y="2561"/>
                  </a:lnTo>
                  <a:lnTo>
                    <a:pt x="562" y="2530"/>
                  </a:lnTo>
                  <a:lnTo>
                    <a:pt x="531" y="2530"/>
                  </a:lnTo>
                  <a:lnTo>
                    <a:pt x="531" y="2436"/>
                  </a:lnTo>
                  <a:lnTo>
                    <a:pt x="531" y="2374"/>
                  </a:lnTo>
                  <a:lnTo>
                    <a:pt x="468" y="2374"/>
                  </a:lnTo>
                  <a:lnTo>
                    <a:pt x="468" y="2342"/>
                  </a:lnTo>
                  <a:lnTo>
                    <a:pt x="468" y="2250"/>
                  </a:lnTo>
                  <a:lnTo>
                    <a:pt x="468" y="2219"/>
                  </a:lnTo>
                  <a:lnTo>
                    <a:pt x="375" y="2219"/>
                  </a:lnTo>
                  <a:lnTo>
                    <a:pt x="250" y="2250"/>
                  </a:lnTo>
                  <a:lnTo>
                    <a:pt x="156" y="2342"/>
                  </a:lnTo>
                  <a:lnTo>
                    <a:pt x="187" y="2250"/>
                  </a:lnTo>
                  <a:lnTo>
                    <a:pt x="250" y="2219"/>
                  </a:lnTo>
                  <a:close/>
                  <a:moveTo>
                    <a:pt x="468" y="1781"/>
                  </a:moveTo>
                  <a:lnTo>
                    <a:pt x="468" y="1906"/>
                  </a:lnTo>
                  <a:lnTo>
                    <a:pt x="468" y="1937"/>
                  </a:lnTo>
                  <a:lnTo>
                    <a:pt x="531" y="1875"/>
                  </a:lnTo>
                  <a:lnTo>
                    <a:pt x="468" y="1781"/>
                  </a:lnTo>
                  <a:close/>
                  <a:moveTo>
                    <a:pt x="375" y="1656"/>
                  </a:moveTo>
                  <a:lnTo>
                    <a:pt x="375" y="1719"/>
                  </a:lnTo>
                  <a:lnTo>
                    <a:pt x="406" y="1781"/>
                  </a:lnTo>
                  <a:lnTo>
                    <a:pt x="468" y="1781"/>
                  </a:lnTo>
                  <a:lnTo>
                    <a:pt x="468" y="1750"/>
                  </a:lnTo>
                  <a:lnTo>
                    <a:pt x="468" y="1687"/>
                  </a:lnTo>
                  <a:lnTo>
                    <a:pt x="375" y="1656"/>
                  </a:lnTo>
                  <a:close/>
                  <a:moveTo>
                    <a:pt x="31" y="1281"/>
                  </a:moveTo>
                  <a:lnTo>
                    <a:pt x="31" y="1312"/>
                  </a:lnTo>
                  <a:lnTo>
                    <a:pt x="62" y="1375"/>
                  </a:lnTo>
                  <a:lnTo>
                    <a:pt x="62" y="1312"/>
                  </a:lnTo>
                  <a:lnTo>
                    <a:pt x="125" y="1312"/>
                  </a:lnTo>
                  <a:lnTo>
                    <a:pt x="62" y="1281"/>
                  </a:lnTo>
                  <a:lnTo>
                    <a:pt x="31" y="1281"/>
                  </a:lnTo>
                  <a:close/>
                  <a:moveTo>
                    <a:pt x="375" y="1187"/>
                  </a:moveTo>
                  <a:lnTo>
                    <a:pt x="343" y="1250"/>
                  </a:lnTo>
                  <a:lnTo>
                    <a:pt x="312" y="1312"/>
                  </a:lnTo>
                  <a:lnTo>
                    <a:pt x="343" y="1375"/>
                  </a:lnTo>
                  <a:lnTo>
                    <a:pt x="375" y="1468"/>
                  </a:lnTo>
                  <a:lnTo>
                    <a:pt x="406" y="1468"/>
                  </a:lnTo>
                  <a:lnTo>
                    <a:pt x="468" y="1468"/>
                  </a:lnTo>
                  <a:lnTo>
                    <a:pt x="531" y="1468"/>
                  </a:lnTo>
                  <a:lnTo>
                    <a:pt x="468" y="1437"/>
                  </a:lnTo>
                  <a:lnTo>
                    <a:pt x="406" y="1437"/>
                  </a:lnTo>
                  <a:lnTo>
                    <a:pt x="375" y="1281"/>
                  </a:lnTo>
                  <a:lnTo>
                    <a:pt x="375" y="1187"/>
                  </a:lnTo>
                  <a:close/>
                  <a:moveTo>
                    <a:pt x="375" y="781"/>
                  </a:moveTo>
                  <a:lnTo>
                    <a:pt x="312" y="875"/>
                  </a:lnTo>
                  <a:lnTo>
                    <a:pt x="187" y="1000"/>
                  </a:lnTo>
                  <a:lnTo>
                    <a:pt x="187" y="1094"/>
                  </a:lnTo>
                  <a:lnTo>
                    <a:pt x="250" y="1156"/>
                  </a:lnTo>
                  <a:lnTo>
                    <a:pt x="343" y="1094"/>
                  </a:lnTo>
                  <a:lnTo>
                    <a:pt x="406" y="937"/>
                  </a:lnTo>
                  <a:lnTo>
                    <a:pt x="468" y="875"/>
                  </a:lnTo>
                  <a:lnTo>
                    <a:pt x="468" y="812"/>
                  </a:lnTo>
                  <a:lnTo>
                    <a:pt x="406" y="781"/>
                  </a:lnTo>
                  <a:lnTo>
                    <a:pt x="375" y="781"/>
                  </a:lnTo>
                  <a:close/>
                  <a:moveTo>
                    <a:pt x="1000" y="719"/>
                  </a:moveTo>
                  <a:lnTo>
                    <a:pt x="937" y="750"/>
                  </a:lnTo>
                  <a:lnTo>
                    <a:pt x="906" y="812"/>
                  </a:lnTo>
                  <a:lnTo>
                    <a:pt x="750" y="750"/>
                  </a:lnTo>
                  <a:lnTo>
                    <a:pt x="750" y="812"/>
                  </a:lnTo>
                  <a:lnTo>
                    <a:pt x="750" y="906"/>
                  </a:lnTo>
                  <a:lnTo>
                    <a:pt x="687" y="937"/>
                  </a:lnTo>
                  <a:lnTo>
                    <a:pt x="687" y="1062"/>
                  </a:lnTo>
                  <a:lnTo>
                    <a:pt x="687" y="1094"/>
                  </a:lnTo>
                  <a:lnTo>
                    <a:pt x="593" y="1094"/>
                  </a:lnTo>
                  <a:lnTo>
                    <a:pt x="562" y="1094"/>
                  </a:lnTo>
                  <a:lnTo>
                    <a:pt x="562" y="1156"/>
                  </a:lnTo>
                  <a:lnTo>
                    <a:pt x="562" y="1250"/>
                  </a:lnTo>
                  <a:lnTo>
                    <a:pt x="531" y="1250"/>
                  </a:lnTo>
                  <a:lnTo>
                    <a:pt x="531" y="1281"/>
                  </a:lnTo>
                  <a:lnTo>
                    <a:pt x="562" y="1375"/>
                  </a:lnTo>
                  <a:lnTo>
                    <a:pt x="593" y="1375"/>
                  </a:lnTo>
                  <a:lnTo>
                    <a:pt x="562" y="1375"/>
                  </a:lnTo>
                  <a:lnTo>
                    <a:pt x="593" y="1406"/>
                  </a:lnTo>
                  <a:lnTo>
                    <a:pt x="531" y="1406"/>
                  </a:lnTo>
                  <a:lnTo>
                    <a:pt x="531" y="1437"/>
                  </a:lnTo>
                  <a:lnTo>
                    <a:pt x="562" y="1468"/>
                  </a:lnTo>
                  <a:lnTo>
                    <a:pt x="593" y="1500"/>
                  </a:lnTo>
                  <a:lnTo>
                    <a:pt x="562" y="1500"/>
                  </a:lnTo>
                  <a:lnTo>
                    <a:pt x="531" y="1562"/>
                  </a:lnTo>
                  <a:lnTo>
                    <a:pt x="531" y="1594"/>
                  </a:lnTo>
                  <a:lnTo>
                    <a:pt x="531" y="1687"/>
                  </a:lnTo>
                  <a:lnTo>
                    <a:pt x="593" y="1687"/>
                  </a:lnTo>
                  <a:lnTo>
                    <a:pt x="625" y="1687"/>
                  </a:lnTo>
                  <a:lnTo>
                    <a:pt x="687" y="1687"/>
                  </a:lnTo>
                  <a:lnTo>
                    <a:pt x="625" y="1719"/>
                  </a:lnTo>
                  <a:lnTo>
                    <a:pt x="562" y="1750"/>
                  </a:lnTo>
                  <a:lnTo>
                    <a:pt x="562" y="1875"/>
                  </a:lnTo>
                  <a:lnTo>
                    <a:pt x="562" y="1969"/>
                  </a:lnTo>
                  <a:lnTo>
                    <a:pt x="593" y="1937"/>
                  </a:lnTo>
                  <a:lnTo>
                    <a:pt x="625" y="1875"/>
                  </a:lnTo>
                  <a:lnTo>
                    <a:pt x="718" y="1875"/>
                  </a:lnTo>
                  <a:lnTo>
                    <a:pt x="750" y="1875"/>
                  </a:lnTo>
                  <a:lnTo>
                    <a:pt x="750" y="1937"/>
                  </a:lnTo>
                  <a:lnTo>
                    <a:pt x="718" y="2062"/>
                  </a:lnTo>
                  <a:lnTo>
                    <a:pt x="687" y="2342"/>
                  </a:lnTo>
                  <a:lnTo>
                    <a:pt x="906" y="2342"/>
                  </a:lnTo>
                  <a:lnTo>
                    <a:pt x="1218" y="2281"/>
                  </a:lnTo>
                  <a:lnTo>
                    <a:pt x="1125" y="2374"/>
                  </a:lnTo>
                  <a:lnTo>
                    <a:pt x="1093" y="2468"/>
                  </a:lnTo>
                  <a:lnTo>
                    <a:pt x="1156" y="2468"/>
                  </a:lnTo>
                  <a:lnTo>
                    <a:pt x="1312" y="2530"/>
                  </a:lnTo>
                  <a:lnTo>
                    <a:pt x="1281" y="2718"/>
                  </a:lnTo>
                  <a:lnTo>
                    <a:pt x="1218" y="2843"/>
                  </a:lnTo>
                  <a:lnTo>
                    <a:pt x="1093" y="2843"/>
                  </a:lnTo>
                  <a:lnTo>
                    <a:pt x="843" y="2780"/>
                  </a:lnTo>
                  <a:lnTo>
                    <a:pt x="843" y="2843"/>
                  </a:lnTo>
                  <a:lnTo>
                    <a:pt x="843" y="2905"/>
                  </a:lnTo>
                  <a:lnTo>
                    <a:pt x="906" y="2905"/>
                  </a:lnTo>
                  <a:lnTo>
                    <a:pt x="937" y="2936"/>
                  </a:lnTo>
                  <a:lnTo>
                    <a:pt x="843" y="2999"/>
                  </a:lnTo>
                  <a:lnTo>
                    <a:pt x="750" y="3093"/>
                  </a:lnTo>
                  <a:lnTo>
                    <a:pt x="843" y="3061"/>
                  </a:lnTo>
                  <a:lnTo>
                    <a:pt x="937" y="3061"/>
                  </a:lnTo>
                  <a:lnTo>
                    <a:pt x="937" y="3186"/>
                  </a:lnTo>
                  <a:lnTo>
                    <a:pt x="937" y="3249"/>
                  </a:lnTo>
                  <a:lnTo>
                    <a:pt x="750" y="3311"/>
                  </a:lnTo>
                  <a:lnTo>
                    <a:pt x="625" y="3405"/>
                  </a:lnTo>
                  <a:lnTo>
                    <a:pt x="687" y="3499"/>
                  </a:lnTo>
                  <a:lnTo>
                    <a:pt x="687" y="3530"/>
                  </a:lnTo>
                  <a:lnTo>
                    <a:pt x="750" y="3530"/>
                  </a:lnTo>
                  <a:lnTo>
                    <a:pt x="906" y="3468"/>
                  </a:lnTo>
                  <a:lnTo>
                    <a:pt x="906" y="3499"/>
                  </a:lnTo>
                  <a:lnTo>
                    <a:pt x="906" y="3561"/>
                  </a:lnTo>
                  <a:lnTo>
                    <a:pt x="1000" y="3530"/>
                  </a:lnTo>
                  <a:lnTo>
                    <a:pt x="1125" y="3530"/>
                  </a:lnTo>
                  <a:lnTo>
                    <a:pt x="1156" y="3530"/>
                  </a:lnTo>
                  <a:lnTo>
                    <a:pt x="1218" y="3499"/>
                  </a:lnTo>
                  <a:lnTo>
                    <a:pt x="1375" y="3499"/>
                  </a:lnTo>
                  <a:lnTo>
                    <a:pt x="1281" y="3561"/>
                  </a:lnTo>
                  <a:lnTo>
                    <a:pt x="1281" y="3655"/>
                  </a:lnTo>
                  <a:lnTo>
                    <a:pt x="843" y="3655"/>
                  </a:lnTo>
                  <a:lnTo>
                    <a:pt x="750" y="3811"/>
                  </a:lnTo>
                  <a:lnTo>
                    <a:pt x="687" y="3905"/>
                  </a:lnTo>
                  <a:lnTo>
                    <a:pt x="562" y="4030"/>
                  </a:lnTo>
                  <a:lnTo>
                    <a:pt x="468" y="4093"/>
                  </a:lnTo>
                  <a:lnTo>
                    <a:pt x="562" y="4155"/>
                  </a:lnTo>
                  <a:lnTo>
                    <a:pt x="687" y="4155"/>
                  </a:lnTo>
                  <a:lnTo>
                    <a:pt x="687" y="4061"/>
                  </a:lnTo>
                  <a:lnTo>
                    <a:pt x="687" y="4030"/>
                  </a:lnTo>
                  <a:lnTo>
                    <a:pt x="750" y="3999"/>
                  </a:lnTo>
                  <a:lnTo>
                    <a:pt x="843" y="3968"/>
                  </a:lnTo>
                  <a:lnTo>
                    <a:pt x="968" y="3968"/>
                  </a:lnTo>
                  <a:lnTo>
                    <a:pt x="1093" y="3999"/>
                  </a:lnTo>
                  <a:lnTo>
                    <a:pt x="1125" y="3905"/>
                  </a:lnTo>
                  <a:lnTo>
                    <a:pt x="1156" y="3905"/>
                  </a:lnTo>
                  <a:lnTo>
                    <a:pt x="1312" y="3905"/>
                  </a:lnTo>
                  <a:lnTo>
                    <a:pt x="1468" y="3905"/>
                  </a:lnTo>
                  <a:lnTo>
                    <a:pt x="1531" y="3874"/>
                  </a:lnTo>
                  <a:lnTo>
                    <a:pt x="1562" y="3811"/>
                  </a:lnTo>
                  <a:lnTo>
                    <a:pt x="1843" y="3811"/>
                  </a:lnTo>
                  <a:lnTo>
                    <a:pt x="2156" y="3874"/>
                  </a:lnTo>
                  <a:lnTo>
                    <a:pt x="2250" y="3811"/>
                  </a:lnTo>
                  <a:lnTo>
                    <a:pt x="2375" y="3749"/>
                  </a:lnTo>
                  <a:lnTo>
                    <a:pt x="2375" y="3655"/>
                  </a:lnTo>
                  <a:lnTo>
                    <a:pt x="2250" y="3655"/>
                  </a:lnTo>
                  <a:lnTo>
                    <a:pt x="2187" y="3655"/>
                  </a:lnTo>
                  <a:lnTo>
                    <a:pt x="2218" y="3530"/>
                  </a:lnTo>
                  <a:lnTo>
                    <a:pt x="2250" y="3468"/>
                  </a:lnTo>
                  <a:lnTo>
                    <a:pt x="2375" y="3468"/>
                  </a:lnTo>
                  <a:lnTo>
                    <a:pt x="2437" y="3436"/>
                  </a:lnTo>
                  <a:lnTo>
                    <a:pt x="2468" y="3311"/>
                  </a:lnTo>
                  <a:lnTo>
                    <a:pt x="2531" y="3186"/>
                  </a:lnTo>
                  <a:lnTo>
                    <a:pt x="2468" y="3061"/>
                  </a:lnTo>
                  <a:lnTo>
                    <a:pt x="2437" y="3030"/>
                  </a:lnTo>
                  <a:lnTo>
                    <a:pt x="2343" y="2999"/>
                  </a:lnTo>
                  <a:lnTo>
                    <a:pt x="2250" y="2999"/>
                  </a:lnTo>
                  <a:lnTo>
                    <a:pt x="2218" y="3093"/>
                  </a:lnTo>
                  <a:lnTo>
                    <a:pt x="2187" y="3061"/>
                  </a:lnTo>
                  <a:lnTo>
                    <a:pt x="2062" y="3061"/>
                  </a:lnTo>
                  <a:lnTo>
                    <a:pt x="2062" y="2968"/>
                  </a:lnTo>
                  <a:lnTo>
                    <a:pt x="2156" y="2874"/>
                  </a:lnTo>
                  <a:lnTo>
                    <a:pt x="2031" y="2843"/>
                  </a:lnTo>
                  <a:lnTo>
                    <a:pt x="2031" y="2780"/>
                  </a:lnTo>
                  <a:lnTo>
                    <a:pt x="2062" y="2780"/>
                  </a:lnTo>
                  <a:lnTo>
                    <a:pt x="2156" y="2780"/>
                  </a:lnTo>
                  <a:lnTo>
                    <a:pt x="2156" y="2749"/>
                  </a:lnTo>
                  <a:lnTo>
                    <a:pt x="2156" y="2718"/>
                  </a:lnTo>
                  <a:lnTo>
                    <a:pt x="2031" y="2718"/>
                  </a:lnTo>
                  <a:lnTo>
                    <a:pt x="1937" y="2561"/>
                  </a:lnTo>
                  <a:lnTo>
                    <a:pt x="1812" y="2405"/>
                  </a:lnTo>
                  <a:lnTo>
                    <a:pt x="1750" y="2405"/>
                  </a:lnTo>
                  <a:lnTo>
                    <a:pt x="1687" y="2374"/>
                  </a:lnTo>
                  <a:lnTo>
                    <a:pt x="1625" y="2187"/>
                  </a:lnTo>
                  <a:lnTo>
                    <a:pt x="1531" y="2000"/>
                  </a:lnTo>
                  <a:lnTo>
                    <a:pt x="1437" y="2000"/>
                  </a:lnTo>
                  <a:lnTo>
                    <a:pt x="1406" y="1969"/>
                  </a:lnTo>
                  <a:lnTo>
                    <a:pt x="1406" y="1906"/>
                  </a:lnTo>
                  <a:lnTo>
                    <a:pt x="1312" y="1906"/>
                  </a:lnTo>
                  <a:lnTo>
                    <a:pt x="1250" y="1906"/>
                  </a:lnTo>
                  <a:lnTo>
                    <a:pt x="1281" y="1781"/>
                  </a:lnTo>
                  <a:lnTo>
                    <a:pt x="1312" y="1719"/>
                  </a:lnTo>
                  <a:lnTo>
                    <a:pt x="1375" y="1687"/>
                  </a:lnTo>
                  <a:lnTo>
                    <a:pt x="1375" y="1656"/>
                  </a:lnTo>
                  <a:lnTo>
                    <a:pt x="1312" y="1656"/>
                  </a:lnTo>
                  <a:lnTo>
                    <a:pt x="1281" y="1594"/>
                  </a:lnTo>
                  <a:lnTo>
                    <a:pt x="1375" y="1562"/>
                  </a:lnTo>
                  <a:lnTo>
                    <a:pt x="1468" y="1468"/>
                  </a:lnTo>
                  <a:lnTo>
                    <a:pt x="1531" y="1312"/>
                  </a:lnTo>
                  <a:lnTo>
                    <a:pt x="1531" y="1187"/>
                  </a:lnTo>
                  <a:lnTo>
                    <a:pt x="1437" y="1156"/>
                  </a:lnTo>
                  <a:lnTo>
                    <a:pt x="1375" y="1156"/>
                  </a:lnTo>
                  <a:lnTo>
                    <a:pt x="1156" y="1187"/>
                  </a:lnTo>
                  <a:lnTo>
                    <a:pt x="1000" y="1250"/>
                  </a:lnTo>
                  <a:lnTo>
                    <a:pt x="968" y="1187"/>
                  </a:lnTo>
                  <a:lnTo>
                    <a:pt x="937" y="1187"/>
                  </a:lnTo>
                  <a:lnTo>
                    <a:pt x="937" y="1094"/>
                  </a:lnTo>
                  <a:lnTo>
                    <a:pt x="968" y="1062"/>
                  </a:lnTo>
                  <a:lnTo>
                    <a:pt x="1062" y="1000"/>
                  </a:lnTo>
                  <a:lnTo>
                    <a:pt x="1125" y="906"/>
                  </a:lnTo>
                  <a:lnTo>
                    <a:pt x="1218" y="906"/>
                  </a:lnTo>
                  <a:lnTo>
                    <a:pt x="1218" y="781"/>
                  </a:lnTo>
                  <a:lnTo>
                    <a:pt x="1156" y="750"/>
                  </a:lnTo>
                  <a:lnTo>
                    <a:pt x="1093" y="719"/>
                  </a:lnTo>
                  <a:lnTo>
                    <a:pt x="1000" y="719"/>
                  </a:lnTo>
                  <a:close/>
                  <a:moveTo>
                    <a:pt x="1781" y="0"/>
                  </a:moveTo>
                  <a:lnTo>
                    <a:pt x="1687" y="94"/>
                  </a:lnTo>
                  <a:lnTo>
                    <a:pt x="1656" y="125"/>
                  </a:lnTo>
                  <a:lnTo>
                    <a:pt x="1687" y="187"/>
                  </a:lnTo>
                  <a:lnTo>
                    <a:pt x="1781" y="250"/>
                  </a:lnTo>
                  <a:lnTo>
                    <a:pt x="1781" y="94"/>
                  </a:lnTo>
                  <a:lnTo>
                    <a:pt x="1781" y="0"/>
                  </a:lnTo>
                  <a:close/>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5">
              <a:extLst>
                <a:ext uri="{FF2B5EF4-FFF2-40B4-BE49-F238E27FC236}">
                  <a16:creationId xmlns:a16="http://schemas.microsoft.com/office/drawing/2014/main" id="{B1AF328E-E0F3-4A40-B69E-C480062D2277}"/>
                </a:ext>
              </a:extLst>
            </p:cNvPr>
            <p:cNvSpPr>
              <a:spLocks noChangeArrowheads="1"/>
            </p:cNvSpPr>
            <p:nvPr/>
          </p:nvSpPr>
          <p:spPr bwMode="auto">
            <a:xfrm>
              <a:off x="2943225" y="2968625"/>
              <a:ext cx="911225" cy="1495425"/>
            </a:xfrm>
            <a:custGeom>
              <a:avLst/>
              <a:gdLst>
                <a:gd name="T0" fmla="*/ 31 w 2532"/>
                <a:gd name="T1" fmla="*/ 2405 h 4156"/>
                <a:gd name="T2" fmla="*/ 62 w 2532"/>
                <a:gd name="T3" fmla="*/ 2593 h 4156"/>
                <a:gd name="T4" fmla="*/ 375 w 2532"/>
                <a:gd name="T5" fmla="*/ 2593 h 4156"/>
                <a:gd name="T6" fmla="*/ 593 w 2532"/>
                <a:gd name="T7" fmla="*/ 2561 h 4156"/>
                <a:gd name="T8" fmla="*/ 531 w 2532"/>
                <a:gd name="T9" fmla="*/ 2374 h 4156"/>
                <a:gd name="T10" fmla="*/ 468 w 2532"/>
                <a:gd name="T11" fmla="*/ 2219 h 4156"/>
                <a:gd name="T12" fmla="*/ 187 w 2532"/>
                <a:gd name="T13" fmla="*/ 2250 h 4156"/>
                <a:gd name="T14" fmla="*/ 468 w 2532"/>
                <a:gd name="T15" fmla="*/ 1937 h 4156"/>
                <a:gd name="T16" fmla="*/ 375 w 2532"/>
                <a:gd name="T17" fmla="*/ 1719 h 4156"/>
                <a:gd name="T18" fmla="*/ 468 w 2532"/>
                <a:gd name="T19" fmla="*/ 1687 h 4156"/>
                <a:gd name="T20" fmla="*/ 62 w 2532"/>
                <a:gd name="T21" fmla="*/ 1375 h 4156"/>
                <a:gd name="T22" fmla="*/ 31 w 2532"/>
                <a:gd name="T23" fmla="*/ 1281 h 4156"/>
                <a:gd name="T24" fmla="*/ 343 w 2532"/>
                <a:gd name="T25" fmla="*/ 1375 h 4156"/>
                <a:gd name="T26" fmla="*/ 531 w 2532"/>
                <a:gd name="T27" fmla="*/ 1468 h 4156"/>
                <a:gd name="T28" fmla="*/ 375 w 2532"/>
                <a:gd name="T29" fmla="*/ 1187 h 4156"/>
                <a:gd name="T30" fmla="*/ 187 w 2532"/>
                <a:gd name="T31" fmla="*/ 1094 h 4156"/>
                <a:gd name="T32" fmla="*/ 468 w 2532"/>
                <a:gd name="T33" fmla="*/ 875 h 4156"/>
                <a:gd name="T34" fmla="*/ 1000 w 2532"/>
                <a:gd name="T35" fmla="*/ 719 h 4156"/>
                <a:gd name="T36" fmla="*/ 750 w 2532"/>
                <a:gd name="T37" fmla="*/ 812 h 4156"/>
                <a:gd name="T38" fmla="*/ 687 w 2532"/>
                <a:gd name="T39" fmla="*/ 1094 h 4156"/>
                <a:gd name="T40" fmla="*/ 562 w 2532"/>
                <a:gd name="T41" fmla="*/ 1250 h 4156"/>
                <a:gd name="T42" fmla="*/ 593 w 2532"/>
                <a:gd name="T43" fmla="*/ 1375 h 4156"/>
                <a:gd name="T44" fmla="*/ 531 w 2532"/>
                <a:gd name="T45" fmla="*/ 1437 h 4156"/>
                <a:gd name="T46" fmla="*/ 531 w 2532"/>
                <a:gd name="T47" fmla="*/ 1562 h 4156"/>
                <a:gd name="T48" fmla="*/ 625 w 2532"/>
                <a:gd name="T49" fmla="*/ 1687 h 4156"/>
                <a:gd name="T50" fmla="*/ 562 w 2532"/>
                <a:gd name="T51" fmla="*/ 1875 h 4156"/>
                <a:gd name="T52" fmla="*/ 718 w 2532"/>
                <a:gd name="T53" fmla="*/ 1875 h 4156"/>
                <a:gd name="T54" fmla="*/ 687 w 2532"/>
                <a:gd name="T55" fmla="*/ 2342 h 4156"/>
                <a:gd name="T56" fmla="*/ 1093 w 2532"/>
                <a:gd name="T57" fmla="*/ 2468 h 4156"/>
                <a:gd name="T58" fmla="*/ 1218 w 2532"/>
                <a:gd name="T59" fmla="*/ 2843 h 4156"/>
                <a:gd name="T60" fmla="*/ 843 w 2532"/>
                <a:gd name="T61" fmla="*/ 2905 h 4156"/>
                <a:gd name="T62" fmla="*/ 750 w 2532"/>
                <a:gd name="T63" fmla="*/ 3093 h 4156"/>
                <a:gd name="T64" fmla="*/ 937 w 2532"/>
                <a:gd name="T65" fmla="*/ 3249 h 4156"/>
                <a:gd name="T66" fmla="*/ 687 w 2532"/>
                <a:gd name="T67" fmla="*/ 3530 h 4156"/>
                <a:gd name="T68" fmla="*/ 906 w 2532"/>
                <a:gd name="T69" fmla="*/ 3561 h 4156"/>
                <a:gd name="T70" fmla="*/ 1218 w 2532"/>
                <a:gd name="T71" fmla="*/ 3499 h 4156"/>
                <a:gd name="T72" fmla="*/ 843 w 2532"/>
                <a:gd name="T73" fmla="*/ 3655 h 4156"/>
                <a:gd name="T74" fmla="*/ 468 w 2532"/>
                <a:gd name="T75" fmla="*/ 4093 h 4156"/>
                <a:gd name="T76" fmla="*/ 687 w 2532"/>
                <a:gd name="T77" fmla="*/ 4030 h 4156"/>
                <a:gd name="T78" fmla="*/ 1093 w 2532"/>
                <a:gd name="T79" fmla="*/ 3999 h 4156"/>
                <a:gd name="T80" fmla="*/ 1468 w 2532"/>
                <a:gd name="T81" fmla="*/ 3905 h 4156"/>
                <a:gd name="T82" fmla="*/ 2156 w 2532"/>
                <a:gd name="T83" fmla="*/ 3874 h 4156"/>
                <a:gd name="T84" fmla="*/ 2250 w 2532"/>
                <a:gd name="T85" fmla="*/ 3655 h 4156"/>
                <a:gd name="T86" fmla="*/ 2375 w 2532"/>
                <a:gd name="T87" fmla="*/ 3468 h 4156"/>
                <a:gd name="T88" fmla="*/ 2468 w 2532"/>
                <a:gd name="T89" fmla="*/ 3061 h 4156"/>
                <a:gd name="T90" fmla="*/ 2218 w 2532"/>
                <a:gd name="T91" fmla="*/ 3093 h 4156"/>
                <a:gd name="T92" fmla="*/ 2156 w 2532"/>
                <a:gd name="T93" fmla="*/ 2874 h 4156"/>
                <a:gd name="T94" fmla="*/ 2156 w 2532"/>
                <a:gd name="T95" fmla="*/ 2780 h 4156"/>
                <a:gd name="T96" fmla="*/ 1937 w 2532"/>
                <a:gd name="T97" fmla="*/ 2561 h 4156"/>
                <a:gd name="T98" fmla="*/ 1625 w 2532"/>
                <a:gd name="T99" fmla="*/ 2187 h 4156"/>
                <a:gd name="T100" fmla="*/ 1406 w 2532"/>
                <a:gd name="T101" fmla="*/ 1906 h 4156"/>
                <a:gd name="T102" fmla="*/ 1312 w 2532"/>
                <a:gd name="T103" fmla="*/ 1719 h 4156"/>
                <a:gd name="T104" fmla="*/ 1281 w 2532"/>
                <a:gd name="T105" fmla="*/ 1594 h 4156"/>
                <a:gd name="T106" fmla="*/ 1531 w 2532"/>
                <a:gd name="T107" fmla="*/ 1187 h 4156"/>
                <a:gd name="T108" fmla="*/ 1000 w 2532"/>
                <a:gd name="T109" fmla="*/ 1250 h 4156"/>
                <a:gd name="T110" fmla="*/ 968 w 2532"/>
                <a:gd name="T111" fmla="*/ 1062 h 4156"/>
                <a:gd name="T112" fmla="*/ 1218 w 2532"/>
                <a:gd name="T113" fmla="*/ 781 h 4156"/>
                <a:gd name="T114" fmla="*/ 1781 w 2532"/>
                <a:gd name="T115" fmla="*/ 0 h 4156"/>
                <a:gd name="T116" fmla="*/ 1781 w 2532"/>
                <a:gd name="T117" fmla="*/ 250 h 4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2" h="4156">
                  <a:moveTo>
                    <a:pt x="250" y="2219"/>
                  </a:moveTo>
                  <a:lnTo>
                    <a:pt x="156" y="2250"/>
                  </a:lnTo>
                  <a:lnTo>
                    <a:pt x="62" y="2374"/>
                  </a:lnTo>
                  <a:lnTo>
                    <a:pt x="31" y="2405"/>
                  </a:lnTo>
                  <a:lnTo>
                    <a:pt x="0" y="2436"/>
                  </a:lnTo>
                  <a:lnTo>
                    <a:pt x="0" y="2530"/>
                  </a:lnTo>
                  <a:lnTo>
                    <a:pt x="31" y="2530"/>
                  </a:lnTo>
                  <a:lnTo>
                    <a:pt x="62" y="2593"/>
                  </a:lnTo>
                  <a:lnTo>
                    <a:pt x="125" y="2593"/>
                  </a:lnTo>
                  <a:lnTo>
                    <a:pt x="187" y="2561"/>
                  </a:lnTo>
                  <a:lnTo>
                    <a:pt x="250" y="2655"/>
                  </a:lnTo>
                  <a:lnTo>
                    <a:pt x="375" y="2593"/>
                  </a:lnTo>
                  <a:lnTo>
                    <a:pt x="406" y="2561"/>
                  </a:lnTo>
                  <a:lnTo>
                    <a:pt x="468" y="2561"/>
                  </a:lnTo>
                  <a:lnTo>
                    <a:pt x="531" y="2561"/>
                  </a:lnTo>
                  <a:lnTo>
                    <a:pt x="593" y="2561"/>
                  </a:lnTo>
                  <a:lnTo>
                    <a:pt x="562" y="2530"/>
                  </a:lnTo>
                  <a:lnTo>
                    <a:pt x="531" y="2530"/>
                  </a:lnTo>
                  <a:lnTo>
                    <a:pt x="531" y="2436"/>
                  </a:lnTo>
                  <a:lnTo>
                    <a:pt x="531" y="2374"/>
                  </a:lnTo>
                  <a:lnTo>
                    <a:pt x="468" y="2374"/>
                  </a:lnTo>
                  <a:lnTo>
                    <a:pt x="468" y="2342"/>
                  </a:lnTo>
                  <a:lnTo>
                    <a:pt x="468" y="2250"/>
                  </a:lnTo>
                  <a:lnTo>
                    <a:pt x="468" y="2219"/>
                  </a:lnTo>
                  <a:lnTo>
                    <a:pt x="375" y="2219"/>
                  </a:lnTo>
                  <a:lnTo>
                    <a:pt x="250" y="2250"/>
                  </a:lnTo>
                  <a:lnTo>
                    <a:pt x="156" y="2342"/>
                  </a:lnTo>
                  <a:lnTo>
                    <a:pt x="187" y="2250"/>
                  </a:lnTo>
                  <a:lnTo>
                    <a:pt x="250" y="2219"/>
                  </a:lnTo>
                  <a:close/>
                  <a:moveTo>
                    <a:pt x="468" y="1781"/>
                  </a:moveTo>
                  <a:lnTo>
                    <a:pt x="468" y="1906"/>
                  </a:lnTo>
                  <a:lnTo>
                    <a:pt x="468" y="1937"/>
                  </a:lnTo>
                  <a:lnTo>
                    <a:pt x="531" y="1875"/>
                  </a:lnTo>
                  <a:lnTo>
                    <a:pt x="468" y="1781"/>
                  </a:lnTo>
                  <a:close/>
                  <a:moveTo>
                    <a:pt x="375" y="1656"/>
                  </a:moveTo>
                  <a:lnTo>
                    <a:pt x="375" y="1719"/>
                  </a:lnTo>
                  <a:lnTo>
                    <a:pt x="406" y="1781"/>
                  </a:lnTo>
                  <a:lnTo>
                    <a:pt x="468" y="1781"/>
                  </a:lnTo>
                  <a:lnTo>
                    <a:pt x="468" y="1750"/>
                  </a:lnTo>
                  <a:lnTo>
                    <a:pt x="468" y="1687"/>
                  </a:lnTo>
                  <a:lnTo>
                    <a:pt x="375" y="1656"/>
                  </a:lnTo>
                  <a:close/>
                  <a:moveTo>
                    <a:pt x="31" y="1281"/>
                  </a:moveTo>
                  <a:lnTo>
                    <a:pt x="31" y="1312"/>
                  </a:lnTo>
                  <a:lnTo>
                    <a:pt x="62" y="1375"/>
                  </a:lnTo>
                  <a:lnTo>
                    <a:pt x="62" y="1312"/>
                  </a:lnTo>
                  <a:lnTo>
                    <a:pt x="125" y="1312"/>
                  </a:lnTo>
                  <a:lnTo>
                    <a:pt x="62" y="1281"/>
                  </a:lnTo>
                  <a:lnTo>
                    <a:pt x="31" y="1281"/>
                  </a:lnTo>
                  <a:close/>
                  <a:moveTo>
                    <a:pt x="375" y="1187"/>
                  </a:moveTo>
                  <a:lnTo>
                    <a:pt x="343" y="1250"/>
                  </a:lnTo>
                  <a:lnTo>
                    <a:pt x="312" y="1312"/>
                  </a:lnTo>
                  <a:lnTo>
                    <a:pt x="343" y="1375"/>
                  </a:lnTo>
                  <a:lnTo>
                    <a:pt x="375" y="1468"/>
                  </a:lnTo>
                  <a:lnTo>
                    <a:pt x="406" y="1468"/>
                  </a:lnTo>
                  <a:lnTo>
                    <a:pt x="468" y="1468"/>
                  </a:lnTo>
                  <a:lnTo>
                    <a:pt x="531" y="1468"/>
                  </a:lnTo>
                  <a:lnTo>
                    <a:pt x="468" y="1437"/>
                  </a:lnTo>
                  <a:lnTo>
                    <a:pt x="406" y="1437"/>
                  </a:lnTo>
                  <a:lnTo>
                    <a:pt x="375" y="1281"/>
                  </a:lnTo>
                  <a:lnTo>
                    <a:pt x="375" y="1187"/>
                  </a:lnTo>
                  <a:close/>
                  <a:moveTo>
                    <a:pt x="375" y="781"/>
                  </a:moveTo>
                  <a:lnTo>
                    <a:pt x="312" y="875"/>
                  </a:lnTo>
                  <a:lnTo>
                    <a:pt x="187" y="1000"/>
                  </a:lnTo>
                  <a:lnTo>
                    <a:pt x="187" y="1094"/>
                  </a:lnTo>
                  <a:lnTo>
                    <a:pt x="250" y="1156"/>
                  </a:lnTo>
                  <a:lnTo>
                    <a:pt x="343" y="1094"/>
                  </a:lnTo>
                  <a:lnTo>
                    <a:pt x="406" y="937"/>
                  </a:lnTo>
                  <a:lnTo>
                    <a:pt x="468" y="875"/>
                  </a:lnTo>
                  <a:lnTo>
                    <a:pt x="468" y="812"/>
                  </a:lnTo>
                  <a:lnTo>
                    <a:pt x="406" y="781"/>
                  </a:lnTo>
                  <a:lnTo>
                    <a:pt x="375" y="781"/>
                  </a:lnTo>
                  <a:close/>
                  <a:moveTo>
                    <a:pt x="1000" y="719"/>
                  </a:moveTo>
                  <a:lnTo>
                    <a:pt x="937" y="750"/>
                  </a:lnTo>
                  <a:lnTo>
                    <a:pt x="906" y="812"/>
                  </a:lnTo>
                  <a:lnTo>
                    <a:pt x="750" y="750"/>
                  </a:lnTo>
                  <a:lnTo>
                    <a:pt x="750" y="812"/>
                  </a:lnTo>
                  <a:lnTo>
                    <a:pt x="750" y="906"/>
                  </a:lnTo>
                  <a:lnTo>
                    <a:pt x="687" y="937"/>
                  </a:lnTo>
                  <a:lnTo>
                    <a:pt x="687" y="1062"/>
                  </a:lnTo>
                  <a:lnTo>
                    <a:pt x="687" y="1094"/>
                  </a:lnTo>
                  <a:lnTo>
                    <a:pt x="593" y="1094"/>
                  </a:lnTo>
                  <a:lnTo>
                    <a:pt x="562" y="1094"/>
                  </a:lnTo>
                  <a:lnTo>
                    <a:pt x="562" y="1156"/>
                  </a:lnTo>
                  <a:lnTo>
                    <a:pt x="562" y="1250"/>
                  </a:lnTo>
                  <a:lnTo>
                    <a:pt x="531" y="1250"/>
                  </a:lnTo>
                  <a:lnTo>
                    <a:pt x="531" y="1281"/>
                  </a:lnTo>
                  <a:lnTo>
                    <a:pt x="562" y="1375"/>
                  </a:lnTo>
                  <a:lnTo>
                    <a:pt x="593" y="1375"/>
                  </a:lnTo>
                  <a:lnTo>
                    <a:pt x="562" y="1375"/>
                  </a:lnTo>
                  <a:lnTo>
                    <a:pt x="593" y="1406"/>
                  </a:lnTo>
                  <a:lnTo>
                    <a:pt x="531" y="1406"/>
                  </a:lnTo>
                  <a:lnTo>
                    <a:pt x="531" y="1437"/>
                  </a:lnTo>
                  <a:lnTo>
                    <a:pt x="562" y="1468"/>
                  </a:lnTo>
                  <a:lnTo>
                    <a:pt x="593" y="1500"/>
                  </a:lnTo>
                  <a:lnTo>
                    <a:pt x="562" y="1500"/>
                  </a:lnTo>
                  <a:lnTo>
                    <a:pt x="531" y="1562"/>
                  </a:lnTo>
                  <a:lnTo>
                    <a:pt x="531" y="1594"/>
                  </a:lnTo>
                  <a:lnTo>
                    <a:pt x="531" y="1687"/>
                  </a:lnTo>
                  <a:lnTo>
                    <a:pt x="593" y="1687"/>
                  </a:lnTo>
                  <a:lnTo>
                    <a:pt x="625" y="1687"/>
                  </a:lnTo>
                  <a:lnTo>
                    <a:pt x="687" y="1687"/>
                  </a:lnTo>
                  <a:lnTo>
                    <a:pt x="625" y="1719"/>
                  </a:lnTo>
                  <a:lnTo>
                    <a:pt x="562" y="1750"/>
                  </a:lnTo>
                  <a:lnTo>
                    <a:pt x="562" y="1875"/>
                  </a:lnTo>
                  <a:lnTo>
                    <a:pt x="562" y="1969"/>
                  </a:lnTo>
                  <a:lnTo>
                    <a:pt x="593" y="1937"/>
                  </a:lnTo>
                  <a:lnTo>
                    <a:pt x="625" y="1875"/>
                  </a:lnTo>
                  <a:lnTo>
                    <a:pt x="718" y="1875"/>
                  </a:lnTo>
                  <a:lnTo>
                    <a:pt x="750" y="1875"/>
                  </a:lnTo>
                  <a:lnTo>
                    <a:pt x="750" y="1937"/>
                  </a:lnTo>
                  <a:lnTo>
                    <a:pt x="718" y="2062"/>
                  </a:lnTo>
                  <a:lnTo>
                    <a:pt x="687" y="2342"/>
                  </a:lnTo>
                  <a:lnTo>
                    <a:pt x="906" y="2342"/>
                  </a:lnTo>
                  <a:lnTo>
                    <a:pt x="1218" y="2281"/>
                  </a:lnTo>
                  <a:lnTo>
                    <a:pt x="1125" y="2374"/>
                  </a:lnTo>
                  <a:lnTo>
                    <a:pt x="1093" y="2468"/>
                  </a:lnTo>
                  <a:lnTo>
                    <a:pt x="1156" y="2468"/>
                  </a:lnTo>
                  <a:lnTo>
                    <a:pt x="1312" y="2530"/>
                  </a:lnTo>
                  <a:lnTo>
                    <a:pt x="1281" y="2718"/>
                  </a:lnTo>
                  <a:lnTo>
                    <a:pt x="1218" y="2843"/>
                  </a:lnTo>
                  <a:lnTo>
                    <a:pt x="1093" y="2843"/>
                  </a:lnTo>
                  <a:lnTo>
                    <a:pt x="843" y="2780"/>
                  </a:lnTo>
                  <a:lnTo>
                    <a:pt x="843" y="2843"/>
                  </a:lnTo>
                  <a:lnTo>
                    <a:pt x="843" y="2905"/>
                  </a:lnTo>
                  <a:lnTo>
                    <a:pt x="906" y="2905"/>
                  </a:lnTo>
                  <a:lnTo>
                    <a:pt x="937" y="2936"/>
                  </a:lnTo>
                  <a:lnTo>
                    <a:pt x="843" y="2999"/>
                  </a:lnTo>
                  <a:lnTo>
                    <a:pt x="750" y="3093"/>
                  </a:lnTo>
                  <a:lnTo>
                    <a:pt x="843" y="3061"/>
                  </a:lnTo>
                  <a:lnTo>
                    <a:pt x="937" y="3061"/>
                  </a:lnTo>
                  <a:lnTo>
                    <a:pt x="937" y="3186"/>
                  </a:lnTo>
                  <a:lnTo>
                    <a:pt x="937" y="3249"/>
                  </a:lnTo>
                  <a:lnTo>
                    <a:pt x="750" y="3311"/>
                  </a:lnTo>
                  <a:lnTo>
                    <a:pt x="625" y="3405"/>
                  </a:lnTo>
                  <a:lnTo>
                    <a:pt x="687" y="3499"/>
                  </a:lnTo>
                  <a:lnTo>
                    <a:pt x="687" y="3530"/>
                  </a:lnTo>
                  <a:lnTo>
                    <a:pt x="750" y="3530"/>
                  </a:lnTo>
                  <a:lnTo>
                    <a:pt x="906" y="3468"/>
                  </a:lnTo>
                  <a:lnTo>
                    <a:pt x="906" y="3499"/>
                  </a:lnTo>
                  <a:lnTo>
                    <a:pt x="906" y="3561"/>
                  </a:lnTo>
                  <a:lnTo>
                    <a:pt x="1000" y="3530"/>
                  </a:lnTo>
                  <a:lnTo>
                    <a:pt x="1125" y="3530"/>
                  </a:lnTo>
                  <a:lnTo>
                    <a:pt x="1156" y="3530"/>
                  </a:lnTo>
                  <a:lnTo>
                    <a:pt x="1218" y="3499"/>
                  </a:lnTo>
                  <a:lnTo>
                    <a:pt x="1375" y="3499"/>
                  </a:lnTo>
                  <a:lnTo>
                    <a:pt x="1281" y="3561"/>
                  </a:lnTo>
                  <a:lnTo>
                    <a:pt x="1281" y="3655"/>
                  </a:lnTo>
                  <a:lnTo>
                    <a:pt x="843" y="3655"/>
                  </a:lnTo>
                  <a:lnTo>
                    <a:pt x="750" y="3811"/>
                  </a:lnTo>
                  <a:lnTo>
                    <a:pt x="687" y="3905"/>
                  </a:lnTo>
                  <a:lnTo>
                    <a:pt x="562" y="4030"/>
                  </a:lnTo>
                  <a:lnTo>
                    <a:pt x="468" y="4093"/>
                  </a:lnTo>
                  <a:lnTo>
                    <a:pt x="562" y="4155"/>
                  </a:lnTo>
                  <a:lnTo>
                    <a:pt x="687" y="4155"/>
                  </a:lnTo>
                  <a:lnTo>
                    <a:pt x="687" y="4061"/>
                  </a:lnTo>
                  <a:lnTo>
                    <a:pt x="687" y="4030"/>
                  </a:lnTo>
                  <a:lnTo>
                    <a:pt x="750" y="3999"/>
                  </a:lnTo>
                  <a:lnTo>
                    <a:pt x="843" y="3968"/>
                  </a:lnTo>
                  <a:lnTo>
                    <a:pt x="968" y="3968"/>
                  </a:lnTo>
                  <a:lnTo>
                    <a:pt x="1093" y="3999"/>
                  </a:lnTo>
                  <a:lnTo>
                    <a:pt x="1125" y="3905"/>
                  </a:lnTo>
                  <a:lnTo>
                    <a:pt x="1156" y="3905"/>
                  </a:lnTo>
                  <a:lnTo>
                    <a:pt x="1312" y="3905"/>
                  </a:lnTo>
                  <a:lnTo>
                    <a:pt x="1468" y="3905"/>
                  </a:lnTo>
                  <a:lnTo>
                    <a:pt x="1531" y="3874"/>
                  </a:lnTo>
                  <a:lnTo>
                    <a:pt x="1562" y="3811"/>
                  </a:lnTo>
                  <a:lnTo>
                    <a:pt x="1843" y="3811"/>
                  </a:lnTo>
                  <a:lnTo>
                    <a:pt x="2156" y="3874"/>
                  </a:lnTo>
                  <a:lnTo>
                    <a:pt x="2250" y="3811"/>
                  </a:lnTo>
                  <a:lnTo>
                    <a:pt x="2375" y="3749"/>
                  </a:lnTo>
                  <a:lnTo>
                    <a:pt x="2375" y="3655"/>
                  </a:lnTo>
                  <a:lnTo>
                    <a:pt x="2250" y="3655"/>
                  </a:lnTo>
                  <a:lnTo>
                    <a:pt x="2187" y="3655"/>
                  </a:lnTo>
                  <a:lnTo>
                    <a:pt x="2218" y="3530"/>
                  </a:lnTo>
                  <a:lnTo>
                    <a:pt x="2250" y="3468"/>
                  </a:lnTo>
                  <a:lnTo>
                    <a:pt x="2375" y="3468"/>
                  </a:lnTo>
                  <a:lnTo>
                    <a:pt x="2437" y="3436"/>
                  </a:lnTo>
                  <a:lnTo>
                    <a:pt x="2468" y="3311"/>
                  </a:lnTo>
                  <a:lnTo>
                    <a:pt x="2531" y="3186"/>
                  </a:lnTo>
                  <a:lnTo>
                    <a:pt x="2468" y="3061"/>
                  </a:lnTo>
                  <a:lnTo>
                    <a:pt x="2437" y="3030"/>
                  </a:lnTo>
                  <a:lnTo>
                    <a:pt x="2343" y="2999"/>
                  </a:lnTo>
                  <a:lnTo>
                    <a:pt x="2250" y="2999"/>
                  </a:lnTo>
                  <a:lnTo>
                    <a:pt x="2218" y="3093"/>
                  </a:lnTo>
                  <a:lnTo>
                    <a:pt x="2187" y="3061"/>
                  </a:lnTo>
                  <a:lnTo>
                    <a:pt x="2062" y="3061"/>
                  </a:lnTo>
                  <a:lnTo>
                    <a:pt x="2062" y="2968"/>
                  </a:lnTo>
                  <a:lnTo>
                    <a:pt x="2156" y="2874"/>
                  </a:lnTo>
                  <a:lnTo>
                    <a:pt x="2031" y="2843"/>
                  </a:lnTo>
                  <a:lnTo>
                    <a:pt x="2031" y="2780"/>
                  </a:lnTo>
                  <a:lnTo>
                    <a:pt x="2062" y="2780"/>
                  </a:lnTo>
                  <a:lnTo>
                    <a:pt x="2156" y="2780"/>
                  </a:lnTo>
                  <a:lnTo>
                    <a:pt x="2156" y="2749"/>
                  </a:lnTo>
                  <a:lnTo>
                    <a:pt x="2156" y="2718"/>
                  </a:lnTo>
                  <a:lnTo>
                    <a:pt x="2031" y="2718"/>
                  </a:lnTo>
                  <a:lnTo>
                    <a:pt x="1937" y="2561"/>
                  </a:lnTo>
                  <a:lnTo>
                    <a:pt x="1812" y="2405"/>
                  </a:lnTo>
                  <a:lnTo>
                    <a:pt x="1750" y="2405"/>
                  </a:lnTo>
                  <a:lnTo>
                    <a:pt x="1687" y="2374"/>
                  </a:lnTo>
                  <a:lnTo>
                    <a:pt x="1625" y="2187"/>
                  </a:lnTo>
                  <a:lnTo>
                    <a:pt x="1531" y="2000"/>
                  </a:lnTo>
                  <a:lnTo>
                    <a:pt x="1437" y="2000"/>
                  </a:lnTo>
                  <a:lnTo>
                    <a:pt x="1406" y="1969"/>
                  </a:lnTo>
                  <a:lnTo>
                    <a:pt x="1406" y="1906"/>
                  </a:lnTo>
                  <a:lnTo>
                    <a:pt x="1312" y="1906"/>
                  </a:lnTo>
                  <a:lnTo>
                    <a:pt x="1250" y="1906"/>
                  </a:lnTo>
                  <a:lnTo>
                    <a:pt x="1281" y="1781"/>
                  </a:lnTo>
                  <a:lnTo>
                    <a:pt x="1312" y="1719"/>
                  </a:lnTo>
                  <a:lnTo>
                    <a:pt x="1375" y="1687"/>
                  </a:lnTo>
                  <a:lnTo>
                    <a:pt x="1375" y="1656"/>
                  </a:lnTo>
                  <a:lnTo>
                    <a:pt x="1312" y="1656"/>
                  </a:lnTo>
                  <a:lnTo>
                    <a:pt x="1281" y="1594"/>
                  </a:lnTo>
                  <a:lnTo>
                    <a:pt x="1375" y="1562"/>
                  </a:lnTo>
                  <a:lnTo>
                    <a:pt x="1468" y="1468"/>
                  </a:lnTo>
                  <a:lnTo>
                    <a:pt x="1531" y="1312"/>
                  </a:lnTo>
                  <a:lnTo>
                    <a:pt x="1531" y="1187"/>
                  </a:lnTo>
                  <a:lnTo>
                    <a:pt x="1437" y="1156"/>
                  </a:lnTo>
                  <a:lnTo>
                    <a:pt x="1375" y="1156"/>
                  </a:lnTo>
                  <a:lnTo>
                    <a:pt x="1156" y="1187"/>
                  </a:lnTo>
                  <a:lnTo>
                    <a:pt x="1000" y="1250"/>
                  </a:lnTo>
                  <a:lnTo>
                    <a:pt x="968" y="1187"/>
                  </a:lnTo>
                  <a:lnTo>
                    <a:pt x="937" y="1187"/>
                  </a:lnTo>
                  <a:lnTo>
                    <a:pt x="937" y="1094"/>
                  </a:lnTo>
                  <a:lnTo>
                    <a:pt x="968" y="1062"/>
                  </a:lnTo>
                  <a:lnTo>
                    <a:pt x="1062" y="1000"/>
                  </a:lnTo>
                  <a:lnTo>
                    <a:pt x="1125" y="906"/>
                  </a:lnTo>
                  <a:lnTo>
                    <a:pt x="1218" y="906"/>
                  </a:lnTo>
                  <a:lnTo>
                    <a:pt x="1218" y="781"/>
                  </a:lnTo>
                  <a:lnTo>
                    <a:pt x="1156" y="750"/>
                  </a:lnTo>
                  <a:lnTo>
                    <a:pt x="1093" y="719"/>
                  </a:lnTo>
                  <a:lnTo>
                    <a:pt x="1000" y="719"/>
                  </a:lnTo>
                  <a:close/>
                  <a:moveTo>
                    <a:pt x="1781" y="0"/>
                  </a:moveTo>
                  <a:lnTo>
                    <a:pt x="1687" y="94"/>
                  </a:lnTo>
                  <a:lnTo>
                    <a:pt x="1656" y="125"/>
                  </a:lnTo>
                  <a:lnTo>
                    <a:pt x="1687" y="187"/>
                  </a:lnTo>
                  <a:lnTo>
                    <a:pt x="1781" y="250"/>
                  </a:lnTo>
                  <a:lnTo>
                    <a:pt x="1781" y="94"/>
                  </a:lnTo>
                  <a:lnTo>
                    <a:pt x="1781" y="0"/>
                  </a:lnTo>
                  <a:close/>
                </a:path>
              </a:pathLst>
            </a:custGeom>
            <a:solidFill>
              <a:schemeClr val="tx2"/>
            </a:solidFill>
            <a:ln w="9525" cap="flat">
              <a:solidFill>
                <a:srgbClr val="FFFFFF"/>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 name="Freeform 6">
              <a:extLst>
                <a:ext uri="{FF2B5EF4-FFF2-40B4-BE49-F238E27FC236}">
                  <a16:creationId xmlns:a16="http://schemas.microsoft.com/office/drawing/2014/main" id="{3AB513D8-87F0-4623-851E-DB590CAB4632}"/>
                </a:ext>
              </a:extLst>
            </p:cNvPr>
            <p:cNvSpPr>
              <a:spLocks noChangeArrowheads="1"/>
            </p:cNvSpPr>
            <p:nvPr/>
          </p:nvSpPr>
          <p:spPr bwMode="auto">
            <a:xfrm>
              <a:off x="5867400" y="4149725"/>
              <a:ext cx="1519238" cy="1069975"/>
            </a:xfrm>
            <a:custGeom>
              <a:avLst/>
              <a:gdLst>
                <a:gd name="T0" fmla="*/ 1656 w 4219"/>
                <a:gd name="T1" fmla="*/ 2219 h 2970"/>
                <a:gd name="T2" fmla="*/ 1437 w 4219"/>
                <a:gd name="T3" fmla="*/ 2500 h 2970"/>
                <a:gd name="T4" fmla="*/ 1531 w 4219"/>
                <a:gd name="T5" fmla="*/ 2563 h 2970"/>
                <a:gd name="T6" fmla="*/ 1718 w 4219"/>
                <a:gd name="T7" fmla="*/ 2500 h 2970"/>
                <a:gd name="T8" fmla="*/ 3843 w 4219"/>
                <a:gd name="T9" fmla="*/ 2031 h 2970"/>
                <a:gd name="T10" fmla="*/ 4218 w 4219"/>
                <a:gd name="T11" fmla="*/ 1719 h 2970"/>
                <a:gd name="T12" fmla="*/ 4156 w 4219"/>
                <a:gd name="T13" fmla="*/ 1406 h 2970"/>
                <a:gd name="T14" fmla="*/ 4156 w 4219"/>
                <a:gd name="T15" fmla="*/ 1063 h 2970"/>
                <a:gd name="T16" fmla="*/ 4031 w 4219"/>
                <a:gd name="T17" fmla="*/ 875 h 2970"/>
                <a:gd name="T18" fmla="*/ 3750 w 4219"/>
                <a:gd name="T19" fmla="*/ 719 h 2970"/>
                <a:gd name="T20" fmla="*/ 3500 w 4219"/>
                <a:gd name="T21" fmla="*/ 719 h 2970"/>
                <a:gd name="T22" fmla="*/ 3250 w 4219"/>
                <a:gd name="T23" fmla="*/ 625 h 2970"/>
                <a:gd name="T24" fmla="*/ 3125 w 4219"/>
                <a:gd name="T25" fmla="*/ 469 h 2970"/>
                <a:gd name="T26" fmla="*/ 2812 w 4219"/>
                <a:gd name="T27" fmla="*/ 406 h 2970"/>
                <a:gd name="T28" fmla="*/ 2593 w 4219"/>
                <a:gd name="T29" fmla="*/ 219 h 2970"/>
                <a:gd name="T30" fmla="*/ 2468 w 4219"/>
                <a:gd name="T31" fmla="*/ 31 h 2970"/>
                <a:gd name="T32" fmla="*/ 2250 w 4219"/>
                <a:gd name="T33" fmla="*/ 94 h 2970"/>
                <a:gd name="T34" fmla="*/ 2031 w 4219"/>
                <a:gd name="T35" fmla="*/ 0 h 2970"/>
                <a:gd name="T36" fmla="*/ 1968 w 4219"/>
                <a:gd name="T37" fmla="*/ 188 h 2970"/>
                <a:gd name="T38" fmla="*/ 1687 w 4219"/>
                <a:gd name="T39" fmla="*/ 188 h 2970"/>
                <a:gd name="T40" fmla="*/ 1437 w 4219"/>
                <a:gd name="T41" fmla="*/ 156 h 2970"/>
                <a:gd name="T42" fmla="*/ 1250 w 4219"/>
                <a:gd name="T43" fmla="*/ 156 h 2970"/>
                <a:gd name="T44" fmla="*/ 750 w 4219"/>
                <a:gd name="T45" fmla="*/ 125 h 2970"/>
                <a:gd name="T46" fmla="*/ 531 w 4219"/>
                <a:gd name="T47" fmla="*/ 188 h 2970"/>
                <a:gd name="T48" fmla="*/ 312 w 4219"/>
                <a:gd name="T49" fmla="*/ 219 h 2970"/>
                <a:gd name="T50" fmla="*/ 312 w 4219"/>
                <a:gd name="T51" fmla="*/ 469 h 2970"/>
                <a:gd name="T52" fmla="*/ 343 w 4219"/>
                <a:gd name="T53" fmla="*/ 813 h 2970"/>
                <a:gd name="T54" fmla="*/ 250 w 4219"/>
                <a:gd name="T55" fmla="*/ 1188 h 2970"/>
                <a:gd name="T56" fmla="*/ 31 w 4219"/>
                <a:gd name="T57" fmla="*/ 1406 h 2970"/>
                <a:gd name="T58" fmla="*/ 156 w 4219"/>
                <a:gd name="T59" fmla="*/ 1594 h 2970"/>
                <a:gd name="T60" fmla="*/ 468 w 4219"/>
                <a:gd name="T61" fmla="*/ 1688 h 2970"/>
                <a:gd name="T62" fmla="*/ 750 w 4219"/>
                <a:gd name="T63" fmla="*/ 1563 h 2970"/>
                <a:gd name="T64" fmla="*/ 968 w 4219"/>
                <a:gd name="T65" fmla="*/ 1406 h 2970"/>
                <a:gd name="T66" fmla="*/ 1250 w 4219"/>
                <a:gd name="T67" fmla="*/ 1406 h 2970"/>
                <a:gd name="T68" fmla="*/ 1531 w 4219"/>
                <a:gd name="T69" fmla="*/ 1594 h 2970"/>
                <a:gd name="T70" fmla="*/ 1656 w 4219"/>
                <a:gd name="T71" fmla="*/ 1938 h 2970"/>
                <a:gd name="T72" fmla="*/ 1843 w 4219"/>
                <a:gd name="T73" fmla="*/ 2281 h 2970"/>
                <a:gd name="T74" fmla="*/ 2281 w 4219"/>
                <a:gd name="T75" fmla="*/ 2188 h 2970"/>
                <a:gd name="T76" fmla="*/ 2281 w 4219"/>
                <a:gd name="T77" fmla="*/ 2344 h 2970"/>
                <a:gd name="T78" fmla="*/ 2656 w 4219"/>
                <a:gd name="T79" fmla="*/ 2344 h 2970"/>
                <a:gd name="T80" fmla="*/ 2718 w 4219"/>
                <a:gd name="T81" fmla="*/ 2531 h 2970"/>
                <a:gd name="T82" fmla="*/ 2406 w 4219"/>
                <a:gd name="T83" fmla="*/ 2688 h 2970"/>
                <a:gd name="T84" fmla="*/ 2656 w 4219"/>
                <a:gd name="T85" fmla="*/ 2719 h 2970"/>
                <a:gd name="T86" fmla="*/ 2593 w 4219"/>
                <a:gd name="T87" fmla="*/ 2969 h 2970"/>
                <a:gd name="T88" fmla="*/ 3156 w 4219"/>
                <a:gd name="T89" fmla="*/ 2656 h 2970"/>
                <a:gd name="T90" fmla="*/ 2937 w 4219"/>
                <a:gd name="T91" fmla="*/ 2500 h 2970"/>
                <a:gd name="T92" fmla="*/ 2937 w 4219"/>
                <a:gd name="T93" fmla="*/ 2344 h 2970"/>
                <a:gd name="T94" fmla="*/ 3593 w 4219"/>
                <a:gd name="T95" fmla="*/ 2188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19" h="2970">
                  <a:moveTo>
                    <a:pt x="1843" y="2281"/>
                  </a:moveTo>
                  <a:lnTo>
                    <a:pt x="1781" y="2250"/>
                  </a:lnTo>
                  <a:lnTo>
                    <a:pt x="1718" y="2250"/>
                  </a:lnTo>
                  <a:lnTo>
                    <a:pt x="1656" y="2219"/>
                  </a:lnTo>
                  <a:lnTo>
                    <a:pt x="1625" y="2219"/>
                  </a:lnTo>
                  <a:lnTo>
                    <a:pt x="1531" y="2281"/>
                  </a:lnTo>
                  <a:lnTo>
                    <a:pt x="1499" y="2406"/>
                  </a:lnTo>
                  <a:lnTo>
                    <a:pt x="1437" y="2500"/>
                  </a:lnTo>
                  <a:lnTo>
                    <a:pt x="1375" y="2563"/>
                  </a:lnTo>
                  <a:lnTo>
                    <a:pt x="1437" y="2563"/>
                  </a:lnTo>
                  <a:lnTo>
                    <a:pt x="1499" y="2594"/>
                  </a:lnTo>
                  <a:lnTo>
                    <a:pt x="1531" y="2563"/>
                  </a:lnTo>
                  <a:lnTo>
                    <a:pt x="1562" y="2563"/>
                  </a:lnTo>
                  <a:lnTo>
                    <a:pt x="1656" y="2563"/>
                  </a:lnTo>
                  <a:lnTo>
                    <a:pt x="1656" y="2531"/>
                  </a:lnTo>
                  <a:lnTo>
                    <a:pt x="1718" y="2500"/>
                  </a:lnTo>
                  <a:lnTo>
                    <a:pt x="1781" y="2469"/>
                  </a:lnTo>
                  <a:lnTo>
                    <a:pt x="1781" y="2438"/>
                  </a:lnTo>
                  <a:lnTo>
                    <a:pt x="1843" y="2281"/>
                  </a:lnTo>
                  <a:close/>
                  <a:moveTo>
                    <a:pt x="3843" y="2031"/>
                  </a:moveTo>
                  <a:lnTo>
                    <a:pt x="3875" y="1906"/>
                  </a:lnTo>
                  <a:lnTo>
                    <a:pt x="4000" y="1781"/>
                  </a:lnTo>
                  <a:lnTo>
                    <a:pt x="4093" y="1781"/>
                  </a:lnTo>
                  <a:lnTo>
                    <a:pt x="4218" y="1719"/>
                  </a:lnTo>
                  <a:lnTo>
                    <a:pt x="4187" y="1594"/>
                  </a:lnTo>
                  <a:lnTo>
                    <a:pt x="4156" y="1469"/>
                  </a:lnTo>
                  <a:lnTo>
                    <a:pt x="4156" y="1438"/>
                  </a:lnTo>
                  <a:lnTo>
                    <a:pt x="4156" y="1406"/>
                  </a:lnTo>
                  <a:lnTo>
                    <a:pt x="4156" y="1281"/>
                  </a:lnTo>
                  <a:lnTo>
                    <a:pt x="4062" y="1219"/>
                  </a:lnTo>
                  <a:lnTo>
                    <a:pt x="4062" y="1188"/>
                  </a:lnTo>
                  <a:lnTo>
                    <a:pt x="4156" y="1063"/>
                  </a:lnTo>
                  <a:lnTo>
                    <a:pt x="4093" y="1063"/>
                  </a:lnTo>
                  <a:lnTo>
                    <a:pt x="4093" y="969"/>
                  </a:lnTo>
                  <a:lnTo>
                    <a:pt x="4062" y="906"/>
                  </a:lnTo>
                  <a:lnTo>
                    <a:pt x="4031" y="875"/>
                  </a:lnTo>
                  <a:lnTo>
                    <a:pt x="3906" y="813"/>
                  </a:lnTo>
                  <a:lnTo>
                    <a:pt x="3843" y="781"/>
                  </a:lnTo>
                  <a:lnTo>
                    <a:pt x="3750" y="750"/>
                  </a:lnTo>
                  <a:lnTo>
                    <a:pt x="3750" y="719"/>
                  </a:lnTo>
                  <a:lnTo>
                    <a:pt x="3656" y="688"/>
                  </a:lnTo>
                  <a:lnTo>
                    <a:pt x="3625" y="688"/>
                  </a:lnTo>
                  <a:lnTo>
                    <a:pt x="3593" y="688"/>
                  </a:lnTo>
                  <a:lnTo>
                    <a:pt x="3500" y="719"/>
                  </a:lnTo>
                  <a:lnTo>
                    <a:pt x="3375" y="750"/>
                  </a:lnTo>
                  <a:lnTo>
                    <a:pt x="3343" y="750"/>
                  </a:lnTo>
                  <a:lnTo>
                    <a:pt x="3343" y="688"/>
                  </a:lnTo>
                  <a:lnTo>
                    <a:pt x="3250" y="625"/>
                  </a:lnTo>
                  <a:lnTo>
                    <a:pt x="3218" y="625"/>
                  </a:lnTo>
                  <a:lnTo>
                    <a:pt x="3218" y="594"/>
                  </a:lnTo>
                  <a:lnTo>
                    <a:pt x="3156" y="594"/>
                  </a:lnTo>
                  <a:lnTo>
                    <a:pt x="3125" y="469"/>
                  </a:lnTo>
                  <a:lnTo>
                    <a:pt x="3062" y="438"/>
                  </a:lnTo>
                  <a:lnTo>
                    <a:pt x="2968" y="438"/>
                  </a:lnTo>
                  <a:lnTo>
                    <a:pt x="2906" y="406"/>
                  </a:lnTo>
                  <a:lnTo>
                    <a:pt x="2812" y="406"/>
                  </a:lnTo>
                  <a:lnTo>
                    <a:pt x="2750" y="406"/>
                  </a:lnTo>
                  <a:lnTo>
                    <a:pt x="2656" y="313"/>
                  </a:lnTo>
                  <a:lnTo>
                    <a:pt x="2656" y="281"/>
                  </a:lnTo>
                  <a:lnTo>
                    <a:pt x="2593" y="219"/>
                  </a:lnTo>
                  <a:lnTo>
                    <a:pt x="2562" y="188"/>
                  </a:lnTo>
                  <a:lnTo>
                    <a:pt x="2562" y="156"/>
                  </a:lnTo>
                  <a:lnTo>
                    <a:pt x="2531" y="94"/>
                  </a:lnTo>
                  <a:lnTo>
                    <a:pt x="2468" y="31"/>
                  </a:lnTo>
                  <a:lnTo>
                    <a:pt x="2406" y="31"/>
                  </a:lnTo>
                  <a:lnTo>
                    <a:pt x="2375" y="0"/>
                  </a:lnTo>
                  <a:lnTo>
                    <a:pt x="2281" y="31"/>
                  </a:lnTo>
                  <a:lnTo>
                    <a:pt x="2250" y="94"/>
                  </a:lnTo>
                  <a:lnTo>
                    <a:pt x="2218" y="94"/>
                  </a:lnTo>
                  <a:lnTo>
                    <a:pt x="2187" y="31"/>
                  </a:lnTo>
                  <a:lnTo>
                    <a:pt x="2156" y="0"/>
                  </a:lnTo>
                  <a:lnTo>
                    <a:pt x="2031" y="0"/>
                  </a:lnTo>
                  <a:lnTo>
                    <a:pt x="2000" y="31"/>
                  </a:lnTo>
                  <a:lnTo>
                    <a:pt x="1968" y="94"/>
                  </a:lnTo>
                  <a:lnTo>
                    <a:pt x="1968" y="156"/>
                  </a:lnTo>
                  <a:lnTo>
                    <a:pt x="1968" y="188"/>
                  </a:lnTo>
                  <a:lnTo>
                    <a:pt x="1906" y="188"/>
                  </a:lnTo>
                  <a:lnTo>
                    <a:pt x="1875" y="188"/>
                  </a:lnTo>
                  <a:lnTo>
                    <a:pt x="1781" y="188"/>
                  </a:lnTo>
                  <a:lnTo>
                    <a:pt x="1687" y="188"/>
                  </a:lnTo>
                  <a:lnTo>
                    <a:pt x="1625" y="156"/>
                  </a:lnTo>
                  <a:lnTo>
                    <a:pt x="1562" y="188"/>
                  </a:lnTo>
                  <a:lnTo>
                    <a:pt x="1499" y="156"/>
                  </a:lnTo>
                  <a:lnTo>
                    <a:pt x="1437" y="156"/>
                  </a:lnTo>
                  <a:lnTo>
                    <a:pt x="1375" y="188"/>
                  </a:lnTo>
                  <a:lnTo>
                    <a:pt x="1375" y="219"/>
                  </a:lnTo>
                  <a:lnTo>
                    <a:pt x="1343" y="156"/>
                  </a:lnTo>
                  <a:lnTo>
                    <a:pt x="1250" y="156"/>
                  </a:lnTo>
                  <a:lnTo>
                    <a:pt x="1156" y="156"/>
                  </a:lnTo>
                  <a:lnTo>
                    <a:pt x="1031" y="156"/>
                  </a:lnTo>
                  <a:lnTo>
                    <a:pt x="937" y="125"/>
                  </a:lnTo>
                  <a:lnTo>
                    <a:pt x="750" y="125"/>
                  </a:lnTo>
                  <a:lnTo>
                    <a:pt x="624" y="125"/>
                  </a:lnTo>
                  <a:lnTo>
                    <a:pt x="562" y="125"/>
                  </a:lnTo>
                  <a:lnTo>
                    <a:pt x="562" y="156"/>
                  </a:lnTo>
                  <a:lnTo>
                    <a:pt x="531" y="188"/>
                  </a:lnTo>
                  <a:lnTo>
                    <a:pt x="468" y="188"/>
                  </a:lnTo>
                  <a:lnTo>
                    <a:pt x="406" y="125"/>
                  </a:lnTo>
                  <a:lnTo>
                    <a:pt x="312" y="156"/>
                  </a:lnTo>
                  <a:lnTo>
                    <a:pt x="312" y="219"/>
                  </a:lnTo>
                  <a:lnTo>
                    <a:pt x="343" y="281"/>
                  </a:lnTo>
                  <a:lnTo>
                    <a:pt x="343" y="313"/>
                  </a:lnTo>
                  <a:lnTo>
                    <a:pt x="312" y="406"/>
                  </a:lnTo>
                  <a:lnTo>
                    <a:pt x="312" y="469"/>
                  </a:lnTo>
                  <a:lnTo>
                    <a:pt x="312" y="594"/>
                  </a:lnTo>
                  <a:lnTo>
                    <a:pt x="312" y="719"/>
                  </a:lnTo>
                  <a:lnTo>
                    <a:pt x="406" y="750"/>
                  </a:lnTo>
                  <a:lnTo>
                    <a:pt x="343" y="813"/>
                  </a:lnTo>
                  <a:lnTo>
                    <a:pt x="312" y="938"/>
                  </a:lnTo>
                  <a:lnTo>
                    <a:pt x="312" y="969"/>
                  </a:lnTo>
                  <a:lnTo>
                    <a:pt x="250" y="1063"/>
                  </a:lnTo>
                  <a:lnTo>
                    <a:pt x="250" y="1188"/>
                  </a:lnTo>
                  <a:lnTo>
                    <a:pt x="312" y="1250"/>
                  </a:lnTo>
                  <a:lnTo>
                    <a:pt x="218" y="1313"/>
                  </a:lnTo>
                  <a:lnTo>
                    <a:pt x="93" y="1375"/>
                  </a:lnTo>
                  <a:lnTo>
                    <a:pt x="31" y="1406"/>
                  </a:lnTo>
                  <a:lnTo>
                    <a:pt x="0" y="1500"/>
                  </a:lnTo>
                  <a:lnTo>
                    <a:pt x="31" y="1500"/>
                  </a:lnTo>
                  <a:lnTo>
                    <a:pt x="62" y="1563"/>
                  </a:lnTo>
                  <a:lnTo>
                    <a:pt x="156" y="1594"/>
                  </a:lnTo>
                  <a:lnTo>
                    <a:pt x="312" y="1594"/>
                  </a:lnTo>
                  <a:lnTo>
                    <a:pt x="343" y="1594"/>
                  </a:lnTo>
                  <a:lnTo>
                    <a:pt x="437" y="1656"/>
                  </a:lnTo>
                  <a:lnTo>
                    <a:pt x="468" y="1688"/>
                  </a:lnTo>
                  <a:lnTo>
                    <a:pt x="562" y="1688"/>
                  </a:lnTo>
                  <a:lnTo>
                    <a:pt x="593" y="1594"/>
                  </a:lnTo>
                  <a:lnTo>
                    <a:pt x="687" y="1563"/>
                  </a:lnTo>
                  <a:lnTo>
                    <a:pt x="750" y="1563"/>
                  </a:lnTo>
                  <a:lnTo>
                    <a:pt x="781" y="1563"/>
                  </a:lnTo>
                  <a:lnTo>
                    <a:pt x="843" y="1469"/>
                  </a:lnTo>
                  <a:lnTo>
                    <a:pt x="875" y="1469"/>
                  </a:lnTo>
                  <a:lnTo>
                    <a:pt x="968" y="1406"/>
                  </a:lnTo>
                  <a:lnTo>
                    <a:pt x="1031" y="1375"/>
                  </a:lnTo>
                  <a:lnTo>
                    <a:pt x="1125" y="1375"/>
                  </a:lnTo>
                  <a:lnTo>
                    <a:pt x="1218" y="1406"/>
                  </a:lnTo>
                  <a:lnTo>
                    <a:pt x="1250" y="1406"/>
                  </a:lnTo>
                  <a:lnTo>
                    <a:pt x="1312" y="1469"/>
                  </a:lnTo>
                  <a:lnTo>
                    <a:pt x="1375" y="1500"/>
                  </a:lnTo>
                  <a:lnTo>
                    <a:pt x="1437" y="1563"/>
                  </a:lnTo>
                  <a:lnTo>
                    <a:pt x="1531" y="1594"/>
                  </a:lnTo>
                  <a:lnTo>
                    <a:pt x="1531" y="1688"/>
                  </a:lnTo>
                  <a:lnTo>
                    <a:pt x="1562" y="1781"/>
                  </a:lnTo>
                  <a:lnTo>
                    <a:pt x="1625" y="1875"/>
                  </a:lnTo>
                  <a:lnTo>
                    <a:pt x="1656" y="1938"/>
                  </a:lnTo>
                  <a:lnTo>
                    <a:pt x="1656" y="1969"/>
                  </a:lnTo>
                  <a:lnTo>
                    <a:pt x="1687" y="2094"/>
                  </a:lnTo>
                  <a:lnTo>
                    <a:pt x="1718" y="2156"/>
                  </a:lnTo>
                  <a:lnTo>
                    <a:pt x="1843" y="2281"/>
                  </a:lnTo>
                  <a:lnTo>
                    <a:pt x="1906" y="2219"/>
                  </a:lnTo>
                  <a:lnTo>
                    <a:pt x="2093" y="2188"/>
                  </a:lnTo>
                  <a:lnTo>
                    <a:pt x="2218" y="2188"/>
                  </a:lnTo>
                  <a:lnTo>
                    <a:pt x="2281" y="2188"/>
                  </a:lnTo>
                  <a:lnTo>
                    <a:pt x="2281" y="2219"/>
                  </a:lnTo>
                  <a:lnTo>
                    <a:pt x="2250" y="2250"/>
                  </a:lnTo>
                  <a:lnTo>
                    <a:pt x="2187" y="2250"/>
                  </a:lnTo>
                  <a:lnTo>
                    <a:pt x="2281" y="2344"/>
                  </a:lnTo>
                  <a:lnTo>
                    <a:pt x="2437" y="2438"/>
                  </a:lnTo>
                  <a:lnTo>
                    <a:pt x="2531" y="2406"/>
                  </a:lnTo>
                  <a:lnTo>
                    <a:pt x="2593" y="2344"/>
                  </a:lnTo>
                  <a:lnTo>
                    <a:pt x="2656" y="2344"/>
                  </a:lnTo>
                  <a:lnTo>
                    <a:pt x="2750" y="2406"/>
                  </a:lnTo>
                  <a:lnTo>
                    <a:pt x="2750" y="2469"/>
                  </a:lnTo>
                  <a:lnTo>
                    <a:pt x="2750" y="2531"/>
                  </a:lnTo>
                  <a:lnTo>
                    <a:pt x="2718" y="2531"/>
                  </a:lnTo>
                  <a:lnTo>
                    <a:pt x="2656" y="2500"/>
                  </a:lnTo>
                  <a:lnTo>
                    <a:pt x="2531" y="2531"/>
                  </a:lnTo>
                  <a:lnTo>
                    <a:pt x="2406" y="2594"/>
                  </a:lnTo>
                  <a:lnTo>
                    <a:pt x="2406" y="2688"/>
                  </a:lnTo>
                  <a:lnTo>
                    <a:pt x="2468" y="2688"/>
                  </a:lnTo>
                  <a:lnTo>
                    <a:pt x="2562" y="2688"/>
                  </a:lnTo>
                  <a:lnTo>
                    <a:pt x="2593" y="2719"/>
                  </a:lnTo>
                  <a:lnTo>
                    <a:pt x="2656" y="2719"/>
                  </a:lnTo>
                  <a:lnTo>
                    <a:pt x="2718" y="2781"/>
                  </a:lnTo>
                  <a:lnTo>
                    <a:pt x="2718" y="2875"/>
                  </a:lnTo>
                  <a:lnTo>
                    <a:pt x="2656" y="2906"/>
                  </a:lnTo>
                  <a:lnTo>
                    <a:pt x="2593" y="2969"/>
                  </a:lnTo>
                  <a:lnTo>
                    <a:pt x="3000" y="2875"/>
                  </a:lnTo>
                  <a:lnTo>
                    <a:pt x="3406" y="2750"/>
                  </a:lnTo>
                  <a:lnTo>
                    <a:pt x="3406" y="2688"/>
                  </a:lnTo>
                  <a:lnTo>
                    <a:pt x="3156" y="2656"/>
                  </a:lnTo>
                  <a:lnTo>
                    <a:pt x="2968" y="2594"/>
                  </a:lnTo>
                  <a:lnTo>
                    <a:pt x="2968" y="2563"/>
                  </a:lnTo>
                  <a:lnTo>
                    <a:pt x="3000" y="2500"/>
                  </a:lnTo>
                  <a:lnTo>
                    <a:pt x="2937" y="2500"/>
                  </a:lnTo>
                  <a:lnTo>
                    <a:pt x="2906" y="2500"/>
                  </a:lnTo>
                  <a:lnTo>
                    <a:pt x="2812" y="2438"/>
                  </a:lnTo>
                  <a:lnTo>
                    <a:pt x="2781" y="2281"/>
                  </a:lnTo>
                  <a:lnTo>
                    <a:pt x="2937" y="2344"/>
                  </a:lnTo>
                  <a:lnTo>
                    <a:pt x="3125" y="2344"/>
                  </a:lnTo>
                  <a:lnTo>
                    <a:pt x="3218" y="2250"/>
                  </a:lnTo>
                  <a:lnTo>
                    <a:pt x="3281" y="2188"/>
                  </a:lnTo>
                  <a:lnTo>
                    <a:pt x="3593" y="2188"/>
                  </a:lnTo>
                  <a:lnTo>
                    <a:pt x="3625" y="2094"/>
                  </a:lnTo>
                  <a:lnTo>
                    <a:pt x="3750" y="2063"/>
                  </a:lnTo>
                  <a:lnTo>
                    <a:pt x="3843" y="2031"/>
                  </a:lnTo>
                  <a:close/>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7">
              <a:extLst>
                <a:ext uri="{FF2B5EF4-FFF2-40B4-BE49-F238E27FC236}">
                  <a16:creationId xmlns:a16="http://schemas.microsoft.com/office/drawing/2014/main" id="{B1D6B399-2915-4AF4-B737-FAAAF0F0C2B7}"/>
                </a:ext>
              </a:extLst>
            </p:cNvPr>
            <p:cNvSpPr>
              <a:spLocks noChangeArrowheads="1"/>
            </p:cNvSpPr>
            <p:nvPr/>
          </p:nvSpPr>
          <p:spPr bwMode="auto">
            <a:xfrm>
              <a:off x="5867400" y="4149725"/>
              <a:ext cx="1519238" cy="1069975"/>
            </a:xfrm>
            <a:custGeom>
              <a:avLst/>
              <a:gdLst>
                <a:gd name="T0" fmla="*/ 1656 w 4219"/>
                <a:gd name="T1" fmla="*/ 2219 h 2970"/>
                <a:gd name="T2" fmla="*/ 1437 w 4219"/>
                <a:gd name="T3" fmla="*/ 2500 h 2970"/>
                <a:gd name="T4" fmla="*/ 1531 w 4219"/>
                <a:gd name="T5" fmla="*/ 2563 h 2970"/>
                <a:gd name="T6" fmla="*/ 1718 w 4219"/>
                <a:gd name="T7" fmla="*/ 2500 h 2970"/>
                <a:gd name="T8" fmla="*/ 3843 w 4219"/>
                <a:gd name="T9" fmla="*/ 2031 h 2970"/>
                <a:gd name="T10" fmla="*/ 4218 w 4219"/>
                <a:gd name="T11" fmla="*/ 1719 h 2970"/>
                <a:gd name="T12" fmla="*/ 4156 w 4219"/>
                <a:gd name="T13" fmla="*/ 1406 h 2970"/>
                <a:gd name="T14" fmla="*/ 4156 w 4219"/>
                <a:gd name="T15" fmla="*/ 1063 h 2970"/>
                <a:gd name="T16" fmla="*/ 4031 w 4219"/>
                <a:gd name="T17" fmla="*/ 875 h 2970"/>
                <a:gd name="T18" fmla="*/ 3750 w 4219"/>
                <a:gd name="T19" fmla="*/ 719 h 2970"/>
                <a:gd name="T20" fmla="*/ 3500 w 4219"/>
                <a:gd name="T21" fmla="*/ 719 h 2970"/>
                <a:gd name="T22" fmla="*/ 3250 w 4219"/>
                <a:gd name="T23" fmla="*/ 625 h 2970"/>
                <a:gd name="T24" fmla="*/ 3125 w 4219"/>
                <a:gd name="T25" fmla="*/ 469 h 2970"/>
                <a:gd name="T26" fmla="*/ 2812 w 4219"/>
                <a:gd name="T27" fmla="*/ 406 h 2970"/>
                <a:gd name="T28" fmla="*/ 2593 w 4219"/>
                <a:gd name="T29" fmla="*/ 219 h 2970"/>
                <a:gd name="T30" fmla="*/ 2468 w 4219"/>
                <a:gd name="T31" fmla="*/ 31 h 2970"/>
                <a:gd name="T32" fmla="*/ 2250 w 4219"/>
                <a:gd name="T33" fmla="*/ 94 h 2970"/>
                <a:gd name="T34" fmla="*/ 2031 w 4219"/>
                <a:gd name="T35" fmla="*/ 0 h 2970"/>
                <a:gd name="T36" fmla="*/ 1968 w 4219"/>
                <a:gd name="T37" fmla="*/ 188 h 2970"/>
                <a:gd name="T38" fmla="*/ 1687 w 4219"/>
                <a:gd name="T39" fmla="*/ 188 h 2970"/>
                <a:gd name="T40" fmla="*/ 1437 w 4219"/>
                <a:gd name="T41" fmla="*/ 156 h 2970"/>
                <a:gd name="T42" fmla="*/ 1250 w 4219"/>
                <a:gd name="T43" fmla="*/ 156 h 2970"/>
                <a:gd name="T44" fmla="*/ 750 w 4219"/>
                <a:gd name="T45" fmla="*/ 125 h 2970"/>
                <a:gd name="T46" fmla="*/ 531 w 4219"/>
                <a:gd name="T47" fmla="*/ 188 h 2970"/>
                <a:gd name="T48" fmla="*/ 312 w 4219"/>
                <a:gd name="T49" fmla="*/ 219 h 2970"/>
                <a:gd name="T50" fmla="*/ 312 w 4219"/>
                <a:gd name="T51" fmla="*/ 469 h 2970"/>
                <a:gd name="T52" fmla="*/ 343 w 4219"/>
                <a:gd name="T53" fmla="*/ 813 h 2970"/>
                <a:gd name="T54" fmla="*/ 250 w 4219"/>
                <a:gd name="T55" fmla="*/ 1188 h 2970"/>
                <a:gd name="T56" fmla="*/ 31 w 4219"/>
                <a:gd name="T57" fmla="*/ 1406 h 2970"/>
                <a:gd name="T58" fmla="*/ 156 w 4219"/>
                <a:gd name="T59" fmla="*/ 1594 h 2970"/>
                <a:gd name="T60" fmla="*/ 468 w 4219"/>
                <a:gd name="T61" fmla="*/ 1688 h 2970"/>
                <a:gd name="T62" fmla="*/ 750 w 4219"/>
                <a:gd name="T63" fmla="*/ 1563 h 2970"/>
                <a:gd name="T64" fmla="*/ 968 w 4219"/>
                <a:gd name="T65" fmla="*/ 1406 h 2970"/>
                <a:gd name="T66" fmla="*/ 1250 w 4219"/>
                <a:gd name="T67" fmla="*/ 1406 h 2970"/>
                <a:gd name="T68" fmla="*/ 1531 w 4219"/>
                <a:gd name="T69" fmla="*/ 1594 h 2970"/>
                <a:gd name="T70" fmla="*/ 1656 w 4219"/>
                <a:gd name="T71" fmla="*/ 1938 h 2970"/>
                <a:gd name="T72" fmla="*/ 1843 w 4219"/>
                <a:gd name="T73" fmla="*/ 2281 h 2970"/>
                <a:gd name="T74" fmla="*/ 2281 w 4219"/>
                <a:gd name="T75" fmla="*/ 2188 h 2970"/>
                <a:gd name="T76" fmla="*/ 2281 w 4219"/>
                <a:gd name="T77" fmla="*/ 2344 h 2970"/>
                <a:gd name="T78" fmla="*/ 2656 w 4219"/>
                <a:gd name="T79" fmla="*/ 2344 h 2970"/>
                <a:gd name="T80" fmla="*/ 2718 w 4219"/>
                <a:gd name="T81" fmla="*/ 2531 h 2970"/>
                <a:gd name="T82" fmla="*/ 2406 w 4219"/>
                <a:gd name="T83" fmla="*/ 2688 h 2970"/>
                <a:gd name="T84" fmla="*/ 2656 w 4219"/>
                <a:gd name="T85" fmla="*/ 2719 h 2970"/>
                <a:gd name="T86" fmla="*/ 2593 w 4219"/>
                <a:gd name="T87" fmla="*/ 2969 h 2970"/>
                <a:gd name="T88" fmla="*/ 3156 w 4219"/>
                <a:gd name="T89" fmla="*/ 2656 h 2970"/>
                <a:gd name="T90" fmla="*/ 2937 w 4219"/>
                <a:gd name="T91" fmla="*/ 2500 h 2970"/>
                <a:gd name="T92" fmla="*/ 2937 w 4219"/>
                <a:gd name="T93" fmla="*/ 2344 h 2970"/>
                <a:gd name="T94" fmla="*/ 3593 w 4219"/>
                <a:gd name="T95" fmla="*/ 2188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19" h="2970">
                  <a:moveTo>
                    <a:pt x="1843" y="2281"/>
                  </a:moveTo>
                  <a:lnTo>
                    <a:pt x="1781" y="2250"/>
                  </a:lnTo>
                  <a:lnTo>
                    <a:pt x="1718" y="2250"/>
                  </a:lnTo>
                  <a:lnTo>
                    <a:pt x="1656" y="2219"/>
                  </a:lnTo>
                  <a:lnTo>
                    <a:pt x="1625" y="2219"/>
                  </a:lnTo>
                  <a:lnTo>
                    <a:pt x="1531" y="2281"/>
                  </a:lnTo>
                  <a:lnTo>
                    <a:pt x="1499" y="2406"/>
                  </a:lnTo>
                  <a:lnTo>
                    <a:pt x="1437" y="2500"/>
                  </a:lnTo>
                  <a:lnTo>
                    <a:pt x="1375" y="2563"/>
                  </a:lnTo>
                  <a:lnTo>
                    <a:pt x="1437" y="2563"/>
                  </a:lnTo>
                  <a:lnTo>
                    <a:pt x="1499" y="2594"/>
                  </a:lnTo>
                  <a:lnTo>
                    <a:pt x="1531" y="2563"/>
                  </a:lnTo>
                  <a:lnTo>
                    <a:pt x="1562" y="2563"/>
                  </a:lnTo>
                  <a:lnTo>
                    <a:pt x="1656" y="2563"/>
                  </a:lnTo>
                  <a:lnTo>
                    <a:pt x="1656" y="2531"/>
                  </a:lnTo>
                  <a:lnTo>
                    <a:pt x="1718" y="2500"/>
                  </a:lnTo>
                  <a:lnTo>
                    <a:pt x="1781" y="2469"/>
                  </a:lnTo>
                  <a:lnTo>
                    <a:pt x="1781" y="2438"/>
                  </a:lnTo>
                  <a:lnTo>
                    <a:pt x="1843" y="2281"/>
                  </a:lnTo>
                  <a:close/>
                  <a:moveTo>
                    <a:pt x="3843" y="2031"/>
                  </a:moveTo>
                  <a:lnTo>
                    <a:pt x="3875" y="1906"/>
                  </a:lnTo>
                  <a:lnTo>
                    <a:pt x="4000" y="1781"/>
                  </a:lnTo>
                  <a:lnTo>
                    <a:pt x="4093" y="1781"/>
                  </a:lnTo>
                  <a:lnTo>
                    <a:pt x="4218" y="1719"/>
                  </a:lnTo>
                  <a:lnTo>
                    <a:pt x="4187" y="1594"/>
                  </a:lnTo>
                  <a:lnTo>
                    <a:pt x="4156" y="1469"/>
                  </a:lnTo>
                  <a:lnTo>
                    <a:pt x="4156" y="1438"/>
                  </a:lnTo>
                  <a:lnTo>
                    <a:pt x="4156" y="1406"/>
                  </a:lnTo>
                  <a:lnTo>
                    <a:pt x="4156" y="1281"/>
                  </a:lnTo>
                  <a:lnTo>
                    <a:pt x="4062" y="1219"/>
                  </a:lnTo>
                  <a:lnTo>
                    <a:pt x="4062" y="1188"/>
                  </a:lnTo>
                  <a:lnTo>
                    <a:pt x="4156" y="1063"/>
                  </a:lnTo>
                  <a:lnTo>
                    <a:pt x="4093" y="1063"/>
                  </a:lnTo>
                  <a:lnTo>
                    <a:pt x="4093" y="969"/>
                  </a:lnTo>
                  <a:lnTo>
                    <a:pt x="4062" y="906"/>
                  </a:lnTo>
                  <a:lnTo>
                    <a:pt x="4031" y="875"/>
                  </a:lnTo>
                  <a:lnTo>
                    <a:pt x="3906" y="813"/>
                  </a:lnTo>
                  <a:lnTo>
                    <a:pt x="3843" y="781"/>
                  </a:lnTo>
                  <a:lnTo>
                    <a:pt x="3750" y="750"/>
                  </a:lnTo>
                  <a:lnTo>
                    <a:pt x="3750" y="719"/>
                  </a:lnTo>
                  <a:lnTo>
                    <a:pt x="3656" y="688"/>
                  </a:lnTo>
                  <a:lnTo>
                    <a:pt x="3625" y="688"/>
                  </a:lnTo>
                  <a:lnTo>
                    <a:pt x="3593" y="688"/>
                  </a:lnTo>
                  <a:lnTo>
                    <a:pt x="3500" y="719"/>
                  </a:lnTo>
                  <a:lnTo>
                    <a:pt x="3375" y="750"/>
                  </a:lnTo>
                  <a:lnTo>
                    <a:pt x="3343" y="750"/>
                  </a:lnTo>
                  <a:lnTo>
                    <a:pt x="3343" y="688"/>
                  </a:lnTo>
                  <a:lnTo>
                    <a:pt x="3250" y="625"/>
                  </a:lnTo>
                  <a:lnTo>
                    <a:pt x="3218" y="625"/>
                  </a:lnTo>
                  <a:lnTo>
                    <a:pt x="3218" y="594"/>
                  </a:lnTo>
                  <a:lnTo>
                    <a:pt x="3156" y="594"/>
                  </a:lnTo>
                  <a:lnTo>
                    <a:pt x="3125" y="469"/>
                  </a:lnTo>
                  <a:lnTo>
                    <a:pt x="3062" y="438"/>
                  </a:lnTo>
                  <a:lnTo>
                    <a:pt x="2968" y="438"/>
                  </a:lnTo>
                  <a:lnTo>
                    <a:pt x="2906" y="406"/>
                  </a:lnTo>
                  <a:lnTo>
                    <a:pt x="2812" y="406"/>
                  </a:lnTo>
                  <a:lnTo>
                    <a:pt x="2750" y="406"/>
                  </a:lnTo>
                  <a:lnTo>
                    <a:pt x="2656" y="313"/>
                  </a:lnTo>
                  <a:lnTo>
                    <a:pt x="2656" y="281"/>
                  </a:lnTo>
                  <a:lnTo>
                    <a:pt x="2593" y="219"/>
                  </a:lnTo>
                  <a:lnTo>
                    <a:pt x="2562" y="188"/>
                  </a:lnTo>
                  <a:lnTo>
                    <a:pt x="2562" y="156"/>
                  </a:lnTo>
                  <a:lnTo>
                    <a:pt x="2531" y="94"/>
                  </a:lnTo>
                  <a:lnTo>
                    <a:pt x="2468" y="31"/>
                  </a:lnTo>
                  <a:lnTo>
                    <a:pt x="2406" y="31"/>
                  </a:lnTo>
                  <a:lnTo>
                    <a:pt x="2375" y="0"/>
                  </a:lnTo>
                  <a:lnTo>
                    <a:pt x="2281" y="31"/>
                  </a:lnTo>
                  <a:lnTo>
                    <a:pt x="2250" y="94"/>
                  </a:lnTo>
                  <a:lnTo>
                    <a:pt x="2218" y="94"/>
                  </a:lnTo>
                  <a:lnTo>
                    <a:pt x="2187" y="31"/>
                  </a:lnTo>
                  <a:lnTo>
                    <a:pt x="2156" y="0"/>
                  </a:lnTo>
                  <a:lnTo>
                    <a:pt x="2031" y="0"/>
                  </a:lnTo>
                  <a:lnTo>
                    <a:pt x="2000" y="31"/>
                  </a:lnTo>
                  <a:lnTo>
                    <a:pt x="1968" y="94"/>
                  </a:lnTo>
                  <a:lnTo>
                    <a:pt x="1968" y="156"/>
                  </a:lnTo>
                  <a:lnTo>
                    <a:pt x="1968" y="188"/>
                  </a:lnTo>
                  <a:lnTo>
                    <a:pt x="1906" y="188"/>
                  </a:lnTo>
                  <a:lnTo>
                    <a:pt x="1875" y="188"/>
                  </a:lnTo>
                  <a:lnTo>
                    <a:pt x="1781" y="188"/>
                  </a:lnTo>
                  <a:lnTo>
                    <a:pt x="1687" y="188"/>
                  </a:lnTo>
                  <a:lnTo>
                    <a:pt x="1625" y="156"/>
                  </a:lnTo>
                  <a:lnTo>
                    <a:pt x="1562" y="188"/>
                  </a:lnTo>
                  <a:lnTo>
                    <a:pt x="1499" y="156"/>
                  </a:lnTo>
                  <a:lnTo>
                    <a:pt x="1437" y="156"/>
                  </a:lnTo>
                  <a:lnTo>
                    <a:pt x="1375" y="188"/>
                  </a:lnTo>
                  <a:lnTo>
                    <a:pt x="1375" y="219"/>
                  </a:lnTo>
                  <a:lnTo>
                    <a:pt x="1343" y="156"/>
                  </a:lnTo>
                  <a:lnTo>
                    <a:pt x="1250" y="156"/>
                  </a:lnTo>
                  <a:lnTo>
                    <a:pt x="1156" y="156"/>
                  </a:lnTo>
                  <a:lnTo>
                    <a:pt x="1031" y="156"/>
                  </a:lnTo>
                  <a:lnTo>
                    <a:pt x="937" y="125"/>
                  </a:lnTo>
                  <a:lnTo>
                    <a:pt x="750" y="125"/>
                  </a:lnTo>
                  <a:lnTo>
                    <a:pt x="624" y="125"/>
                  </a:lnTo>
                  <a:lnTo>
                    <a:pt x="562" y="125"/>
                  </a:lnTo>
                  <a:lnTo>
                    <a:pt x="562" y="156"/>
                  </a:lnTo>
                  <a:lnTo>
                    <a:pt x="531" y="188"/>
                  </a:lnTo>
                  <a:lnTo>
                    <a:pt x="468" y="188"/>
                  </a:lnTo>
                  <a:lnTo>
                    <a:pt x="406" y="125"/>
                  </a:lnTo>
                  <a:lnTo>
                    <a:pt x="312" y="156"/>
                  </a:lnTo>
                  <a:lnTo>
                    <a:pt x="312" y="219"/>
                  </a:lnTo>
                  <a:lnTo>
                    <a:pt x="343" y="281"/>
                  </a:lnTo>
                  <a:lnTo>
                    <a:pt x="343" y="313"/>
                  </a:lnTo>
                  <a:lnTo>
                    <a:pt x="312" y="406"/>
                  </a:lnTo>
                  <a:lnTo>
                    <a:pt x="312" y="469"/>
                  </a:lnTo>
                  <a:lnTo>
                    <a:pt x="312" y="594"/>
                  </a:lnTo>
                  <a:lnTo>
                    <a:pt x="312" y="719"/>
                  </a:lnTo>
                  <a:lnTo>
                    <a:pt x="406" y="750"/>
                  </a:lnTo>
                  <a:lnTo>
                    <a:pt x="343" y="813"/>
                  </a:lnTo>
                  <a:lnTo>
                    <a:pt x="312" y="938"/>
                  </a:lnTo>
                  <a:lnTo>
                    <a:pt x="312" y="969"/>
                  </a:lnTo>
                  <a:lnTo>
                    <a:pt x="250" y="1063"/>
                  </a:lnTo>
                  <a:lnTo>
                    <a:pt x="250" y="1188"/>
                  </a:lnTo>
                  <a:lnTo>
                    <a:pt x="312" y="1250"/>
                  </a:lnTo>
                  <a:lnTo>
                    <a:pt x="218" y="1313"/>
                  </a:lnTo>
                  <a:lnTo>
                    <a:pt x="93" y="1375"/>
                  </a:lnTo>
                  <a:lnTo>
                    <a:pt x="31" y="1406"/>
                  </a:lnTo>
                  <a:lnTo>
                    <a:pt x="0" y="1500"/>
                  </a:lnTo>
                  <a:lnTo>
                    <a:pt x="31" y="1500"/>
                  </a:lnTo>
                  <a:lnTo>
                    <a:pt x="62" y="1563"/>
                  </a:lnTo>
                  <a:lnTo>
                    <a:pt x="156" y="1594"/>
                  </a:lnTo>
                  <a:lnTo>
                    <a:pt x="312" y="1594"/>
                  </a:lnTo>
                  <a:lnTo>
                    <a:pt x="343" y="1594"/>
                  </a:lnTo>
                  <a:lnTo>
                    <a:pt x="437" y="1656"/>
                  </a:lnTo>
                  <a:lnTo>
                    <a:pt x="468" y="1688"/>
                  </a:lnTo>
                  <a:lnTo>
                    <a:pt x="562" y="1688"/>
                  </a:lnTo>
                  <a:lnTo>
                    <a:pt x="593" y="1594"/>
                  </a:lnTo>
                  <a:lnTo>
                    <a:pt x="687" y="1563"/>
                  </a:lnTo>
                  <a:lnTo>
                    <a:pt x="750" y="1563"/>
                  </a:lnTo>
                  <a:lnTo>
                    <a:pt x="781" y="1563"/>
                  </a:lnTo>
                  <a:lnTo>
                    <a:pt x="843" y="1469"/>
                  </a:lnTo>
                  <a:lnTo>
                    <a:pt x="875" y="1469"/>
                  </a:lnTo>
                  <a:lnTo>
                    <a:pt x="968" y="1406"/>
                  </a:lnTo>
                  <a:lnTo>
                    <a:pt x="1031" y="1375"/>
                  </a:lnTo>
                  <a:lnTo>
                    <a:pt x="1125" y="1375"/>
                  </a:lnTo>
                  <a:lnTo>
                    <a:pt x="1218" y="1406"/>
                  </a:lnTo>
                  <a:lnTo>
                    <a:pt x="1250" y="1406"/>
                  </a:lnTo>
                  <a:lnTo>
                    <a:pt x="1312" y="1469"/>
                  </a:lnTo>
                  <a:lnTo>
                    <a:pt x="1375" y="1500"/>
                  </a:lnTo>
                  <a:lnTo>
                    <a:pt x="1437" y="1563"/>
                  </a:lnTo>
                  <a:lnTo>
                    <a:pt x="1531" y="1594"/>
                  </a:lnTo>
                  <a:lnTo>
                    <a:pt x="1531" y="1688"/>
                  </a:lnTo>
                  <a:lnTo>
                    <a:pt x="1562" y="1781"/>
                  </a:lnTo>
                  <a:lnTo>
                    <a:pt x="1625" y="1875"/>
                  </a:lnTo>
                  <a:lnTo>
                    <a:pt x="1656" y="1938"/>
                  </a:lnTo>
                  <a:lnTo>
                    <a:pt x="1656" y="1969"/>
                  </a:lnTo>
                  <a:lnTo>
                    <a:pt x="1687" y="2094"/>
                  </a:lnTo>
                  <a:lnTo>
                    <a:pt x="1718" y="2156"/>
                  </a:lnTo>
                  <a:lnTo>
                    <a:pt x="1843" y="2281"/>
                  </a:lnTo>
                  <a:lnTo>
                    <a:pt x="1906" y="2219"/>
                  </a:lnTo>
                  <a:lnTo>
                    <a:pt x="2093" y="2188"/>
                  </a:lnTo>
                  <a:lnTo>
                    <a:pt x="2218" y="2188"/>
                  </a:lnTo>
                  <a:lnTo>
                    <a:pt x="2281" y="2188"/>
                  </a:lnTo>
                  <a:lnTo>
                    <a:pt x="2281" y="2219"/>
                  </a:lnTo>
                  <a:lnTo>
                    <a:pt x="2250" y="2250"/>
                  </a:lnTo>
                  <a:lnTo>
                    <a:pt x="2187" y="2250"/>
                  </a:lnTo>
                  <a:lnTo>
                    <a:pt x="2281" y="2344"/>
                  </a:lnTo>
                  <a:lnTo>
                    <a:pt x="2437" y="2438"/>
                  </a:lnTo>
                  <a:lnTo>
                    <a:pt x="2531" y="2406"/>
                  </a:lnTo>
                  <a:lnTo>
                    <a:pt x="2593" y="2344"/>
                  </a:lnTo>
                  <a:lnTo>
                    <a:pt x="2656" y="2344"/>
                  </a:lnTo>
                  <a:lnTo>
                    <a:pt x="2750" y="2406"/>
                  </a:lnTo>
                  <a:lnTo>
                    <a:pt x="2750" y="2469"/>
                  </a:lnTo>
                  <a:lnTo>
                    <a:pt x="2750" y="2531"/>
                  </a:lnTo>
                  <a:lnTo>
                    <a:pt x="2718" y="2531"/>
                  </a:lnTo>
                  <a:lnTo>
                    <a:pt x="2656" y="2500"/>
                  </a:lnTo>
                  <a:lnTo>
                    <a:pt x="2531" y="2531"/>
                  </a:lnTo>
                  <a:lnTo>
                    <a:pt x="2406" y="2594"/>
                  </a:lnTo>
                  <a:lnTo>
                    <a:pt x="2406" y="2688"/>
                  </a:lnTo>
                  <a:lnTo>
                    <a:pt x="2468" y="2688"/>
                  </a:lnTo>
                  <a:lnTo>
                    <a:pt x="2562" y="2688"/>
                  </a:lnTo>
                  <a:lnTo>
                    <a:pt x="2593" y="2719"/>
                  </a:lnTo>
                  <a:lnTo>
                    <a:pt x="2656" y="2719"/>
                  </a:lnTo>
                  <a:lnTo>
                    <a:pt x="2718" y="2781"/>
                  </a:lnTo>
                  <a:lnTo>
                    <a:pt x="2718" y="2875"/>
                  </a:lnTo>
                  <a:lnTo>
                    <a:pt x="2656" y="2906"/>
                  </a:lnTo>
                  <a:lnTo>
                    <a:pt x="2593" y="2969"/>
                  </a:lnTo>
                  <a:lnTo>
                    <a:pt x="3000" y="2875"/>
                  </a:lnTo>
                  <a:lnTo>
                    <a:pt x="3406" y="2750"/>
                  </a:lnTo>
                  <a:lnTo>
                    <a:pt x="3406" y="2688"/>
                  </a:lnTo>
                  <a:lnTo>
                    <a:pt x="3156" y="2656"/>
                  </a:lnTo>
                  <a:lnTo>
                    <a:pt x="2968" y="2594"/>
                  </a:lnTo>
                  <a:lnTo>
                    <a:pt x="2968" y="2563"/>
                  </a:lnTo>
                  <a:lnTo>
                    <a:pt x="3000" y="2500"/>
                  </a:lnTo>
                  <a:lnTo>
                    <a:pt x="2937" y="2500"/>
                  </a:lnTo>
                  <a:lnTo>
                    <a:pt x="2906" y="2500"/>
                  </a:lnTo>
                  <a:lnTo>
                    <a:pt x="2812" y="2438"/>
                  </a:lnTo>
                  <a:lnTo>
                    <a:pt x="2781" y="2281"/>
                  </a:lnTo>
                  <a:lnTo>
                    <a:pt x="2937" y="2344"/>
                  </a:lnTo>
                  <a:lnTo>
                    <a:pt x="3125" y="2344"/>
                  </a:lnTo>
                  <a:lnTo>
                    <a:pt x="3218" y="2250"/>
                  </a:lnTo>
                  <a:lnTo>
                    <a:pt x="3281" y="2188"/>
                  </a:lnTo>
                  <a:lnTo>
                    <a:pt x="3593" y="2188"/>
                  </a:lnTo>
                  <a:lnTo>
                    <a:pt x="3625" y="2094"/>
                  </a:lnTo>
                  <a:lnTo>
                    <a:pt x="3750" y="2063"/>
                  </a:lnTo>
                  <a:lnTo>
                    <a:pt x="3843" y="2031"/>
                  </a:lnTo>
                  <a:close/>
                </a:path>
              </a:pathLst>
            </a:custGeom>
            <a:grpFill/>
            <a:ln w="9525" cap="flat">
              <a:solidFill>
                <a:srgbClr val="FFFFFF"/>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 name="Freeform 8">
              <a:extLst>
                <a:ext uri="{FF2B5EF4-FFF2-40B4-BE49-F238E27FC236}">
                  <a16:creationId xmlns:a16="http://schemas.microsoft.com/office/drawing/2014/main" id="{24A2228C-F8A4-474D-9F1E-F7C29FB2FA64}"/>
                </a:ext>
              </a:extLst>
            </p:cNvPr>
            <p:cNvSpPr>
              <a:spLocks noChangeArrowheads="1"/>
            </p:cNvSpPr>
            <p:nvPr/>
          </p:nvSpPr>
          <p:spPr bwMode="auto">
            <a:xfrm>
              <a:off x="4213225" y="4768850"/>
              <a:ext cx="439738" cy="280988"/>
            </a:xfrm>
            <a:custGeom>
              <a:avLst/>
              <a:gdLst>
                <a:gd name="T0" fmla="*/ 1219 w 1220"/>
                <a:gd name="T1" fmla="*/ 344 h 782"/>
                <a:gd name="T2" fmla="*/ 1219 w 1220"/>
                <a:gd name="T3" fmla="*/ 312 h 782"/>
                <a:gd name="T4" fmla="*/ 1219 w 1220"/>
                <a:gd name="T5" fmla="*/ 281 h 782"/>
                <a:gd name="T6" fmla="*/ 1187 w 1220"/>
                <a:gd name="T7" fmla="*/ 281 h 782"/>
                <a:gd name="T8" fmla="*/ 1187 w 1220"/>
                <a:gd name="T9" fmla="*/ 250 h 782"/>
                <a:gd name="T10" fmla="*/ 1156 w 1220"/>
                <a:gd name="T11" fmla="*/ 219 h 782"/>
                <a:gd name="T12" fmla="*/ 1156 w 1220"/>
                <a:gd name="T13" fmla="*/ 187 h 782"/>
                <a:gd name="T14" fmla="*/ 906 w 1220"/>
                <a:gd name="T15" fmla="*/ 31 h 782"/>
                <a:gd name="T16" fmla="*/ 844 w 1220"/>
                <a:gd name="T17" fmla="*/ 0 h 782"/>
                <a:gd name="T18" fmla="*/ 781 w 1220"/>
                <a:gd name="T19" fmla="*/ 0 h 782"/>
                <a:gd name="T20" fmla="*/ 750 w 1220"/>
                <a:gd name="T21" fmla="*/ 31 h 782"/>
                <a:gd name="T22" fmla="*/ 656 w 1220"/>
                <a:gd name="T23" fmla="*/ 62 h 782"/>
                <a:gd name="T24" fmla="*/ 625 w 1220"/>
                <a:gd name="T25" fmla="*/ 62 h 782"/>
                <a:gd name="T26" fmla="*/ 562 w 1220"/>
                <a:gd name="T27" fmla="*/ 94 h 782"/>
                <a:gd name="T28" fmla="*/ 500 w 1220"/>
                <a:gd name="T29" fmla="*/ 94 h 782"/>
                <a:gd name="T30" fmla="*/ 469 w 1220"/>
                <a:gd name="T31" fmla="*/ 94 h 782"/>
                <a:gd name="T32" fmla="*/ 469 w 1220"/>
                <a:gd name="T33" fmla="*/ 156 h 782"/>
                <a:gd name="T34" fmla="*/ 469 w 1220"/>
                <a:gd name="T35" fmla="*/ 187 h 782"/>
                <a:gd name="T36" fmla="*/ 375 w 1220"/>
                <a:gd name="T37" fmla="*/ 187 h 782"/>
                <a:gd name="T38" fmla="*/ 281 w 1220"/>
                <a:gd name="T39" fmla="*/ 250 h 782"/>
                <a:gd name="T40" fmla="*/ 219 w 1220"/>
                <a:gd name="T41" fmla="*/ 344 h 782"/>
                <a:gd name="T42" fmla="*/ 125 w 1220"/>
                <a:gd name="T43" fmla="*/ 469 h 782"/>
                <a:gd name="T44" fmla="*/ 62 w 1220"/>
                <a:gd name="T45" fmla="*/ 531 h 782"/>
                <a:gd name="T46" fmla="*/ 62 w 1220"/>
                <a:gd name="T47" fmla="*/ 562 h 782"/>
                <a:gd name="T48" fmla="*/ 0 w 1220"/>
                <a:gd name="T49" fmla="*/ 687 h 782"/>
                <a:gd name="T50" fmla="*/ 62 w 1220"/>
                <a:gd name="T51" fmla="*/ 687 h 782"/>
                <a:gd name="T52" fmla="*/ 94 w 1220"/>
                <a:gd name="T53" fmla="*/ 687 h 782"/>
                <a:gd name="T54" fmla="*/ 156 w 1220"/>
                <a:gd name="T55" fmla="*/ 656 h 782"/>
                <a:gd name="T56" fmla="*/ 219 w 1220"/>
                <a:gd name="T57" fmla="*/ 687 h 782"/>
                <a:gd name="T58" fmla="*/ 250 w 1220"/>
                <a:gd name="T59" fmla="*/ 719 h 782"/>
                <a:gd name="T60" fmla="*/ 375 w 1220"/>
                <a:gd name="T61" fmla="*/ 750 h 782"/>
                <a:gd name="T62" fmla="*/ 375 w 1220"/>
                <a:gd name="T63" fmla="*/ 781 h 782"/>
                <a:gd name="T64" fmla="*/ 469 w 1220"/>
                <a:gd name="T65" fmla="*/ 781 h 782"/>
                <a:gd name="T66" fmla="*/ 531 w 1220"/>
                <a:gd name="T67" fmla="*/ 750 h 782"/>
                <a:gd name="T68" fmla="*/ 625 w 1220"/>
                <a:gd name="T69" fmla="*/ 687 h 782"/>
                <a:gd name="T70" fmla="*/ 625 w 1220"/>
                <a:gd name="T71" fmla="*/ 656 h 782"/>
                <a:gd name="T72" fmla="*/ 625 w 1220"/>
                <a:gd name="T73" fmla="*/ 562 h 782"/>
                <a:gd name="T74" fmla="*/ 656 w 1220"/>
                <a:gd name="T75" fmla="*/ 562 h 782"/>
                <a:gd name="T76" fmla="*/ 687 w 1220"/>
                <a:gd name="T77" fmla="*/ 687 h 782"/>
                <a:gd name="T78" fmla="*/ 781 w 1220"/>
                <a:gd name="T79" fmla="*/ 687 h 782"/>
                <a:gd name="T80" fmla="*/ 844 w 1220"/>
                <a:gd name="T81" fmla="*/ 719 h 782"/>
                <a:gd name="T82" fmla="*/ 906 w 1220"/>
                <a:gd name="T83" fmla="*/ 719 h 782"/>
                <a:gd name="T84" fmla="*/ 906 w 1220"/>
                <a:gd name="T85" fmla="*/ 656 h 782"/>
                <a:gd name="T86" fmla="*/ 906 w 1220"/>
                <a:gd name="T87" fmla="*/ 562 h 782"/>
                <a:gd name="T88" fmla="*/ 1000 w 1220"/>
                <a:gd name="T89" fmla="*/ 531 h 782"/>
                <a:gd name="T90" fmla="*/ 1062 w 1220"/>
                <a:gd name="T91" fmla="*/ 469 h 782"/>
                <a:gd name="T92" fmla="*/ 1156 w 1220"/>
                <a:gd name="T93" fmla="*/ 469 h 782"/>
                <a:gd name="T94" fmla="*/ 1187 w 1220"/>
                <a:gd name="T95" fmla="*/ 500 h 782"/>
                <a:gd name="T96" fmla="*/ 1219 w 1220"/>
                <a:gd name="T97" fmla="*/ 469 h 782"/>
                <a:gd name="T98" fmla="*/ 1187 w 1220"/>
                <a:gd name="T99" fmla="*/ 437 h 782"/>
                <a:gd name="T100" fmla="*/ 1187 w 1220"/>
                <a:gd name="T101" fmla="*/ 375 h 782"/>
                <a:gd name="T102" fmla="*/ 1219 w 1220"/>
                <a:gd name="T103" fmla="*/ 34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0" h="782">
                  <a:moveTo>
                    <a:pt x="1219" y="344"/>
                  </a:moveTo>
                  <a:lnTo>
                    <a:pt x="1219" y="312"/>
                  </a:lnTo>
                  <a:lnTo>
                    <a:pt x="1219" y="281"/>
                  </a:lnTo>
                  <a:lnTo>
                    <a:pt x="1187" y="281"/>
                  </a:lnTo>
                  <a:lnTo>
                    <a:pt x="1187" y="250"/>
                  </a:lnTo>
                  <a:lnTo>
                    <a:pt x="1156" y="219"/>
                  </a:lnTo>
                  <a:lnTo>
                    <a:pt x="1156" y="187"/>
                  </a:lnTo>
                  <a:lnTo>
                    <a:pt x="906" y="31"/>
                  </a:lnTo>
                  <a:lnTo>
                    <a:pt x="844" y="0"/>
                  </a:lnTo>
                  <a:lnTo>
                    <a:pt x="781" y="0"/>
                  </a:lnTo>
                  <a:lnTo>
                    <a:pt x="750" y="31"/>
                  </a:lnTo>
                  <a:lnTo>
                    <a:pt x="656" y="62"/>
                  </a:lnTo>
                  <a:lnTo>
                    <a:pt x="625" y="62"/>
                  </a:lnTo>
                  <a:lnTo>
                    <a:pt x="562" y="94"/>
                  </a:lnTo>
                  <a:lnTo>
                    <a:pt x="500" y="94"/>
                  </a:lnTo>
                  <a:lnTo>
                    <a:pt x="469" y="94"/>
                  </a:lnTo>
                  <a:lnTo>
                    <a:pt x="469" y="156"/>
                  </a:lnTo>
                  <a:lnTo>
                    <a:pt x="469" y="187"/>
                  </a:lnTo>
                  <a:lnTo>
                    <a:pt x="375" y="187"/>
                  </a:lnTo>
                  <a:lnTo>
                    <a:pt x="281" y="250"/>
                  </a:lnTo>
                  <a:lnTo>
                    <a:pt x="219" y="344"/>
                  </a:lnTo>
                  <a:lnTo>
                    <a:pt x="125" y="469"/>
                  </a:lnTo>
                  <a:lnTo>
                    <a:pt x="62" y="531"/>
                  </a:lnTo>
                  <a:lnTo>
                    <a:pt x="62" y="562"/>
                  </a:lnTo>
                  <a:lnTo>
                    <a:pt x="0" y="687"/>
                  </a:lnTo>
                  <a:lnTo>
                    <a:pt x="62" y="687"/>
                  </a:lnTo>
                  <a:lnTo>
                    <a:pt x="94" y="687"/>
                  </a:lnTo>
                  <a:lnTo>
                    <a:pt x="156" y="656"/>
                  </a:lnTo>
                  <a:lnTo>
                    <a:pt x="219" y="687"/>
                  </a:lnTo>
                  <a:lnTo>
                    <a:pt x="250" y="719"/>
                  </a:lnTo>
                  <a:lnTo>
                    <a:pt x="375" y="750"/>
                  </a:lnTo>
                  <a:lnTo>
                    <a:pt x="375" y="781"/>
                  </a:lnTo>
                  <a:lnTo>
                    <a:pt x="469" y="781"/>
                  </a:lnTo>
                  <a:lnTo>
                    <a:pt x="531" y="750"/>
                  </a:lnTo>
                  <a:lnTo>
                    <a:pt x="625" y="687"/>
                  </a:lnTo>
                  <a:lnTo>
                    <a:pt x="625" y="656"/>
                  </a:lnTo>
                  <a:lnTo>
                    <a:pt x="625" y="562"/>
                  </a:lnTo>
                  <a:lnTo>
                    <a:pt x="656" y="562"/>
                  </a:lnTo>
                  <a:lnTo>
                    <a:pt x="687" y="687"/>
                  </a:lnTo>
                  <a:lnTo>
                    <a:pt x="781" y="687"/>
                  </a:lnTo>
                  <a:lnTo>
                    <a:pt x="844" y="719"/>
                  </a:lnTo>
                  <a:lnTo>
                    <a:pt x="906" y="719"/>
                  </a:lnTo>
                  <a:lnTo>
                    <a:pt x="906" y="656"/>
                  </a:lnTo>
                  <a:lnTo>
                    <a:pt x="906" y="562"/>
                  </a:lnTo>
                  <a:lnTo>
                    <a:pt x="1000" y="531"/>
                  </a:lnTo>
                  <a:lnTo>
                    <a:pt x="1062" y="469"/>
                  </a:lnTo>
                  <a:lnTo>
                    <a:pt x="1156" y="469"/>
                  </a:lnTo>
                  <a:lnTo>
                    <a:pt x="1187" y="500"/>
                  </a:lnTo>
                  <a:lnTo>
                    <a:pt x="1219" y="469"/>
                  </a:lnTo>
                  <a:lnTo>
                    <a:pt x="1187" y="437"/>
                  </a:lnTo>
                  <a:lnTo>
                    <a:pt x="1187" y="375"/>
                  </a:lnTo>
                  <a:lnTo>
                    <a:pt x="1219" y="344"/>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 name="Freeform 9">
              <a:extLst>
                <a:ext uri="{FF2B5EF4-FFF2-40B4-BE49-F238E27FC236}">
                  <a16:creationId xmlns:a16="http://schemas.microsoft.com/office/drawing/2014/main" id="{631CD677-3C69-42A4-B9C0-B4F684EE7F55}"/>
                </a:ext>
              </a:extLst>
            </p:cNvPr>
            <p:cNvSpPr>
              <a:spLocks noChangeArrowheads="1"/>
            </p:cNvSpPr>
            <p:nvPr/>
          </p:nvSpPr>
          <p:spPr bwMode="auto">
            <a:xfrm>
              <a:off x="4213225" y="4768850"/>
              <a:ext cx="439738" cy="280988"/>
            </a:xfrm>
            <a:custGeom>
              <a:avLst/>
              <a:gdLst>
                <a:gd name="T0" fmla="*/ 1219 w 1220"/>
                <a:gd name="T1" fmla="*/ 344 h 782"/>
                <a:gd name="T2" fmla="*/ 1219 w 1220"/>
                <a:gd name="T3" fmla="*/ 312 h 782"/>
                <a:gd name="T4" fmla="*/ 1219 w 1220"/>
                <a:gd name="T5" fmla="*/ 281 h 782"/>
                <a:gd name="T6" fmla="*/ 1187 w 1220"/>
                <a:gd name="T7" fmla="*/ 281 h 782"/>
                <a:gd name="T8" fmla="*/ 1187 w 1220"/>
                <a:gd name="T9" fmla="*/ 250 h 782"/>
                <a:gd name="T10" fmla="*/ 1156 w 1220"/>
                <a:gd name="T11" fmla="*/ 219 h 782"/>
                <a:gd name="T12" fmla="*/ 1156 w 1220"/>
                <a:gd name="T13" fmla="*/ 187 h 782"/>
                <a:gd name="T14" fmla="*/ 906 w 1220"/>
                <a:gd name="T15" fmla="*/ 31 h 782"/>
                <a:gd name="T16" fmla="*/ 844 w 1220"/>
                <a:gd name="T17" fmla="*/ 0 h 782"/>
                <a:gd name="T18" fmla="*/ 781 w 1220"/>
                <a:gd name="T19" fmla="*/ 0 h 782"/>
                <a:gd name="T20" fmla="*/ 750 w 1220"/>
                <a:gd name="T21" fmla="*/ 31 h 782"/>
                <a:gd name="T22" fmla="*/ 656 w 1220"/>
                <a:gd name="T23" fmla="*/ 62 h 782"/>
                <a:gd name="T24" fmla="*/ 625 w 1220"/>
                <a:gd name="T25" fmla="*/ 62 h 782"/>
                <a:gd name="T26" fmla="*/ 562 w 1220"/>
                <a:gd name="T27" fmla="*/ 94 h 782"/>
                <a:gd name="T28" fmla="*/ 500 w 1220"/>
                <a:gd name="T29" fmla="*/ 94 h 782"/>
                <a:gd name="T30" fmla="*/ 469 w 1220"/>
                <a:gd name="T31" fmla="*/ 94 h 782"/>
                <a:gd name="T32" fmla="*/ 469 w 1220"/>
                <a:gd name="T33" fmla="*/ 156 h 782"/>
                <a:gd name="T34" fmla="*/ 469 w 1220"/>
                <a:gd name="T35" fmla="*/ 187 h 782"/>
                <a:gd name="T36" fmla="*/ 375 w 1220"/>
                <a:gd name="T37" fmla="*/ 187 h 782"/>
                <a:gd name="T38" fmla="*/ 281 w 1220"/>
                <a:gd name="T39" fmla="*/ 250 h 782"/>
                <a:gd name="T40" fmla="*/ 219 w 1220"/>
                <a:gd name="T41" fmla="*/ 344 h 782"/>
                <a:gd name="T42" fmla="*/ 125 w 1220"/>
                <a:gd name="T43" fmla="*/ 469 h 782"/>
                <a:gd name="T44" fmla="*/ 62 w 1220"/>
                <a:gd name="T45" fmla="*/ 531 h 782"/>
                <a:gd name="T46" fmla="*/ 62 w 1220"/>
                <a:gd name="T47" fmla="*/ 562 h 782"/>
                <a:gd name="T48" fmla="*/ 0 w 1220"/>
                <a:gd name="T49" fmla="*/ 687 h 782"/>
                <a:gd name="T50" fmla="*/ 62 w 1220"/>
                <a:gd name="T51" fmla="*/ 687 h 782"/>
                <a:gd name="T52" fmla="*/ 94 w 1220"/>
                <a:gd name="T53" fmla="*/ 687 h 782"/>
                <a:gd name="T54" fmla="*/ 156 w 1220"/>
                <a:gd name="T55" fmla="*/ 656 h 782"/>
                <a:gd name="T56" fmla="*/ 219 w 1220"/>
                <a:gd name="T57" fmla="*/ 687 h 782"/>
                <a:gd name="T58" fmla="*/ 250 w 1220"/>
                <a:gd name="T59" fmla="*/ 719 h 782"/>
                <a:gd name="T60" fmla="*/ 375 w 1220"/>
                <a:gd name="T61" fmla="*/ 750 h 782"/>
                <a:gd name="T62" fmla="*/ 375 w 1220"/>
                <a:gd name="T63" fmla="*/ 781 h 782"/>
                <a:gd name="T64" fmla="*/ 469 w 1220"/>
                <a:gd name="T65" fmla="*/ 781 h 782"/>
                <a:gd name="T66" fmla="*/ 531 w 1220"/>
                <a:gd name="T67" fmla="*/ 750 h 782"/>
                <a:gd name="T68" fmla="*/ 625 w 1220"/>
                <a:gd name="T69" fmla="*/ 687 h 782"/>
                <a:gd name="T70" fmla="*/ 625 w 1220"/>
                <a:gd name="T71" fmla="*/ 656 h 782"/>
                <a:gd name="T72" fmla="*/ 625 w 1220"/>
                <a:gd name="T73" fmla="*/ 562 h 782"/>
                <a:gd name="T74" fmla="*/ 656 w 1220"/>
                <a:gd name="T75" fmla="*/ 562 h 782"/>
                <a:gd name="T76" fmla="*/ 687 w 1220"/>
                <a:gd name="T77" fmla="*/ 687 h 782"/>
                <a:gd name="T78" fmla="*/ 781 w 1220"/>
                <a:gd name="T79" fmla="*/ 687 h 782"/>
                <a:gd name="T80" fmla="*/ 844 w 1220"/>
                <a:gd name="T81" fmla="*/ 719 h 782"/>
                <a:gd name="T82" fmla="*/ 906 w 1220"/>
                <a:gd name="T83" fmla="*/ 719 h 782"/>
                <a:gd name="T84" fmla="*/ 906 w 1220"/>
                <a:gd name="T85" fmla="*/ 656 h 782"/>
                <a:gd name="T86" fmla="*/ 906 w 1220"/>
                <a:gd name="T87" fmla="*/ 562 h 782"/>
                <a:gd name="T88" fmla="*/ 1000 w 1220"/>
                <a:gd name="T89" fmla="*/ 531 h 782"/>
                <a:gd name="T90" fmla="*/ 1062 w 1220"/>
                <a:gd name="T91" fmla="*/ 469 h 782"/>
                <a:gd name="T92" fmla="*/ 1156 w 1220"/>
                <a:gd name="T93" fmla="*/ 469 h 782"/>
                <a:gd name="T94" fmla="*/ 1187 w 1220"/>
                <a:gd name="T95" fmla="*/ 500 h 782"/>
                <a:gd name="T96" fmla="*/ 1219 w 1220"/>
                <a:gd name="T97" fmla="*/ 469 h 782"/>
                <a:gd name="T98" fmla="*/ 1187 w 1220"/>
                <a:gd name="T99" fmla="*/ 437 h 782"/>
                <a:gd name="T100" fmla="*/ 1187 w 1220"/>
                <a:gd name="T101" fmla="*/ 375 h 782"/>
                <a:gd name="T102" fmla="*/ 1219 w 1220"/>
                <a:gd name="T103" fmla="*/ 34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0" h="782">
                  <a:moveTo>
                    <a:pt x="1219" y="344"/>
                  </a:moveTo>
                  <a:lnTo>
                    <a:pt x="1219" y="312"/>
                  </a:lnTo>
                  <a:lnTo>
                    <a:pt x="1219" y="281"/>
                  </a:lnTo>
                  <a:lnTo>
                    <a:pt x="1187" y="281"/>
                  </a:lnTo>
                  <a:lnTo>
                    <a:pt x="1187" y="250"/>
                  </a:lnTo>
                  <a:lnTo>
                    <a:pt x="1156" y="219"/>
                  </a:lnTo>
                  <a:lnTo>
                    <a:pt x="1156" y="187"/>
                  </a:lnTo>
                  <a:lnTo>
                    <a:pt x="906" y="31"/>
                  </a:lnTo>
                  <a:lnTo>
                    <a:pt x="844" y="0"/>
                  </a:lnTo>
                  <a:lnTo>
                    <a:pt x="781" y="0"/>
                  </a:lnTo>
                  <a:lnTo>
                    <a:pt x="750" y="31"/>
                  </a:lnTo>
                  <a:lnTo>
                    <a:pt x="656" y="62"/>
                  </a:lnTo>
                  <a:lnTo>
                    <a:pt x="625" y="62"/>
                  </a:lnTo>
                  <a:lnTo>
                    <a:pt x="562" y="94"/>
                  </a:lnTo>
                  <a:lnTo>
                    <a:pt x="500" y="94"/>
                  </a:lnTo>
                  <a:lnTo>
                    <a:pt x="469" y="94"/>
                  </a:lnTo>
                  <a:lnTo>
                    <a:pt x="469" y="156"/>
                  </a:lnTo>
                  <a:lnTo>
                    <a:pt x="469" y="187"/>
                  </a:lnTo>
                  <a:lnTo>
                    <a:pt x="375" y="187"/>
                  </a:lnTo>
                  <a:lnTo>
                    <a:pt x="281" y="250"/>
                  </a:lnTo>
                  <a:lnTo>
                    <a:pt x="219" y="344"/>
                  </a:lnTo>
                  <a:lnTo>
                    <a:pt x="125" y="469"/>
                  </a:lnTo>
                  <a:lnTo>
                    <a:pt x="62" y="531"/>
                  </a:lnTo>
                  <a:lnTo>
                    <a:pt x="62" y="562"/>
                  </a:lnTo>
                  <a:lnTo>
                    <a:pt x="0" y="687"/>
                  </a:lnTo>
                  <a:lnTo>
                    <a:pt x="62" y="687"/>
                  </a:lnTo>
                  <a:lnTo>
                    <a:pt x="94" y="687"/>
                  </a:lnTo>
                  <a:lnTo>
                    <a:pt x="156" y="656"/>
                  </a:lnTo>
                  <a:lnTo>
                    <a:pt x="219" y="687"/>
                  </a:lnTo>
                  <a:lnTo>
                    <a:pt x="250" y="719"/>
                  </a:lnTo>
                  <a:lnTo>
                    <a:pt x="375" y="750"/>
                  </a:lnTo>
                  <a:lnTo>
                    <a:pt x="375" y="781"/>
                  </a:lnTo>
                  <a:lnTo>
                    <a:pt x="469" y="781"/>
                  </a:lnTo>
                  <a:lnTo>
                    <a:pt x="531" y="750"/>
                  </a:lnTo>
                  <a:lnTo>
                    <a:pt x="625" y="687"/>
                  </a:lnTo>
                  <a:lnTo>
                    <a:pt x="625" y="656"/>
                  </a:lnTo>
                  <a:lnTo>
                    <a:pt x="625" y="562"/>
                  </a:lnTo>
                  <a:lnTo>
                    <a:pt x="656" y="562"/>
                  </a:lnTo>
                  <a:lnTo>
                    <a:pt x="687" y="687"/>
                  </a:lnTo>
                  <a:lnTo>
                    <a:pt x="781" y="687"/>
                  </a:lnTo>
                  <a:lnTo>
                    <a:pt x="844" y="719"/>
                  </a:lnTo>
                  <a:lnTo>
                    <a:pt x="906" y="719"/>
                  </a:lnTo>
                  <a:lnTo>
                    <a:pt x="906" y="656"/>
                  </a:lnTo>
                  <a:lnTo>
                    <a:pt x="906" y="562"/>
                  </a:lnTo>
                  <a:lnTo>
                    <a:pt x="1000" y="531"/>
                  </a:lnTo>
                  <a:lnTo>
                    <a:pt x="1062" y="469"/>
                  </a:lnTo>
                  <a:lnTo>
                    <a:pt x="1156" y="469"/>
                  </a:lnTo>
                  <a:lnTo>
                    <a:pt x="1187" y="500"/>
                  </a:lnTo>
                  <a:lnTo>
                    <a:pt x="1219" y="469"/>
                  </a:lnTo>
                  <a:lnTo>
                    <a:pt x="1187" y="437"/>
                  </a:lnTo>
                  <a:lnTo>
                    <a:pt x="1187" y="375"/>
                  </a:lnTo>
                  <a:lnTo>
                    <a:pt x="1219" y="344"/>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 name="Freeform 10">
              <a:extLst>
                <a:ext uri="{FF2B5EF4-FFF2-40B4-BE49-F238E27FC236}">
                  <a16:creationId xmlns:a16="http://schemas.microsoft.com/office/drawing/2014/main" id="{CF96F2DE-C1C4-4CAB-BE0C-9FEF095BF790}"/>
                </a:ext>
              </a:extLst>
            </p:cNvPr>
            <p:cNvSpPr>
              <a:spLocks noChangeArrowheads="1"/>
            </p:cNvSpPr>
            <p:nvPr/>
          </p:nvSpPr>
          <p:spPr bwMode="auto">
            <a:xfrm>
              <a:off x="4213225" y="4768850"/>
              <a:ext cx="439738" cy="280988"/>
            </a:xfrm>
            <a:custGeom>
              <a:avLst/>
              <a:gdLst>
                <a:gd name="T0" fmla="*/ 1219 w 1220"/>
                <a:gd name="T1" fmla="*/ 344 h 782"/>
                <a:gd name="T2" fmla="*/ 1219 w 1220"/>
                <a:gd name="T3" fmla="*/ 312 h 782"/>
                <a:gd name="T4" fmla="*/ 1219 w 1220"/>
                <a:gd name="T5" fmla="*/ 281 h 782"/>
                <a:gd name="T6" fmla="*/ 1187 w 1220"/>
                <a:gd name="T7" fmla="*/ 281 h 782"/>
                <a:gd name="T8" fmla="*/ 1187 w 1220"/>
                <a:gd name="T9" fmla="*/ 250 h 782"/>
                <a:gd name="T10" fmla="*/ 1156 w 1220"/>
                <a:gd name="T11" fmla="*/ 219 h 782"/>
                <a:gd name="T12" fmla="*/ 1156 w 1220"/>
                <a:gd name="T13" fmla="*/ 187 h 782"/>
                <a:gd name="T14" fmla="*/ 906 w 1220"/>
                <a:gd name="T15" fmla="*/ 31 h 782"/>
                <a:gd name="T16" fmla="*/ 844 w 1220"/>
                <a:gd name="T17" fmla="*/ 0 h 782"/>
                <a:gd name="T18" fmla="*/ 781 w 1220"/>
                <a:gd name="T19" fmla="*/ 0 h 782"/>
                <a:gd name="T20" fmla="*/ 750 w 1220"/>
                <a:gd name="T21" fmla="*/ 31 h 782"/>
                <a:gd name="T22" fmla="*/ 656 w 1220"/>
                <a:gd name="T23" fmla="*/ 62 h 782"/>
                <a:gd name="T24" fmla="*/ 625 w 1220"/>
                <a:gd name="T25" fmla="*/ 62 h 782"/>
                <a:gd name="T26" fmla="*/ 562 w 1220"/>
                <a:gd name="T27" fmla="*/ 94 h 782"/>
                <a:gd name="T28" fmla="*/ 500 w 1220"/>
                <a:gd name="T29" fmla="*/ 94 h 782"/>
                <a:gd name="T30" fmla="*/ 469 w 1220"/>
                <a:gd name="T31" fmla="*/ 94 h 782"/>
                <a:gd name="T32" fmla="*/ 469 w 1220"/>
                <a:gd name="T33" fmla="*/ 156 h 782"/>
                <a:gd name="T34" fmla="*/ 469 w 1220"/>
                <a:gd name="T35" fmla="*/ 187 h 782"/>
                <a:gd name="T36" fmla="*/ 375 w 1220"/>
                <a:gd name="T37" fmla="*/ 187 h 782"/>
                <a:gd name="T38" fmla="*/ 281 w 1220"/>
                <a:gd name="T39" fmla="*/ 250 h 782"/>
                <a:gd name="T40" fmla="*/ 219 w 1220"/>
                <a:gd name="T41" fmla="*/ 344 h 782"/>
                <a:gd name="T42" fmla="*/ 125 w 1220"/>
                <a:gd name="T43" fmla="*/ 469 h 782"/>
                <a:gd name="T44" fmla="*/ 62 w 1220"/>
                <a:gd name="T45" fmla="*/ 531 h 782"/>
                <a:gd name="T46" fmla="*/ 62 w 1220"/>
                <a:gd name="T47" fmla="*/ 562 h 782"/>
                <a:gd name="T48" fmla="*/ 0 w 1220"/>
                <a:gd name="T49" fmla="*/ 687 h 782"/>
                <a:gd name="T50" fmla="*/ 62 w 1220"/>
                <a:gd name="T51" fmla="*/ 687 h 782"/>
                <a:gd name="T52" fmla="*/ 94 w 1220"/>
                <a:gd name="T53" fmla="*/ 687 h 782"/>
                <a:gd name="T54" fmla="*/ 156 w 1220"/>
                <a:gd name="T55" fmla="*/ 656 h 782"/>
                <a:gd name="T56" fmla="*/ 219 w 1220"/>
                <a:gd name="T57" fmla="*/ 687 h 782"/>
                <a:gd name="T58" fmla="*/ 250 w 1220"/>
                <a:gd name="T59" fmla="*/ 719 h 782"/>
                <a:gd name="T60" fmla="*/ 375 w 1220"/>
                <a:gd name="T61" fmla="*/ 750 h 782"/>
                <a:gd name="T62" fmla="*/ 375 w 1220"/>
                <a:gd name="T63" fmla="*/ 781 h 782"/>
                <a:gd name="T64" fmla="*/ 469 w 1220"/>
                <a:gd name="T65" fmla="*/ 781 h 782"/>
                <a:gd name="T66" fmla="*/ 531 w 1220"/>
                <a:gd name="T67" fmla="*/ 750 h 782"/>
                <a:gd name="T68" fmla="*/ 625 w 1220"/>
                <a:gd name="T69" fmla="*/ 687 h 782"/>
                <a:gd name="T70" fmla="*/ 625 w 1220"/>
                <a:gd name="T71" fmla="*/ 656 h 782"/>
                <a:gd name="T72" fmla="*/ 625 w 1220"/>
                <a:gd name="T73" fmla="*/ 562 h 782"/>
                <a:gd name="T74" fmla="*/ 656 w 1220"/>
                <a:gd name="T75" fmla="*/ 562 h 782"/>
                <a:gd name="T76" fmla="*/ 687 w 1220"/>
                <a:gd name="T77" fmla="*/ 687 h 782"/>
                <a:gd name="T78" fmla="*/ 781 w 1220"/>
                <a:gd name="T79" fmla="*/ 687 h 782"/>
                <a:gd name="T80" fmla="*/ 844 w 1220"/>
                <a:gd name="T81" fmla="*/ 719 h 782"/>
                <a:gd name="T82" fmla="*/ 906 w 1220"/>
                <a:gd name="T83" fmla="*/ 719 h 782"/>
                <a:gd name="T84" fmla="*/ 906 w 1220"/>
                <a:gd name="T85" fmla="*/ 656 h 782"/>
                <a:gd name="T86" fmla="*/ 906 w 1220"/>
                <a:gd name="T87" fmla="*/ 562 h 782"/>
                <a:gd name="T88" fmla="*/ 1000 w 1220"/>
                <a:gd name="T89" fmla="*/ 531 h 782"/>
                <a:gd name="T90" fmla="*/ 1062 w 1220"/>
                <a:gd name="T91" fmla="*/ 469 h 782"/>
                <a:gd name="T92" fmla="*/ 1156 w 1220"/>
                <a:gd name="T93" fmla="*/ 469 h 782"/>
                <a:gd name="T94" fmla="*/ 1187 w 1220"/>
                <a:gd name="T95" fmla="*/ 500 h 782"/>
                <a:gd name="T96" fmla="*/ 1219 w 1220"/>
                <a:gd name="T97" fmla="*/ 469 h 782"/>
                <a:gd name="T98" fmla="*/ 1187 w 1220"/>
                <a:gd name="T99" fmla="*/ 437 h 782"/>
                <a:gd name="T100" fmla="*/ 1187 w 1220"/>
                <a:gd name="T101" fmla="*/ 375 h 782"/>
                <a:gd name="T102" fmla="*/ 1219 w 1220"/>
                <a:gd name="T103" fmla="*/ 34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0" h="782">
                  <a:moveTo>
                    <a:pt x="1219" y="344"/>
                  </a:moveTo>
                  <a:lnTo>
                    <a:pt x="1219" y="312"/>
                  </a:lnTo>
                  <a:lnTo>
                    <a:pt x="1219" y="281"/>
                  </a:lnTo>
                  <a:lnTo>
                    <a:pt x="1187" y="281"/>
                  </a:lnTo>
                  <a:lnTo>
                    <a:pt x="1187" y="250"/>
                  </a:lnTo>
                  <a:lnTo>
                    <a:pt x="1156" y="219"/>
                  </a:lnTo>
                  <a:lnTo>
                    <a:pt x="1156" y="187"/>
                  </a:lnTo>
                  <a:lnTo>
                    <a:pt x="906" y="31"/>
                  </a:lnTo>
                  <a:lnTo>
                    <a:pt x="844" y="0"/>
                  </a:lnTo>
                  <a:lnTo>
                    <a:pt x="781" y="0"/>
                  </a:lnTo>
                  <a:lnTo>
                    <a:pt x="750" y="31"/>
                  </a:lnTo>
                  <a:lnTo>
                    <a:pt x="656" y="62"/>
                  </a:lnTo>
                  <a:lnTo>
                    <a:pt x="625" y="62"/>
                  </a:lnTo>
                  <a:lnTo>
                    <a:pt x="562" y="94"/>
                  </a:lnTo>
                  <a:lnTo>
                    <a:pt x="500" y="94"/>
                  </a:lnTo>
                  <a:lnTo>
                    <a:pt x="469" y="94"/>
                  </a:lnTo>
                  <a:lnTo>
                    <a:pt x="469" y="156"/>
                  </a:lnTo>
                  <a:lnTo>
                    <a:pt x="469" y="187"/>
                  </a:lnTo>
                  <a:lnTo>
                    <a:pt x="375" y="187"/>
                  </a:lnTo>
                  <a:lnTo>
                    <a:pt x="281" y="250"/>
                  </a:lnTo>
                  <a:lnTo>
                    <a:pt x="219" y="344"/>
                  </a:lnTo>
                  <a:lnTo>
                    <a:pt x="125" y="469"/>
                  </a:lnTo>
                  <a:lnTo>
                    <a:pt x="62" y="531"/>
                  </a:lnTo>
                  <a:lnTo>
                    <a:pt x="62" y="562"/>
                  </a:lnTo>
                  <a:lnTo>
                    <a:pt x="0" y="687"/>
                  </a:lnTo>
                  <a:lnTo>
                    <a:pt x="62" y="687"/>
                  </a:lnTo>
                  <a:lnTo>
                    <a:pt x="94" y="687"/>
                  </a:lnTo>
                  <a:lnTo>
                    <a:pt x="156" y="656"/>
                  </a:lnTo>
                  <a:lnTo>
                    <a:pt x="219" y="687"/>
                  </a:lnTo>
                  <a:lnTo>
                    <a:pt x="250" y="719"/>
                  </a:lnTo>
                  <a:lnTo>
                    <a:pt x="375" y="750"/>
                  </a:lnTo>
                  <a:lnTo>
                    <a:pt x="375" y="781"/>
                  </a:lnTo>
                  <a:lnTo>
                    <a:pt x="469" y="781"/>
                  </a:lnTo>
                  <a:lnTo>
                    <a:pt x="531" y="750"/>
                  </a:lnTo>
                  <a:lnTo>
                    <a:pt x="625" y="687"/>
                  </a:lnTo>
                  <a:lnTo>
                    <a:pt x="625" y="656"/>
                  </a:lnTo>
                  <a:lnTo>
                    <a:pt x="625" y="562"/>
                  </a:lnTo>
                  <a:lnTo>
                    <a:pt x="656" y="562"/>
                  </a:lnTo>
                  <a:lnTo>
                    <a:pt x="687" y="687"/>
                  </a:lnTo>
                  <a:lnTo>
                    <a:pt x="781" y="687"/>
                  </a:lnTo>
                  <a:lnTo>
                    <a:pt x="844" y="719"/>
                  </a:lnTo>
                  <a:lnTo>
                    <a:pt x="906" y="719"/>
                  </a:lnTo>
                  <a:lnTo>
                    <a:pt x="906" y="656"/>
                  </a:lnTo>
                  <a:lnTo>
                    <a:pt x="906" y="562"/>
                  </a:lnTo>
                  <a:lnTo>
                    <a:pt x="1000" y="531"/>
                  </a:lnTo>
                  <a:lnTo>
                    <a:pt x="1062" y="469"/>
                  </a:lnTo>
                  <a:lnTo>
                    <a:pt x="1156" y="469"/>
                  </a:lnTo>
                  <a:lnTo>
                    <a:pt x="1187" y="500"/>
                  </a:lnTo>
                  <a:lnTo>
                    <a:pt x="1219" y="469"/>
                  </a:lnTo>
                  <a:lnTo>
                    <a:pt x="1187" y="437"/>
                  </a:lnTo>
                  <a:lnTo>
                    <a:pt x="1187" y="375"/>
                  </a:lnTo>
                  <a:lnTo>
                    <a:pt x="1219" y="344"/>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 name="Freeform 13">
              <a:extLst>
                <a:ext uri="{FF2B5EF4-FFF2-40B4-BE49-F238E27FC236}">
                  <a16:creationId xmlns:a16="http://schemas.microsoft.com/office/drawing/2014/main" id="{3C3D39B9-8803-49D0-85EF-511234DF110E}"/>
                </a:ext>
              </a:extLst>
            </p:cNvPr>
            <p:cNvSpPr>
              <a:spLocks noChangeArrowheads="1"/>
            </p:cNvSpPr>
            <p:nvPr/>
          </p:nvSpPr>
          <p:spPr bwMode="auto">
            <a:xfrm>
              <a:off x="2773363" y="5284788"/>
              <a:ext cx="1395412" cy="922337"/>
            </a:xfrm>
            <a:custGeom>
              <a:avLst/>
              <a:gdLst>
                <a:gd name="T0" fmla="*/ 3344 w 3876"/>
                <a:gd name="T1" fmla="*/ 1375 h 2564"/>
                <a:gd name="T2" fmla="*/ 3312 w 3876"/>
                <a:gd name="T3" fmla="*/ 1469 h 2564"/>
                <a:gd name="T4" fmla="*/ 3344 w 3876"/>
                <a:gd name="T5" fmla="*/ 1500 h 2564"/>
                <a:gd name="T6" fmla="*/ 3406 w 3876"/>
                <a:gd name="T7" fmla="*/ 1469 h 2564"/>
                <a:gd name="T8" fmla="*/ 3375 w 3876"/>
                <a:gd name="T9" fmla="*/ 1344 h 2564"/>
                <a:gd name="T10" fmla="*/ 3687 w 3876"/>
                <a:gd name="T11" fmla="*/ 1313 h 2564"/>
                <a:gd name="T12" fmla="*/ 3875 w 3876"/>
                <a:gd name="T13" fmla="*/ 1375 h 2564"/>
                <a:gd name="T14" fmla="*/ 3781 w 3876"/>
                <a:gd name="T15" fmla="*/ 1344 h 2564"/>
                <a:gd name="T16" fmla="*/ 2812 w 3876"/>
                <a:gd name="T17" fmla="*/ 1532 h 2564"/>
                <a:gd name="T18" fmla="*/ 2844 w 3876"/>
                <a:gd name="T19" fmla="*/ 1594 h 2564"/>
                <a:gd name="T20" fmla="*/ 2906 w 3876"/>
                <a:gd name="T21" fmla="*/ 1563 h 2564"/>
                <a:gd name="T22" fmla="*/ 2812 w 3876"/>
                <a:gd name="T23" fmla="*/ 1532 h 2564"/>
                <a:gd name="T24" fmla="*/ 1687 w 3876"/>
                <a:gd name="T25" fmla="*/ 94 h 2564"/>
                <a:gd name="T26" fmla="*/ 937 w 3876"/>
                <a:gd name="T27" fmla="*/ 63 h 2564"/>
                <a:gd name="T28" fmla="*/ 625 w 3876"/>
                <a:gd name="T29" fmla="*/ 32 h 2564"/>
                <a:gd name="T30" fmla="*/ 406 w 3876"/>
                <a:gd name="T31" fmla="*/ 63 h 2564"/>
                <a:gd name="T32" fmla="*/ 250 w 3876"/>
                <a:gd name="T33" fmla="*/ 125 h 2564"/>
                <a:gd name="T34" fmla="*/ 94 w 3876"/>
                <a:gd name="T35" fmla="*/ 188 h 2564"/>
                <a:gd name="T36" fmla="*/ 125 w 3876"/>
                <a:gd name="T37" fmla="*/ 375 h 2564"/>
                <a:gd name="T38" fmla="*/ 156 w 3876"/>
                <a:gd name="T39" fmla="*/ 532 h 2564"/>
                <a:gd name="T40" fmla="*/ 250 w 3876"/>
                <a:gd name="T41" fmla="*/ 594 h 2564"/>
                <a:gd name="T42" fmla="*/ 375 w 3876"/>
                <a:gd name="T43" fmla="*/ 625 h 2564"/>
                <a:gd name="T44" fmla="*/ 500 w 3876"/>
                <a:gd name="T45" fmla="*/ 625 h 2564"/>
                <a:gd name="T46" fmla="*/ 656 w 3876"/>
                <a:gd name="T47" fmla="*/ 625 h 2564"/>
                <a:gd name="T48" fmla="*/ 719 w 3876"/>
                <a:gd name="T49" fmla="*/ 688 h 2564"/>
                <a:gd name="T50" fmla="*/ 781 w 3876"/>
                <a:gd name="T51" fmla="*/ 719 h 2564"/>
                <a:gd name="T52" fmla="*/ 594 w 3876"/>
                <a:gd name="T53" fmla="*/ 844 h 2564"/>
                <a:gd name="T54" fmla="*/ 656 w 3876"/>
                <a:gd name="T55" fmla="*/ 1000 h 2564"/>
                <a:gd name="T56" fmla="*/ 719 w 3876"/>
                <a:gd name="T57" fmla="*/ 1188 h 2564"/>
                <a:gd name="T58" fmla="*/ 594 w 3876"/>
                <a:gd name="T59" fmla="*/ 1282 h 2564"/>
                <a:gd name="T60" fmla="*/ 625 w 3876"/>
                <a:gd name="T61" fmla="*/ 1407 h 2564"/>
                <a:gd name="T62" fmla="*/ 594 w 3876"/>
                <a:gd name="T63" fmla="*/ 1532 h 2564"/>
                <a:gd name="T64" fmla="*/ 531 w 3876"/>
                <a:gd name="T65" fmla="*/ 1594 h 2564"/>
                <a:gd name="T66" fmla="*/ 625 w 3876"/>
                <a:gd name="T67" fmla="*/ 1782 h 2564"/>
                <a:gd name="T68" fmla="*/ 531 w 3876"/>
                <a:gd name="T69" fmla="*/ 1875 h 2564"/>
                <a:gd name="T70" fmla="*/ 625 w 3876"/>
                <a:gd name="T71" fmla="*/ 2032 h 2564"/>
                <a:gd name="T72" fmla="*/ 625 w 3876"/>
                <a:gd name="T73" fmla="*/ 2157 h 2564"/>
                <a:gd name="T74" fmla="*/ 812 w 3876"/>
                <a:gd name="T75" fmla="*/ 2344 h 2564"/>
                <a:gd name="T76" fmla="*/ 1062 w 3876"/>
                <a:gd name="T77" fmla="*/ 2532 h 2564"/>
                <a:gd name="T78" fmla="*/ 1343 w 3876"/>
                <a:gd name="T79" fmla="*/ 2407 h 2564"/>
                <a:gd name="T80" fmla="*/ 1844 w 3876"/>
                <a:gd name="T81" fmla="*/ 2407 h 2564"/>
                <a:gd name="T82" fmla="*/ 1937 w 3876"/>
                <a:gd name="T83" fmla="*/ 2250 h 2564"/>
                <a:gd name="T84" fmla="*/ 2125 w 3876"/>
                <a:gd name="T85" fmla="*/ 2094 h 2564"/>
                <a:gd name="T86" fmla="*/ 2281 w 3876"/>
                <a:gd name="T87" fmla="*/ 1969 h 2564"/>
                <a:gd name="T88" fmla="*/ 2375 w 3876"/>
                <a:gd name="T89" fmla="*/ 1782 h 2564"/>
                <a:gd name="T90" fmla="*/ 2500 w 3876"/>
                <a:gd name="T91" fmla="*/ 1657 h 2564"/>
                <a:gd name="T92" fmla="*/ 2437 w 3876"/>
                <a:gd name="T93" fmla="*/ 1375 h 2564"/>
                <a:gd name="T94" fmla="*/ 2562 w 3876"/>
                <a:gd name="T95" fmla="*/ 1313 h 2564"/>
                <a:gd name="T96" fmla="*/ 2906 w 3876"/>
                <a:gd name="T97" fmla="*/ 844 h 2564"/>
                <a:gd name="T98" fmla="*/ 3344 w 3876"/>
                <a:gd name="T99" fmla="*/ 688 h 2564"/>
                <a:gd name="T100" fmla="*/ 3344 w 3876"/>
                <a:gd name="T101" fmla="*/ 375 h 2564"/>
                <a:gd name="T102" fmla="*/ 3187 w 3876"/>
                <a:gd name="T103" fmla="*/ 500 h 2564"/>
                <a:gd name="T104" fmla="*/ 3000 w 3876"/>
                <a:gd name="T105" fmla="*/ 500 h 2564"/>
                <a:gd name="T106" fmla="*/ 2906 w 3876"/>
                <a:gd name="T107" fmla="*/ 407 h 2564"/>
                <a:gd name="T108" fmla="*/ 2719 w 3876"/>
                <a:gd name="T109" fmla="*/ 375 h 2564"/>
                <a:gd name="T110" fmla="*/ 2500 w 3876"/>
                <a:gd name="T111" fmla="*/ 375 h 2564"/>
                <a:gd name="T112" fmla="*/ 2437 w 3876"/>
                <a:gd name="T113" fmla="*/ 313 h 2564"/>
                <a:gd name="T114" fmla="*/ 2281 w 3876"/>
                <a:gd name="T115" fmla="*/ 282 h 2564"/>
                <a:gd name="T116" fmla="*/ 2219 w 3876"/>
                <a:gd name="T117" fmla="*/ 250 h 2564"/>
                <a:gd name="T118" fmla="*/ 2125 w 3876"/>
                <a:gd name="T119" fmla="*/ 125 h 2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6" h="2564">
                  <a:moveTo>
                    <a:pt x="3312" y="1313"/>
                  </a:moveTo>
                  <a:lnTo>
                    <a:pt x="3344" y="1375"/>
                  </a:lnTo>
                  <a:lnTo>
                    <a:pt x="3344" y="1469"/>
                  </a:lnTo>
                  <a:lnTo>
                    <a:pt x="3312" y="1469"/>
                  </a:lnTo>
                  <a:lnTo>
                    <a:pt x="3312" y="1500"/>
                  </a:lnTo>
                  <a:lnTo>
                    <a:pt x="3344" y="1500"/>
                  </a:lnTo>
                  <a:lnTo>
                    <a:pt x="3375" y="1532"/>
                  </a:lnTo>
                  <a:lnTo>
                    <a:pt x="3406" y="1469"/>
                  </a:lnTo>
                  <a:lnTo>
                    <a:pt x="3437" y="1375"/>
                  </a:lnTo>
                  <a:lnTo>
                    <a:pt x="3375" y="1344"/>
                  </a:lnTo>
                  <a:lnTo>
                    <a:pt x="3312" y="1313"/>
                  </a:lnTo>
                  <a:close/>
                  <a:moveTo>
                    <a:pt x="3687" y="1313"/>
                  </a:moveTo>
                  <a:lnTo>
                    <a:pt x="3781" y="1375"/>
                  </a:lnTo>
                  <a:lnTo>
                    <a:pt x="3875" y="1375"/>
                  </a:lnTo>
                  <a:lnTo>
                    <a:pt x="3844" y="1344"/>
                  </a:lnTo>
                  <a:lnTo>
                    <a:pt x="3781" y="1344"/>
                  </a:lnTo>
                  <a:lnTo>
                    <a:pt x="3687" y="1313"/>
                  </a:lnTo>
                  <a:close/>
                  <a:moveTo>
                    <a:pt x="2812" y="1532"/>
                  </a:moveTo>
                  <a:lnTo>
                    <a:pt x="2812" y="1563"/>
                  </a:lnTo>
                  <a:lnTo>
                    <a:pt x="2844" y="1594"/>
                  </a:lnTo>
                  <a:lnTo>
                    <a:pt x="2844" y="1563"/>
                  </a:lnTo>
                  <a:lnTo>
                    <a:pt x="2906" y="1563"/>
                  </a:lnTo>
                  <a:lnTo>
                    <a:pt x="2906" y="1532"/>
                  </a:lnTo>
                  <a:lnTo>
                    <a:pt x="2812" y="1532"/>
                  </a:lnTo>
                  <a:close/>
                  <a:moveTo>
                    <a:pt x="2125" y="125"/>
                  </a:moveTo>
                  <a:lnTo>
                    <a:pt x="1687" y="94"/>
                  </a:lnTo>
                  <a:lnTo>
                    <a:pt x="1219" y="63"/>
                  </a:lnTo>
                  <a:lnTo>
                    <a:pt x="937" y="63"/>
                  </a:lnTo>
                  <a:lnTo>
                    <a:pt x="656" y="63"/>
                  </a:lnTo>
                  <a:lnTo>
                    <a:pt x="625" y="32"/>
                  </a:lnTo>
                  <a:lnTo>
                    <a:pt x="531" y="0"/>
                  </a:lnTo>
                  <a:lnTo>
                    <a:pt x="406" y="63"/>
                  </a:lnTo>
                  <a:lnTo>
                    <a:pt x="375" y="125"/>
                  </a:lnTo>
                  <a:lnTo>
                    <a:pt x="250" y="125"/>
                  </a:lnTo>
                  <a:lnTo>
                    <a:pt x="156" y="125"/>
                  </a:lnTo>
                  <a:lnTo>
                    <a:pt x="94" y="188"/>
                  </a:lnTo>
                  <a:lnTo>
                    <a:pt x="0" y="250"/>
                  </a:lnTo>
                  <a:lnTo>
                    <a:pt x="125" y="375"/>
                  </a:lnTo>
                  <a:lnTo>
                    <a:pt x="156" y="407"/>
                  </a:lnTo>
                  <a:lnTo>
                    <a:pt x="156" y="532"/>
                  </a:lnTo>
                  <a:lnTo>
                    <a:pt x="156" y="625"/>
                  </a:lnTo>
                  <a:lnTo>
                    <a:pt x="250" y="594"/>
                  </a:lnTo>
                  <a:lnTo>
                    <a:pt x="375" y="594"/>
                  </a:lnTo>
                  <a:lnTo>
                    <a:pt x="375" y="625"/>
                  </a:lnTo>
                  <a:lnTo>
                    <a:pt x="406" y="625"/>
                  </a:lnTo>
                  <a:lnTo>
                    <a:pt x="500" y="625"/>
                  </a:lnTo>
                  <a:lnTo>
                    <a:pt x="594" y="625"/>
                  </a:lnTo>
                  <a:lnTo>
                    <a:pt x="656" y="625"/>
                  </a:lnTo>
                  <a:lnTo>
                    <a:pt x="656" y="688"/>
                  </a:lnTo>
                  <a:lnTo>
                    <a:pt x="719" y="688"/>
                  </a:lnTo>
                  <a:lnTo>
                    <a:pt x="781" y="688"/>
                  </a:lnTo>
                  <a:lnTo>
                    <a:pt x="781" y="719"/>
                  </a:lnTo>
                  <a:lnTo>
                    <a:pt x="719" y="782"/>
                  </a:lnTo>
                  <a:lnTo>
                    <a:pt x="594" y="844"/>
                  </a:lnTo>
                  <a:lnTo>
                    <a:pt x="594" y="907"/>
                  </a:lnTo>
                  <a:lnTo>
                    <a:pt x="656" y="1000"/>
                  </a:lnTo>
                  <a:lnTo>
                    <a:pt x="656" y="1063"/>
                  </a:lnTo>
                  <a:lnTo>
                    <a:pt x="719" y="1188"/>
                  </a:lnTo>
                  <a:lnTo>
                    <a:pt x="656" y="1219"/>
                  </a:lnTo>
                  <a:lnTo>
                    <a:pt x="594" y="1282"/>
                  </a:lnTo>
                  <a:lnTo>
                    <a:pt x="594" y="1344"/>
                  </a:lnTo>
                  <a:lnTo>
                    <a:pt x="625" y="1407"/>
                  </a:lnTo>
                  <a:lnTo>
                    <a:pt x="594" y="1500"/>
                  </a:lnTo>
                  <a:lnTo>
                    <a:pt x="594" y="1532"/>
                  </a:lnTo>
                  <a:lnTo>
                    <a:pt x="531" y="1563"/>
                  </a:lnTo>
                  <a:lnTo>
                    <a:pt x="531" y="1594"/>
                  </a:lnTo>
                  <a:lnTo>
                    <a:pt x="594" y="1657"/>
                  </a:lnTo>
                  <a:lnTo>
                    <a:pt x="625" y="1782"/>
                  </a:lnTo>
                  <a:lnTo>
                    <a:pt x="594" y="1813"/>
                  </a:lnTo>
                  <a:lnTo>
                    <a:pt x="531" y="1875"/>
                  </a:lnTo>
                  <a:lnTo>
                    <a:pt x="531" y="2000"/>
                  </a:lnTo>
                  <a:lnTo>
                    <a:pt x="625" y="2032"/>
                  </a:lnTo>
                  <a:lnTo>
                    <a:pt x="625" y="2063"/>
                  </a:lnTo>
                  <a:lnTo>
                    <a:pt x="625" y="2157"/>
                  </a:lnTo>
                  <a:lnTo>
                    <a:pt x="656" y="2188"/>
                  </a:lnTo>
                  <a:lnTo>
                    <a:pt x="812" y="2344"/>
                  </a:lnTo>
                  <a:lnTo>
                    <a:pt x="937" y="2563"/>
                  </a:lnTo>
                  <a:lnTo>
                    <a:pt x="1062" y="2532"/>
                  </a:lnTo>
                  <a:lnTo>
                    <a:pt x="1312" y="2500"/>
                  </a:lnTo>
                  <a:lnTo>
                    <a:pt x="1343" y="2407"/>
                  </a:lnTo>
                  <a:lnTo>
                    <a:pt x="1562" y="2438"/>
                  </a:lnTo>
                  <a:lnTo>
                    <a:pt x="1844" y="2407"/>
                  </a:lnTo>
                  <a:lnTo>
                    <a:pt x="1844" y="2344"/>
                  </a:lnTo>
                  <a:lnTo>
                    <a:pt x="1937" y="2250"/>
                  </a:lnTo>
                  <a:lnTo>
                    <a:pt x="2000" y="2125"/>
                  </a:lnTo>
                  <a:lnTo>
                    <a:pt x="2125" y="2094"/>
                  </a:lnTo>
                  <a:lnTo>
                    <a:pt x="2281" y="2032"/>
                  </a:lnTo>
                  <a:lnTo>
                    <a:pt x="2281" y="1969"/>
                  </a:lnTo>
                  <a:lnTo>
                    <a:pt x="2281" y="1875"/>
                  </a:lnTo>
                  <a:lnTo>
                    <a:pt x="2375" y="1782"/>
                  </a:lnTo>
                  <a:lnTo>
                    <a:pt x="2469" y="1657"/>
                  </a:lnTo>
                  <a:lnTo>
                    <a:pt x="2500" y="1657"/>
                  </a:lnTo>
                  <a:lnTo>
                    <a:pt x="2469" y="1532"/>
                  </a:lnTo>
                  <a:lnTo>
                    <a:pt x="2437" y="1375"/>
                  </a:lnTo>
                  <a:lnTo>
                    <a:pt x="2469" y="1344"/>
                  </a:lnTo>
                  <a:lnTo>
                    <a:pt x="2562" y="1313"/>
                  </a:lnTo>
                  <a:lnTo>
                    <a:pt x="2719" y="1032"/>
                  </a:lnTo>
                  <a:lnTo>
                    <a:pt x="2906" y="844"/>
                  </a:lnTo>
                  <a:lnTo>
                    <a:pt x="3125" y="782"/>
                  </a:lnTo>
                  <a:lnTo>
                    <a:pt x="3344" y="688"/>
                  </a:lnTo>
                  <a:lnTo>
                    <a:pt x="3344" y="563"/>
                  </a:lnTo>
                  <a:lnTo>
                    <a:pt x="3344" y="375"/>
                  </a:lnTo>
                  <a:lnTo>
                    <a:pt x="3219" y="407"/>
                  </a:lnTo>
                  <a:lnTo>
                    <a:pt x="3187" y="500"/>
                  </a:lnTo>
                  <a:lnTo>
                    <a:pt x="3062" y="500"/>
                  </a:lnTo>
                  <a:lnTo>
                    <a:pt x="3000" y="500"/>
                  </a:lnTo>
                  <a:lnTo>
                    <a:pt x="2906" y="532"/>
                  </a:lnTo>
                  <a:lnTo>
                    <a:pt x="2906" y="407"/>
                  </a:lnTo>
                  <a:lnTo>
                    <a:pt x="2844" y="407"/>
                  </a:lnTo>
                  <a:lnTo>
                    <a:pt x="2719" y="375"/>
                  </a:lnTo>
                  <a:lnTo>
                    <a:pt x="2625" y="375"/>
                  </a:lnTo>
                  <a:lnTo>
                    <a:pt x="2500" y="375"/>
                  </a:lnTo>
                  <a:lnTo>
                    <a:pt x="2469" y="344"/>
                  </a:lnTo>
                  <a:lnTo>
                    <a:pt x="2437" y="313"/>
                  </a:lnTo>
                  <a:lnTo>
                    <a:pt x="2375" y="313"/>
                  </a:lnTo>
                  <a:lnTo>
                    <a:pt x="2281" y="282"/>
                  </a:lnTo>
                  <a:lnTo>
                    <a:pt x="2219" y="282"/>
                  </a:lnTo>
                  <a:lnTo>
                    <a:pt x="2219" y="250"/>
                  </a:lnTo>
                  <a:lnTo>
                    <a:pt x="2156" y="188"/>
                  </a:lnTo>
                  <a:lnTo>
                    <a:pt x="2125" y="125"/>
                  </a:lnTo>
                  <a:close/>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 name="Freeform 14">
              <a:extLst>
                <a:ext uri="{FF2B5EF4-FFF2-40B4-BE49-F238E27FC236}">
                  <a16:creationId xmlns:a16="http://schemas.microsoft.com/office/drawing/2014/main" id="{654C65B1-4955-4075-AB0F-7D58A3AB4913}"/>
                </a:ext>
              </a:extLst>
            </p:cNvPr>
            <p:cNvSpPr>
              <a:spLocks noChangeArrowheads="1"/>
            </p:cNvSpPr>
            <p:nvPr/>
          </p:nvSpPr>
          <p:spPr bwMode="auto">
            <a:xfrm>
              <a:off x="2773363" y="5284788"/>
              <a:ext cx="1395412" cy="922337"/>
            </a:xfrm>
            <a:custGeom>
              <a:avLst/>
              <a:gdLst>
                <a:gd name="T0" fmla="*/ 3344 w 3876"/>
                <a:gd name="T1" fmla="*/ 1375 h 2564"/>
                <a:gd name="T2" fmla="*/ 3312 w 3876"/>
                <a:gd name="T3" fmla="*/ 1469 h 2564"/>
                <a:gd name="T4" fmla="*/ 3344 w 3876"/>
                <a:gd name="T5" fmla="*/ 1500 h 2564"/>
                <a:gd name="T6" fmla="*/ 3406 w 3876"/>
                <a:gd name="T7" fmla="*/ 1469 h 2564"/>
                <a:gd name="T8" fmla="*/ 3375 w 3876"/>
                <a:gd name="T9" fmla="*/ 1344 h 2564"/>
                <a:gd name="T10" fmla="*/ 3687 w 3876"/>
                <a:gd name="T11" fmla="*/ 1313 h 2564"/>
                <a:gd name="T12" fmla="*/ 3875 w 3876"/>
                <a:gd name="T13" fmla="*/ 1375 h 2564"/>
                <a:gd name="T14" fmla="*/ 3781 w 3876"/>
                <a:gd name="T15" fmla="*/ 1344 h 2564"/>
                <a:gd name="T16" fmla="*/ 2812 w 3876"/>
                <a:gd name="T17" fmla="*/ 1532 h 2564"/>
                <a:gd name="T18" fmla="*/ 2844 w 3876"/>
                <a:gd name="T19" fmla="*/ 1594 h 2564"/>
                <a:gd name="T20" fmla="*/ 2906 w 3876"/>
                <a:gd name="T21" fmla="*/ 1563 h 2564"/>
                <a:gd name="T22" fmla="*/ 2812 w 3876"/>
                <a:gd name="T23" fmla="*/ 1532 h 2564"/>
                <a:gd name="T24" fmla="*/ 1687 w 3876"/>
                <a:gd name="T25" fmla="*/ 94 h 2564"/>
                <a:gd name="T26" fmla="*/ 937 w 3876"/>
                <a:gd name="T27" fmla="*/ 63 h 2564"/>
                <a:gd name="T28" fmla="*/ 625 w 3876"/>
                <a:gd name="T29" fmla="*/ 32 h 2564"/>
                <a:gd name="T30" fmla="*/ 406 w 3876"/>
                <a:gd name="T31" fmla="*/ 63 h 2564"/>
                <a:gd name="T32" fmla="*/ 250 w 3876"/>
                <a:gd name="T33" fmla="*/ 125 h 2564"/>
                <a:gd name="T34" fmla="*/ 94 w 3876"/>
                <a:gd name="T35" fmla="*/ 188 h 2564"/>
                <a:gd name="T36" fmla="*/ 125 w 3876"/>
                <a:gd name="T37" fmla="*/ 375 h 2564"/>
                <a:gd name="T38" fmla="*/ 156 w 3876"/>
                <a:gd name="T39" fmla="*/ 532 h 2564"/>
                <a:gd name="T40" fmla="*/ 250 w 3876"/>
                <a:gd name="T41" fmla="*/ 594 h 2564"/>
                <a:gd name="T42" fmla="*/ 375 w 3876"/>
                <a:gd name="T43" fmla="*/ 625 h 2564"/>
                <a:gd name="T44" fmla="*/ 500 w 3876"/>
                <a:gd name="T45" fmla="*/ 625 h 2564"/>
                <a:gd name="T46" fmla="*/ 656 w 3876"/>
                <a:gd name="T47" fmla="*/ 625 h 2564"/>
                <a:gd name="T48" fmla="*/ 719 w 3876"/>
                <a:gd name="T49" fmla="*/ 688 h 2564"/>
                <a:gd name="T50" fmla="*/ 781 w 3876"/>
                <a:gd name="T51" fmla="*/ 719 h 2564"/>
                <a:gd name="T52" fmla="*/ 594 w 3876"/>
                <a:gd name="T53" fmla="*/ 844 h 2564"/>
                <a:gd name="T54" fmla="*/ 656 w 3876"/>
                <a:gd name="T55" fmla="*/ 1000 h 2564"/>
                <a:gd name="T56" fmla="*/ 719 w 3876"/>
                <a:gd name="T57" fmla="*/ 1188 h 2564"/>
                <a:gd name="T58" fmla="*/ 594 w 3876"/>
                <a:gd name="T59" fmla="*/ 1282 h 2564"/>
                <a:gd name="T60" fmla="*/ 625 w 3876"/>
                <a:gd name="T61" fmla="*/ 1407 h 2564"/>
                <a:gd name="T62" fmla="*/ 594 w 3876"/>
                <a:gd name="T63" fmla="*/ 1532 h 2564"/>
                <a:gd name="T64" fmla="*/ 531 w 3876"/>
                <a:gd name="T65" fmla="*/ 1594 h 2564"/>
                <a:gd name="T66" fmla="*/ 625 w 3876"/>
                <a:gd name="T67" fmla="*/ 1782 h 2564"/>
                <a:gd name="T68" fmla="*/ 531 w 3876"/>
                <a:gd name="T69" fmla="*/ 1875 h 2564"/>
                <a:gd name="T70" fmla="*/ 625 w 3876"/>
                <a:gd name="T71" fmla="*/ 2032 h 2564"/>
                <a:gd name="T72" fmla="*/ 625 w 3876"/>
                <a:gd name="T73" fmla="*/ 2157 h 2564"/>
                <a:gd name="T74" fmla="*/ 812 w 3876"/>
                <a:gd name="T75" fmla="*/ 2344 h 2564"/>
                <a:gd name="T76" fmla="*/ 1062 w 3876"/>
                <a:gd name="T77" fmla="*/ 2532 h 2564"/>
                <a:gd name="T78" fmla="*/ 1343 w 3876"/>
                <a:gd name="T79" fmla="*/ 2407 h 2564"/>
                <a:gd name="T80" fmla="*/ 1844 w 3876"/>
                <a:gd name="T81" fmla="*/ 2407 h 2564"/>
                <a:gd name="T82" fmla="*/ 1937 w 3876"/>
                <a:gd name="T83" fmla="*/ 2250 h 2564"/>
                <a:gd name="T84" fmla="*/ 2125 w 3876"/>
                <a:gd name="T85" fmla="*/ 2094 h 2564"/>
                <a:gd name="T86" fmla="*/ 2281 w 3876"/>
                <a:gd name="T87" fmla="*/ 1969 h 2564"/>
                <a:gd name="T88" fmla="*/ 2375 w 3876"/>
                <a:gd name="T89" fmla="*/ 1782 h 2564"/>
                <a:gd name="T90" fmla="*/ 2500 w 3876"/>
                <a:gd name="T91" fmla="*/ 1657 h 2564"/>
                <a:gd name="T92" fmla="*/ 2437 w 3876"/>
                <a:gd name="T93" fmla="*/ 1375 h 2564"/>
                <a:gd name="T94" fmla="*/ 2562 w 3876"/>
                <a:gd name="T95" fmla="*/ 1313 h 2564"/>
                <a:gd name="T96" fmla="*/ 2906 w 3876"/>
                <a:gd name="T97" fmla="*/ 844 h 2564"/>
                <a:gd name="T98" fmla="*/ 3344 w 3876"/>
                <a:gd name="T99" fmla="*/ 688 h 2564"/>
                <a:gd name="T100" fmla="*/ 3344 w 3876"/>
                <a:gd name="T101" fmla="*/ 375 h 2564"/>
                <a:gd name="T102" fmla="*/ 3187 w 3876"/>
                <a:gd name="T103" fmla="*/ 500 h 2564"/>
                <a:gd name="T104" fmla="*/ 3000 w 3876"/>
                <a:gd name="T105" fmla="*/ 500 h 2564"/>
                <a:gd name="T106" fmla="*/ 2906 w 3876"/>
                <a:gd name="T107" fmla="*/ 407 h 2564"/>
                <a:gd name="T108" fmla="*/ 2719 w 3876"/>
                <a:gd name="T109" fmla="*/ 375 h 2564"/>
                <a:gd name="T110" fmla="*/ 2500 w 3876"/>
                <a:gd name="T111" fmla="*/ 375 h 2564"/>
                <a:gd name="T112" fmla="*/ 2437 w 3876"/>
                <a:gd name="T113" fmla="*/ 313 h 2564"/>
                <a:gd name="T114" fmla="*/ 2281 w 3876"/>
                <a:gd name="T115" fmla="*/ 282 h 2564"/>
                <a:gd name="T116" fmla="*/ 2219 w 3876"/>
                <a:gd name="T117" fmla="*/ 250 h 2564"/>
                <a:gd name="T118" fmla="*/ 2125 w 3876"/>
                <a:gd name="T119" fmla="*/ 125 h 2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6" h="2564">
                  <a:moveTo>
                    <a:pt x="3312" y="1313"/>
                  </a:moveTo>
                  <a:lnTo>
                    <a:pt x="3344" y="1375"/>
                  </a:lnTo>
                  <a:lnTo>
                    <a:pt x="3344" y="1469"/>
                  </a:lnTo>
                  <a:lnTo>
                    <a:pt x="3312" y="1469"/>
                  </a:lnTo>
                  <a:lnTo>
                    <a:pt x="3312" y="1500"/>
                  </a:lnTo>
                  <a:lnTo>
                    <a:pt x="3344" y="1500"/>
                  </a:lnTo>
                  <a:lnTo>
                    <a:pt x="3375" y="1532"/>
                  </a:lnTo>
                  <a:lnTo>
                    <a:pt x="3406" y="1469"/>
                  </a:lnTo>
                  <a:lnTo>
                    <a:pt x="3437" y="1375"/>
                  </a:lnTo>
                  <a:lnTo>
                    <a:pt x="3375" y="1344"/>
                  </a:lnTo>
                  <a:lnTo>
                    <a:pt x="3312" y="1313"/>
                  </a:lnTo>
                  <a:close/>
                  <a:moveTo>
                    <a:pt x="3687" y="1313"/>
                  </a:moveTo>
                  <a:lnTo>
                    <a:pt x="3781" y="1375"/>
                  </a:lnTo>
                  <a:lnTo>
                    <a:pt x="3875" y="1375"/>
                  </a:lnTo>
                  <a:lnTo>
                    <a:pt x="3844" y="1344"/>
                  </a:lnTo>
                  <a:lnTo>
                    <a:pt x="3781" y="1344"/>
                  </a:lnTo>
                  <a:lnTo>
                    <a:pt x="3687" y="1313"/>
                  </a:lnTo>
                  <a:close/>
                  <a:moveTo>
                    <a:pt x="2812" y="1532"/>
                  </a:moveTo>
                  <a:lnTo>
                    <a:pt x="2812" y="1563"/>
                  </a:lnTo>
                  <a:lnTo>
                    <a:pt x="2844" y="1594"/>
                  </a:lnTo>
                  <a:lnTo>
                    <a:pt x="2844" y="1563"/>
                  </a:lnTo>
                  <a:lnTo>
                    <a:pt x="2906" y="1563"/>
                  </a:lnTo>
                  <a:lnTo>
                    <a:pt x="2906" y="1532"/>
                  </a:lnTo>
                  <a:lnTo>
                    <a:pt x="2812" y="1532"/>
                  </a:lnTo>
                  <a:close/>
                  <a:moveTo>
                    <a:pt x="2125" y="125"/>
                  </a:moveTo>
                  <a:lnTo>
                    <a:pt x="1687" y="94"/>
                  </a:lnTo>
                  <a:lnTo>
                    <a:pt x="1219" y="63"/>
                  </a:lnTo>
                  <a:lnTo>
                    <a:pt x="937" y="63"/>
                  </a:lnTo>
                  <a:lnTo>
                    <a:pt x="656" y="63"/>
                  </a:lnTo>
                  <a:lnTo>
                    <a:pt x="625" y="32"/>
                  </a:lnTo>
                  <a:lnTo>
                    <a:pt x="531" y="0"/>
                  </a:lnTo>
                  <a:lnTo>
                    <a:pt x="406" y="63"/>
                  </a:lnTo>
                  <a:lnTo>
                    <a:pt x="375" y="125"/>
                  </a:lnTo>
                  <a:lnTo>
                    <a:pt x="250" y="125"/>
                  </a:lnTo>
                  <a:lnTo>
                    <a:pt x="156" y="125"/>
                  </a:lnTo>
                  <a:lnTo>
                    <a:pt x="94" y="188"/>
                  </a:lnTo>
                  <a:lnTo>
                    <a:pt x="0" y="250"/>
                  </a:lnTo>
                  <a:lnTo>
                    <a:pt x="125" y="375"/>
                  </a:lnTo>
                  <a:lnTo>
                    <a:pt x="156" y="407"/>
                  </a:lnTo>
                  <a:lnTo>
                    <a:pt x="156" y="532"/>
                  </a:lnTo>
                  <a:lnTo>
                    <a:pt x="156" y="625"/>
                  </a:lnTo>
                  <a:lnTo>
                    <a:pt x="250" y="594"/>
                  </a:lnTo>
                  <a:lnTo>
                    <a:pt x="375" y="594"/>
                  </a:lnTo>
                  <a:lnTo>
                    <a:pt x="375" y="625"/>
                  </a:lnTo>
                  <a:lnTo>
                    <a:pt x="406" y="625"/>
                  </a:lnTo>
                  <a:lnTo>
                    <a:pt x="500" y="625"/>
                  </a:lnTo>
                  <a:lnTo>
                    <a:pt x="594" y="625"/>
                  </a:lnTo>
                  <a:lnTo>
                    <a:pt x="656" y="625"/>
                  </a:lnTo>
                  <a:lnTo>
                    <a:pt x="656" y="688"/>
                  </a:lnTo>
                  <a:lnTo>
                    <a:pt x="719" y="688"/>
                  </a:lnTo>
                  <a:lnTo>
                    <a:pt x="781" y="688"/>
                  </a:lnTo>
                  <a:lnTo>
                    <a:pt x="781" y="719"/>
                  </a:lnTo>
                  <a:lnTo>
                    <a:pt x="719" y="782"/>
                  </a:lnTo>
                  <a:lnTo>
                    <a:pt x="594" y="844"/>
                  </a:lnTo>
                  <a:lnTo>
                    <a:pt x="594" y="907"/>
                  </a:lnTo>
                  <a:lnTo>
                    <a:pt x="656" y="1000"/>
                  </a:lnTo>
                  <a:lnTo>
                    <a:pt x="656" y="1063"/>
                  </a:lnTo>
                  <a:lnTo>
                    <a:pt x="719" y="1188"/>
                  </a:lnTo>
                  <a:lnTo>
                    <a:pt x="656" y="1219"/>
                  </a:lnTo>
                  <a:lnTo>
                    <a:pt x="594" y="1282"/>
                  </a:lnTo>
                  <a:lnTo>
                    <a:pt x="594" y="1344"/>
                  </a:lnTo>
                  <a:lnTo>
                    <a:pt x="625" y="1407"/>
                  </a:lnTo>
                  <a:lnTo>
                    <a:pt x="594" y="1500"/>
                  </a:lnTo>
                  <a:lnTo>
                    <a:pt x="594" y="1532"/>
                  </a:lnTo>
                  <a:lnTo>
                    <a:pt x="531" y="1563"/>
                  </a:lnTo>
                  <a:lnTo>
                    <a:pt x="531" y="1594"/>
                  </a:lnTo>
                  <a:lnTo>
                    <a:pt x="594" y="1657"/>
                  </a:lnTo>
                  <a:lnTo>
                    <a:pt x="625" y="1782"/>
                  </a:lnTo>
                  <a:lnTo>
                    <a:pt x="594" y="1813"/>
                  </a:lnTo>
                  <a:lnTo>
                    <a:pt x="531" y="1875"/>
                  </a:lnTo>
                  <a:lnTo>
                    <a:pt x="531" y="2000"/>
                  </a:lnTo>
                  <a:lnTo>
                    <a:pt x="625" y="2032"/>
                  </a:lnTo>
                  <a:lnTo>
                    <a:pt x="625" y="2063"/>
                  </a:lnTo>
                  <a:lnTo>
                    <a:pt x="625" y="2157"/>
                  </a:lnTo>
                  <a:lnTo>
                    <a:pt x="656" y="2188"/>
                  </a:lnTo>
                  <a:lnTo>
                    <a:pt x="812" y="2344"/>
                  </a:lnTo>
                  <a:lnTo>
                    <a:pt x="937" y="2563"/>
                  </a:lnTo>
                  <a:lnTo>
                    <a:pt x="1062" y="2532"/>
                  </a:lnTo>
                  <a:lnTo>
                    <a:pt x="1312" y="2500"/>
                  </a:lnTo>
                  <a:lnTo>
                    <a:pt x="1343" y="2407"/>
                  </a:lnTo>
                  <a:lnTo>
                    <a:pt x="1562" y="2438"/>
                  </a:lnTo>
                  <a:lnTo>
                    <a:pt x="1844" y="2407"/>
                  </a:lnTo>
                  <a:lnTo>
                    <a:pt x="1844" y="2344"/>
                  </a:lnTo>
                  <a:lnTo>
                    <a:pt x="1937" y="2250"/>
                  </a:lnTo>
                  <a:lnTo>
                    <a:pt x="2000" y="2125"/>
                  </a:lnTo>
                  <a:lnTo>
                    <a:pt x="2125" y="2094"/>
                  </a:lnTo>
                  <a:lnTo>
                    <a:pt x="2281" y="2032"/>
                  </a:lnTo>
                  <a:lnTo>
                    <a:pt x="2281" y="1969"/>
                  </a:lnTo>
                  <a:lnTo>
                    <a:pt x="2281" y="1875"/>
                  </a:lnTo>
                  <a:lnTo>
                    <a:pt x="2375" y="1782"/>
                  </a:lnTo>
                  <a:lnTo>
                    <a:pt x="2469" y="1657"/>
                  </a:lnTo>
                  <a:lnTo>
                    <a:pt x="2500" y="1657"/>
                  </a:lnTo>
                  <a:lnTo>
                    <a:pt x="2469" y="1532"/>
                  </a:lnTo>
                  <a:lnTo>
                    <a:pt x="2437" y="1375"/>
                  </a:lnTo>
                  <a:lnTo>
                    <a:pt x="2469" y="1344"/>
                  </a:lnTo>
                  <a:lnTo>
                    <a:pt x="2562" y="1313"/>
                  </a:lnTo>
                  <a:lnTo>
                    <a:pt x="2719" y="1032"/>
                  </a:lnTo>
                  <a:lnTo>
                    <a:pt x="2906" y="844"/>
                  </a:lnTo>
                  <a:lnTo>
                    <a:pt x="3125" y="782"/>
                  </a:lnTo>
                  <a:lnTo>
                    <a:pt x="3344" y="688"/>
                  </a:lnTo>
                  <a:lnTo>
                    <a:pt x="3344" y="563"/>
                  </a:lnTo>
                  <a:lnTo>
                    <a:pt x="3344" y="375"/>
                  </a:lnTo>
                  <a:lnTo>
                    <a:pt x="3219" y="407"/>
                  </a:lnTo>
                  <a:lnTo>
                    <a:pt x="3187" y="500"/>
                  </a:lnTo>
                  <a:lnTo>
                    <a:pt x="3062" y="500"/>
                  </a:lnTo>
                  <a:lnTo>
                    <a:pt x="3000" y="500"/>
                  </a:lnTo>
                  <a:lnTo>
                    <a:pt x="2906" y="532"/>
                  </a:lnTo>
                  <a:lnTo>
                    <a:pt x="2906" y="407"/>
                  </a:lnTo>
                  <a:lnTo>
                    <a:pt x="2844" y="407"/>
                  </a:lnTo>
                  <a:lnTo>
                    <a:pt x="2719" y="375"/>
                  </a:lnTo>
                  <a:lnTo>
                    <a:pt x="2625" y="375"/>
                  </a:lnTo>
                  <a:lnTo>
                    <a:pt x="2500" y="375"/>
                  </a:lnTo>
                  <a:lnTo>
                    <a:pt x="2469" y="344"/>
                  </a:lnTo>
                  <a:lnTo>
                    <a:pt x="2437" y="313"/>
                  </a:lnTo>
                  <a:lnTo>
                    <a:pt x="2375" y="313"/>
                  </a:lnTo>
                  <a:lnTo>
                    <a:pt x="2281" y="282"/>
                  </a:lnTo>
                  <a:lnTo>
                    <a:pt x="2219" y="282"/>
                  </a:lnTo>
                  <a:lnTo>
                    <a:pt x="2219" y="250"/>
                  </a:lnTo>
                  <a:lnTo>
                    <a:pt x="2156" y="188"/>
                  </a:lnTo>
                  <a:lnTo>
                    <a:pt x="2125" y="125"/>
                  </a:lnTo>
                  <a:close/>
                </a:path>
              </a:pathLst>
            </a:custGeom>
            <a:grpFill/>
            <a:ln w="9525" cap="flat">
              <a:solidFill>
                <a:srgbClr val="FFFFFF"/>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5" name="Freeform 15">
              <a:extLst>
                <a:ext uri="{FF2B5EF4-FFF2-40B4-BE49-F238E27FC236}">
                  <a16:creationId xmlns:a16="http://schemas.microsoft.com/office/drawing/2014/main" id="{44255D08-1447-46A5-8AA5-1574839BEE04}"/>
                </a:ext>
              </a:extLst>
            </p:cNvPr>
            <p:cNvSpPr>
              <a:spLocks noChangeArrowheads="1"/>
            </p:cNvSpPr>
            <p:nvPr/>
          </p:nvSpPr>
          <p:spPr bwMode="auto">
            <a:xfrm>
              <a:off x="4900613" y="4835525"/>
              <a:ext cx="314325" cy="269875"/>
            </a:xfrm>
            <a:custGeom>
              <a:avLst/>
              <a:gdLst>
                <a:gd name="T0" fmla="*/ 94 w 875"/>
                <a:gd name="T1" fmla="*/ 625 h 751"/>
                <a:gd name="T2" fmla="*/ 63 w 875"/>
                <a:gd name="T3" fmla="*/ 688 h 751"/>
                <a:gd name="T4" fmla="*/ 63 w 875"/>
                <a:gd name="T5" fmla="*/ 750 h 751"/>
                <a:gd name="T6" fmla="*/ 219 w 875"/>
                <a:gd name="T7" fmla="*/ 750 h 751"/>
                <a:gd name="T8" fmla="*/ 406 w 875"/>
                <a:gd name="T9" fmla="*/ 657 h 751"/>
                <a:gd name="T10" fmla="*/ 406 w 875"/>
                <a:gd name="T11" fmla="*/ 594 h 751"/>
                <a:gd name="T12" fmla="*/ 406 w 875"/>
                <a:gd name="T13" fmla="*/ 532 h 751"/>
                <a:gd name="T14" fmla="*/ 468 w 875"/>
                <a:gd name="T15" fmla="*/ 532 h 751"/>
                <a:gd name="T16" fmla="*/ 499 w 875"/>
                <a:gd name="T17" fmla="*/ 594 h 751"/>
                <a:gd name="T18" fmla="*/ 593 w 875"/>
                <a:gd name="T19" fmla="*/ 500 h 751"/>
                <a:gd name="T20" fmla="*/ 624 w 875"/>
                <a:gd name="T21" fmla="*/ 344 h 751"/>
                <a:gd name="T22" fmla="*/ 624 w 875"/>
                <a:gd name="T23" fmla="*/ 282 h 751"/>
                <a:gd name="T24" fmla="*/ 718 w 875"/>
                <a:gd name="T25" fmla="*/ 282 h 751"/>
                <a:gd name="T26" fmla="*/ 749 w 875"/>
                <a:gd name="T27" fmla="*/ 282 h 751"/>
                <a:gd name="T28" fmla="*/ 780 w 875"/>
                <a:gd name="T29" fmla="*/ 250 h 751"/>
                <a:gd name="T30" fmla="*/ 843 w 875"/>
                <a:gd name="T31" fmla="*/ 157 h 751"/>
                <a:gd name="T32" fmla="*/ 874 w 875"/>
                <a:gd name="T33" fmla="*/ 157 h 751"/>
                <a:gd name="T34" fmla="*/ 874 w 875"/>
                <a:gd name="T35" fmla="*/ 125 h 751"/>
                <a:gd name="T36" fmla="*/ 874 w 875"/>
                <a:gd name="T37" fmla="*/ 63 h 751"/>
                <a:gd name="T38" fmla="*/ 874 w 875"/>
                <a:gd name="T39" fmla="*/ 32 h 751"/>
                <a:gd name="T40" fmla="*/ 843 w 875"/>
                <a:gd name="T41" fmla="*/ 0 h 751"/>
                <a:gd name="T42" fmla="*/ 780 w 875"/>
                <a:gd name="T43" fmla="*/ 0 h 751"/>
                <a:gd name="T44" fmla="*/ 749 w 875"/>
                <a:gd name="T45" fmla="*/ 32 h 751"/>
                <a:gd name="T46" fmla="*/ 624 w 875"/>
                <a:gd name="T47" fmla="*/ 32 h 751"/>
                <a:gd name="T48" fmla="*/ 562 w 875"/>
                <a:gd name="T49" fmla="*/ 32 h 751"/>
                <a:gd name="T50" fmla="*/ 499 w 875"/>
                <a:gd name="T51" fmla="*/ 32 h 751"/>
                <a:gd name="T52" fmla="*/ 468 w 875"/>
                <a:gd name="T53" fmla="*/ 63 h 751"/>
                <a:gd name="T54" fmla="*/ 344 w 875"/>
                <a:gd name="T55" fmla="*/ 125 h 751"/>
                <a:gd name="T56" fmla="*/ 219 w 875"/>
                <a:gd name="T57" fmla="*/ 125 h 751"/>
                <a:gd name="T58" fmla="*/ 188 w 875"/>
                <a:gd name="T59" fmla="*/ 94 h 751"/>
                <a:gd name="T60" fmla="*/ 156 w 875"/>
                <a:gd name="T61" fmla="*/ 94 h 751"/>
                <a:gd name="T62" fmla="*/ 156 w 875"/>
                <a:gd name="T63" fmla="*/ 125 h 751"/>
                <a:gd name="T64" fmla="*/ 156 w 875"/>
                <a:gd name="T65" fmla="*/ 157 h 751"/>
                <a:gd name="T66" fmla="*/ 94 w 875"/>
                <a:gd name="T67" fmla="*/ 188 h 751"/>
                <a:gd name="T68" fmla="*/ 31 w 875"/>
                <a:gd name="T69" fmla="*/ 188 h 751"/>
                <a:gd name="T70" fmla="*/ 0 w 875"/>
                <a:gd name="T71" fmla="*/ 282 h 751"/>
                <a:gd name="T72" fmla="*/ 31 w 875"/>
                <a:gd name="T73" fmla="*/ 344 h 751"/>
                <a:gd name="T74" fmla="*/ 63 w 875"/>
                <a:gd name="T75" fmla="*/ 344 h 751"/>
                <a:gd name="T76" fmla="*/ 63 w 875"/>
                <a:gd name="T77" fmla="*/ 375 h 751"/>
                <a:gd name="T78" fmla="*/ 63 w 875"/>
                <a:gd name="T79" fmla="*/ 438 h 751"/>
                <a:gd name="T80" fmla="*/ 63 w 875"/>
                <a:gd name="T81" fmla="*/ 563 h 751"/>
                <a:gd name="T82" fmla="*/ 63 w 875"/>
                <a:gd name="T83" fmla="*/ 625 h 751"/>
                <a:gd name="T84" fmla="*/ 94 w 875"/>
                <a:gd name="T85" fmla="*/ 625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5" h="751">
                  <a:moveTo>
                    <a:pt x="94" y="625"/>
                  </a:moveTo>
                  <a:lnTo>
                    <a:pt x="63" y="688"/>
                  </a:lnTo>
                  <a:lnTo>
                    <a:pt x="63" y="750"/>
                  </a:lnTo>
                  <a:lnTo>
                    <a:pt x="219" y="750"/>
                  </a:lnTo>
                  <a:lnTo>
                    <a:pt x="406" y="657"/>
                  </a:lnTo>
                  <a:lnTo>
                    <a:pt x="406" y="594"/>
                  </a:lnTo>
                  <a:lnTo>
                    <a:pt x="406" y="532"/>
                  </a:lnTo>
                  <a:lnTo>
                    <a:pt x="468" y="532"/>
                  </a:lnTo>
                  <a:lnTo>
                    <a:pt x="499" y="594"/>
                  </a:lnTo>
                  <a:lnTo>
                    <a:pt x="593" y="500"/>
                  </a:lnTo>
                  <a:lnTo>
                    <a:pt x="624" y="344"/>
                  </a:lnTo>
                  <a:lnTo>
                    <a:pt x="624" y="282"/>
                  </a:lnTo>
                  <a:lnTo>
                    <a:pt x="718" y="282"/>
                  </a:lnTo>
                  <a:lnTo>
                    <a:pt x="749" y="282"/>
                  </a:lnTo>
                  <a:lnTo>
                    <a:pt x="780" y="250"/>
                  </a:lnTo>
                  <a:lnTo>
                    <a:pt x="843" y="157"/>
                  </a:lnTo>
                  <a:lnTo>
                    <a:pt x="874" y="157"/>
                  </a:lnTo>
                  <a:lnTo>
                    <a:pt x="874" y="125"/>
                  </a:lnTo>
                  <a:lnTo>
                    <a:pt x="874" y="63"/>
                  </a:lnTo>
                  <a:lnTo>
                    <a:pt x="874" y="32"/>
                  </a:lnTo>
                  <a:lnTo>
                    <a:pt x="843" y="0"/>
                  </a:lnTo>
                  <a:lnTo>
                    <a:pt x="780" y="0"/>
                  </a:lnTo>
                  <a:lnTo>
                    <a:pt x="749" y="32"/>
                  </a:lnTo>
                  <a:lnTo>
                    <a:pt x="624" y="32"/>
                  </a:lnTo>
                  <a:lnTo>
                    <a:pt x="562" y="32"/>
                  </a:lnTo>
                  <a:lnTo>
                    <a:pt x="499" y="32"/>
                  </a:lnTo>
                  <a:lnTo>
                    <a:pt x="468" y="63"/>
                  </a:lnTo>
                  <a:lnTo>
                    <a:pt x="344" y="125"/>
                  </a:lnTo>
                  <a:lnTo>
                    <a:pt x="219" y="125"/>
                  </a:lnTo>
                  <a:lnTo>
                    <a:pt x="188" y="94"/>
                  </a:lnTo>
                  <a:lnTo>
                    <a:pt x="156" y="94"/>
                  </a:lnTo>
                  <a:lnTo>
                    <a:pt x="156" y="125"/>
                  </a:lnTo>
                  <a:lnTo>
                    <a:pt x="156" y="157"/>
                  </a:lnTo>
                  <a:lnTo>
                    <a:pt x="94" y="188"/>
                  </a:lnTo>
                  <a:lnTo>
                    <a:pt x="31" y="188"/>
                  </a:lnTo>
                  <a:lnTo>
                    <a:pt x="0" y="282"/>
                  </a:lnTo>
                  <a:lnTo>
                    <a:pt x="31" y="344"/>
                  </a:lnTo>
                  <a:lnTo>
                    <a:pt x="63" y="344"/>
                  </a:lnTo>
                  <a:lnTo>
                    <a:pt x="63" y="375"/>
                  </a:lnTo>
                  <a:lnTo>
                    <a:pt x="63" y="438"/>
                  </a:lnTo>
                  <a:lnTo>
                    <a:pt x="63" y="563"/>
                  </a:lnTo>
                  <a:lnTo>
                    <a:pt x="63" y="625"/>
                  </a:lnTo>
                  <a:lnTo>
                    <a:pt x="94" y="625"/>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 name="Freeform 16">
              <a:extLst>
                <a:ext uri="{FF2B5EF4-FFF2-40B4-BE49-F238E27FC236}">
                  <a16:creationId xmlns:a16="http://schemas.microsoft.com/office/drawing/2014/main" id="{76D12992-F2C6-4B59-AC18-1881BAD88B3B}"/>
                </a:ext>
              </a:extLst>
            </p:cNvPr>
            <p:cNvSpPr>
              <a:spLocks noChangeArrowheads="1"/>
            </p:cNvSpPr>
            <p:nvPr/>
          </p:nvSpPr>
          <p:spPr bwMode="auto">
            <a:xfrm>
              <a:off x="4900613" y="4835525"/>
              <a:ext cx="314325" cy="269875"/>
            </a:xfrm>
            <a:custGeom>
              <a:avLst/>
              <a:gdLst>
                <a:gd name="T0" fmla="*/ 94 w 875"/>
                <a:gd name="T1" fmla="*/ 625 h 751"/>
                <a:gd name="T2" fmla="*/ 63 w 875"/>
                <a:gd name="T3" fmla="*/ 688 h 751"/>
                <a:gd name="T4" fmla="*/ 63 w 875"/>
                <a:gd name="T5" fmla="*/ 750 h 751"/>
                <a:gd name="T6" fmla="*/ 219 w 875"/>
                <a:gd name="T7" fmla="*/ 750 h 751"/>
                <a:gd name="T8" fmla="*/ 406 w 875"/>
                <a:gd name="T9" fmla="*/ 657 h 751"/>
                <a:gd name="T10" fmla="*/ 406 w 875"/>
                <a:gd name="T11" fmla="*/ 594 h 751"/>
                <a:gd name="T12" fmla="*/ 406 w 875"/>
                <a:gd name="T13" fmla="*/ 532 h 751"/>
                <a:gd name="T14" fmla="*/ 468 w 875"/>
                <a:gd name="T15" fmla="*/ 532 h 751"/>
                <a:gd name="T16" fmla="*/ 499 w 875"/>
                <a:gd name="T17" fmla="*/ 594 h 751"/>
                <a:gd name="T18" fmla="*/ 593 w 875"/>
                <a:gd name="T19" fmla="*/ 500 h 751"/>
                <a:gd name="T20" fmla="*/ 624 w 875"/>
                <a:gd name="T21" fmla="*/ 344 h 751"/>
                <a:gd name="T22" fmla="*/ 624 w 875"/>
                <a:gd name="T23" fmla="*/ 282 h 751"/>
                <a:gd name="T24" fmla="*/ 718 w 875"/>
                <a:gd name="T25" fmla="*/ 282 h 751"/>
                <a:gd name="T26" fmla="*/ 749 w 875"/>
                <a:gd name="T27" fmla="*/ 282 h 751"/>
                <a:gd name="T28" fmla="*/ 780 w 875"/>
                <a:gd name="T29" fmla="*/ 250 h 751"/>
                <a:gd name="T30" fmla="*/ 843 w 875"/>
                <a:gd name="T31" fmla="*/ 157 h 751"/>
                <a:gd name="T32" fmla="*/ 874 w 875"/>
                <a:gd name="T33" fmla="*/ 157 h 751"/>
                <a:gd name="T34" fmla="*/ 874 w 875"/>
                <a:gd name="T35" fmla="*/ 125 h 751"/>
                <a:gd name="T36" fmla="*/ 874 w 875"/>
                <a:gd name="T37" fmla="*/ 63 h 751"/>
                <a:gd name="T38" fmla="*/ 874 w 875"/>
                <a:gd name="T39" fmla="*/ 32 h 751"/>
                <a:gd name="T40" fmla="*/ 843 w 875"/>
                <a:gd name="T41" fmla="*/ 0 h 751"/>
                <a:gd name="T42" fmla="*/ 780 w 875"/>
                <a:gd name="T43" fmla="*/ 0 h 751"/>
                <a:gd name="T44" fmla="*/ 749 w 875"/>
                <a:gd name="T45" fmla="*/ 32 h 751"/>
                <a:gd name="T46" fmla="*/ 624 w 875"/>
                <a:gd name="T47" fmla="*/ 32 h 751"/>
                <a:gd name="T48" fmla="*/ 562 w 875"/>
                <a:gd name="T49" fmla="*/ 32 h 751"/>
                <a:gd name="T50" fmla="*/ 499 w 875"/>
                <a:gd name="T51" fmla="*/ 32 h 751"/>
                <a:gd name="T52" fmla="*/ 468 w 875"/>
                <a:gd name="T53" fmla="*/ 63 h 751"/>
                <a:gd name="T54" fmla="*/ 344 w 875"/>
                <a:gd name="T55" fmla="*/ 125 h 751"/>
                <a:gd name="T56" fmla="*/ 219 w 875"/>
                <a:gd name="T57" fmla="*/ 125 h 751"/>
                <a:gd name="T58" fmla="*/ 188 w 875"/>
                <a:gd name="T59" fmla="*/ 94 h 751"/>
                <a:gd name="T60" fmla="*/ 156 w 875"/>
                <a:gd name="T61" fmla="*/ 94 h 751"/>
                <a:gd name="T62" fmla="*/ 156 w 875"/>
                <a:gd name="T63" fmla="*/ 125 h 751"/>
                <a:gd name="T64" fmla="*/ 156 w 875"/>
                <a:gd name="T65" fmla="*/ 157 h 751"/>
                <a:gd name="T66" fmla="*/ 94 w 875"/>
                <a:gd name="T67" fmla="*/ 188 h 751"/>
                <a:gd name="T68" fmla="*/ 31 w 875"/>
                <a:gd name="T69" fmla="*/ 188 h 751"/>
                <a:gd name="T70" fmla="*/ 0 w 875"/>
                <a:gd name="T71" fmla="*/ 282 h 751"/>
                <a:gd name="T72" fmla="*/ 31 w 875"/>
                <a:gd name="T73" fmla="*/ 344 h 751"/>
                <a:gd name="T74" fmla="*/ 63 w 875"/>
                <a:gd name="T75" fmla="*/ 344 h 751"/>
                <a:gd name="T76" fmla="*/ 63 w 875"/>
                <a:gd name="T77" fmla="*/ 375 h 751"/>
                <a:gd name="T78" fmla="*/ 63 w 875"/>
                <a:gd name="T79" fmla="*/ 438 h 751"/>
                <a:gd name="T80" fmla="*/ 63 w 875"/>
                <a:gd name="T81" fmla="*/ 563 h 751"/>
                <a:gd name="T82" fmla="*/ 63 w 875"/>
                <a:gd name="T83" fmla="*/ 625 h 751"/>
                <a:gd name="T84" fmla="*/ 94 w 875"/>
                <a:gd name="T85" fmla="*/ 625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5" h="751">
                  <a:moveTo>
                    <a:pt x="94" y="625"/>
                  </a:moveTo>
                  <a:lnTo>
                    <a:pt x="63" y="688"/>
                  </a:lnTo>
                  <a:lnTo>
                    <a:pt x="63" y="750"/>
                  </a:lnTo>
                  <a:lnTo>
                    <a:pt x="219" y="750"/>
                  </a:lnTo>
                  <a:lnTo>
                    <a:pt x="406" y="657"/>
                  </a:lnTo>
                  <a:lnTo>
                    <a:pt x="406" y="594"/>
                  </a:lnTo>
                  <a:lnTo>
                    <a:pt x="406" y="532"/>
                  </a:lnTo>
                  <a:lnTo>
                    <a:pt x="468" y="532"/>
                  </a:lnTo>
                  <a:lnTo>
                    <a:pt x="499" y="594"/>
                  </a:lnTo>
                  <a:lnTo>
                    <a:pt x="593" y="500"/>
                  </a:lnTo>
                  <a:lnTo>
                    <a:pt x="624" y="344"/>
                  </a:lnTo>
                  <a:lnTo>
                    <a:pt x="624" y="282"/>
                  </a:lnTo>
                  <a:lnTo>
                    <a:pt x="718" y="282"/>
                  </a:lnTo>
                  <a:lnTo>
                    <a:pt x="749" y="282"/>
                  </a:lnTo>
                  <a:lnTo>
                    <a:pt x="780" y="250"/>
                  </a:lnTo>
                  <a:lnTo>
                    <a:pt x="843" y="157"/>
                  </a:lnTo>
                  <a:lnTo>
                    <a:pt x="874" y="157"/>
                  </a:lnTo>
                  <a:lnTo>
                    <a:pt x="874" y="125"/>
                  </a:lnTo>
                  <a:lnTo>
                    <a:pt x="874" y="63"/>
                  </a:lnTo>
                  <a:lnTo>
                    <a:pt x="874" y="32"/>
                  </a:lnTo>
                  <a:lnTo>
                    <a:pt x="843" y="0"/>
                  </a:lnTo>
                  <a:lnTo>
                    <a:pt x="780" y="0"/>
                  </a:lnTo>
                  <a:lnTo>
                    <a:pt x="749" y="32"/>
                  </a:lnTo>
                  <a:lnTo>
                    <a:pt x="624" y="32"/>
                  </a:lnTo>
                  <a:lnTo>
                    <a:pt x="562" y="32"/>
                  </a:lnTo>
                  <a:lnTo>
                    <a:pt x="499" y="32"/>
                  </a:lnTo>
                  <a:lnTo>
                    <a:pt x="468" y="63"/>
                  </a:lnTo>
                  <a:lnTo>
                    <a:pt x="344" y="125"/>
                  </a:lnTo>
                  <a:lnTo>
                    <a:pt x="219" y="125"/>
                  </a:lnTo>
                  <a:lnTo>
                    <a:pt x="188" y="94"/>
                  </a:lnTo>
                  <a:lnTo>
                    <a:pt x="156" y="94"/>
                  </a:lnTo>
                  <a:lnTo>
                    <a:pt x="156" y="125"/>
                  </a:lnTo>
                  <a:lnTo>
                    <a:pt x="156" y="157"/>
                  </a:lnTo>
                  <a:lnTo>
                    <a:pt x="94" y="188"/>
                  </a:lnTo>
                  <a:lnTo>
                    <a:pt x="31" y="188"/>
                  </a:lnTo>
                  <a:lnTo>
                    <a:pt x="0" y="282"/>
                  </a:lnTo>
                  <a:lnTo>
                    <a:pt x="31" y="344"/>
                  </a:lnTo>
                  <a:lnTo>
                    <a:pt x="63" y="344"/>
                  </a:lnTo>
                  <a:lnTo>
                    <a:pt x="63" y="375"/>
                  </a:lnTo>
                  <a:lnTo>
                    <a:pt x="63" y="438"/>
                  </a:lnTo>
                  <a:lnTo>
                    <a:pt x="63" y="563"/>
                  </a:lnTo>
                  <a:lnTo>
                    <a:pt x="63" y="625"/>
                  </a:lnTo>
                  <a:lnTo>
                    <a:pt x="94" y="625"/>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 name="Freeform 17">
              <a:extLst>
                <a:ext uri="{FF2B5EF4-FFF2-40B4-BE49-F238E27FC236}">
                  <a16:creationId xmlns:a16="http://schemas.microsoft.com/office/drawing/2014/main" id="{5D7369C8-8377-4AC2-A497-050C8C36C53B}"/>
                </a:ext>
              </a:extLst>
            </p:cNvPr>
            <p:cNvSpPr>
              <a:spLocks noChangeArrowheads="1"/>
            </p:cNvSpPr>
            <p:nvPr/>
          </p:nvSpPr>
          <p:spPr bwMode="auto">
            <a:xfrm>
              <a:off x="4900613" y="4835525"/>
              <a:ext cx="314325" cy="269875"/>
            </a:xfrm>
            <a:custGeom>
              <a:avLst/>
              <a:gdLst>
                <a:gd name="T0" fmla="*/ 94 w 875"/>
                <a:gd name="T1" fmla="*/ 625 h 751"/>
                <a:gd name="T2" fmla="*/ 63 w 875"/>
                <a:gd name="T3" fmla="*/ 688 h 751"/>
                <a:gd name="T4" fmla="*/ 63 w 875"/>
                <a:gd name="T5" fmla="*/ 750 h 751"/>
                <a:gd name="T6" fmla="*/ 219 w 875"/>
                <a:gd name="T7" fmla="*/ 750 h 751"/>
                <a:gd name="T8" fmla="*/ 406 w 875"/>
                <a:gd name="T9" fmla="*/ 657 h 751"/>
                <a:gd name="T10" fmla="*/ 406 w 875"/>
                <a:gd name="T11" fmla="*/ 594 h 751"/>
                <a:gd name="T12" fmla="*/ 406 w 875"/>
                <a:gd name="T13" fmla="*/ 532 h 751"/>
                <a:gd name="T14" fmla="*/ 468 w 875"/>
                <a:gd name="T15" fmla="*/ 532 h 751"/>
                <a:gd name="T16" fmla="*/ 499 w 875"/>
                <a:gd name="T17" fmla="*/ 594 h 751"/>
                <a:gd name="T18" fmla="*/ 593 w 875"/>
                <a:gd name="T19" fmla="*/ 500 h 751"/>
                <a:gd name="T20" fmla="*/ 624 w 875"/>
                <a:gd name="T21" fmla="*/ 344 h 751"/>
                <a:gd name="T22" fmla="*/ 624 w 875"/>
                <a:gd name="T23" fmla="*/ 282 h 751"/>
                <a:gd name="T24" fmla="*/ 718 w 875"/>
                <a:gd name="T25" fmla="*/ 282 h 751"/>
                <a:gd name="T26" fmla="*/ 749 w 875"/>
                <a:gd name="T27" fmla="*/ 282 h 751"/>
                <a:gd name="T28" fmla="*/ 780 w 875"/>
                <a:gd name="T29" fmla="*/ 250 h 751"/>
                <a:gd name="T30" fmla="*/ 843 w 875"/>
                <a:gd name="T31" fmla="*/ 157 h 751"/>
                <a:gd name="T32" fmla="*/ 874 w 875"/>
                <a:gd name="T33" fmla="*/ 157 h 751"/>
                <a:gd name="T34" fmla="*/ 874 w 875"/>
                <a:gd name="T35" fmla="*/ 125 h 751"/>
                <a:gd name="T36" fmla="*/ 874 w 875"/>
                <a:gd name="T37" fmla="*/ 63 h 751"/>
                <a:gd name="T38" fmla="*/ 874 w 875"/>
                <a:gd name="T39" fmla="*/ 32 h 751"/>
                <a:gd name="T40" fmla="*/ 843 w 875"/>
                <a:gd name="T41" fmla="*/ 0 h 751"/>
                <a:gd name="T42" fmla="*/ 780 w 875"/>
                <a:gd name="T43" fmla="*/ 0 h 751"/>
                <a:gd name="T44" fmla="*/ 749 w 875"/>
                <a:gd name="T45" fmla="*/ 32 h 751"/>
                <a:gd name="T46" fmla="*/ 624 w 875"/>
                <a:gd name="T47" fmla="*/ 32 h 751"/>
                <a:gd name="T48" fmla="*/ 562 w 875"/>
                <a:gd name="T49" fmla="*/ 32 h 751"/>
                <a:gd name="T50" fmla="*/ 499 w 875"/>
                <a:gd name="T51" fmla="*/ 32 h 751"/>
                <a:gd name="T52" fmla="*/ 468 w 875"/>
                <a:gd name="T53" fmla="*/ 63 h 751"/>
                <a:gd name="T54" fmla="*/ 344 w 875"/>
                <a:gd name="T55" fmla="*/ 125 h 751"/>
                <a:gd name="T56" fmla="*/ 219 w 875"/>
                <a:gd name="T57" fmla="*/ 125 h 751"/>
                <a:gd name="T58" fmla="*/ 188 w 875"/>
                <a:gd name="T59" fmla="*/ 94 h 751"/>
                <a:gd name="T60" fmla="*/ 156 w 875"/>
                <a:gd name="T61" fmla="*/ 94 h 751"/>
                <a:gd name="T62" fmla="*/ 156 w 875"/>
                <a:gd name="T63" fmla="*/ 125 h 751"/>
                <a:gd name="T64" fmla="*/ 156 w 875"/>
                <a:gd name="T65" fmla="*/ 157 h 751"/>
                <a:gd name="T66" fmla="*/ 94 w 875"/>
                <a:gd name="T67" fmla="*/ 188 h 751"/>
                <a:gd name="T68" fmla="*/ 31 w 875"/>
                <a:gd name="T69" fmla="*/ 188 h 751"/>
                <a:gd name="T70" fmla="*/ 0 w 875"/>
                <a:gd name="T71" fmla="*/ 282 h 751"/>
                <a:gd name="T72" fmla="*/ 31 w 875"/>
                <a:gd name="T73" fmla="*/ 344 h 751"/>
                <a:gd name="T74" fmla="*/ 63 w 875"/>
                <a:gd name="T75" fmla="*/ 344 h 751"/>
                <a:gd name="T76" fmla="*/ 63 w 875"/>
                <a:gd name="T77" fmla="*/ 375 h 751"/>
                <a:gd name="T78" fmla="*/ 63 w 875"/>
                <a:gd name="T79" fmla="*/ 438 h 751"/>
                <a:gd name="T80" fmla="*/ 63 w 875"/>
                <a:gd name="T81" fmla="*/ 563 h 751"/>
                <a:gd name="T82" fmla="*/ 63 w 875"/>
                <a:gd name="T83" fmla="*/ 625 h 751"/>
                <a:gd name="T84" fmla="*/ 94 w 875"/>
                <a:gd name="T85" fmla="*/ 625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5" h="751">
                  <a:moveTo>
                    <a:pt x="94" y="625"/>
                  </a:moveTo>
                  <a:lnTo>
                    <a:pt x="63" y="688"/>
                  </a:lnTo>
                  <a:lnTo>
                    <a:pt x="63" y="750"/>
                  </a:lnTo>
                  <a:lnTo>
                    <a:pt x="219" y="750"/>
                  </a:lnTo>
                  <a:lnTo>
                    <a:pt x="406" y="657"/>
                  </a:lnTo>
                  <a:lnTo>
                    <a:pt x="406" y="594"/>
                  </a:lnTo>
                  <a:lnTo>
                    <a:pt x="406" y="532"/>
                  </a:lnTo>
                  <a:lnTo>
                    <a:pt x="468" y="532"/>
                  </a:lnTo>
                  <a:lnTo>
                    <a:pt x="499" y="594"/>
                  </a:lnTo>
                  <a:lnTo>
                    <a:pt x="593" y="500"/>
                  </a:lnTo>
                  <a:lnTo>
                    <a:pt x="624" y="344"/>
                  </a:lnTo>
                  <a:lnTo>
                    <a:pt x="624" y="282"/>
                  </a:lnTo>
                  <a:lnTo>
                    <a:pt x="718" y="282"/>
                  </a:lnTo>
                  <a:lnTo>
                    <a:pt x="749" y="282"/>
                  </a:lnTo>
                  <a:lnTo>
                    <a:pt x="780" y="250"/>
                  </a:lnTo>
                  <a:lnTo>
                    <a:pt x="843" y="157"/>
                  </a:lnTo>
                  <a:lnTo>
                    <a:pt x="874" y="157"/>
                  </a:lnTo>
                  <a:lnTo>
                    <a:pt x="874" y="125"/>
                  </a:lnTo>
                  <a:lnTo>
                    <a:pt x="874" y="63"/>
                  </a:lnTo>
                  <a:lnTo>
                    <a:pt x="874" y="32"/>
                  </a:lnTo>
                  <a:lnTo>
                    <a:pt x="843" y="0"/>
                  </a:lnTo>
                  <a:lnTo>
                    <a:pt x="780" y="0"/>
                  </a:lnTo>
                  <a:lnTo>
                    <a:pt x="749" y="32"/>
                  </a:lnTo>
                  <a:lnTo>
                    <a:pt x="624" y="32"/>
                  </a:lnTo>
                  <a:lnTo>
                    <a:pt x="562" y="32"/>
                  </a:lnTo>
                  <a:lnTo>
                    <a:pt x="499" y="32"/>
                  </a:lnTo>
                  <a:lnTo>
                    <a:pt x="468" y="63"/>
                  </a:lnTo>
                  <a:lnTo>
                    <a:pt x="344" y="125"/>
                  </a:lnTo>
                  <a:lnTo>
                    <a:pt x="219" y="125"/>
                  </a:lnTo>
                  <a:lnTo>
                    <a:pt x="188" y="94"/>
                  </a:lnTo>
                  <a:lnTo>
                    <a:pt x="156" y="94"/>
                  </a:lnTo>
                  <a:lnTo>
                    <a:pt x="156" y="125"/>
                  </a:lnTo>
                  <a:lnTo>
                    <a:pt x="156" y="157"/>
                  </a:lnTo>
                  <a:lnTo>
                    <a:pt x="94" y="188"/>
                  </a:lnTo>
                  <a:lnTo>
                    <a:pt x="31" y="188"/>
                  </a:lnTo>
                  <a:lnTo>
                    <a:pt x="0" y="282"/>
                  </a:lnTo>
                  <a:lnTo>
                    <a:pt x="31" y="344"/>
                  </a:lnTo>
                  <a:lnTo>
                    <a:pt x="63" y="344"/>
                  </a:lnTo>
                  <a:lnTo>
                    <a:pt x="63" y="375"/>
                  </a:lnTo>
                  <a:lnTo>
                    <a:pt x="63" y="438"/>
                  </a:lnTo>
                  <a:lnTo>
                    <a:pt x="63" y="563"/>
                  </a:lnTo>
                  <a:lnTo>
                    <a:pt x="63" y="625"/>
                  </a:lnTo>
                  <a:lnTo>
                    <a:pt x="94" y="625"/>
                  </a:lnTo>
                </a:path>
              </a:pathLst>
            </a:custGeom>
            <a:solidFill>
              <a:schemeClr val="accent2"/>
            </a:solid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8" name="Freeform 18">
              <a:extLst>
                <a:ext uri="{FF2B5EF4-FFF2-40B4-BE49-F238E27FC236}">
                  <a16:creationId xmlns:a16="http://schemas.microsoft.com/office/drawing/2014/main" id="{3E8FC05E-CD42-4031-93B3-F03248972565}"/>
                </a:ext>
              </a:extLst>
            </p:cNvPr>
            <p:cNvSpPr>
              <a:spLocks noChangeArrowheads="1"/>
            </p:cNvSpPr>
            <p:nvPr/>
          </p:nvSpPr>
          <p:spPr bwMode="auto">
            <a:xfrm>
              <a:off x="5237163" y="4486275"/>
              <a:ext cx="663575" cy="258763"/>
            </a:xfrm>
            <a:custGeom>
              <a:avLst/>
              <a:gdLst>
                <a:gd name="T0" fmla="*/ 1843 w 1844"/>
                <a:gd name="T1" fmla="*/ 437 h 719"/>
                <a:gd name="T2" fmla="*/ 1781 w 1844"/>
                <a:gd name="T3" fmla="*/ 468 h 719"/>
                <a:gd name="T4" fmla="*/ 1750 w 1844"/>
                <a:gd name="T5" fmla="*/ 562 h 719"/>
                <a:gd name="T6" fmla="*/ 1687 w 1844"/>
                <a:gd name="T7" fmla="*/ 562 h 719"/>
                <a:gd name="T8" fmla="*/ 1624 w 1844"/>
                <a:gd name="T9" fmla="*/ 531 h 719"/>
                <a:gd name="T10" fmla="*/ 1531 w 1844"/>
                <a:gd name="T11" fmla="*/ 500 h 719"/>
                <a:gd name="T12" fmla="*/ 1437 w 1844"/>
                <a:gd name="T13" fmla="*/ 500 h 719"/>
                <a:gd name="T14" fmla="*/ 1281 w 1844"/>
                <a:gd name="T15" fmla="*/ 500 h 719"/>
                <a:gd name="T16" fmla="*/ 1156 w 1844"/>
                <a:gd name="T17" fmla="*/ 531 h 719"/>
                <a:gd name="T18" fmla="*/ 1093 w 1844"/>
                <a:gd name="T19" fmla="*/ 562 h 719"/>
                <a:gd name="T20" fmla="*/ 1093 w 1844"/>
                <a:gd name="T21" fmla="*/ 625 h 719"/>
                <a:gd name="T22" fmla="*/ 1062 w 1844"/>
                <a:gd name="T23" fmla="*/ 625 h 719"/>
                <a:gd name="T24" fmla="*/ 1000 w 1844"/>
                <a:gd name="T25" fmla="*/ 562 h 719"/>
                <a:gd name="T26" fmla="*/ 906 w 1844"/>
                <a:gd name="T27" fmla="*/ 562 h 719"/>
                <a:gd name="T28" fmla="*/ 781 w 1844"/>
                <a:gd name="T29" fmla="*/ 625 h 719"/>
                <a:gd name="T30" fmla="*/ 656 w 1844"/>
                <a:gd name="T31" fmla="*/ 625 h 719"/>
                <a:gd name="T32" fmla="*/ 593 w 1844"/>
                <a:gd name="T33" fmla="*/ 625 h 719"/>
                <a:gd name="T34" fmla="*/ 656 w 1844"/>
                <a:gd name="T35" fmla="*/ 718 h 719"/>
                <a:gd name="T36" fmla="*/ 531 w 1844"/>
                <a:gd name="T37" fmla="*/ 718 h 719"/>
                <a:gd name="T38" fmla="*/ 375 w 1844"/>
                <a:gd name="T39" fmla="*/ 656 h 719"/>
                <a:gd name="T40" fmla="*/ 312 w 1844"/>
                <a:gd name="T41" fmla="*/ 656 h 719"/>
                <a:gd name="T42" fmla="*/ 187 w 1844"/>
                <a:gd name="T43" fmla="*/ 625 h 719"/>
                <a:gd name="T44" fmla="*/ 62 w 1844"/>
                <a:gd name="T45" fmla="*/ 625 h 719"/>
                <a:gd name="T46" fmla="*/ 31 w 1844"/>
                <a:gd name="T47" fmla="*/ 500 h 719"/>
                <a:gd name="T48" fmla="*/ 0 w 1844"/>
                <a:gd name="T49" fmla="*/ 468 h 719"/>
                <a:gd name="T50" fmla="*/ 0 w 1844"/>
                <a:gd name="T51" fmla="*/ 437 h 719"/>
                <a:gd name="T52" fmla="*/ 0 w 1844"/>
                <a:gd name="T53" fmla="*/ 375 h 719"/>
                <a:gd name="T54" fmla="*/ 31 w 1844"/>
                <a:gd name="T55" fmla="*/ 343 h 719"/>
                <a:gd name="T56" fmla="*/ 62 w 1844"/>
                <a:gd name="T57" fmla="*/ 312 h 719"/>
                <a:gd name="T58" fmla="*/ 187 w 1844"/>
                <a:gd name="T59" fmla="*/ 250 h 719"/>
                <a:gd name="T60" fmla="*/ 218 w 1844"/>
                <a:gd name="T61" fmla="*/ 187 h 719"/>
                <a:gd name="T62" fmla="*/ 218 w 1844"/>
                <a:gd name="T63" fmla="*/ 156 h 719"/>
                <a:gd name="T64" fmla="*/ 343 w 1844"/>
                <a:gd name="T65" fmla="*/ 62 h 719"/>
                <a:gd name="T66" fmla="*/ 375 w 1844"/>
                <a:gd name="T67" fmla="*/ 62 h 719"/>
                <a:gd name="T68" fmla="*/ 500 w 1844"/>
                <a:gd name="T69" fmla="*/ 62 h 719"/>
                <a:gd name="T70" fmla="*/ 562 w 1844"/>
                <a:gd name="T71" fmla="*/ 62 h 719"/>
                <a:gd name="T72" fmla="*/ 593 w 1844"/>
                <a:gd name="T73" fmla="*/ 62 h 719"/>
                <a:gd name="T74" fmla="*/ 718 w 1844"/>
                <a:gd name="T75" fmla="*/ 156 h 719"/>
                <a:gd name="T76" fmla="*/ 781 w 1844"/>
                <a:gd name="T77" fmla="*/ 156 h 719"/>
                <a:gd name="T78" fmla="*/ 875 w 1844"/>
                <a:gd name="T79" fmla="*/ 187 h 719"/>
                <a:gd name="T80" fmla="*/ 906 w 1844"/>
                <a:gd name="T81" fmla="*/ 187 h 719"/>
                <a:gd name="T82" fmla="*/ 937 w 1844"/>
                <a:gd name="T83" fmla="*/ 187 h 719"/>
                <a:gd name="T84" fmla="*/ 1000 w 1844"/>
                <a:gd name="T85" fmla="*/ 156 h 719"/>
                <a:gd name="T86" fmla="*/ 1031 w 1844"/>
                <a:gd name="T87" fmla="*/ 156 h 719"/>
                <a:gd name="T88" fmla="*/ 1125 w 1844"/>
                <a:gd name="T89" fmla="*/ 62 h 719"/>
                <a:gd name="T90" fmla="*/ 1250 w 1844"/>
                <a:gd name="T91" fmla="*/ 0 h 719"/>
                <a:gd name="T92" fmla="*/ 1406 w 1844"/>
                <a:gd name="T93" fmla="*/ 0 h 719"/>
                <a:gd name="T94" fmla="*/ 1468 w 1844"/>
                <a:gd name="T95" fmla="*/ 31 h 719"/>
                <a:gd name="T96" fmla="*/ 1531 w 1844"/>
                <a:gd name="T97" fmla="*/ 62 h 719"/>
                <a:gd name="T98" fmla="*/ 1624 w 1844"/>
                <a:gd name="T99" fmla="*/ 156 h 719"/>
                <a:gd name="T100" fmla="*/ 1687 w 1844"/>
                <a:gd name="T101" fmla="*/ 187 h 719"/>
                <a:gd name="T102" fmla="*/ 1750 w 1844"/>
                <a:gd name="T103" fmla="*/ 250 h 719"/>
                <a:gd name="T104" fmla="*/ 1750 w 1844"/>
                <a:gd name="T105" fmla="*/ 312 h 719"/>
                <a:gd name="T106" fmla="*/ 1812 w 1844"/>
                <a:gd name="T107" fmla="*/ 375 h 719"/>
                <a:gd name="T108" fmla="*/ 1843 w 1844"/>
                <a:gd name="T109" fmla="*/ 43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4" h="719">
                  <a:moveTo>
                    <a:pt x="1843" y="437"/>
                  </a:moveTo>
                  <a:lnTo>
                    <a:pt x="1781" y="468"/>
                  </a:lnTo>
                  <a:lnTo>
                    <a:pt x="1750" y="562"/>
                  </a:lnTo>
                  <a:lnTo>
                    <a:pt x="1687" y="562"/>
                  </a:lnTo>
                  <a:lnTo>
                    <a:pt x="1624" y="531"/>
                  </a:lnTo>
                  <a:lnTo>
                    <a:pt x="1531" y="500"/>
                  </a:lnTo>
                  <a:lnTo>
                    <a:pt x="1437" y="500"/>
                  </a:lnTo>
                  <a:lnTo>
                    <a:pt x="1281" y="500"/>
                  </a:lnTo>
                  <a:lnTo>
                    <a:pt x="1156" y="531"/>
                  </a:lnTo>
                  <a:lnTo>
                    <a:pt x="1093" y="562"/>
                  </a:lnTo>
                  <a:lnTo>
                    <a:pt x="1093" y="625"/>
                  </a:lnTo>
                  <a:lnTo>
                    <a:pt x="1062" y="625"/>
                  </a:lnTo>
                  <a:lnTo>
                    <a:pt x="1000" y="562"/>
                  </a:lnTo>
                  <a:lnTo>
                    <a:pt x="906" y="562"/>
                  </a:lnTo>
                  <a:lnTo>
                    <a:pt x="781" y="625"/>
                  </a:lnTo>
                  <a:lnTo>
                    <a:pt x="656" y="625"/>
                  </a:lnTo>
                  <a:lnTo>
                    <a:pt x="593" y="625"/>
                  </a:lnTo>
                  <a:lnTo>
                    <a:pt x="656" y="718"/>
                  </a:lnTo>
                  <a:lnTo>
                    <a:pt x="531" y="718"/>
                  </a:lnTo>
                  <a:lnTo>
                    <a:pt x="375" y="656"/>
                  </a:lnTo>
                  <a:lnTo>
                    <a:pt x="312" y="656"/>
                  </a:lnTo>
                  <a:lnTo>
                    <a:pt x="187" y="625"/>
                  </a:lnTo>
                  <a:lnTo>
                    <a:pt x="62" y="625"/>
                  </a:lnTo>
                  <a:lnTo>
                    <a:pt x="31" y="500"/>
                  </a:lnTo>
                  <a:lnTo>
                    <a:pt x="0" y="468"/>
                  </a:lnTo>
                  <a:lnTo>
                    <a:pt x="0" y="437"/>
                  </a:lnTo>
                  <a:lnTo>
                    <a:pt x="0" y="375"/>
                  </a:lnTo>
                  <a:lnTo>
                    <a:pt x="31" y="343"/>
                  </a:lnTo>
                  <a:lnTo>
                    <a:pt x="62" y="312"/>
                  </a:lnTo>
                  <a:lnTo>
                    <a:pt x="187" y="250"/>
                  </a:lnTo>
                  <a:lnTo>
                    <a:pt x="218" y="187"/>
                  </a:lnTo>
                  <a:lnTo>
                    <a:pt x="218" y="156"/>
                  </a:lnTo>
                  <a:lnTo>
                    <a:pt x="343" y="62"/>
                  </a:lnTo>
                  <a:lnTo>
                    <a:pt x="375" y="62"/>
                  </a:lnTo>
                  <a:lnTo>
                    <a:pt x="500" y="62"/>
                  </a:lnTo>
                  <a:lnTo>
                    <a:pt x="562" y="62"/>
                  </a:lnTo>
                  <a:lnTo>
                    <a:pt x="593" y="62"/>
                  </a:lnTo>
                  <a:lnTo>
                    <a:pt x="718" y="156"/>
                  </a:lnTo>
                  <a:lnTo>
                    <a:pt x="781" y="156"/>
                  </a:lnTo>
                  <a:lnTo>
                    <a:pt x="875" y="187"/>
                  </a:lnTo>
                  <a:lnTo>
                    <a:pt x="906" y="187"/>
                  </a:lnTo>
                  <a:lnTo>
                    <a:pt x="937" y="187"/>
                  </a:lnTo>
                  <a:lnTo>
                    <a:pt x="1000" y="156"/>
                  </a:lnTo>
                  <a:lnTo>
                    <a:pt x="1031" y="156"/>
                  </a:lnTo>
                  <a:lnTo>
                    <a:pt x="1125" y="62"/>
                  </a:lnTo>
                  <a:lnTo>
                    <a:pt x="1250" y="0"/>
                  </a:lnTo>
                  <a:lnTo>
                    <a:pt x="1406" y="0"/>
                  </a:lnTo>
                  <a:lnTo>
                    <a:pt x="1468" y="31"/>
                  </a:lnTo>
                  <a:lnTo>
                    <a:pt x="1531" y="62"/>
                  </a:lnTo>
                  <a:lnTo>
                    <a:pt x="1624" y="156"/>
                  </a:lnTo>
                  <a:lnTo>
                    <a:pt x="1687" y="187"/>
                  </a:lnTo>
                  <a:lnTo>
                    <a:pt x="1750" y="250"/>
                  </a:lnTo>
                  <a:lnTo>
                    <a:pt x="1750" y="312"/>
                  </a:lnTo>
                  <a:lnTo>
                    <a:pt x="1812" y="375"/>
                  </a:lnTo>
                  <a:lnTo>
                    <a:pt x="1843" y="437"/>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9" name="Freeform 19">
              <a:extLst>
                <a:ext uri="{FF2B5EF4-FFF2-40B4-BE49-F238E27FC236}">
                  <a16:creationId xmlns:a16="http://schemas.microsoft.com/office/drawing/2014/main" id="{0E72BD55-E072-466B-838E-2A6D1738739A}"/>
                </a:ext>
              </a:extLst>
            </p:cNvPr>
            <p:cNvSpPr>
              <a:spLocks noChangeArrowheads="1"/>
            </p:cNvSpPr>
            <p:nvPr/>
          </p:nvSpPr>
          <p:spPr bwMode="auto">
            <a:xfrm>
              <a:off x="5237163" y="4486275"/>
              <a:ext cx="663575" cy="258763"/>
            </a:xfrm>
            <a:custGeom>
              <a:avLst/>
              <a:gdLst>
                <a:gd name="T0" fmla="*/ 1843 w 1844"/>
                <a:gd name="T1" fmla="*/ 437 h 719"/>
                <a:gd name="T2" fmla="*/ 1781 w 1844"/>
                <a:gd name="T3" fmla="*/ 468 h 719"/>
                <a:gd name="T4" fmla="*/ 1750 w 1844"/>
                <a:gd name="T5" fmla="*/ 562 h 719"/>
                <a:gd name="T6" fmla="*/ 1687 w 1844"/>
                <a:gd name="T7" fmla="*/ 562 h 719"/>
                <a:gd name="T8" fmla="*/ 1624 w 1844"/>
                <a:gd name="T9" fmla="*/ 531 h 719"/>
                <a:gd name="T10" fmla="*/ 1531 w 1844"/>
                <a:gd name="T11" fmla="*/ 500 h 719"/>
                <a:gd name="T12" fmla="*/ 1437 w 1844"/>
                <a:gd name="T13" fmla="*/ 500 h 719"/>
                <a:gd name="T14" fmla="*/ 1281 w 1844"/>
                <a:gd name="T15" fmla="*/ 500 h 719"/>
                <a:gd name="T16" fmla="*/ 1156 w 1844"/>
                <a:gd name="T17" fmla="*/ 531 h 719"/>
                <a:gd name="T18" fmla="*/ 1093 w 1844"/>
                <a:gd name="T19" fmla="*/ 562 h 719"/>
                <a:gd name="T20" fmla="*/ 1093 w 1844"/>
                <a:gd name="T21" fmla="*/ 625 h 719"/>
                <a:gd name="T22" fmla="*/ 1062 w 1844"/>
                <a:gd name="T23" fmla="*/ 625 h 719"/>
                <a:gd name="T24" fmla="*/ 1000 w 1844"/>
                <a:gd name="T25" fmla="*/ 562 h 719"/>
                <a:gd name="T26" fmla="*/ 906 w 1844"/>
                <a:gd name="T27" fmla="*/ 562 h 719"/>
                <a:gd name="T28" fmla="*/ 781 w 1844"/>
                <a:gd name="T29" fmla="*/ 625 h 719"/>
                <a:gd name="T30" fmla="*/ 656 w 1844"/>
                <a:gd name="T31" fmla="*/ 625 h 719"/>
                <a:gd name="T32" fmla="*/ 593 w 1844"/>
                <a:gd name="T33" fmla="*/ 625 h 719"/>
                <a:gd name="T34" fmla="*/ 656 w 1844"/>
                <a:gd name="T35" fmla="*/ 718 h 719"/>
                <a:gd name="T36" fmla="*/ 531 w 1844"/>
                <a:gd name="T37" fmla="*/ 718 h 719"/>
                <a:gd name="T38" fmla="*/ 375 w 1844"/>
                <a:gd name="T39" fmla="*/ 656 h 719"/>
                <a:gd name="T40" fmla="*/ 312 w 1844"/>
                <a:gd name="T41" fmla="*/ 656 h 719"/>
                <a:gd name="T42" fmla="*/ 187 w 1844"/>
                <a:gd name="T43" fmla="*/ 625 h 719"/>
                <a:gd name="T44" fmla="*/ 62 w 1844"/>
                <a:gd name="T45" fmla="*/ 625 h 719"/>
                <a:gd name="T46" fmla="*/ 31 w 1844"/>
                <a:gd name="T47" fmla="*/ 500 h 719"/>
                <a:gd name="T48" fmla="*/ 0 w 1844"/>
                <a:gd name="T49" fmla="*/ 468 h 719"/>
                <a:gd name="T50" fmla="*/ 0 w 1844"/>
                <a:gd name="T51" fmla="*/ 437 h 719"/>
                <a:gd name="T52" fmla="*/ 0 w 1844"/>
                <a:gd name="T53" fmla="*/ 375 h 719"/>
                <a:gd name="T54" fmla="*/ 31 w 1844"/>
                <a:gd name="T55" fmla="*/ 343 h 719"/>
                <a:gd name="T56" fmla="*/ 62 w 1844"/>
                <a:gd name="T57" fmla="*/ 312 h 719"/>
                <a:gd name="T58" fmla="*/ 187 w 1844"/>
                <a:gd name="T59" fmla="*/ 250 h 719"/>
                <a:gd name="T60" fmla="*/ 218 w 1844"/>
                <a:gd name="T61" fmla="*/ 187 h 719"/>
                <a:gd name="T62" fmla="*/ 218 w 1844"/>
                <a:gd name="T63" fmla="*/ 156 h 719"/>
                <a:gd name="T64" fmla="*/ 343 w 1844"/>
                <a:gd name="T65" fmla="*/ 62 h 719"/>
                <a:gd name="T66" fmla="*/ 375 w 1844"/>
                <a:gd name="T67" fmla="*/ 62 h 719"/>
                <a:gd name="T68" fmla="*/ 500 w 1844"/>
                <a:gd name="T69" fmla="*/ 62 h 719"/>
                <a:gd name="T70" fmla="*/ 562 w 1844"/>
                <a:gd name="T71" fmla="*/ 62 h 719"/>
                <a:gd name="T72" fmla="*/ 593 w 1844"/>
                <a:gd name="T73" fmla="*/ 62 h 719"/>
                <a:gd name="T74" fmla="*/ 718 w 1844"/>
                <a:gd name="T75" fmla="*/ 156 h 719"/>
                <a:gd name="T76" fmla="*/ 781 w 1844"/>
                <a:gd name="T77" fmla="*/ 156 h 719"/>
                <a:gd name="T78" fmla="*/ 875 w 1844"/>
                <a:gd name="T79" fmla="*/ 187 h 719"/>
                <a:gd name="T80" fmla="*/ 906 w 1844"/>
                <a:gd name="T81" fmla="*/ 187 h 719"/>
                <a:gd name="T82" fmla="*/ 937 w 1844"/>
                <a:gd name="T83" fmla="*/ 187 h 719"/>
                <a:gd name="T84" fmla="*/ 1000 w 1844"/>
                <a:gd name="T85" fmla="*/ 156 h 719"/>
                <a:gd name="T86" fmla="*/ 1031 w 1844"/>
                <a:gd name="T87" fmla="*/ 156 h 719"/>
                <a:gd name="T88" fmla="*/ 1125 w 1844"/>
                <a:gd name="T89" fmla="*/ 62 h 719"/>
                <a:gd name="T90" fmla="*/ 1250 w 1844"/>
                <a:gd name="T91" fmla="*/ 0 h 719"/>
                <a:gd name="T92" fmla="*/ 1406 w 1844"/>
                <a:gd name="T93" fmla="*/ 0 h 719"/>
                <a:gd name="T94" fmla="*/ 1468 w 1844"/>
                <a:gd name="T95" fmla="*/ 31 h 719"/>
                <a:gd name="T96" fmla="*/ 1531 w 1844"/>
                <a:gd name="T97" fmla="*/ 62 h 719"/>
                <a:gd name="T98" fmla="*/ 1624 w 1844"/>
                <a:gd name="T99" fmla="*/ 156 h 719"/>
                <a:gd name="T100" fmla="*/ 1687 w 1844"/>
                <a:gd name="T101" fmla="*/ 187 h 719"/>
                <a:gd name="T102" fmla="*/ 1750 w 1844"/>
                <a:gd name="T103" fmla="*/ 250 h 719"/>
                <a:gd name="T104" fmla="*/ 1750 w 1844"/>
                <a:gd name="T105" fmla="*/ 312 h 719"/>
                <a:gd name="T106" fmla="*/ 1812 w 1844"/>
                <a:gd name="T107" fmla="*/ 375 h 719"/>
                <a:gd name="T108" fmla="*/ 1843 w 1844"/>
                <a:gd name="T109" fmla="*/ 43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4" h="719">
                  <a:moveTo>
                    <a:pt x="1843" y="437"/>
                  </a:moveTo>
                  <a:lnTo>
                    <a:pt x="1781" y="468"/>
                  </a:lnTo>
                  <a:lnTo>
                    <a:pt x="1750" y="562"/>
                  </a:lnTo>
                  <a:lnTo>
                    <a:pt x="1687" y="562"/>
                  </a:lnTo>
                  <a:lnTo>
                    <a:pt x="1624" y="531"/>
                  </a:lnTo>
                  <a:lnTo>
                    <a:pt x="1531" y="500"/>
                  </a:lnTo>
                  <a:lnTo>
                    <a:pt x="1437" y="500"/>
                  </a:lnTo>
                  <a:lnTo>
                    <a:pt x="1281" y="500"/>
                  </a:lnTo>
                  <a:lnTo>
                    <a:pt x="1156" y="531"/>
                  </a:lnTo>
                  <a:lnTo>
                    <a:pt x="1093" y="562"/>
                  </a:lnTo>
                  <a:lnTo>
                    <a:pt x="1093" y="625"/>
                  </a:lnTo>
                  <a:lnTo>
                    <a:pt x="1062" y="625"/>
                  </a:lnTo>
                  <a:lnTo>
                    <a:pt x="1000" y="562"/>
                  </a:lnTo>
                  <a:lnTo>
                    <a:pt x="906" y="562"/>
                  </a:lnTo>
                  <a:lnTo>
                    <a:pt x="781" y="625"/>
                  </a:lnTo>
                  <a:lnTo>
                    <a:pt x="656" y="625"/>
                  </a:lnTo>
                  <a:lnTo>
                    <a:pt x="593" y="625"/>
                  </a:lnTo>
                  <a:lnTo>
                    <a:pt x="656" y="718"/>
                  </a:lnTo>
                  <a:lnTo>
                    <a:pt x="531" y="718"/>
                  </a:lnTo>
                  <a:lnTo>
                    <a:pt x="375" y="656"/>
                  </a:lnTo>
                  <a:lnTo>
                    <a:pt x="312" y="656"/>
                  </a:lnTo>
                  <a:lnTo>
                    <a:pt x="187" y="625"/>
                  </a:lnTo>
                  <a:lnTo>
                    <a:pt x="62" y="625"/>
                  </a:lnTo>
                  <a:lnTo>
                    <a:pt x="31" y="500"/>
                  </a:lnTo>
                  <a:lnTo>
                    <a:pt x="0" y="468"/>
                  </a:lnTo>
                  <a:lnTo>
                    <a:pt x="0" y="437"/>
                  </a:lnTo>
                  <a:lnTo>
                    <a:pt x="0" y="375"/>
                  </a:lnTo>
                  <a:lnTo>
                    <a:pt x="31" y="343"/>
                  </a:lnTo>
                  <a:lnTo>
                    <a:pt x="62" y="312"/>
                  </a:lnTo>
                  <a:lnTo>
                    <a:pt x="187" y="250"/>
                  </a:lnTo>
                  <a:lnTo>
                    <a:pt x="218" y="187"/>
                  </a:lnTo>
                  <a:lnTo>
                    <a:pt x="218" y="156"/>
                  </a:lnTo>
                  <a:lnTo>
                    <a:pt x="343" y="62"/>
                  </a:lnTo>
                  <a:lnTo>
                    <a:pt x="375" y="62"/>
                  </a:lnTo>
                  <a:lnTo>
                    <a:pt x="500" y="62"/>
                  </a:lnTo>
                  <a:lnTo>
                    <a:pt x="562" y="62"/>
                  </a:lnTo>
                  <a:lnTo>
                    <a:pt x="593" y="62"/>
                  </a:lnTo>
                  <a:lnTo>
                    <a:pt x="718" y="156"/>
                  </a:lnTo>
                  <a:lnTo>
                    <a:pt x="781" y="156"/>
                  </a:lnTo>
                  <a:lnTo>
                    <a:pt x="875" y="187"/>
                  </a:lnTo>
                  <a:lnTo>
                    <a:pt x="906" y="187"/>
                  </a:lnTo>
                  <a:lnTo>
                    <a:pt x="937" y="187"/>
                  </a:lnTo>
                  <a:lnTo>
                    <a:pt x="1000" y="156"/>
                  </a:lnTo>
                  <a:lnTo>
                    <a:pt x="1031" y="156"/>
                  </a:lnTo>
                  <a:lnTo>
                    <a:pt x="1125" y="62"/>
                  </a:lnTo>
                  <a:lnTo>
                    <a:pt x="1250" y="0"/>
                  </a:lnTo>
                  <a:lnTo>
                    <a:pt x="1406" y="0"/>
                  </a:lnTo>
                  <a:lnTo>
                    <a:pt x="1468" y="31"/>
                  </a:lnTo>
                  <a:lnTo>
                    <a:pt x="1531" y="62"/>
                  </a:lnTo>
                  <a:lnTo>
                    <a:pt x="1624" y="156"/>
                  </a:lnTo>
                  <a:lnTo>
                    <a:pt x="1687" y="187"/>
                  </a:lnTo>
                  <a:lnTo>
                    <a:pt x="1750" y="250"/>
                  </a:lnTo>
                  <a:lnTo>
                    <a:pt x="1750" y="312"/>
                  </a:lnTo>
                  <a:lnTo>
                    <a:pt x="1812" y="375"/>
                  </a:lnTo>
                  <a:lnTo>
                    <a:pt x="1843" y="437"/>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0" name="Freeform 20">
              <a:extLst>
                <a:ext uri="{FF2B5EF4-FFF2-40B4-BE49-F238E27FC236}">
                  <a16:creationId xmlns:a16="http://schemas.microsoft.com/office/drawing/2014/main" id="{E25E4066-A2BE-4BED-92F2-1401408073FD}"/>
                </a:ext>
              </a:extLst>
            </p:cNvPr>
            <p:cNvSpPr>
              <a:spLocks noChangeArrowheads="1"/>
            </p:cNvSpPr>
            <p:nvPr/>
          </p:nvSpPr>
          <p:spPr bwMode="auto">
            <a:xfrm>
              <a:off x="5237163" y="4486275"/>
              <a:ext cx="663575" cy="258763"/>
            </a:xfrm>
            <a:custGeom>
              <a:avLst/>
              <a:gdLst>
                <a:gd name="T0" fmla="*/ 1843 w 1844"/>
                <a:gd name="T1" fmla="*/ 437 h 719"/>
                <a:gd name="T2" fmla="*/ 1781 w 1844"/>
                <a:gd name="T3" fmla="*/ 468 h 719"/>
                <a:gd name="T4" fmla="*/ 1750 w 1844"/>
                <a:gd name="T5" fmla="*/ 562 h 719"/>
                <a:gd name="T6" fmla="*/ 1687 w 1844"/>
                <a:gd name="T7" fmla="*/ 562 h 719"/>
                <a:gd name="T8" fmla="*/ 1624 w 1844"/>
                <a:gd name="T9" fmla="*/ 531 h 719"/>
                <a:gd name="T10" fmla="*/ 1531 w 1844"/>
                <a:gd name="T11" fmla="*/ 500 h 719"/>
                <a:gd name="T12" fmla="*/ 1437 w 1844"/>
                <a:gd name="T13" fmla="*/ 500 h 719"/>
                <a:gd name="T14" fmla="*/ 1281 w 1844"/>
                <a:gd name="T15" fmla="*/ 500 h 719"/>
                <a:gd name="T16" fmla="*/ 1156 w 1844"/>
                <a:gd name="T17" fmla="*/ 531 h 719"/>
                <a:gd name="T18" fmla="*/ 1093 w 1844"/>
                <a:gd name="T19" fmla="*/ 562 h 719"/>
                <a:gd name="T20" fmla="*/ 1093 w 1844"/>
                <a:gd name="T21" fmla="*/ 625 h 719"/>
                <a:gd name="T22" fmla="*/ 1062 w 1844"/>
                <a:gd name="T23" fmla="*/ 625 h 719"/>
                <a:gd name="T24" fmla="*/ 1000 w 1844"/>
                <a:gd name="T25" fmla="*/ 562 h 719"/>
                <a:gd name="T26" fmla="*/ 906 w 1844"/>
                <a:gd name="T27" fmla="*/ 562 h 719"/>
                <a:gd name="T28" fmla="*/ 781 w 1844"/>
                <a:gd name="T29" fmla="*/ 625 h 719"/>
                <a:gd name="T30" fmla="*/ 656 w 1844"/>
                <a:gd name="T31" fmla="*/ 625 h 719"/>
                <a:gd name="T32" fmla="*/ 593 w 1844"/>
                <a:gd name="T33" fmla="*/ 625 h 719"/>
                <a:gd name="T34" fmla="*/ 656 w 1844"/>
                <a:gd name="T35" fmla="*/ 718 h 719"/>
                <a:gd name="T36" fmla="*/ 531 w 1844"/>
                <a:gd name="T37" fmla="*/ 718 h 719"/>
                <a:gd name="T38" fmla="*/ 375 w 1844"/>
                <a:gd name="T39" fmla="*/ 656 h 719"/>
                <a:gd name="T40" fmla="*/ 312 w 1844"/>
                <a:gd name="T41" fmla="*/ 656 h 719"/>
                <a:gd name="T42" fmla="*/ 187 w 1844"/>
                <a:gd name="T43" fmla="*/ 625 h 719"/>
                <a:gd name="T44" fmla="*/ 62 w 1844"/>
                <a:gd name="T45" fmla="*/ 625 h 719"/>
                <a:gd name="T46" fmla="*/ 31 w 1844"/>
                <a:gd name="T47" fmla="*/ 500 h 719"/>
                <a:gd name="T48" fmla="*/ 0 w 1844"/>
                <a:gd name="T49" fmla="*/ 468 h 719"/>
                <a:gd name="T50" fmla="*/ 0 w 1844"/>
                <a:gd name="T51" fmla="*/ 437 h 719"/>
                <a:gd name="T52" fmla="*/ 0 w 1844"/>
                <a:gd name="T53" fmla="*/ 375 h 719"/>
                <a:gd name="T54" fmla="*/ 31 w 1844"/>
                <a:gd name="T55" fmla="*/ 343 h 719"/>
                <a:gd name="T56" fmla="*/ 62 w 1844"/>
                <a:gd name="T57" fmla="*/ 312 h 719"/>
                <a:gd name="T58" fmla="*/ 187 w 1844"/>
                <a:gd name="T59" fmla="*/ 250 h 719"/>
                <a:gd name="T60" fmla="*/ 218 w 1844"/>
                <a:gd name="T61" fmla="*/ 187 h 719"/>
                <a:gd name="T62" fmla="*/ 218 w 1844"/>
                <a:gd name="T63" fmla="*/ 156 h 719"/>
                <a:gd name="T64" fmla="*/ 343 w 1844"/>
                <a:gd name="T65" fmla="*/ 62 h 719"/>
                <a:gd name="T66" fmla="*/ 375 w 1844"/>
                <a:gd name="T67" fmla="*/ 62 h 719"/>
                <a:gd name="T68" fmla="*/ 500 w 1844"/>
                <a:gd name="T69" fmla="*/ 62 h 719"/>
                <a:gd name="T70" fmla="*/ 562 w 1844"/>
                <a:gd name="T71" fmla="*/ 62 h 719"/>
                <a:gd name="T72" fmla="*/ 593 w 1844"/>
                <a:gd name="T73" fmla="*/ 62 h 719"/>
                <a:gd name="T74" fmla="*/ 718 w 1844"/>
                <a:gd name="T75" fmla="*/ 156 h 719"/>
                <a:gd name="T76" fmla="*/ 781 w 1844"/>
                <a:gd name="T77" fmla="*/ 156 h 719"/>
                <a:gd name="T78" fmla="*/ 875 w 1844"/>
                <a:gd name="T79" fmla="*/ 187 h 719"/>
                <a:gd name="T80" fmla="*/ 906 w 1844"/>
                <a:gd name="T81" fmla="*/ 187 h 719"/>
                <a:gd name="T82" fmla="*/ 937 w 1844"/>
                <a:gd name="T83" fmla="*/ 187 h 719"/>
                <a:gd name="T84" fmla="*/ 1000 w 1844"/>
                <a:gd name="T85" fmla="*/ 156 h 719"/>
                <a:gd name="T86" fmla="*/ 1031 w 1844"/>
                <a:gd name="T87" fmla="*/ 156 h 719"/>
                <a:gd name="T88" fmla="*/ 1125 w 1844"/>
                <a:gd name="T89" fmla="*/ 62 h 719"/>
                <a:gd name="T90" fmla="*/ 1250 w 1844"/>
                <a:gd name="T91" fmla="*/ 0 h 719"/>
                <a:gd name="T92" fmla="*/ 1406 w 1844"/>
                <a:gd name="T93" fmla="*/ 0 h 719"/>
                <a:gd name="T94" fmla="*/ 1468 w 1844"/>
                <a:gd name="T95" fmla="*/ 31 h 719"/>
                <a:gd name="T96" fmla="*/ 1531 w 1844"/>
                <a:gd name="T97" fmla="*/ 62 h 719"/>
                <a:gd name="T98" fmla="*/ 1624 w 1844"/>
                <a:gd name="T99" fmla="*/ 156 h 719"/>
                <a:gd name="T100" fmla="*/ 1687 w 1844"/>
                <a:gd name="T101" fmla="*/ 187 h 719"/>
                <a:gd name="T102" fmla="*/ 1750 w 1844"/>
                <a:gd name="T103" fmla="*/ 250 h 719"/>
                <a:gd name="T104" fmla="*/ 1750 w 1844"/>
                <a:gd name="T105" fmla="*/ 312 h 719"/>
                <a:gd name="T106" fmla="*/ 1812 w 1844"/>
                <a:gd name="T107" fmla="*/ 375 h 719"/>
                <a:gd name="T108" fmla="*/ 1843 w 1844"/>
                <a:gd name="T109" fmla="*/ 43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4" h="719">
                  <a:moveTo>
                    <a:pt x="1843" y="437"/>
                  </a:moveTo>
                  <a:lnTo>
                    <a:pt x="1781" y="468"/>
                  </a:lnTo>
                  <a:lnTo>
                    <a:pt x="1750" y="562"/>
                  </a:lnTo>
                  <a:lnTo>
                    <a:pt x="1687" y="562"/>
                  </a:lnTo>
                  <a:lnTo>
                    <a:pt x="1624" y="531"/>
                  </a:lnTo>
                  <a:lnTo>
                    <a:pt x="1531" y="500"/>
                  </a:lnTo>
                  <a:lnTo>
                    <a:pt x="1437" y="500"/>
                  </a:lnTo>
                  <a:lnTo>
                    <a:pt x="1281" y="500"/>
                  </a:lnTo>
                  <a:lnTo>
                    <a:pt x="1156" y="531"/>
                  </a:lnTo>
                  <a:lnTo>
                    <a:pt x="1093" y="562"/>
                  </a:lnTo>
                  <a:lnTo>
                    <a:pt x="1093" y="625"/>
                  </a:lnTo>
                  <a:lnTo>
                    <a:pt x="1062" y="625"/>
                  </a:lnTo>
                  <a:lnTo>
                    <a:pt x="1000" y="562"/>
                  </a:lnTo>
                  <a:lnTo>
                    <a:pt x="906" y="562"/>
                  </a:lnTo>
                  <a:lnTo>
                    <a:pt x="781" y="625"/>
                  </a:lnTo>
                  <a:lnTo>
                    <a:pt x="656" y="625"/>
                  </a:lnTo>
                  <a:lnTo>
                    <a:pt x="593" y="625"/>
                  </a:lnTo>
                  <a:lnTo>
                    <a:pt x="656" y="718"/>
                  </a:lnTo>
                  <a:lnTo>
                    <a:pt x="531" y="718"/>
                  </a:lnTo>
                  <a:lnTo>
                    <a:pt x="375" y="656"/>
                  </a:lnTo>
                  <a:lnTo>
                    <a:pt x="312" y="656"/>
                  </a:lnTo>
                  <a:lnTo>
                    <a:pt x="187" y="625"/>
                  </a:lnTo>
                  <a:lnTo>
                    <a:pt x="62" y="625"/>
                  </a:lnTo>
                  <a:lnTo>
                    <a:pt x="31" y="500"/>
                  </a:lnTo>
                  <a:lnTo>
                    <a:pt x="0" y="468"/>
                  </a:lnTo>
                  <a:lnTo>
                    <a:pt x="0" y="437"/>
                  </a:lnTo>
                  <a:lnTo>
                    <a:pt x="0" y="375"/>
                  </a:lnTo>
                  <a:lnTo>
                    <a:pt x="31" y="343"/>
                  </a:lnTo>
                  <a:lnTo>
                    <a:pt x="62" y="312"/>
                  </a:lnTo>
                  <a:lnTo>
                    <a:pt x="187" y="250"/>
                  </a:lnTo>
                  <a:lnTo>
                    <a:pt x="218" y="187"/>
                  </a:lnTo>
                  <a:lnTo>
                    <a:pt x="218" y="156"/>
                  </a:lnTo>
                  <a:lnTo>
                    <a:pt x="343" y="62"/>
                  </a:lnTo>
                  <a:lnTo>
                    <a:pt x="375" y="62"/>
                  </a:lnTo>
                  <a:lnTo>
                    <a:pt x="500" y="62"/>
                  </a:lnTo>
                  <a:lnTo>
                    <a:pt x="562" y="62"/>
                  </a:lnTo>
                  <a:lnTo>
                    <a:pt x="593" y="62"/>
                  </a:lnTo>
                  <a:lnTo>
                    <a:pt x="718" y="156"/>
                  </a:lnTo>
                  <a:lnTo>
                    <a:pt x="781" y="156"/>
                  </a:lnTo>
                  <a:lnTo>
                    <a:pt x="875" y="187"/>
                  </a:lnTo>
                  <a:lnTo>
                    <a:pt x="906" y="187"/>
                  </a:lnTo>
                  <a:lnTo>
                    <a:pt x="937" y="187"/>
                  </a:lnTo>
                  <a:lnTo>
                    <a:pt x="1000" y="156"/>
                  </a:lnTo>
                  <a:lnTo>
                    <a:pt x="1031" y="156"/>
                  </a:lnTo>
                  <a:lnTo>
                    <a:pt x="1125" y="62"/>
                  </a:lnTo>
                  <a:lnTo>
                    <a:pt x="1250" y="0"/>
                  </a:lnTo>
                  <a:lnTo>
                    <a:pt x="1406" y="0"/>
                  </a:lnTo>
                  <a:lnTo>
                    <a:pt x="1468" y="31"/>
                  </a:lnTo>
                  <a:lnTo>
                    <a:pt x="1531" y="62"/>
                  </a:lnTo>
                  <a:lnTo>
                    <a:pt x="1624" y="156"/>
                  </a:lnTo>
                  <a:lnTo>
                    <a:pt x="1687" y="187"/>
                  </a:lnTo>
                  <a:lnTo>
                    <a:pt x="1750" y="250"/>
                  </a:lnTo>
                  <a:lnTo>
                    <a:pt x="1750" y="312"/>
                  </a:lnTo>
                  <a:lnTo>
                    <a:pt x="1812" y="375"/>
                  </a:lnTo>
                  <a:lnTo>
                    <a:pt x="1843" y="437"/>
                  </a:lnTo>
                </a:path>
              </a:pathLst>
            </a:custGeom>
            <a:solidFill>
              <a:schemeClr val="accent4"/>
            </a:solid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1" name="Freeform 21">
              <a:extLst>
                <a:ext uri="{FF2B5EF4-FFF2-40B4-BE49-F238E27FC236}">
                  <a16:creationId xmlns:a16="http://schemas.microsoft.com/office/drawing/2014/main" id="{F4B6133A-CEC8-4EFF-9A57-5A039307E95A}"/>
                </a:ext>
              </a:extLst>
            </p:cNvPr>
            <p:cNvSpPr>
              <a:spLocks noChangeArrowheads="1"/>
            </p:cNvSpPr>
            <p:nvPr/>
          </p:nvSpPr>
          <p:spPr bwMode="auto">
            <a:xfrm>
              <a:off x="5518150" y="3756025"/>
              <a:ext cx="315913" cy="203200"/>
            </a:xfrm>
            <a:custGeom>
              <a:avLst/>
              <a:gdLst>
                <a:gd name="T0" fmla="*/ 312 w 876"/>
                <a:gd name="T1" fmla="*/ 32 h 563"/>
                <a:gd name="T2" fmla="*/ 281 w 876"/>
                <a:gd name="T3" fmla="*/ 63 h 563"/>
                <a:gd name="T4" fmla="*/ 219 w 876"/>
                <a:gd name="T5" fmla="*/ 94 h 563"/>
                <a:gd name="T6" fmla="*/ 250 w 876"/>
                <a:gd name="T7" fmla="*/ 0 h 563"/>
                <a:gd name="T8" fmla="*/ 156 w 876"/>
                <a:gd name="T9" fmla="*/ 0 h 563"/>
                <a:gd name="T10" fmla="*/ 94 w 876"/>
                <a:gd name="T11" fmla="*/ 63 h 563"/>
                <a:gd name="T12" fmla="*/ 62 w 876"/>
                <a:gd name="T13" fmla="*/ 94 h 563"/>
                <a:gd name="T14" fmla="*/ 62 w 876"/>
                <a:gd name="T15" fmla="*/ 187 h 563"/>
                <a:gd name="T16" fmla="*/ 62 w 876"/>
                <a:gd name="T17" fmla="*/ 281 h 563"/>
                <a:gd name="T18" fmla="*/ 0 w 876"/>
                <a:gd name="T19" fmla="*/ 343 h 563"/>
                <a:gd name="T20" fmla="*/ 0 w 876"/>
                <a:gd name="T21" fmla="*/ 374 h 563"/>
                <a:gd name="T22" fmla="*/ 62 w 876"/>
                <a:gd name="T23" fmla="*/ 406 h 563"/>
                <a:gd name="T24" fmla="*/ 281 w 876"/>
                <a:gd name="T25" fmla="*/ 499 h 563"/>
                <a:gd name="T26" fmla="*/ 469 w 876"/>
                <a:gd name="T27" fmla="*/ 531 h 563"/>
                <a:gd name="T28" fmla="*/ 656 w 876"/>
                <a:gd name="T29" fmla="*/ 562 h 563"/>
                <a:gd name="T30" fmla="*/ 750 w 876"/>
                <a:gd name="T31" fmla="*/ 562 h 563"/>
                <a:gd name="T32" fmla="*/ 875 w 876"/>
                <a:gd name="T33" fmla="*/ 531 h 563"/>
                <a:gd name="T34" fmla="*/ 843 w 876"/>
                <a:gd name="T35" fmla="*/ 249 h 563"/>
                <a:gd name="T36" fmla="*/ 687 w 876"/>
                <a:gd name="T37" fmla="*/ 249 h 563"/>
                <a:gd name="T38" fmla="*/ 500 w 876"/>
                <a:gd name="T39" fmla="*/ 218 h 563"/>
                <a:gd name="T40" fmla="*/ 375 w 876"/>
                <a:gd name="T41" fmla="*/ 94 h 563"/>
                <a:gd name="T42" fmla="*/ 312 w 876"/>
                <a:gd name="T43" fmla="*/ 3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6" h="563">
                  <a:moveTo>
                    <a:pt x="312" y="32"/>
                  </a:moveTo>
                  <a:lnTo>
                    <a:pt x="281" y="63"/>
                  </a:lnTo>
                  <a:lnTo>
                    <a:pt x="219" y="94"/>
                  </a:lnTo>
                  <a:lnTo>
                    <a:pt x="250" y="0"/>
                  </a:lnTo>
                  <a:lnTo>
                    <a:pt x="156" y="0"/>
                  </a:lnTo>
                  <a:lnTo>
                    <a:pt x="94" y="63"/>
                  </a:lnTo>
                  <a:lnTo>
                    <a:pt x="62" y="94"/>
                  </a:lnTo>
                  <a:lnTo>
                    <a:pt x="62" y="187"/>
                  </a:lnTo>
                  <a:lnTo>
                    <a:pt x="62" y="281"/>
                  </a:lnTo>
                  <a:lnTo>
                    <a:pt x="0" y="343"/>
                  </a:lnTo>
                  <a:lnTo>
                    <a:pt x="0" y="374"/>
                  </a:lnTo>
                  <a:lnTo>
                    <a:pt x="62" y="406"/>
                  </a:lnTo>
                  <a:lnTo>
                    <a:pt x="281" y="499"/>
                  </a:lnTo>
                  <a:lnTo>
                    <a:pt x="469" y="531"/>
                  </a:lnTo>
                  <a:lnTo>
                    <a:pt x="656" y="562"/>
                  </a:lnTo>
                  <a:lnTo>
                    <a:pt x="750" y="562"/>
                  </a:lnTo>
                  <a:lnTo>
                    <a:pt x="875" y="531"/>
                  </a:lnTo>
                  <a:lnTo>
                    <a:pt x="843" y="249"/>
                  </a:lnTo>
                  <a:lnTo>
                    <a:pt x="687" y="249"/>
                  </a:lnTo>
                  <a:lnTo>
                    <a:pt x="500" y="218"/>
                  </a:lnTo>
                  <a:lnTo>
                    <a:pt x="375" y="94"/>
                  </a:lnTo>
                  <a:lnTo>
                    <a:pt x="312" y="32"/>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2" name="Freeform 22">
              <a:extLst>
                <a:ext uri="{FF2B5EF4-FFF2-40B4-BE49-F238E27FC236}">
                  <a16:creationId xmlns:a16="http://schemas.microsoft.com/office/drawing/2014/main" id="{C5706204-03FA-4DA7-98FC-04CF49DB5B55}"/>
                </a:ext>
              </a:extLst>
            </p:cNvPr>
            <p:cNvSpPr>
              <a:spLocks noChangeArrowheads="1"/>
            </p:cNvSpPr>
            <p:nvPr/>
          </p:nvSpPr>
          <p:spPr bwMode="auto">
            <a:xfrm>
              <a:off x="5518150" y="3756025"/>
              <a:ext cx="315913" cy="203200"/>
            </a:xfrm>
            <a:custGeom>
              <a:avLst/>
              <a:gdLst>
                <a:gd name="T0" fmla="*/ 312 w 876"/>
                <a:gd name="T1" fmla="*/ 32 h 563"/>
                <a:gd name="T2" fmla="*/ 281 w 876"/>
                <a:gd name="T3" fmla="*/ 63 h 563"/>
                <a:gd name="T4" fmla="*/ 219 w 876"/>
                <a:gd name="T5" fmla="*/ 94 h 563"/>
                <a:gd name="T6" fmla="*/ 250 w 876"/>
                <a:gd name="T7" fmla="*/ 0 h 563"/>
                <a:gd name="T8" fmla="*/ 156 w 876"/>
                <a:gd name="T9" fmla="*/ 0 h 563"/>
                <a:gd name="T10" fmla="*/ 94 w 876"/>
                <a:gd name="T11" fmla="*/ 63 h 563"/>
                <a:gd name="T12" fmla="*/ 62 w 876"/>
                <a:gd name="T13" fmla="*/ 94 h 563"/>
                <a:gd name="T14" fmla="*/ 62 w 876"/>
                <a:gd name="T15" fmla="*/ 187 h 563"/>
                <a:gd name="T16" fmla="*/ 62 w 876"/>
                <a:gd name="T17" fmla="*/ 281 h 563"/>
                <a:gd name="T18" fmla="*/ 0 w 876"/>
                <a:gd name="T19" fmla="*/ 343 h 563"/>
                <a:gd name="T20" fmla="*/ 0 w 876"/>
                <a:gd name="T21" fmla="*/ 374 h 563"/>
                <a:gd name="T22" fmla="*/ 62 w 876"/>
                <a:gd name="T23" fmla="*/ 406 h 563"/>
                <a:gd name="T24" fmla="*/ 281 w 876"/>
                <a:gd name="T25" fmla="*/ 499 h 563"/>
                <a:gd name="T26" fmla="*/ 469 w 876"/>
                <a:gd name="T27" fmla="*/ 531 h 563"/>
                <a:gd name="T28" fmla="*/ 656 w 876"/>
                <a:gd name="T29" fmla="*/ 562 h 563"/>
                <a:gd name="T30" fmla="*/ 750 w 876"/>
                <a:gd name="T31" fmla="*/ 562 h 563"/>
                <a:gd name="T32" fmla="*/ 875 w 876"/>
                <a:gd name="T33" fmla="*/ 531 h 563"/>
                <a:gd name="T34" fmla="*/ 843 w 876"/>
                <a:gd name="T35" fmla="*/ 249 h 563"/>
                <a:gd name="T36" fmla="*/ 687 w 876"/>
                <a:gd name="T37" fmla="*/ 249 h 563"/>
                <a:gd name="T38" fmla="*/ 500 w 876"/>
                <a:gd name="T39" fmla="*/ 218 h 563"/>
                <a:gd name="T40" fmla="*/ 375 w 876"/>
                <a:gd name="T41" fmla="*/ 94 h 563"/>
                <a:gd name="T42" fmla="*/ 312 w 876"/>
                <a:gd name="T43" fmla="*/ 3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6" h="563">
                  <a:moveTo>
                    <a:pt x="312" y="32"/>
                  </a:moveTo>
                  <a:lnTo>
                    <a:pt x="281" y="63"/>
                  </a:lnTo>
                  <a:lnTo>
                    <a:pt x="219" y="94"/>
                  </a:lnTo>
                  <a:lnTo>
                    <a:pt x="250" y="0"/>
                  </a:lnTo>
                  <a:lnTo>
                    <a:pt x="156" y="0"/>
                  </a:lnTo>
                  <a:lnTo>
                    <a:pt x="94" y="63"/>
                  </a:lnTo>
                  <a:lnTo>
                    <a:pt x="62" y="94"/>
                  </a:lnTo>
                  <a:lnTo>
                    <a:pt x="62" y="187"/>
                  </a:lnTo>
                  <a:lnTo>
                    <a:pt x="62" y="281"/>
                  </a:lnTo>
                  <a:lnTo>
                    <a:pt x="0" y="343"/>
                  </a:lnTo>
                  <a:lnTo>
                    <a:pt x="0" y="374"/>
                  </a:lnTo>
                  <a:lnTo>
                    <a:pt x="62" y="406"/>
                  </a:lnTo>
                  <a:lnTo>
                    <a:pt x="281" y="499"/>
                  </a:lnTo>
                  <a:lnTo>
                    <a:pt x="469" y="531"/>
                  </a:lnTo>
                  <a:lnTo>
                    <a:pt x="656" y="562"/>
                  </a:lnTo>
                  <a:lnTo>
                    <a:pt x="750" y="562"/>
                  </a:lnTo>
                  <a:lnTo>
                    <a:pt x="875" y="531"/>
                  </a:lnTo>
                  <a:lnTo>
                    <a:pt x="843" y="249"/>
                  </a:lnTo>
                  <a:lnTo>
                    <a:pt x="687" y="249"/>
                  </a:lnTo>
                  <a:lnTo>
                    <a:pt x="500" y="218"/>
                  </a:lnTo>
                  <a:lnTo>
                    <a:pt x="375" y="94"/>
                  </a:lnTo>
                  <a:lnTo>
                    <a:pt x="312" y="32"/>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3" name="Freeform 23">
              <a:extLst>
                <a:ext uri="{FF2B5EF4-FFF2-40B4-BE49-F238E27FC236}">
                  <a16:creationId xmlns:a16="http://schemas.microsoft.com/office/drawing/2014/main" id="{92083556-EF0D-4EF2-867A-315414C4FC5B}"/>
                </a:ext>
              </a:extLst>
            </p:cNvPr>
            <p:cNvSpPr>
              <a:spLocks noChangeArrowheads="1"/>
            </p:cNvSpPr>
            <p:nvPr/>
          </p:nvSpPr>
          <p:spPr bwMode="auto">
            <a:xfrm>
              <a:off x="5518150" y="3756025"/>
              <a:ext cx="315913" cy="203200"/>
            </a:xfrm>
            <a:custGeom>
              <a:avLst/>
              <a:gdLst>
                <a:gd name="T0" fmla="*/ 312 w 876"/>
                <a:gd name="T1" fmla="*/ 32 h 563"/>
                <a:gd name="T2" fmla="*/ 281 w 876"/>
                <a:gd name="T3" fmla="*/ 63 h 563"/>
                <a:gd name="T4" fmla="*/ 219 w 876"/>
                <a:gd name="T5" fmla="*/ 94 h 563"/>
                <a:gd name="T6" fmla="*/ 250 w 876"/>
                <a:gd name="T7" fmla="*/ 0 h 563"/>
                <a:gd name="T8" fmla="*/ 156 w 876"/>
                <a:gd name="T9" fmla="*/ 0 h 563"/>
                <a:gd name="T10" fmla="*/ 94 w 876"/>
                <a:gd name="T11" fmla="*/ 63 h 563"/>
                <a:gd name="T12" fmla="*/ 62 w 876"/>
                <a:gd name="T13" fmla="*/ 94 h 563"/>
                <a:gd name="T14" fmla="*/ 62 w 876"/>
                <a:gd name="T15" fmla="*/ 187 h 563"/>
                <a:gd name="T16" fmla="*/ 62 w 876"/>
                <a:gd name="T17" fmla="*/ 281 h 563"/>
                <a:gd name="T18" fmla="*/ 0 w 876"/>
                <a:gd name="T19" fmla="*/ 343 h 563"/>
                <a:gd name="T20" fmla="*/ 0 w 876"/>
                <a:gd name="T21" fmla="*/ 374 h 563"/>
                <a:gd name="T22" fmla="*/ 62 w 876"/>
                <a:gd name="T23" fmla="*/ 406 h 563"/>
                <a:gd name="T24" fmla="*/ 281 w 876"/>
                <a:gd name="T25" fmla="*/ 499 h 563"/>
                <a:gd name="T26" fmla="*/ 469 w 876"/>
                <a:gd name="T27" fmla="*/ 531 h 563"/>
                <a:gd name="T28" fmla="*/ 656 w 876"/>
                <a:gd name="T29" fmla="*/ 562 h 563"/>
                <a:gd name="T30" fmla="*/ 750 w 876"/>
                <a:gd name="T31" fmla="*/ 562 h 563"/>
                <a:gd name="T32" fmla="*/ 875 w 876"/>
                <a:gd name="T33" fmla="*/ 531 h 563"/>
                <a:gd name="T34" fmla="*/ 843 w 876"/>
                <a:gd name="T35" fmla="*/ 249 h 563"/>
                <a:gd name="T36" fmla="*/ 687 w 876"/>
                <a:gd name="T37" fmla="*/ 249 h 563"/>
                <a:gd name="T38" fmla="*/ 500 w 876"/>
                <a:gd name="T39" fmla="*/ 218 h 563"/>
                <a:gd name="T40" fmla="*/ 375 w 876"/>
                <a:gd name="T41" fmla="*/ 94 h 563"/>
                <a:gd name="T42" fmla="*/ 312 w 876"/>
                <a:gd name="T43" fmla="*/ 3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6" h="563">
                  <a:moveTo>
                    <a:pt x="312" y="32"/>
                  </a:moveTo>
                  <a:lnTo>
                    <a:pt x="281" y="63"/>
                  </a:lnTo>
                  <a:lnTo>
                    <a:pt x="219" y="94"/>
                  </a:lnTo>
                  <a:lnTo>
                    <a:pt x="250" y="0"/>
                  </a:lnTo>
                  <a:lnTo>
                    <a:pt x="156" y="0"/>
                  </a:lnTo>
                  <a:lnTo>
                    <a:pt x="94" y="63"/>
                  </a:lnTo>
                  <a:lnTo>
                    <a:pt x="62" y="94"/>
                  </a:lnTo>
                  <a:lnTo>
                    <a:pt x="62" y="187"/>
                  </a:lnTo>
                  <a:lnTo>
                    <a:pt x="62" y="281"/>
                  </a:lnTo>
                  <a:lnTo>
                    <a:pt x="0" y="343"/>
                  </a:lnTo>
                  <a:lnTo>
                    <a:pt x="0" y="374"/>
                  </a:lnTo>
                  <a:lnTo>
                    <a:pt x="62" y="406"/>
                  </a:lnTo>
                  <a:lnTo>
                    <a:pt x="281" y="499"/>
                  </a:lnTo>
                  <a:lnTo>
                    <a:pt x="469" y="531"/>
                  </a:lnTo>
                  <a:lnTo>
                    <a:pt x="656" y="562"/>
                  </a:lnTo>
                  <a:lnTo>
                    <a:pt x="750" y="562"/>
                  </a:lnTo>
                  <a:lnTo>
                    <a:pt x="875" y="531"/>
                  </a:lnTo>
                  <a:lnTo>
                    <a:pt x="843" y="249"/>
                  </a:lnTo>
                  <a:lnTo>
                    <a:pt x="687" y="249"/>
                  </a:lnTo>
                  <a:lnTo>
                    <a:pt x="500" y="218"/>
                  </a:lnTo>
                  <a:lnTo>
                    <a:pt x="375" y="94"/>
                  </a:lnTo>
                  <a:lnTo>
                    <a:pt x="312" y="32"/>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4" name="Freeform 24">
              <a:extLst>
                <a:ext uri="{FF2B5EF4-FFF2-40B4-BE49-F238E27FC236}">
                  <a16:creationId xmlns:a16="http://schemas.microsoft.com/office/drawing/2014/main" id="{F3A6C81C-733A-487E-A8A7-4FB5AF6B4F68}"/>
                </a:ext>
              </a:extLst>
            </p:cNvPr>
            <p:cNvSpPr>
              <a:spLocks noChangeArrowheads="1"/>
            </p:cNvSpPr>
            <p:nvPr/>
          </p:nvSpPr>
          <p:spPr bwMode="auto">
            <a:xfrm>
              <a:off x="5653088" y="4678363"/>
              <a:ext cx="809625" cy="608012"/>
            </a:xfrm>
            <a:custGeom>
              <a:avLst/>
              <a:gdLst>
                <a:gd name="T0" fmla="*/ 2219 w 2251"/>
                <a:gd name="T1" fmla="*/ 1094 h 1688"/>
                <a:gd name="T2" fmla="*/ 2093 w 2251"/>
                <a:gd name="T3" fmla="*/ 1125 h 1688"/>
                <a:gd name="T4" fmla="*/ 1969 w 2251"/>
                <a:gd name="T5" fmla="*/ 1094 h 1688"/>
                <a:gd name="T6" fmla="*/ 1906 w 2251"/>
                <a:gd name="T7" fmla="*/ 1062 h 1688"/>
                <a:gd name="T8" fmla="*/ 1844 w 2251"/>
                <a:gd name="T9" fmla="*/ 937 h 1688"/>
                <a:gd name="T10" fmla="*/ 1844 w 2251"/>
                <a:gd name="T11" fmla="*/ 750 h 1688"/>
                <a:gd name="T12" fmla="*/ 1844 w 2251"/>
                <a:gd name="T13" fmla="*/ 625 h 1688"/>
                <a:gd name="T14" fmla="*/ 1844 w 2251"/>
                <a:gd name="T15" fmla="*/ 500 h 1688"/>
                <a:gd name="T16" fmla="*/ 1750 w 2251"/>
                <a:gd name="T17" fmla="*/ 344 h 1688"/>
                <a:gd name="T18" fmla="*/ 1687 w 2251"/>
                <a:gd name="T19" fmla="*/ 125 h 1688"/>
                <a:gd name="T20" fmla="*/ 1469 w 2251"/>
                <a:gd name="T21" fmla="*/ 0 h 1688"/>
                <a:gd name="T22" fmla="*/ 1375 w 2251"/>
                <a:gd name="T23" fmla="*/ 94 h 1688"/>
                <a:gd name="T24" fmla="*/ 1281 w 2251"/>
                <a:gd name="T25" fmla="*/ 94 h 1688"/>
                <a:gd name="T26" fmla="*/ 1156 w 2251"/>
                <a:gd name="T27" fmla="*/ 219 h 1688"/>
                <a:gd name="T28" fmla="*/ 1031 w 2251"/>
                <a:gd name="T29" fmla="*/ 187 h 1688"/>
                <a:gd name="T30" fmla="*/ 906 w 2251"/>
                <a:gd name="T31" fmla="*/ 125 h 1688"/>
                <a:gd name="T32" fmla="*/ 656 w 2251"/>
                <a:gd name="T33" fmla="*/ 94 h 1688"/>
                <a:gd name="T34" fmla="*/ 594 w 2251"/>
                <a:gd name="T35" fmla="*/ 31 h 1688"/>
                <a:gd name="T36" fmla="*/ 531 w 2251"/>
                <a:gd name="T37" fmla="*/ 250 h 1688"/>
                <a:gd name="T38" fmla="*/ 375 w 2251"/>
                <a:gd name="T39" fmla="*/ 437 h 1688"/>
                <a:gd name="T40" fmla="*/ 281 w 2251"/>
                <a:gd name="T41" fmla="*/ 812 h 1688"/>
                <a:gd name="T42" fmla="*/ 94 w 2251"/>
                <a:gd name="T43" fmla="*/ 1000 h 1688"/>
                <a:gd name="T44" fmla="*/ 0 w 2251"/>
                <a:gd name="T45" fmla="*/ 1000 h 1688"/>
                <a:gd name="T46" fmla="*/ 125 w 2251"/>
                <a:gd name="T47" fmla="*/ 1187 h 1688"/>
                <a:gd name="T48" fmla="*/ 219 w 2251"/>
                <a:gd name="T49" fmla="*/ 1250 h 1688"/>
                <a:gd name="T50" fmla="*/ 281 w 2251"/>
                <a:gd name="T51" fmla="*/ 1312 h 1688"/>
                <a:gd name="T52" fmla="*/ 375 w 2251"/>
                <a:gd name="T53" fmla="*/ 1312 h 1688"/>
                <a:gd name="T54" fmla="*/ 468 w 2251"/>
                <a:gd name="T55" fmla="*/ 1250 h 1688"/>
                <a:gd name="T56" fmla="*/ 594 w 2251"/>
                <a:gd name="T57" fmla="*/ 1312 h 1688"/>
                <a:gd name="T58" fmla="*/ 531 w 2251"/>
                <a:gd name="T59" fmla="*/ 1375 h 1688"/>
                <a:gd name="T60" fmla="*/ 468 w 2251"/>
                <a:gd name="T61" fmla="*/ 1406 h 1688"/>
                <a:gd name="T62" fmla="*/ 594 w 2251"/>
                <a:gd name="T63" fmla="*/ 1469 h 1688"/>
                <a:gd name="T64" fmla="*/ 687 w 2251"/>
                <a:gd name="T65" fmla="*/ 1500 h 1688"/>
                <a:gd name="T66" fmla="*/ 687 w 2251"/>
                <a:gd name="T67" fmla="*/ 1594 h 1688"/>
                <a:gd name="T68" fmla="*/ 750 w 2251"/>
                <a:gd name="T69" fmla="*/ 1687 h 1688"/>
                <a:gd name="T70" fmla="*/ 906 w 2251"/>
                <a:gd name="T71" fmla="*/ 1625 h 1688"/>
                <a:gd name="T72" fmla="*/ 1062 w 2251"/>
                <a:gd name="T73" fmla="*/ 1687 h 1688"/>
                <a:gd name="T74" fmla="*/ 1312 w 2251"/>
                <a:gd name="T75" fmla="*/ 1625 h 1688"/>
                <a:gd name="T76" fmla="*/ 1406 w 2251"/>
                <a:gd name="T77" fmla="*/ 1500 h 1688"/>
                <a:gd name="T78" fmla="*/ 1594 w 2251"/>
                <a:gd name="T79" fmla="*/ 1531 h 1688"/>
                <a:gd name="T80" fmla="*/ 1844 w 2251"/>
                <a:gd name="T81" fmla="*/ 1500 h 1688"/>
                <a:gd name="T82" fmla="*/ 1969 w 2251"/>
                <a:gd name="T83" fmla="*/ 1594 h 1688"/>
                <a:gd name="T84" fmla="*/ 2093 w 2251"/>
                <a:gd name="T85" fmla="*/ 1500 h 1688"/>
                <a:gd name="T86" fmla="*/ 2031 w 2251"/>
                <a:gd name="T87" fmla="*/ 1437 h 1688"/>
                <a:gd name="T88" fmla="*/ 2156 w 2251"/>
                <a:gd name="T89" fmla="*/ 1437 h 1688"/>
                <a:gd name="T90" fmla="*/ 2156 w 2251"/>
                <a:gd name="T91" fmla="*/ 1125 h 1688"/>
                <a:gd name="T92" fmla="*/ 2250 w 2251"/>
                <a:gd name="T93" fmla="*/ 1094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51" h="1688">
                  <a:moveTo>
                    <a:pt x="2250" y="1094"/>
                  </a:moveTo>
                  <a:lnTo>
                    <a:pt x="2219" y="1094"/>
                  </a:lnTo>
                  <a:lnTo>
                    <a:pt x="2125" y="1094"/>
                  </a:lnTo>
                  <a:lnTo>
                    <a:pt x="2093" y="1125"/>
                  </a:lnTo>
                  <a:lnTo>
                    <a:pt x="2031" y="1094"/>
                  </a:lnTo>
                  <a:lnTo>
                    <a:pt x="1969" y="1094"/>
                  </a:lnTo>
                  <a:lnTo>
                    <a:pt x="1937" y="1062"/>
                  </a:lnTo>
                  <a:lnTo>
                    <a:pt x="1906" y="1062"/>
                  </a:lnTo>
                  <a:lnTo>
                    <a:pt x="1844" y="1000"/>
                  </a:lnTo>
                  <a:lnTo>
                    <a:pt x="1844" y="937"/>
                  </a:lnTo>
                  <a:lnTo>
                    <a:pt x="1844" y="875"/>
                  </a:lnTo>
                  <a:lnTo>
                    <a:pt x="1844" y="750"/>
                  </a:lnTo>
                  <a:lnTo>
                    <a:pt x="1906" y="719"/>
                  </a:lnTo>
                  <a:lnTo>
                    <a:pt x="1844" y="625"/>
                  </a:lnTo>
                  <a:lnTo>
                    <a:pt x="1844" y="594"/>
                  </a:lnTo>
                  <a:lnTo>
                    <a:pt x="1844" y="500"/>
                  </a:lnTo>
                  <a:lnTo>
                    <a:pt x="1844" y="437"/>
                  </a:lnTo>
                  <a:lnTo>
                    <a:pt x="1750" y="344"/>
                  </a:lnTo>
                  <a:lnTo>
                    <a:pt x="1719" y="250"/>
                  </a:lnTo>
                  <a:lnTo>
                    <a:pt x="1687" y="125"/>
                  </a:lnTo>
                  <a:lnTo>
                    <a:pt x="1562" y="31"/>
                  </a:lnTo>
                  <a:lnTo>
                    <a:pt x="1469" y="0"/>
                  </a:lnTo>
                  <a:lnTo>
                    <a:pt x="1406" y="0"/>
                  </a:lnTo>
                  <a:lnTo>
                    <a:pt x="1375" y="94"/>
                  </a:lnTo>
                  <a:lnTo>
                    <a:pt x="1344" y="94"/>
                  </a:lnTo>
                  <a:lnTo>
                    <a:pt x="1281" y="94"/>
                  </a:lnTo>
                  <a:lnTo>
                    <a:pt x="1187" y="125"/>
                  </a:lnTo>
                  <a:lnTo>
                    <a:pt x="1156" y="219"/>
                  </a:lnTo>
                  <a:lnTo>
                    <a:pt x="1062" y="219"/>
                  </a:lnTo>
                  <a:lnTo>
                    <a:pt x="1031" y="187"/>
                  </a:lnTo>
                  <a:lnTo>
                    <a:pt x="937" y="125"/>
                  </a:lnTo>
                  <a:lnTo>
                    <a:pt x="906" y="125"/>
                  </a:lnTo>
                  <a:lnTo>
                    <a:pt x="750" y="125"/>
                  </a:lnTo>
                  <a:lnTo>
                    <a:pt x="656" y="94"/>
                  </a:lnTo>
                  <a:lnTo>
                    <a:pt x="625" y="31"/>
                  </a:lnTo>
                  <a:lnTo>
                    <a:pt x="594" y="31"/>
                  </a:lnTo>
                  <a:lnTo>
                    <a:pt x="594" y="94"/>
                  </a:lnTo>
                  <a:lnTo>
                    <a:pt x="531" y="250"/>
                  </a:lnTo>
                  <a:lnTo>
                    <a:pt x="500" y="344"/>
                  </a:lnTo>
                  <a:lnTo>
                    <a:pt x="375" y="437"/>
                  </a:lnTo>
                  <a:lnTo>
                    <a:pt x="375" y="594"/>
                  </a:lnTo>
                  <a:lnTo>
                    <a:pt x="281" y="812"/>
                  </a:lnTo>
                  <a:lnTo>
                    <a:pt x="125" y="969"/>
                  </a:lnTo>
                  <a:lnTo>
                    <a:pt x="94" y="1000"/>
                  </a:lnTo>
                  <a:lnTo>
                    <a:pt x="62" y="1000"/>
                  </a:lnTo>
                  <a:lnTo>
                    <a:pt x="0" y="1000"/>
                  </a:lnTo>
                  <a:lnTo>
                    <a:pt x="94" y="1062"/>
                  </a:lnTo>
                  <a:lnTo>
                    <a:pt x="125" y="1187"/>
                  </a:lnTo>
                  <a:lnTo>
                    <a:pt x="125" y="1219"/>
                  </a:lnTo>
                  <a:lnTo>
                    <a:pt x="219" y="1250"/>
                  </a:lnTo>
                  <a:lnTo>
                    <a:pt x="250" y="1250"/>
                  </a:lnTo>
                  <a:lnTo>
                    <a:pt x="281" y="1312"/>
                  </a:lnTo>
                  <a:lnTo>
                    <a:pt x="312" y="1312"/>
                  </a:lnTo>
                  <a:lnTo>
                    <a:pt x="375" y="1312"/>
                  </a:lnTo>
                  <a:lnTo>
                    <a:pt x="375" y="1281"/>
                  </a:lnTo>
                  <a:lnTo>
                    <a:pt x="468" y="1250"/>
                  </a:lnTo>
                  <a:lnTo>
                    <a:pt x="531" y="1312"/>
                  </a:lnTo>
                  <a:lnTo>
                    <a:pt x="594" y="1312"/>
                  </a:lnTo>
                  <a:lnTo>
                    <a:pt x="594" y="1375"/>
                  </a:lnTo>
                  <a:lnTo>
                    <a:pt x="531" y="1375"/>
                  </a:lnTo>
                  <a:lnTo>
                    <a:pt x="500" y="1375"/>
                  </a:lnTo>
                  <a:lnTo>
                    <a:pt x="468" y="1406"/>
                  </a:lnTo>
                  <a:lnTo>
                    <a:pt x="500" y="1437"/>
                  </a:lnTo>
                  <a:lnTo>
                    <a:pt x="594" y="1469"/>
                  </a:lnTo>
                  <a:lnTo>
                    <a:pt x="625" y="1500"/>
                  </a:lnTo>
                  <a:lnTo>
                    <a:pt x="687" y="1500"/>
                  </a:lnTo>
                  <a:lnTo>
                    <a:pt x="750" y="1531"/>
                  </a:lnTo>
                  <a:lnTo>
                    <a:pt x="687" y="1594"/>
                  </a:lnTo>
                  <a:lnTo>
                    <a:pt x="687" y="1625"/>
                  </a:lnTo>
                  <a:lnTo>
                    <a:pt x="750" y="1687"/>
                  </a:lnTo>
                  <a:lnTo>
                    <a:pt x="844" y="1687"/>
                  </a:lnTo>
                  <a:lnTo>
                    <a:pt x="906" y="1625"/>
                  </a:lnTo>
                  <a:lnTo>
                    <a:pt x="1000" y="1625"/>
                  </a:lnTo>
                  <a:lnTo>
                    <a:pt x="1062" y="1687"/>
                  </a:lnTo>
                  <a:lnTo>
                    <a:pt x="1187" y="1625"/>
                  </a:lnTo>
                  <a:lnTo>
                    <a:pt x="1312" y="1625"/>
                  </a:lnTo>
                  <a:lnTo>
                    <a:pt x="1344" y="1594"/>
                  </a:lnTo>
                  <a:lnTo>
                    <a:pt x="1406" y="1500"/>
                  </a:lnTo>
                  <a:lnTo>
                    <a:pt x="1531" y="1469"/>
                  </a:lnTo>
                  <a:lnTo>
                    <a:pt x="1594" y="1531"/>
                  </a:lnTo>
                  <a:lnTo>
                    <a:pt x="1719" y="1531"/>
                  </a:lnTo>
                  <a:lnTo>
                    <a:pt x="1844" y="1500"/>
                  </a:lnTo>
                  <a:lnTo>
                    <a:pt x="1937" y="1531"/>
                  </a:lnTo>
                  <a:lnTo>
                    <a:pt x="1969" y="1594"/>
                  </a:lnTo>
                  <a:lnTo>
                    <a:pt x="2031" y="1531"/>
                  </a:lnTo>
                  <a:lnTo>
                    <a:pt x="2093" y="1500"/>
                  </a:lnTo>
                  <a:lnTo>
                    <a:pt x="2093" y="1469"/>
                  </a:lnTo>
                  <a:lnTo>
                    <a:pt x="2031" y="1437"/>
                  </a:lnTo>
                  <a:lnTo>
                    <a:pt x="2093" y="1437"/>
                  </a:lnTo>
                  <a:lnTo>
                    <a:pt x="2156" y="1437"/>
                  </a:lnTo>
                  <a:lnTo>
                    <a:pt x="2156" y="1250"/>
                  </a:lnTo>
                  <a:lnTo>
                    <a:pt x="2156" y="1125"/>
                  </a:lnTo>
                  <a:lnTo>
                    <a:pt x="2250" y="1125"/>
                  </a:lnTo>
                  <a:lnTo>
                    <a:pt x="2250" y="1094"/>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 name="Freeform 25">
              <a:extLst>
                <a:ext uri="{FF2B5EF4-FFF2-40B4-BE49-F238E27FC236}">
                  <a16:creationId xmlns:a16="http://schemas.microsoft.com/office/drawing/2014/main" id="{CC7D5F06-7A66-4A4D-BCF2-B6307A514D3D}"/>
                </a:ext>
              </a:extLst>
            </p:cNvPr>
            <p:cNvSpPr>
              <a:spLocks noChangeArrowheads="1"/>
            </p:cNvSpPr>
            <p:nvPr/>
          </p:nvSpPr>
          <p:spPr bwMode="auto">
            <a:xfrm>
              <a:off x="5653088" y="4678363"/>
              <a:ext cx="809625" cy="608012"/>
            </a:xfrm>
            <a:custGeom>
              <a:avLst/>
              <a:gdLst>
                <a:gd name="T0" fmla="*/ 2219 w 2251"/>
                <a:gd name="T1" fmla="*/ 1094 h 1688"/>
                <a:gd name="T2" fmla="*/ 2093 w 2251"/>
                <a:gd name="T3" fmla="*/ 1125 h 1688"/>
                <a:gd name="T4" fmla="*/ 1969 w 2251"/>
                <a:gd name="T5" fmla="*/ 1094 h 1688"/>
                <a:gd name="T6" fmla="*/ 1906 w 2251"/>
                <a:gd name="T7" fmla="*/ 1062 h 1688"/>
                <a:gd name="T8" fmla="*/ 1844 w 2251"/>
                <a:gd name="T9" fmla="*/ 937 h 1688"/>
                <a:gd name="T10" fmla="*/ 1844 w 2251"/>
                <a:gd name="T11" fmla="*/ 750 h 1688"/>
                <a:gd name="T12" fmla="*/ 1844 w 2251"/>
                <a:gd name="T13" fmla="*/ 625 h 1688"/>
                <a:gd name="T14" fmla="*/ 1844 w 2251"/>
                <a:gd name="T15" fmla="*/ 500 h 1688"/>
                <a:gd name="T16" fmla="*/ 1750 w 2251"/>
                <a:gd name="T17" fmla="*/ 344 h 1688"/>
                <a:gd name="T18" fmla="*/ 1687 w 2251"/>
                <a:gd name="T19" fmla="*/ 125 h 1688"/>
                <a:gd name="T20" fmla="*/ 1469 w 2251"/>
                <a:gd name="T21" fmla="*/ 0 h 1688"/>
                <a:gd name="T22" fmla="*/ 1375 w 2251"/>
                <a:gd name="T23" fmla="*/ 94 h 1688"/>
                <a:gd name="T24" fmla="*/ 1281 w 2251"/>
                <a:gd name="T25" fmla="*/ 94 h 1688"/>
                <a:gd name="T26" fmla="*/ 1156 w 2251"/>
                <a:gd name="T27" fmla="*/ 219 h 1688"/>
                <a:gd name="T28" fmla="*/ 1031 w 2251"/>
                <a:gd name="T29" fmla="*/ 187 h 1688"/>
                <a:gd name="T30" fmla="*/ 906 w 2251"/>
                <a:gd name="T31" fmla="*/ 125 h 1688"/>
                <a:gd name="T32" fmla="*/ 656 w 2251"/>
                <a:gd name="T33" fmla="*/ 94 h 1688"/>
                <a:gd name="T34" fmla="*/ 594 w 2251"/>
                <a:gd name="T35" fmla="*/ 31 h 1688"/>
                <a:gd name="T36" fmla="*/ 531 w 2251"/>
                <a:gd name="T37" fmla="*/ 250 h 1688"/>
                <a:gd name="T38" fmla="*/ 375 w 2251"/>
                <a:gd name="T39" fmla="*/ 437 h 1688"/>
                <a:gd name="T40" fmla="*/ 281 w 2251"/>
                <a:gd name="T41" fmla="*/ 812 h 1688"/>
                <a:gd name="T42" fmla="*/ 94 w 2251"/>
                <a:gd name="T43" fmla="*/ 1000 h 1688"/>
                <a:gd name="T44" fmla="*/ 0 w 2251"/>
                <a:gd name="T45" fmla="*/ 1000 h 1688"/>
                <a:gd name="T46" fmla="*/ 125 w 2251"/>
                <a:gd name="T47" fmla="*/ 1187 h 1688"/>
                <a:gd name="T48" fmla="*/ 219 w 2251"/>
                <a:gd name="T49" fmla="*/ 1250 h 1688"/>
                <a:gd name="T50" fmla="*/ 281 w 2251"/>
                <a:gd name="T51" fmla="*/ 1312 h 1688"/>
                <a:gd name="T52" fmla="*/ 375 w 2251"/>
                <a:gd name="T53" fmla="*/ 1312 h 1688"/>
                <a:gd name="T54" fmla="*/ 468 w 2251"/>
                <a:gd name="T55" fmla="*/ 1250 h 1688"/>
                <a:gd name="T56" fmla="*/ 594 w 2251"/>
                <a:gd name="T57" fmla="*/ 1312 h 1688"/>
                <a:gd name="T58" fmla="*/ 531 w 2251"/>
                <a:gd name="T59" fmla="*/ 1375 h 1688"/>
                <a:gd name="T60" fmla="*/ 468 w 2251"/>
                <a:gd name="T61" fmla="*/ 1406 h 1688"/>
                <a:gd name="T62" fmla="*/ 594 w 2251"/>
                <a:gd name="T63" fmla="*/ 1469 h 1688"/>
                <a:gd name="T64" fmla="*/ 687 w 2251"/>
                <a:gd name="T65" fmla="*/ 1500 h 1688"/>
                <a:gd name="T66" fmla="*/ 687 w 2251"/>
                <a:gd name="T67" fmla="*/ 1594 h 1688"/>
                <a:gd name="T68" fmla="*/ 750 w 2251"/>
                <a:gd name="T69" fmla="*/ 1687 h 1688"/>
                <a:gd name="T70" fmla="*/ 906 w 2251"/>
                <a:gd name="T71" fmla="*/ 1625 h 1688"/>
                <a:gd name="T72" fmla="*/ 1062 w 2251"/>
                <a:gd name="T73" fmla="*/ 1687 h 1688"/>
                <a:gd name="T74" fmla="*/ 1312 w 2251"/>
                <a:gd name="T75" fmla="*/ 1625 h 1688"/>
                <a:gd name="T76" fmla="*/ 1406 w 2251"/>
                <a:gd name="T77" fmla="*/ 1500 h 1688"/>
                <a:gd name="T78" fmla="*/ 1594 w 2251"/>
                <a:gd name="T79" fmla="*/ 1531 h 1688"/>
                <a:gd name="T80" fmla="*/ 1844 w 2251"/>
                <a:gd name="T81" fmla="*/ 1500 h 1688"/>
                <a:gd name="T82" fmla="*/ 1969 w 2251"/>
                <a:gd name="T83" fmla="*/ 1594 h 1688"/>
                <a:gd name="T84" fmla="*/ 2093 w 2251"/>
                <a:gd name="T85" fmla="*/ 1500 h 1688"/>
                <a:gd name="T86" fmla="*/ 2031 w 2251"/>
                <a:gd name="T87" fmla="*/ 1437 h 1688"/>
                <a:gd name="T88" fmla="*/ 2156 w 2251"/>
                <a:gd name="T89" fmla="*/ 1437 h 1688"/>
                <a:gd name="T90" fmla="*/ 2156 w 2251"/>
                <a:gd name="T91" fmla="*/ 1125 h 1688"/>
                <a:gd name="T92" fmla="*/ 2250 w 2251"/>
                <a:gd name="T93" fmla="*/ 1094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51" h="1688">
                  <a:moveTo>
                    <a:pt x="2250" y="1094"/>
                  </a:moveTo>
                  <a:lnTo>
                    <a:pt x="2219" y="1094"/>
                  </a:lnTo>
                  <a:lnTo>
                    <a:pt x="2125" y="1094"/>
                  </a:lnTo>
                  <a:lnTo>
                    <a:pt x="2093" y="1125"/>
                  </a:lnTo>
                  <a:lnTo>
                    <a:pt x="2031" y="1094"/>
                  </a:lnTo>
                  <a:lnTo>
                    <a:pt x="1969" y="1094"/>
                  </a:lnTo>
                  <a:lnTo>
                    <a:pt x="1937" y="1062"/>
                  </a:lnTo>
                  <a:lnTo>
                    <a:pt x="1906" y="1062"/>
                  </a:lnTo>
                  <a:lnTo>
                    <a:pt x="1844" y="1000"/>
                  </a:lnTo>
                  <a:lnTo>
                    <a:pt x="1844" y="937"/>
                  </a:lnTo>
                  <a:lnTo>
                    <a:pt x="1844" y="875"/>
                  </a:lnTo>
                  <a:lnTo>
                    <a:pt x="1844" y="750"/>
                  </a:lnTo>
                  <a:lnTo>
                    <a:pt x="1906" y="719"/>
                  </a:lnTo>
                  <a:lnTo>
                    <a:pt x="1844" y="625"/>
                  </a:lnTo>
                  <a:lnTo>
                    <a:pt x="1844" y="594"/>
                  </a:lnTo>
                  <a:lnTo>
                    <a:pt x="1844" y="500"/>
                  </a:lnTo>
                  <a:lnTo>
                    <a:pt x="1844" y="437"/>
                  </a:lnTo>
                  <a:lnTo>
                    <a:pt x="1750" y="344"/>
                  </a:lnTo>
                  <a:lnTo>
                    <a:pt x="1719" y="250"/>
                  </a:lnTo>
                  <a:lnTo>
                    <a:pt x="1687" y="125"/>
                  </a:lnTo>
                  <a:lnTo>
                    <a:pt x="1562" y="31"/>
                  </a:lnTo>
                  <a:lnTo>
                    <a:pt x="1469" y="0"/>
                  </a:lnTo>
                  <a:lnTo>
                    <a:pt x="1406" y="0"/>
                  </a:lnTo>
                  <a:lnTo>
                    <a:pt x="1375" y="94"/>
                  </a:lnTo>
                  <a:lnTo>
                    <a:pt x="1344" y="94"/>
                  </a:lnTo>
                  <a:lnTo>
                    <a:pt x="1281" y="94"/>
                  </a:lnTo>
                  <a:lnTo>
                    <a:pt x="1187" y="125"/>
                  </a:lnTo>
                  <a:lnTo>
                    <a:pt x="1156" y="219"/>
                  </a:lnTo>
                  <a:lnTo>
                    <a:pt x="1062" y="219"/>
                  </a:lnTo>
                  <a:lnTo>
                    <a:pt x="1031" y="187"/>
                  </a:lnTo>
                  <a:lnTo>
                    <a:pt x="937" y="125"/>
                  </a:lnTo>
                  <a:lnTo>
                    <a:pt x="906" y="125"/>
                  </a:lnTo>
                  <a:lnTo>
                    <a:pt x="750" y="125"/>
                  </a:lnTo>
                  <a:lnTo>
                    <a:pt x="656" y="94"/>
                  </a:lnTo>
                  <a:lnTo>
                    <a:pt x="625" y="31"/>
                  </a:lnTo>
                  <a:lnTo>
                    <a:pt x="594" y="31"/>
                  </a:lnTo>
                  <a:lnTo>
                    <a:pt x="594" y="94"/>
                  </a:lnTo>
                  <a:lnTo>
                    <a:pt x="531" y="250"/>
                  </a:lnTo>
                  <a:lnTo>
                    <a:pt x="500" y="344"/>
                  </a:lnTo>
                  <a:lnTo>
                    <a:pt x="375" y="437"/>
                  </a:lnTo>
                  <a:lnTo>
                    <a:pt x="375" y="594"/>
                  </a:lnTo>
                  <a:lnTo>
                    <a:pt x="281" y="812"/>
                  </a:lnTo>
                  <a:lnTo>
                    <a:pt x="125" y="969"/>
                  </a:lnTo>
                  <a:lnTo>
                    <a:pt x="94" y="1000"/>
                  </a:lnTo>
                  <a:lnTo>
                    <a:pt x="62" y="1000"/>
                  </a:lnTo>
                  <a:lnTo>
                    <a:pt x="0" y="1000"/>
                  </a:lnTo>
                  <a:lnTo>
                    <a:pt x="94" y="1062"/>
                  </a:lnTo>
                  <a:lnTo>
                    <a:pt x="125" y="1187"/>
                  </a:lnTo>
                  <a:lnTo>
                    <a:pt x="125" y="1219"/>
                  </a:lnTo>
                  <a:lnTo>
                    <a:pt x="219" y="1250"/>
                  </a:lnTo>
                  <a:lnTo>
                    <a:pt x="250" y="1250"/>
                  </a:lnTo>
                  <a:lnTo>
                    <a:pt x="281" y="1312"/>
                  </a:lnTo>
                  <a:lnTo>
                    <a:pt x="312" y="1312"/>
                  </a:lnTo>
                  <a:lnTo>
                    <a:pt x="375" y="1312"/>
                  </a:lnTo>
                  <a:lnTo>
                    <a:pt x="375" y="1281"/>
                  </a:lnTo>
                  <a:lnTo>
                    <a:pt x="468" y="1250"/>
                  </a:lnTo>
                  <a:lnTo>
                    <a:pt x="531" y="1312"/>
                  </a:lnTo>
                  <a:lnTo>
                    <a:pt x="594" y="1312"/>
                  </a:lnTo>
                  <a:lnTo>
                    <a:pt x="594" y="1375"/>
                  </a:lnTo>
                  <a:lnTo>
                    <a:pt x="531" y="1375"/>
                  </a:lnTo>
                  <a:lnTo>
                    <a:pt x="500" y="1375"/>
                  </a:lnTo>
                  <a:lnTo>
                    <a:pt x="468" y="1406"/>
                  </a:lnTo>
                  <a:lnTo>
                    <a:pt x="500" y="1437"/>
                  </a:lnTo>
                  <a:lnTo>
                    <a:pt x="594" y="1469"/>
                  </a:lnTo>
                  <a:lnTo>
                    <a:pt x="625" y="1500"/>
                  </a:lnTo>
                  <a:lnTo>
                    <a:pt x="687" y="1500"/>
                  </a:lnTo>
                  <a:lnTo>
                    <a:pt x="750" y="1531"/>
                  </a:lnTo>
                  <a:lnTo>
                    <a:pt x="687" y="1594"/>
                  </a:lnTo>
                  <a:lnTo>
                    <a:pt x="687" y="1625"/>
                  </a:lnTo>
                  <a:lnTo>
                    <a:pt x="750" y="1687"/>
                  </a:lnTo>
                  <a:lnTo>
                    <a:pt x="844" y="1687"/>
                  </a:lnTo>
                  <a:lnTo>
                    <a:pt x="906" y="1625"/>
                  </a:lnTo>
                  <a:lnTo>
                    <a:pt x="1000" y="1625"/>
                  </a:lnTo>
                  <a:lnTo>
                    <a:pt x="1062" y="1687"/>
                  </a:lnTo>
                  <a:lnTo>
                    <a:pt x="1187" y="1625"/>
                  </a:lnTo>
                  <a:lnTo>
                    <a:pt x="1312" y="1625"/>
                  </a:lnTo>
                  <a:lnTo>
                    <a:pt x="1344" y="1594"/>
                  </a:lnTo>
                  <a:lnTo>
                    <a:pt x="1406" y="1500"/>
                  </a:lnTo>
                  <a:lnTo>
                    <a:pt x="1531" y="1469"/>
                  </a:lnTo>
                  <a:lnTo>
                    <a:pt x="1594" y="1531"/>
                  </a:lnTo>
                  <a:lnTo>
                    <a:pt x="1719" y="1531"/>
                  </a:lnTo>
                  <a:lnTo>
                    <a:pt x="1844" y="1500"/>
                  </a:lnTo>
                  <a:lnTo>
                    <a:pt x="1937" y="1531"/>
                  </a:lnTo>
                  <a:lnTo>
                    <a:pt x="1969" y="1594"/>
                  </a:lnTo>
                  <a:lnTo>
                    <a:pt x="2031" y="1531"/>
                  </a:lnTo>
                  <a:lnTo>
                    <a:pt x="2093" y="1500"/>
                  </a:lnTo>
                  <a:lnTo>
                    <a:pt x="2093" y="1469"/>
                  </a:lnTo>
                  <a:lnTo>
                    <a:pt x="2031" y="1437"/>
                  </a:lnTo>
                  <a:lnTo>
                    <a:pt x="2093" y="1437"/>
                  </a:lnTo>
                  <a:lnTo>
                    <a:pt x="2156" y="1437"/>
                  </a:lnTo>
                  <a:lnTo>
                    <a:pt x="2156" y="1250"/>
                  </a:lnTo>
                  <a:lnTo>
                    <a:pt x="2156" y="1125"/>
                  </a:lnTo>
                  <a:lnTo>
                    <a:pt x="2250" y="1125"/>
                  </a:lnTo>
                  <a:lnTo>
                    <a:pt x="2250" y="1094"/>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 name="Freeform 26">
              <a:extLst>
                <a:ext uri="{FF2B5EF4-FFF2-40B4-BE49-F238E27FC236}">
                  <a16:creationId xmlns:a16="http://schemas.microsoft.com/office/drawing/2014/main" id="{0CF03DBC-90DB-4F41-BDE0-0FE4726EAE55}"/>
                </a:ext>
              </a:extLst>
            </p:cNvPr>
            <p:cNvSpPr>
              <a:spLocks noChangeArrowheads="1"/>
            </p:cNvSpPr>
            <p:nvPr/>
          </p:nvSpPr>
          <p:spPr bwMode="auto">
            <a:xfrm>
              <a:off x="5653088" y="4678363"/>
              <a:ext cx="809625" cy="608012"/>
            </a:xfrm>
            <a:custGeom>
              <a:avLst/>
              <a:gdLst>
                <a:gd name="T0" fmla="*/ 2219 w 2251"/>
                <a:gd name="T1" fmla="*/ 1094 h 1688"/>
                <a:gd name="T2" fmla="*/ 2093 w 2251"/>
                <a:gd name="T3" fmla="*/ 1125 h 1688"/>
                <a:gd name="T4" fmla="*/ 1969 w 2251"/>
                <a:gd name="T5" fmla="*/ 1094 h 1688"/>
                <a:gd name="T6" fmla="*/ 1906 w 2251"/>
                <a:gd name="T7" fmla="*/ 1062 h 1688"/>
                <a:gd name="T8" fmla="*/ 1844 w 2251"/>
                <a:gd name="T9" fmla="*/ 937 h 1688"/>
                <a:gd name="T10" fmla="*/ 1844 w 2251"/>
                <a:gd name="T11" fmla="*/ 750 h 1688"/>
                <a:gd name="T12" fmla="*/ 1844 w 2251"/>
                <a:gd name="T13" fmla="*/ 625 h 1688"/>
                <a:gd name="T14" fmla="*/ 1844 w 2251"/>
                <a:gd name="T15" fmla="*/ 500 h 1688"/>
                <a:gd name="T16" fmla="*/ 1750 w 2251"/>
                <a:gd name="T17" fmla="*/ 344 h 1688"/>
                <a:gd name="T18" fmla="*/ 1687 w 2251"/>
                <a:gd name="T19" fmla="*/ 125 h 1688"/>
                <a:gd name="T20" fmla="*/ 1469 w 2251"/>
                <a:gd name="T21" fmla="*/ 0 h 1688"/>
                <a:gd name="T22" fmla="*/ 1375 w 2251"/>
                <a:gd name="T23" fmla="*/ 94 h 1688"/>
                <a:gd name="T24" fmla="*/ 1281 w 2251"/>
                <a:gd name="T25" fmla="*/ 94 h 1688"/>
                <a:gd name="T26" fmla="*/ 1156 w 2251"/>
                <a:gd name="T27" fmla="*/ 219 h 1688"/>
                <a:gd name="T28" fmla="*/ 1031 w 2251"/>
                <a:gd name="T29" fmla="*/ 187 h 1688"/>
                <a:gd name="T30" fmla="*/ 906 w 2251"/>
                <a:gd name="T31" fmla="*/ 125 h 1688"/>
                <a:gd name="T32" fmla="*/ 656 w 2251"/>
                <a:gd name="T33" fmla="*/ 94 h 1688"/>
                <a:gd name="T34" fmla="*/ 594 w 2251"/>
                <a:gd name="T35" fmla="*/ 31 h 1688"/>
                <a:gd name="T36" fmla="*/ 531 w 2251"/>
                <a:gd name="T37" fmla="*/ 250 h 1688"/>
                <a:gd name="T38" fmla="*/ 375 w 2251"/>
                <a:gd name="T39" fmla="*/ 437 h 1688"/>
                <a:gd name="T40" fmla="*/ 281 w 2251"/>
                <a:gd name="T41" fmla="*/ 812 h 1688"/>
                <a:gd name="T42" fmla="*/ 94 w 2251"/>
                <a:gd name="T43" fmla="*/ 1000 h 1688"/>
                <a:gd name="T44" fmla="*/ 0 w 2251"/>
                <a:gd name="T45" fmla="*/ 1000 h 1688"/>
                <a:gd name="T46" fmla="*/ 125 w 2251"/>
                <a:gd name="T47" fmla="*/ 1187 h 1688"/>
                <a:gd name="T48" fmla="*/ 219 w 2251"/>
                <a:gd name="T49" fmla="*/ 1250 h 1688"/>
                <a:gd name="T50" fmla="*/ 281 w 2251"/>
                <a:gd name="T51" fmla="*/ 1312 h 1688"/>
                <a:gd name="T52" fmla="*/ 375 w 2251"/>
                <a:gd name="T53" fmla="*/ 1312 h 1688"/>
                <a:gd name="T54" fmla="*/ 468 w 2251"/>
                <a:gd name="T55" fmla="*/ 1250 h 1688"/>
                <a:gd name="T56" fmla="*/ 594 w 2251"/>
                <a:gd name="T57" fmla="*/ 1312 h 1688"/>
                <a:gd name="T58" fmla="*/ 531 w 2251"/>
                <a:gd name="T59" fmla="*/ 1375 h 1688"/>
                <a:gd name="T60" fmla="*/ 468 w 2251"/>
                <a:gd name="T61" fmla="*/ 1406 h 1688"/>
                <a:gd name="T62" fmla="*/ 594 w 2251"/>
                <a:gd name="T63" fmla="*/ 1469 h 1688"/>
                <a:gd name="T64" fmla="*/ 687 w 2251"/>
                <a:gd name="T65" fmla="*/ 1500 h 1688"/>
                <a:gd name="T66" fmla="*/ 687 w 2251"/>
                <a:gd name="T67" fmla="*/ 1594 h 1688"/>
                <a:gd name="T68" fmla="*/ 750 w 2251"/>
                <a:gd name="T69" fmla="*/ 1687 h 1688"/>
                <a:gd name="T70" fmla="*/ 906 w 2251"/>
                <a:gd name="T71" fmla="*/ 1625 h 1688"/>
                <a:gd name="T72" fmla="*/ 1062 w 2251"/>
                <a:gd name="T73" fmla="*/ 1687 h 1688"/>
                <a:gd name="T74" fmla="*/ 1312 w 2251"/>
                <a:gd name="T75" fmla="*/ 1625 h 1688"/>
                <a:gd name="T76" fmla="*/ 1406 w 2251"/>
                <a:gd name="T77" fmla="*/ 1500 h 1688"/>
                <a:gd name="T78" fmla="*/ 1594 w 2251"/>
                <a:gd name="T79" fmla="*/ 1531 h 1688"/>
                <a:gd name="T80" fmla="*/ 1844 w 2251"/>
                <a:gd name="T81" fmla="*/ 1500 h 1688"/>
                <a:gd name="T82" fmla="*/ 1969 w 2251"/>
                <a:gd name="T83" fmla="*/ 1594 h 1688"/>
                <a:gd name="T84" fmla="*/ 2093 w 2251"/>
                <a:gd name="T85" fmla="*/ 1500 h 1688"/>
                <a:gd name="T86" fmla="*/ 2031 w 2251"/>
                <a:gd name="T87" fmla="*/ 1437 h 1688"/>
                <a:gd name="T88" fmla="*/ 2156 w 2251"/>
                <a:gd name="T89" fmla="*/ 1437 h 1688"/>
                <a:gd name="T90" fmla="*/ 2156 w 2251"/>
                <a:gd name="T91" fmla="*/ 1125 h 1688"/>
                <a:gd name="T92" fmla="*/ 2250 w 2251"/>
                <a:gd name="T93" fmla="*/ 1094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51" h="1688">
                  <a:moveTo>
                    <a:pt x="2250" y="1094"/>
                  </a:moveTo>
                  <a:lnTo>
                    <a:pt x="2219" y="1094"/>
                  </a:lnTo>
                  <a:lnTo>
                    <a:pt x="2125" y="1094"/>
                  </a:lnTo>
                  <a:lnTo>
                    <a:pt x="2093" y="1125"/>
                  </a:lnTo>
                  <a:lnTo>
                    <a:pt x="2031" y="1094"/>
                  </a:lnTo>
                  <a:lnTo>
                    <a:pt x="1969" y="1094"/>
                  </a:lnTo>
                  <a:lnTo>
                    <a:pt x="1937" y="1062"/>
                  </a:lnTo>
                  <a:lnTo>
                    <a:pt x="1906" y="1062"/>
                  </a:lnTo>
                  <a:lnTo>
                    <a:pt x="1844" y="1000"/>
                  </a:lnTo>
                  <a:lnTo>
                    <a:pt x="1844" y="937"/>
                  </a:lnTo>
                  <a:lnTo>
                    <a:pt x="1844" y="875"/>
                  </a:lnTo>
                  <a:lnTo>
                    <a:pt x="1844" y="750"/>
                  </a:lnTo>
                  <a:lnTo>
                    <a:pt x="1906" y="719"/>
                  </a:lnTo>
                  <a:lnTo>
                    <a:pt x="1844" y="625"/>
                  </a:lnTo>
                  <a:lnTo>
                    <a:pt x="1844" y="594"/>
                  </a:lnTo>
                  <a:lnTo>
                    <a:pt x="1844" y="500"/>
                  </a:lnTo>
                  <a:lnTo>
                    <a:pt x="1844" y="437"/>
                  </a:lnTo>
                  <a:lnTo>
                    <a:pt x="1750" y="344"/>
                  </a:lnTo>
                  <a:lnTo>
                    <a:pt x="1719" y="250"/>
                  </a:lnTo>
                  <a:lnTo>
                    <a:pt x="1687" y="125"/>
                  </a:lnTo>
                  <a:lnTo>
                    <a:pt x="1562" y="31"/>
                  </a:lnTo>
                  <a:lnTo>
                    <a:pt x="1469" y="0"/>
                  </a:lnTo>
                  <a:lnTo>
                    <a:pt x="1406" y="0"/>
                  </a:lnTo>
                  <a:lnTo>
                    <a:pt x="1375" y="94"/>
                  </a:lnTo>
                  <a:lnTo>
                    <a:pt x="1344" y="94"/>
                  </a:lnTo>
                  <a:lnTo>
                    <a:pt x="1281" y="94"/>
                  </a:lnTo>
                  <a:lnTo>
                    <a:pt x="1187" y="125"/>
                  </a:lnTo>
                  <a:lnTo>
                    <a:pt x="1156" y="219"/>
                  </a:lnTo>
                  <a:lnTo>
                    <a:pt x="1062" y="219"/>
                  </a:lnTo>
                  <a:lnTo>
                    <a:pt x="1031" y="187"/>
                  </a:lnTo>
                  <a:lnTo>
                    <a:pt x="937" y="125"/>
                  </a:lnTo>
                  <a:lnTo>
                    <a:pt x="906" y="125"/>
                  </a:lnTo>
                  <a:lnTo>
                    <a:pt x="750" y="125"/>
                  </a:lnTo>
                  <a:lnTo>
                    <a:pt x="656" y="94"/>
                  </a:lnTo>
                  <a:lnTo>
                    <a:pt x="625" y="31"/>
                  </a:lnTo>
                  <a:lnTo>
                    <a:pt x="594" y="31"/>
                  </a:lnTo>
                  <a:lnTo>
                    <a:pt x="594" y="94"/>
                  </a:lnTo>
                  <a:lnTo>
                    <a:pt x="531" y="250"/>
                  </a:lnTo>
                  <a:lnTo>
                    <a:pt x="500" y="344"/>
                  </a:lnTo>
                  <a:lnTo>
                    <a:pt x="375" y="437"/>
                  </a:lnTo>
                  <a:lnTo>
                    <a:pt x="375" y="594"/>
                  </a:lnTo>
                  <a:lnTo>
                    <a:pt x="281" y="812"/>
                  </a:lnTo>
                  <a:lnTo>
                    <a:pt x="125" y="969"/>
                  </a:lnTo>
                  <a:lnTo>
                    <a:pt x="94" y="1000"/>
                  </a:lnTo>
                  <a:lnTo>
                    <a:pt x="62" y="1000"/>
                  </a:lnTo>
                  <a:lnTo>
                    <a:pt x="0" y="1000"/>
                  </a:lnTo>
                  <a:lnTo>
                    <a:pt x="94" y="1062"/>
                  </a:lnTo>
                  <a:lnTo>
                    <a:pt x="125" y="1187"/>
                  </a:lnTo>
                  <a:lnTo>
                    <a:pt x="125" y="1219"/>
                  </a:lnTo>
                  <a:lnTo>
                    <a:pt x="219" y="1250"/>
                  </a:lnTo>
                  <a:lnTo>
                    <a:pt x="250" y="1250"/>
                  </a:lnTo>
                  <a:lnTo>
                    <a:pt x="281" y="1312"/>
                  </a:lnTo>
                  <a:lnTo>
                    <a:pt x="312" y="1312"/>
                  </a:lnTo>
                  <a:lnTo>
                    <a:pt x="375" y="1312"/>
                  </a:lnTo>
                  <a:lnTo>
                    <a:pt x="375" y="1281"/>
                  </a:lnTo>
                  <a:lnTo>
                    <a:pt x="468" y="1250"/>
                  </a:lnTo>
                  <a:lnTo>
                    <a:pt x="531" y="1312"/>
                  </a:lnTo>
                  <a:lnTo>
                    <a:pt x="594" y="1312"/>
                  </a:lnTo>
                  <a:lnTo>
                    <a:pt x="594" y="1375"/>
                  </a:lnTo>
                  <a:lnTo>
                    <a:pt x="531" y="1375"/>
                  </a:lnTo>
                  <a:lnTo>
                    <a:pt x="500" y="1375"/>
                  </a:lnTo>
                  <a:lnTo>
                    <a:pt x="468" y="1406"/>
                  </a:lnTo>
                  <a:lnTo>
                    <a:pt x="500" y="1437"/>
                  </a:lnTo>
                  <a:lnTo>
                    <a:pt x="594" y="1469"/>
                  </a:lnTo>
                  <a:lnTo>
                    <a:pt x="625" y="1500"/>
                  </a:lnTo>
                  <a:lnTo>
                    <a:pt x="687" y="1500"/>
                  </a:lnTo>
                  <a:lnTo>
                    <a:pt x="750" y="1531"/>
                  </a:lnTo>
                  <a:lnTo>
                    <a:pt x="687" y="1594"/>
                  </a:lnTo>
                  <a:lnTo>
                    <a:pt x="687" y="1625"/>
                  </a:lnTo>
                  <a:lnTo>
                    <a:pt x="750" y="1687"/>
                  </a:lnTo>
                  <a:lnTo>
                    <a:pt x="844" y="1687"/>
                  </a:lnTo>
                  <a:lnTo>
                    <a:pt x="906" y="1625"/>
                  </a:lnTo>
                  <a:lnTo>
                    <a:pt x="1000" y="1625"/>
                  </a:lnTo>
                  <a:lnTo>
                    <a:pt x="1062" y="1687"/>
                  </a:lnTo>
                  <a:lnTo>
                    <a:pt x="1187" y="1625"/>
                  </a:lnTo>
                  <a:lnTo>
                    <a:pt x="1312" y="1625"/>
                  </a:lnTo>
                  <a:lnTo>
                    <a:pt x="1344" y="1594"/>
                  </a:lnTo>
                  <a:lnTo>
                    <a:pt x="1406" y="1500"/>
                  </a:lnTo>
                  <a:lnTo>
                    <a:pt x="1531" y="1469"/>
                  </a:lnTo>
                  <a:lnTo>
                    <a:pt x="1594" y="1531"/>
                  </a:lnTo>
                  <a:lnTo>
                    <a:pt x="1719" y="1531"/>
                  </a:lnTo>
                  <a:lnTo>
                    <a:pt x="1844" y="1500"/>
                  </a:lnTo>
                  <a:lnTo>
                    <a:pt x="1937" y="1531"/>
                  </a:lnTo>
                  <a:lnTo>
                    <a:pt x="1969" y="1594"/>
                  </a:lnTo>
                  <a:lnTo>
                    <a:pt x="2031" y="1531"/>
                  </a:lnTo>
                  <a:lnTo>
                    <a:pt x="2093" y="1500"/>
                  </a:lnTo>
                  <a:lnTo>
                    <a:pt x="2093" y="1469"/>
                  </a:lnTo>
                  <a:lnTo>
                    <a:pt x="2031" y="1437"/>
                  </a:lnTo>
                  <a:lnTo>
                    <a:pt x="2093" y="1437"/>
                  </a:lnTo>
                  <a:lnTo>
                    <a:pt x="2156" y="1437"/>
                  </a:lnTo>
                  <a:lnTo>
                    <a:pt x="2156" y="1250"/>
                  </a:lnTo>
                  <a:lnTo>
                    <a:pt x="2156" y="1125"/>
                  </a:lnTo>
                  <a:lnTo>
                    <a:pt x="2250" y="1125"/>
                  </a:lnTo>
                  <a:lnTo>
                    <a:pt x="2250" y="1094"/>
                  </a:lnTo>
                </a:path>
              </a:pathLst>
            </a:custGeom>
            <a:solidFill>
              <a:schemeClr val="tx2"/>
            </a:solid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 name="Freeform 27">
              <a:extLst>
                <a:ext uri="{FF2B5EF4-FFF2-40B4-BE49-F238E27FC236}">
                  <a16:creationId xmlns:a16="http://schemas.microsoft.com/office/drawing/2014/main" id="{AD8DF41C-49A4-44CC-AF0E-523B59EC2BDB}"/>
                </a:ext>
              </a:extLst>
            </p:cNvPr>
            <p:cNvSpPr>
              <a:spLocks noChangeArrowheads="1"/>
            </p:cNvSpPr>
            <p:nvPr/>
          </p:nvSpPr>
          <p:spPr bwMode="auto">
            <a:xfrm>
              <a:off x="2773363" y="5499100"/>
              <a:ext cx="280987" cy="596900"/>
            </a:xfrm>
            <a:custGeom>
              <a:avLst/>
              <a:gdLst>
                <a:gd name="T0" fmla="*/ 625 w 782"/>
                <a:gd name="T1" fmla="*/ 1594 h 1657"/>
                <a:gd name="T2" fmla="*/ 625 w 782"/>
                <a:gd name="T3" fmla="*/ 1563 h 1657"/>
                <a:gd name="T4" fmla="*/ 625 w 782"/>
                <a:gd name="T5" fmla="*/ 1469 h 1657"/>
                <a:gd name="T6" fmla="*/ 625 w 782"/>
                <a:gd name="T7" fmla="*/ 1438 h 1657"/>
                <a:gd name="T8" fmla="*/ 531 w 782"/>
                <a:gd name="T9" fmla="*/ 1406 h 1657"/>
                <a:gd name="T10" fmla="*/ 531 w 782"/>
                <a:gd name="T11" fmla="*/ 1281 h 1657"/>
                <a:gd name="T12" fmla="*/ 594 w 782"/>
                <a:gd name="T13" fmla="*/ 1219 h 1657"/>
                <a:gd name="T14" fmla="*/ 625 w 782"/>
                <a:gd name="T15" fmla="*/ 1188 h 1657"/>
                <a:gd name="T16" fmla="*/ 594 w 782"/>
                <a:gd name="T17" fmla="*/ 1063 h 1657"/>
                <a:gd name="T18" fmla="*/ 531 w 782"/>
                <a:gd name="T19" fmla="*/ 1000 h 1657"/>
                <a:gd name="T20" fmla="*/ 531 w 782"/>
                <a:gd name="T21" fmla="*/ 969 h 1657"/>
                <a:gd name="T22" fmla="*/ 594 w 782"/>
                <a:gd name="T23" fmla="*/ 938 h 1657"/>
                <a:gd name="T24" fmla="*/ 594 w 782"/>
                <a:gd name="T25" fmla="*/ 906 h 1657"/>
                <a:gd name="T26" fmla="*/ 625 w 782"/>
                <a:gd name="T27" fmla="*/ 813 h 1657"/>
                <a:gd name="T28" fmla="*/ 594 w 782"/>
                <a:gd name="T29" fmla="*/ 750 h 1657"/>
                <a:gd name="T30" fmla="*/ 594 w 782"/>
                <a:gd name="T31" fmla="*/ 688 h 1657"/>
                <a:gd name="T32" fmla="*/ 656 w 782"/>
                <a:gd name="T33" fmla="*/ 625 h 1657"/>
                <a:gd name="T34" fmla="*/ 719 w 782"/>
                <a:gd name="T35" fmla="*/ 594 h 1657"/>
                <a:gd name="T36" fmla="*/ 656 w 782"/>
                <a:gd name="T37" fmla="*/ 500 h 1657"/>
                <a:gd name="T38" fmla="*/ 656 w 782"/>
                <a:gd name="T39" fmla="*/ 406 h 1657"/>
                <a:gd name="T40" fmla="*/ 594 w 782"/>
                <a:gd name="T41" fmla="*/ 313 h 1657"/>
                <a:gd name="T42" fmla="*/ 594 w 782"/>
                <a:gd name="T43" fmla="*/ 250 h 1657"/>
                <a:gd name="T44" fmla="*/ 719 w 782"/>
                <a:gd name="T45" fmla="*/ 188 h 1657"/>
                <a:gd name="T46" fmla="*/ 781 w 782"/>
                <a:gd name="T47" fmla="*/ 125 h 1657"/>
                <a:gd name="T48" fmla="*/ 781 w 782"/>
                <a:gd name="T49" fmla="*/ 94 h 1657"/>
                <a:gd name="T50" fmla="*/ 719 w 782"/>
                <a:gd name="T51" fmla="*/ 94 h 1657"/>
                <a:gd name="T52" fmla="*/ 656 w 782"/>
                <a:gd name="T53" fmla="*/ 94 h 1657"/>
                <a:gd name="T54" fmla="*/ 656 w 782"/>
                <a:gd name="T55" fmla="*/ 31 h 1657"/>
                <a:gd name="T56" fmla="*/ 594 w 782"/>
                <a:gd name="T57" fmla="*/ 31 h 1657"/>
                <a:gd name="T58" fmla="*/ 500 w 782"/>
                <a:gd name="T59" fmla="*/ 31 h 1657"/>
                <a:gd name="T60" fmla="*/ 406 w 782"/>
                <a:gd name="T61" fmla="*/ 31 h 1657"/>
                <a:gd name="T62" fmla="*/ 375 w 782"/>
                <a:gd name="T63" fmla="*/ 31 h 1657"/>
                <a:gd name="T64" fmla="*/ 375 w 782"/>
                <a:gd name="T65" fmla="*/ 0 h 1657"/>
                <a:gd name="T66" fmla="*/ 250 w 782"/>
                <a:gd name="T67" fmla="*/ 0 h 1657"/>
                <a:gd name="T68" fmla="*/ 156 w 782"/>
                <a:gd name="T69" fmla="*/ 31 h 1657"/>
                <a:gd name="T70" fmla="*/ 187 w 782"/>
                <a:gd name="T71" fmla="*/ 250 h 1657"/>
                <a:gd name="T72" fmla="*/ 250 w 782"/>
                <a:gd name="T73" fmla="*/ 531 h 1657"/>
                <a:gd name="T74" fmla="*/ 156 w 782"/>
                <a:gd name="T75" fmla="*/ 594 h 1657"/>
                <a:gd name="T76" fmla="*/ 125 w 782"/>
                <a:gd name="T77" fmla="*/ 719 h 1657"/>
                <a:gd name="T78" fmla="*/ 94 w 782"/>
                <a:gd name="T79" fmla="*/ 875 h 1657"/>
                <a:gd name="T80" fmla="*/ 0 w 782"/>
                <a:gd name="T81" fmla="*/ 875 h 1657"/>
                <a:gd name="T82" fmla="*/ 0 w 782"/>
                <a:gd name="T83" fmla="*/ 969 h 1657"/>
                <a:gd name="T84" fmla="*/ 0 w 782"/>
                <a:gd name="T85" fmla="*/ 1063 h 1657"/>
                <a:gd name="T86" fmla="*/ 94 w 782"/>
                <a:gd name="T87" fmla="*/ 1063 h 1657"/>
                <a:gd name="T88" fmla="*/ 125 w 782"/>
                <a:gd name="T89" fmla="*/ 1063 h 1657"/>
                <a:gd name="T90" fmla="*/ 94 w 782"/>
                <a:gd name="T91" fmla="*/ 1125 h 1657"/>
                <a:gd name="T92" fmla="*/ 94 w 782"/>
                <a:gd name="T93" fmla="*/ 1219 h 1657"/>
                <a:gd name="T94" fmla="*/ 156 w 782"/>
                <a:gd name="T95" fmla="*/ 1281 h 1657"/>
                <a:gd name="T96" fmla="*/ 156 w 782"/>
                <a:gd name="T97" fmla="*/ 1469 h 1657"/>
                <a:gd name="T98" fmla="*/ 125 w 782"/>
                <a:gd name="T99" fmla="*/ 1656 h 1657"/>
                <a:gd name="T100" fmla="*/ 375 w 782"/>
                <a:gd name="T101" fmla="*/ 1656 h 1657"/>
                <a:gd name="T102" fmla="*/ 625 w 782"/>
                <a:gd name="T103" fmla="*/ 1594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2" h="1657">
                  <a:moveTo>
                    <a:pt x="625" y="1594"/>
                  </a:moveTo>
                  <a:lnTo>
                    <a:pt x="625" y="1563"/>
                  </a:lnTo>
                  <a:lnTo>
                    <a:pt x="625" y="1469"/>
                  </a:lnTo>
                  <a:lnTo>
                    <a:pt x="625" y="1438"/>
                  </a:lnTo>
                  <a:lnTo>
                    <a:pt x="531" y="1406"/>
                  </a:lnTo>
                  <a:lnTo>
                    <a:pt x="531" y="1281"/>
                  </a:lnTo>
                  <a:lnTo>
                    <a:pt x="594" y="1219"/>
                  </a:lnTo>
                  <a:lnTo>
                    <a:pt x="625" y="1188"/>
                  </a:lnTo>
                  <a:lnTo>
                    <a:pt x="594" y="1063"/>
                  </a:lnTo>
                  <a:lnTo>
                    <a:pt x="531" y="1000"/>
                  </a:lnTo>
                  <a:lnTo>
                    <a:pt x="531" y="969"/>
                  </a:lnTo>
                  <a:lnTo>
                    <a:pt x="594" y="938"/>
                  </a:lnTo>
                  <a:lnTo>
                    <a:pt x="594" y="906"/>
                  </a:lnTo>
                  <a:lnTo>
                    <a:pt x="625" y="813"/>
                  </a:lnTo>
                  <a:lnTo>
                    <a:pt x="594" y="750"/>
                  </a:lnTo>
                  <a:lnTo>
                    <a:pt x="594" y="688"/>
                  </a:lnTo>
                  <a:lnTo>
                    <a:pt x="656" y="625"/>
                  </a:lnTo>
                  <a:lnTo>
                    <a:pt x="719" y="594"/>
                  </a:lnTo>
                  <a:lnTo>
                    <a:pt x="656" y="500"/>
                  </a:lnTo>
                  <a:lnTo>
                    <a:pt x="656" y="406"/>
                  </a:lnTo>
                  <a:lnTo>
                    <a:pt x="594" y="313"/>
                  </a:lnTo>
                  <a:lnTo>
                    <a:pt x="594" y="250"/>
                  </a:lnTo>
                  <a:lnTo>
                    <a:pt x="719" y="188"/>
                  </a:lnTo>
                  <a:lnTo>
                    <a:pt x="781" y="125"/>
                  </a:lnTo>
                  <a:lnTo>
                    <a:pt x="781" y="94"/>
                  </a:lnTo>
                  <a:lnTo>
                    <a:pt x="719" y="94"/>
                  </a:lnTo>
                  <a:lnTo>
                    <a:pt x="656" y="94"/>
                  </a:lnTo>
                  <a:lnTo>
                    <a:pt x="656" y="31"/>
                  </a:lnTo>
                  <a:lnTo>
                    <a:pt x="594" y="31"/>
                  </a:lnTo>
                  <a:lnTo>
                    <a:pt x="500" y="31"/>
                  </a:lnTo>
                  <a:lnTo>
                    <a:pt x="406" y="31"/>
                  </a:lnTo>
                  <a:lnTo>
                    <a:pt x="375" y="31"/>
                  </a:lnTo>
                  <a:lnTo>
                    <a:pt x="375" y="0"/>
                  </a:lnTo>
                  <a:lnTo>
                    <a:pt x="250" y="0"/>
                  </a:lnTo>
                  <a:lnTo>
                    <a:pt x="156" y="31"/>
                  </a:lnTo>
                  <a:lnTo>
                    <a:pt x="187" y="250"/>
                  </a:lnTo>
                  <a:lnTo>
                    <a:pt x="250" y="531"/>
                  </a:lnTo>
                  <a:lnTo>
                    <a:pt x="156" y="594"/>
                  </a:lnTo>
                  <a:lnTo>
                    <a:pt x="125" y="719"/>
                  </a:lnTo>
                  <a:lnTo>
                    <a:pt x="94" y="875"/>
                  </a:lnTo>
                  <a:lnTo>
                    <a:pt x="0" y="875"/>
                  </a:lnTo>
                  <a:lnTo>
                    <a:pt x="0" y="969"/>
                  </a:lnTo>
                  <a:lnTo>
                    <a:pt x="0" y="1063"/>
                  </a:lnTo>
                  <a:lnTo>
                    <a:pt x="94" y="1063"/>
                  </a:lnTo>
                  <a:lnTo>
                    <a:pt x="125" y="1063"/>
                  </a:lnTo>
                  <a:lnTo>
                    <a:pt x="94" y="1125"/>
                  </a:lnTo>
                  <a:lnTo>
                    <a:pt x="94" y="1219"/>
                  </a:lnTo>
                  <a:lnTo>
                    <a:pt x="156" y="1281"/>
                  </a:lnTo>
                  <a:lnTo>
                    <a:pt x="156" y="1469"/>
                  </a:lnTo>
                  <a:lnTo>
                    <a:pt x="125" y="1656"/>
                  </a:lnTo>
                  <a:lnTo>
                    <a:pt x="375" y="1656"/>
                  </a:lnTo>
                  <a:lnTo>
                    <a:pt x="625" y="1594"/>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8" name="Freeform 28">
              <a:extLst>
                <a:ext uri="{FF2B5EF4-FFF2-40B4-BE49-F238E27FC236}">
                  <a16:creationId xmlns:a16="http://schemas.microsoft.com/office/drawing/2014/main" id="{6C0AE7A5-8673-4C1F-B724-F3DB456148CA}"/>
                </a:ext>
              </a:extLst>
            </p:cNvPr>
            <p:cNvSpPr>
              <a:spLocks noChangeArrowheads="1"/>
            </p:cNvSpPr>
            <p:nvPr/>
          </p:nvSpPr>
          <p:spPr bwMode="auto">
            <a:xfrm>
              <a:off x="2773363" y="5499100"/>
              <a:ext cx="280987" cy="596900"/>
            </a:xfrm>
            <a:custGeom>
              <a:avLst/>
              <a:gdLst>
                <a:gd name="T0" fmla="*/ 625 w 782"/>
                <a:gd name="T1" fmla="*/ 1594 h 1657"/>
                <a:gd name="T2" fmla="*/ 625 w 782"/>
                <a:gd name="T3" fmla="*/ 1563 h 1657"/>
                <a:gd name="T4" fmla="*/ 625 w 782"/>
                <a:gd name="T5" fmla="*/ 1469 h 1657"/>
                <a:gd name="T6" fmla="*/ 625 w 782"/>
                <a:gd name="T7" fmla="*/ 1438 h 1657"/>
                <a:gd name="T8" fmla="*/ 531 w 782"/>
                <a:gd name="T9" fmla="*/ 1406 h 1657"/>
                <a:gd name="T10" fmla="*/ 531 w 782"/>
                <a:gd name="T11" fmla="*/ 1281 h 1657"/>
                <a:gd name="T12" fmla="*/ 594 w 782"/>
                <a:gd name="T13" fmla="*/ 1219 h 1657"/>
                <a:gd name="T14" fmla="*/ 625 w 782"/>
                <a:gd name="T15" fmla="*/ 1188 h 1657"/>
                <a:gd name="T16" fmla="*/ 594 w 782"/>
                <a:gd name="T17" fmla="*/ 1063 h 1657"/>
                <a:gd name="T18" fmla="*/ 531 w 782"/>
                <a:gd name="T19" fmla="*/ 1000 h 1657"/>
                <a:gd name="T20" fmla="*/ 531 w 782"/>
                <a:gd name="T21" fmla="*/ 969 h 1657"/>
                <a:gd name="T22" fmla="*/ 594 w 782"/>
                <a:gd name="T23" fmla="*/ 938 h 1657"/>
                <a:gd name="T24" fmla="*/ 594 w 782"/>
                <a:gd name="T25" fmla="*/ 906 h 1657"/>
                <a:gd name="T26" fmla="*/ 625 w 782"/>
                <a:gd name="T27" fmla="*/ 813 h 1657"/>
                <a:gd name="T28" fmla="*/ 594 w 782"/>
                <a:gd name="T29" fmla="*/ 750 h 1657"/>
                <a:gd name="T30" fmla="*/ 594 w 782"/>
                <a:gd name="T31" fmla="*/ 688 h 1657"/>
                <a:gd name="T32" fmla="*/ 656 w 782"/>
                <a:gd name="T33" fmla="*/ 625 h 1657"/>
                <a:gd name="T34" fmla="*/ 719 w 782"/>
                <a:gd name="T35" fmla="*/ 594 h 1657"/>
                <a:gd name="T36" fmla="*/ 656 w 782"/>
                <a:gd name="T37" fmla="*/ 500 h 1657"/>
                <a:gd name="T38" fmla="*/ 656 w 782"/>
                <a:gd name="T39" fmla="*/ 406 h 1657"/>
                <a:gd name="T40" fmla="*/ 594 w 782"/>
                <a:gd name="T41" fmla="*/ 313 h 1657"/>
                <a:gd name="T42" fmla="*/ 594 w 782"/>
                <a:gd name="T43" fmla="*/ 250 h 1657"/>
                <a:gd name="T44" fmla="*/ 719 w 782"/>
                <a:gd name="T45" fmla="*/ 188 h 1657"/>
                <a:gd name="T46" fmla="*/ 781 w 782"/>
                <a:gd name="T47" fmla="*/ 125 h 1657"/>
                <a:gd name="T48" fmla="*/ 781 w 782"/>
                <a:gd name="T49" fmla="*/ 94 h 1657"/>
                <a:gd name="T50" fmla="*/ 719 w 782"/>
                <a:gd name="T51" fmla="*/ 94 h 1657"/>
                <a:gd name="T52" fmla="*/ 656 w 782"/>
                <a:gd name="T53" fmla="*/ 94 h 1657"/>
                <a:gd name="T54" fmla="*/ 656 w 782"/>
                <a:gd name="T55" fmla="*/ 31 h 1657"/>
                <a:gd name="T56" fmla="*/ 594 w 782"/>
                <a:gd name="T57" fmla="*/ 31 h 1657"/>
                <a:gd name="T58" fmla="*/ 500 w 782"/>
                <a:gd name="T59" fmla="*/ 31 h 1657"/>
                <a:gd name="T60" fmla="*/ 406 w 782"/>
                <a:gd name="T61" fmla="*/ 31 h 1657"/>
                <a:gd name="T62" fmla="*/ 375 w 782"/>
                <a:gd name="T63" fmla="*/ 31 h 1657"/>
                <a:gd name="T64" fmla="*/ 375 w 782"/>
                <a:gd name="T65" fmla="*/ 0 h 1657"/>
                <a:gd name="T66" fmla="*/ 250 w 782"/>
                <a:gd name="T67" fmla="*/ 0 h 1657"/>
                <a:gd name="T68" fmla="*/ 156 w 782"/>
                <a:gd name="T69" fmla="*/ 31 h 1657"/>
                <a:gd name="T70" fmla="*/ 187 w 782"/>
                <a:gd name="T71" fmla="*/ 250 h 1657"/>
                <a:gd name="T72" fmla="*/ 250 w 782"/>
                <a:gd name="T73" fmla="*/ 531 h 1657"/>
                <a:gd name="T74" fmla="*/ 156 w 782"/>
                <a:gd name="T75" fmla="*/ 594 h 1657"/>
                <a:gd name="T76" fmla="*/ 125 w 782"/>
                <a:gd name="T77" fmla="*/ 719 h 1657"/>
                <a:gd name="T78" fmla="*/ 94 w 782"/>
                <a:gd name="T79" fmla="*/ 875 h 1657"/>
                <a:gd name="T80" fmla="*/ 0 w 782"/>
                <a:gd name="T81" fmla="*/ 875 h 1657"/>
                <a:gd name="T82" fmla="*/ 0 w 782"/>
                <a:gd name="T83" fmla="*/ 969 h 1657"/>
                <a:gd name="T84" fmla="*/ 0 w 782"/>
                <a:gd name="T85" fmla="*/ 1063 h 1657"/>
                <a:gd name="T86" fmla="*/ 94 w 782"/>
                <a:gd name="T87" fmla="*/ 1063 h 1657"/>
                <a:gd name="T88" fmla="*/ 125 w 782"/>
                <a:gd name="T89" fmla="*/ 1063 h 1657"/>
                <a:gd name="T90" fmla="*/ 94 w 782"/>
                <a:gd name="T91" fmla="*/ 1125 h 1657"/>
                <a:gd name="T92" fmla="*/ 94 w 782"/>
                <a:gd name="T93" fmla="*/ 1219 h 1657"/>
                <a:gd name="T94" fmla="*/ 156 w 782"/>
                <a:gd name="T95" fmla="*/ 1281 h 1657"/>
                <a:gd name="T96" fmla="*/ 156 w 782"/>
                <a:gd name="T97" fmla="*/ 1469 h 1657"/>
                <a:gd name="T98" fmla="*/ 125 w 782"/>
                <a:gd name="T99" fmla="*/ 1656 h 1657"/>
                <a:gd name="T100" fmla="*/ 375 w 782"/>
                <a:gd name="T101" fmla="*/ 1656 h 1657"/>
                <a:gd name="T102" fmla="*/ 625 w 782"/>
                <a:gd name="T103" fmla="*/ 1594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2" h="1657">
                  <a:moveTo>
                    <a:pt x="625" y="1594"/>
                  </a:moveTo>
                  <a:lnTo>
                    <a:pt x="625" y="1563"/>
                  </a:lnTo>
                  <a:lnTo>
                    <a:pt x="625" y="1469"/>
                  </a:lnTo>
                  <a:lnTo>
                    <a:pt x="625" y="1438"/>
                  </a:lnTo>
                  <a:lnTo>
                    <a:pt x="531" y="1406"/>
                  </a:lnTo>
                  <a:lnTo>
                    <a:pt x="531" y="1281"/>
                  </a:lnTo>
                  <a:lnTo>
                    <a:pt x="594" y="1219"/>
                  </a:lnTo>
                  <a:lnTo>
                    <a:pt x="625" y="1188"/>
                  </a:lnTo>
                  <a:lnTo>
                    <a:pt x="594" y="1063"/>
                  </a:lnTo>
                  <a:lnTo>
                    <a:pt x="531" y="1000"/>
                  </a:lnTo>
                  <a:lnTo>
                    <a:pt x="531" y="969"/>
                  </a:lnTo>
                  <a:lnTo>
                    <a:pt x="594" y="938"/>
                  </a:lnTo>
                  <a:lnTo>
                    <a:pt x="594" y="906"/>
                  </a:lnTo>
                  <a:lnTo>
                    <a:pt x="625" y="813"/>
                  </a:lnTo>
                  <a:lnTo>
                    <a:pt x="594" y="750"/>
                  </a:lnTo>
                  <a:lnTo>
                    <a:pt x="594" y="688"/>
                  </a:lnTo>
                  <a:lnTo>
                    <a:pt x="656" y="625"/>
                  </a:lnTo>
                  <a:lnTo>
                    <a:pt x="719" y="594"/>
                  </a:lnTo>
                  <a:lnTo>
                    <a:pt x="656" y="500"/>
                  </a:lnTo>
                  <a:lnTo>
                    <a:pt x="656" y="406"/>
                  </a:lnTo>
                  <a:lnTo>
                    <a:pt x="594" y="313"/>
                  </a:lnTo>
                  <a:lnTo>
                    <a:pt x="594" y="250"/>
                  </a:lnTo>
                  <a:lnTo>
                    <a:pt x="719" y="188"/>
                  </a:lnTo>
                  <a:lnTo>
                    <a:pt x="781" y="125"/>
                  </a:lnTo>
                  <a:lnTo>
                    <a:pt x="781" y="94"/>
                  </a:lnTo>
                  <a:lnTo>
                    <a:pt x="719" y="94"/>
                  </a:lnTo>
                  <a:lnTo>
                    <a:pt x="656" y="94"/>
                  </a:lnTo>
                  <a:lnTo>
                    <a:pt x="656" y="31"/>
                  </a:lnTo>
                  <a:lnTo>
                    <a:pt x="594" y="31"/>
                  </a:lnTo>
                  <a:lnTo>
                    <a:pt x="500" y="31"/>
                  </a:lnTo>
                  <a:lnTo>
                    <a:pt x="406" y="31"/>
                  </a:lnTo>
                  <a:lnTo>
                    <a:pt x="375" y="31"/>
                  </a:lnTo>
                  <a:lnTo>
                    <a:pt x="375" y="0"/>
                  </a:lnTo>
                  <a:lnTo>
                    <a:pt x="250" y="0"/>
                  </a:lnTo>
                  <a:lnTo>
                    <a:pt x="156" y="31"/>
                  </a:lnTo>
                  <a:lnTo>
                    <a:pt x="187" y="250"/>
                  </a:lnTo>
                  <a:lnTo>
                    <a:pt x="250" y="531"/>
                  </a:lnTo>
                  <a:lnTo>
                    <a:pt x="156" y="594"/>
                  </a:lnTo>
                  <a:lnTo>
                    <a:pt x="125" y="719"/>
                  </a:lnTo>
                  <a:lnTo>
                    <a:pt x="94" y="875"/>
                  </a:lnTo>
                  <a:lnTo>
                    <a:pt x="0" y="875"/>
                  </a:lnTo>
                  <a:lnTo>
                    <a:pt x="0" y="969"/>
                  </a:lnTo>
                  <a:lnTo>
                    <a:pt x="0" y="1063"/>
                  </a:lnTo>
                  <a:lnTo>
                    <a:pt x="94" y="1063"/>
                  </a:lnTo>
                  <a:lnTo>
                    <a:pt x="125" y="1063"/>
                  </a:lnTo>
                  <a:lnTo>
                    <a:pt x="94" y="1125"/>
                  </a:lnTo>
                  <a:lnTo>
                    <a:pt x="94" y="1219"/>
                  </a:lnTo>
                  <a:lnTo>
                    <a:pt x="156" y="1281"/>
                  </a:lnTo>
                  <a:lnTo>
                    <a:pt x="156" y="1469"/>
                  </a:lnTo>
                  <a:lnTo>
                    <a:pt x="125" y="1656"/>
                  </a:lnTo>
                  <a:lnTo>
                    <a:pt x="375" y="1656"/>
                  </a:lnTo>
                  <a:lnTo>
                    <a:pt x="625" y="1594"/>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 name="Freeform 29">
              <a:extLst>
                <a:ext uri="{FF2B5EF4-FFF2-40B4-BE49-F238E27FC236}">
                  <a16:creationId xmlns:a16="http://schemas.microsoft.com/office/drawing/2014/main" id="{3D43BC13-2070-462D-A5A7-C8C03DE0FDB9}"/>
                </a:ext>
              </a:extLst>
            </p:cNvPr>
            <p:cNvSpPr>
              <a:spLocks noChangeArrowheads="1"/>
            </p:cNvSpPr>
            <p:nvPr/>
          </p:nvSpPr>
          <p:spPr bwMode="auto">
            <a:xfrm>
              <a:off x="2773363" y="5499100"/>
              <a:ext cx="280987" cy="596900"/>
            </a:xfrm>
            <a:custGeom>
              <a:avLst/>
              <a:gdLst>
                <a:gd name="T0" fmla="*/ 625 w 782"/>
                <a:gd name="T1" fmla="*/ 1594 h 1657"/>
                <a:gd name="T2" fmla="*/ 625 w 782"/>
                <a:gd name="T3" fmla="*/ 1563 h 1657"/>
                <a:gd name="T4" fmla="*/ 625 w 782"/>
                <a:gd name="T5" fmla="*/ 1469 h 1657"/>
                <a:gd name="T6" fmla="*/ 625 w 782"/>
                <a:gd name="T7" fmla="*/ 1438 h 1657"/>
                <a:gd name="T8" fmla="*/ 531 w 782"/>
                <a:gd name="T9" fmla="*/ 1406 h 1657"/>
                <a:gd name="T10" fmla="*/ 531 w 782"/>
                <a:gd name="T11" fmla="*/ 1281 h 1657"/>
                <a:gd name="T12" fmla="*/ 594 w 782"/>
                <a:gd name="T13" fmla="*/ 1219 h 1657"/>
                <a:gd name="T14" fmla="*/ 625 w 782"/>
                <a:gd name="T15" fmla="*/ 1188 h 1657"/>
                <a:gd name="T16" fmla="*/ 594 w 782"/>
                <a:gd name="T17" fmla="*/ 1063 h 1657"/>
                <a:gd name="T18" fmla="*/ 531 w 782"/>
                <a:gd name="T19" fmla="*/ 1000 h 1657"/>
                <a:gd name="T20" fmla="*/ 531 w 782"/>
                <a:gd name="T21" fmla="*/ 969 h 1657"/>
                <a:gd name="T22" fmla="*/ 594 w 782"/>
                <a:gd name="T23" fmla="*/ 938 h 1657"/>
                <a:gd name="T24" fmla="*/ 594 w 782"/>
                <a:gd name="T25" fmla="*/ 906 h 1657"/>
                <a:gd name="T26" fmla="*/ 625 w 782"/>
                <a:gd name="T27" fmla="*/ 813 h 1657"/>
                <a:gd name="T28" fmla="*/ 594 w 782"/>
                <a:gd name="T29" fmla="*/ 750 h 1657"/>
                <a:gd name="T30" fmla="*/ 594 w 782"/>
                <a:gd name="T31" fmla="*/ 688 h 1657"/>
                <a:gd name="T32" fmla="*/ 656 w 782"/>
                <a:gd name="T33" fmla="*/ 625 h 1657"/>
                <a:gd name="T34" fmla="*/ 719 w 782"/>
                <a:gd name="T35" fmla="*/ 594 h 1657"/>
                <a:gd name="T36" fmla="*/ 656 w 782"/>
                <a:gd name="T37" fmla="*/ 500 h 1657"/>
                <a:gd name="T38" fmla="*/ 656 w 782"/>
                <a:gd name="T39" fmla="*/ 406 h 1657"/>
                <a:gd name="T40" fmla="*/ 594 w 782"/>
                <a:gd name="T41" fmla="*/ 313 h 1657"/>
                <a:gd name="T42" fmla="*/ 594 w 782"/>
                <a:gd name="T43" fmla="*/ 250 h 1657"/>
                <a:gd name="T44" fmla="*/ 719 w 782"/>
                <a:gd name="T45" fmla="*/ 188 h 1657"/>
                <a:gd name="T46" fmla="*/ 781 w 782"/>
                <a:gd name="T47" fmla="*/ 125 h 1657"/>
                <a:gd name="T48" fmla="*/ 781 w 782"/>
                <a:gd name="T49" fmla="*/ 94 h 1657"/>
                <a:gd name="T50" fmla="*/ 719 w 782"/>
                <a:gd name="T51" fmla="*/ 94 h 1657"/>
                <a:gd name="T52" fmla="*/ 656 w 782"/>
                <a:gd name="T53" fmla="*/ 94 h 1657"/>
                <a:gd name="T54" fmla="*/ 656 w 782"/>
                <a:gd name="T55" fmla="*/ 31 h 1657"/>
                <a:gd name="T56" fmla="*/ 594 w 782"/>
                <a:gd name="T57" fmla="*/ 31 h 1657"/>
                <a:gd name="T58" fmla="*/ 500 w 782"/>
                <a:gd name="T59" fmla="*/ 31 h 1657"/>
                <a:gd name="T60" fmla="*/ 406 w 782"/>
                <a:gd name="T61" fmla="*/ 31 h 1657"/>
                <a:gd name="T62" fmla="*/ 375 w 782"/>
                <a:gd name="T63" fmla="*/ 31 h 1657"/>
                <a:gd name="T64" fmla="*/ 375 w 782"/>
                <a:gd name="T65" fmla="*/ 0 h 1657"/>
                <a:gd name="T66" fmla="*/ 250 w 782"/>
                <a:gd name="T67" fmla="*/ 0 h 1657"/>
                <a:gd name="T68" fmla="*/ 156 w 782"/>
                <a:gd name="T69" fmla="*/ 31 h 1657"/>
                <a:gd name="T70" fmla="*/ 187 w 782"/>
                <a:gd name="T71" fmla="*/ 250 h 1657"/>
                <a:gd name="T72" fmla="*/ 250 w 782"/>
                <a:gd name="T73" fmla="*/ 531 h 1657"/>
                <a:gd name="T74" fmla="*/ 156 w 782"/>
                <a:gd name="T75" fmla="*/ 594 h 1657"/>
                <a:gd name="T76" fmla="*/ 125 w 782"/>
                <a:gd name="T77" fmla="*/ 719 h 1657"/>
                <a:gd name="T78" fmla="*/ 94 w 782"/>
                <a:gd name="T79" fmla="*/ 875 h 1657"/>
                <a:gd name="T80" fmla="*/ 0 w 782"/>
                <a:gd name="T81" fmla="*/ 875 h 1657"/>
                <a:gd name="T82" fmla="*/ 0 w 782"/>
                <a:gd name="T83" fmla="*/ 969 h 1657"/>
                <a:gd name="T84" fmla="*/ 0 w 782"/>
                <a:gd name="T85" fmla="*/ 1063 h 1657"/>
                <a:gd name="T86" fmla="*/ 94 w 782"/>
                <a:gd name="T87" fmla="*/ 1063 h 1657"/>
                <a:gd name="T88" fmla="*/ 125 w 782"/>
                <a:gd name="T89" fmla="*/ 1063 h 1657"/>
                <a:gd name="T90" fmla="*/ 94 w 782"/>
                <a:gd name="T91" fmla="*/ 1125 h 1657"/>
                <a:gd name="T92" fmla="*/ 94 w 782"/>
                <a:gd name="T93" fmla="*/ 1219 h 1657"/>
                <a:gd name="T94" fmla="*/ 156 w 782"/>
                <a:gd name="T95" fmla="*/ 1281 h 1657"/>
                <a:gd name="T96" fmla="*/ 156 w 782"/>
                <a:gd name="T97" fmla="*/ 1469 h 1657"/>
                <a:gd name="T98" fmla="*/ 125 w 782"/>
                <a:gd name="T99" fmla="*/ 1656 h 1657"/>
                <a:gd name="T100" fmla="*/ 375 w 782"/>
                <a:gd name="T101" fmla="*/ 1656 h 1657"/>
                <a:gd name="T102" fmla="*/ 625 w 782"/>
                <a:gd name="T103" fmla="*/ 1594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2" h="1657">
                  <a:moveTo>
                    <a:pt x="625" y="1594"/>
                  </a:moveTo>
                  <a:lnTo>
                    <a:pt x="625" y="1563"/>
                  </a:lnTo>
                  <a:lnTo>
                    <a:pt x="625" y="1469"/>
                  </a:lnTo>
                  <a:lnTo>
                    <a:pt x="625" y="1438"/>
                  </a:lnTo>
                  <a:lnTo>
                    <a:pt x="531" y="1406"/>
                  </a:lnTo>
                  <a:lnTo>
                    <a:pt x="531" y="1281"/>
                  </a:lnTo>
                  <a:lnTo>
                    <a:pt x="594" y="1219"/>
                  </a:lnTo>
                  <a:lnTo>
                    <a:pt x="625" y="1188"/>
                  </a:lnTo>
                  <a:lnTo>
                    <a:pt x="594" y="1063"/>
                  </a:lnTo>
                  <a:lnTo>
                    <a:pt x="531" y="1000"/>
                  </a:lnTo>
                  <a:lnTo>
                    <a:pt x="531" y="969"/>
                  </a:lnTo>
                  <a:lnTo>
                    <a:pt x="594" y="938"/>
                  </a:lnTo>
                  <a:lnTo>
                    <a:pt x="594" y="906"/>
                  </a:lnTo>
                  <a:lnTo>
                    <a:pt x="625" y="813"/>
                  </a:lnTo>
                  <a:lnTo>
                    <a:pt x="594" y="750"/>
                  </a:lnTo>
                  <a:lnTo>
                    <a:pt x="594" y="688"/>
                  </a:lnTo>
                  <a:lnTo>
                    <a:pt x="656" y="625"/>
                  </a:lnTo>
                  <a:lnTo>
                    <a:pt x="719" y="594"/>
                  </a:lnTo>
                  <a:lnTo>
                    <a:pt x="656" y="500"/>
                  </a:lnTo>
                  <a:lnTo>
                    <a:pt x="656" y="406"/>
                  </a:lnTo>
                  <a:lnTo>
                    <a:pt x="594" y="313"/>
                  </a:lnTo>
                  <a:lnTo>
                    <a:pt x="594" y="250"/>
                  </a:lnTo>
                  <a:lnTo>
                    <a:pt x="719" y="188"/>
                  </a:lnTo>
                  <a:lnTo>
                    <a:pt x="781" y="125"/>
                  </a:lnTo>
                  <a:lnTo>
                    <a:pt x="781" y="94"/>
                  </a:lnTo>
                  <a:lnTo>
                    <a:pt x="719" y="94"/>
                  </a:lnTo>
                  <a:lnTo>
                    <a:pt x="656" y="94"/>
                  </a:lnTo>
                  <a:lnTo>
                    <a:pt x="656" y="31"/>
                  </a:lnTo>
                  <a:lnTo>
                    <a:pt x="594" y="31"/>
                  </a:lnTo>
                  <a:lnTo>
                    <a:pt x="500" y="31"/>
                  </a:lnTo>
                  <a:lnTo>
                    <a:pt x="406" y="31"/>
                  </a:lnTo>
                  <a:lnTo>
                    <a:pt x="375" y="31"/>
                  </a:lnTo>
                  <a:lnTo>
                    <a:pt x="375" y="0"/>
                  </a:lnTo>
                  <a:lnTo>
                    <a:pt x="250" y="0"/>
                  </a:lnTo>
                  <a:lnTo>
                    <a:pt x="156" y="31"/>
                  </a:lnTo>
                  <a:lnTo>
                    <a:pt x="187" y="250"/>
                  </a:lnTo>
                  <a:lnTo>
                    <a:pt x="250" y="531"/>
                  </a:lnTo>
                  <a:lnTo>
                    <a:pt x="156" y="594"/>
                  </a:lnTo>
                  <a:lnTo>
                    <a:pt x="125" y="719"/>
                  </a:lnTo>
                  <a:lnTo>
                    <a:pt x="94" y="875"/>
                  </a:lnTo>
                  <a:lnTo>
                    <a:pt x="0" y="875"/>
                  </a:lnTo>
                  <a:lnTo>
                    <a:pt x="0" y="969"/>
                  </a:lnTo>
                  <a:lnTo>
                    <a:pt x="0" y="1063"/>
                  </a:lnTo>
                  <a:lnTo>
                    <a:pt x="94" y="1063"/>
                  </a:lnTo>
                  <a:lnTo>
                    <a:pt x="125" y="1063"/>
                  </a:lnTo>
                  <a:lnTo>
                    <a:pt x="94" y="1125"/>
                  </a:lnTo>
                  <a:lnTo>
                    <a:pt x="94" y="1219"/>
                  </a:lnTo>
                  <a:lnTo>
                    <a:pt x="156" y="1281"/>
                  </a:lnTo>
                  <a:lnTo>
                    <a:pt x="156" y="1469"/>
                  </a:lnTo>
                  <a:lnTo>
                    <a:pt x="125" y="1656"/>
                  </a:lnTo>
                  <a:lnTo>
                    <a:pt x="375" y="1656"/>
                  </a:lnTo>
                  <a:lnTo>
                    <a:pt x="625" y="1594"/>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 name="Freeform 30">
              <a:extLst>
                <a:ext uri="{FF2B5EF4-FFF2-40B4-BE49-F238E27FC236}">
                  <a16:creationId xmlns:a16="http://schemas.microsoft.com/office/drawing/2014/main" id="{E3DD7606-C5BF-4060-8284-BD2D01ED6DB2}"/>
                </a:ext>
              </a:extLst>
            </p:cNvPr>
            <p:cNvSpPr>
              <a:spLocks noChangeArrowheads="1"/>
            </p:cNvSpPr>
            <p:nvPr/>
          </p:nvSpPr>
          <p:spPr bwMode="auto">
            <a:xfrm>
              <a:off x="4989513" y="3844925"/>
              <a:ext cx="1023937" cy="798513"/>
            </a:xfrm>
            <a:custGeom>
              <a:avLst/>
              <a:gdLst>
                <a:gd name="T0" fmla="*/ 1374 w 2844"/>
                <a:gd name="T1" fmla="*/ 94 h 2220"/>
                <a:gd name="T2" fmla="*/ 1249 w 2844"/>
                <a:gd name="T3" fmla="*/ 157 h 2220"/>
                <a:gd name="T4" fmla="*/ 1155 w 2844"/>
                <a:gd name="T5" fmla="*/ 219 h 2220"/>
                <a:gd name="T6" fmla="*/ 1124 w 2844"/>
                <a:gd name="T7" fmla="*/ 94 h 2220"/>
                <a:gd name="T8" fmla="*/ 1155 w 2844"/>
                <a:gd name="T9" fmla="*/ 32 h 2220"/>
                <a:gd name="T10" fmla="*/ 1030 w 2844"/>
                <a:gd name="T11" fmla="*/ 0 h 2220"/>
                <a:gd name="T12" fmla="*/ 218 w 2844"/>
                <a:gd name="T13" fmla="*/ 313 h 2220"/>
                <a:gd name="T14" fmla="*/ 63 w 2844"/>
                <a:gd name="T15" fmla="*/ 313 h 2220"/>
                <a:gd name="T16" fmla="*/ 0 w 2844"/>
                <a:gd name="T17" fmla="*/ 532 h 2220"/>
                <a:gd name="T18" fmla="*/ 63 w 2844"/>
                <a:gd name="T19" fmla="*/ 657 h 2220"/>
                <a:gd name="T20" fmla="*/ 63 w 2844"/>
                <a:gd name="T21" fmla="*/ 875 h 2220"/>
                <a:gd name="T22" fmla="*/ 94 w 2844"/>
                <a:gd name="T23" fmla="*/ 1032 h 2220"/>
                <a:gd name="T24" fmla="*/ 125 w 2844"/>
                <a:gd name="T25" fmla="*/ 1344 h 2220"/>
                <a:gd name="T26" fmla="*/ 249 w 2844"/>
                <a:gd name="T27" fmla="*/ 1438 h 2220"/>
                <a:gd name="T28" fmla="*/ 437 w 2844"/>
                <a:gd name="T29" fmla="*/ 1469 h 2220"/>
                <a:gd name="T30" fmla="*/ 530 w 2844"/>
                <a:gd name="T31" fmla="*/ 1469 h 2220"/>
                <a:gd name="T32" fmla="*/ 718 w 2844"/>
                <a:gd name="T33" fmla="*/ 1594 h 2220"/>
                <a:gd name="T34" fmla="*/ 905 w 2844"/>
                <a:gd name="T35" fmla="*/ 1625 h 2220"/>
                <a:gd name="T36" fmla="*/ 1030 w 2844"/>
                <a:gd name="T37" fmla="*/ 1782 h 2220"/>
                <a:gd name="T38" fmla="*/ 1187 w 2844"/>
                <a:gd name="T39" fmla="*/ 1844 h 2220"/>
                <a:gd name="T40" fmla="*/ 1280 w 2844"/>
                <a:gd name="T41" fmla="*/ 1844 h 2220"/>
                <a:gd name="T42" fmla="*/ 1468 w 2844"/>
                <a:gd name="T43" fmla="*/ 1907 h 2220"/>
                <a:gd name="T44" fmla="*/ 1593 w 2844"/>
                <a:gd name="T45" fmla="*/ 1969 h 2220"/>
                <a:gd name="T46" fmla="*/ 1687 w 2844"/>
                <a:gd name="T47" fmla="*/ 1907 h 2220"/>
                <a:gd name="T48" fmla="*/ 1812 w 2844"/>
                <a:gd name="T49" fmla="*/ 1844 h 2220"/>
                <a:gd name="T50" fmla="*/ 2093 w 2844"/>
                <a:gd name="T51" fmla="*/ 1782 h 2220"/>
                <a:gd name="T52" fmla="*/ 2218 w 2844"/>
                <a:gd name="T53" fmla="*/ 1844 h 2220"/>
                <a:gd name="T54" fmla="*/ 2374 w 2844"/>
                <a:gd name="T55" fmla="*/ 1969 h 2220"/>
                <a:gd name="T56" fmla="*/ 2437 w 2844"/>
                <a:gd name="T57" fmla="*/ 2094 h 2220"/>
                <a:gd name="T58" fmla="*/ 2530 w 2844"/>
                <a:gd name="T59" fmla="*/ 2219 h 2220"/>
                <a:gd name="T60" fmla="*/ 2749 w 2844"/>
                <a:gd name="T61" fmla="*/ 2094 h 2220"/>
                <a:gd name="T62" fmla="*/ 2687 w 2844"/>
                <a:gd name="T63" fmla="*/ 1907 h 2220"/>
                <a:gd name="T64" fmla="*/ 2749 w 2844"/>
                <a:gd name="T65" fmla="*/ 1782 h 2220"/>
                <a:gd name="T66" fmla="*/ 2843 w 2844"/>
                <a:gd name="T67" fmla="*/ 1594 h 2220"/>
                <a:gd name="T68" fmla="*/ 2749 w 2844"/>
                <a:gd name="T69" fmla="*/ 1438 h 2220"/>
                <a:gd name="T70" fmla="*/ 2749 w 2844"/>
                <a:gd name="T71" fmla="*/ 1250 h 2220"/>
                <a:gd name="T72" fmla="*/ 2780 w 2844"/>
                <a:gd name="T73" fmla="*/ 1125 h 2220"/>
                <a:gd name="T74" fmla="*/ 2749 w 2844"/>
                <a:gd name="T75" fmla="*/ 1000 h 2220"/>
                <a:gd name="T76" fmla="*/ 2749 w 2844"/>
                <a:gd name="T77" fmla="*/ 813 h 2220"/>
                <a:gd name="T78" fmla="*/ 2843 w 2844"/>
                <a:gd name="T79" fmla="*/ 563 h 2220"/>
                <a:gd name="T80" fmla="*/ 2749 w 2844"/>
                <a:gd name="T81" fmla="*/ 407 h 2220"/>
                <a:gd name="T82" fmla="*/ 2749 w 2844"/>
                <a:gd name="T83" fmla="*/ 313 h 2220"/>
                <a:gd name="T84" fmla="*/ 2343 w 2844"/>
                <a:gd name="T85" fmla="*/ 282 h 2220"/>
                <a:gd name="T86" fmla="*/ 2124 w 2844"/>
                <a:gd name="T87" fmla="*/ 313 h 2220"/>
                <a:gd name="T88" fmla="*/ 1749 w 2844"/>
                <a:gd name="T89" fmla="*/ 250 h 2220"/>
                <a:gd name="T90" fmla="*/ 1468 w 2844"/>
                <a:gd name="T91" fmla="*/ 125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44" h="2220">
                  <a:moveTo>
                    <a:pt x="1468" y="125"/>
                  </a:moveTo>
                  <a:lnTo>
                    <a:pt x="1374" y="94"/>
                  </a:lnTo>
                  <a:lnTo>
                    <a:pt x="1343" y="94"/>
                  </a:lnTo>
                  <a:lnTo>
                    <a:pt x="1249" y="157"/>
                  </a:lnTo>
                  <a:lnTo>
                    <a:pt x="1187" y="157"/>
                  </a:lnTo>
                  <a:lnTo>
                    <a:pt x="1155" y="219"/>
                  </a:lnTo>
                  <a:lnTo>
                    <a:pt x="1124" y="157"/>
                  </a:lnTo>
                  <a:lnTo>
                    <a:pt x="1124" y="94"/>
                  </a:lnTo>
                  <a:lnTo>
                    <a:pt x="1155" y="94"/>
                  </a:lnTo>
                  <a:lnTo>
                    <a:pt x="1155" y="32"/>
                  </a:lnTo>
                  <a:lnTo>
                    <a:pt x="1124" y="0"/>
                  </a:lnTo>
                  <a:lnTo>
                    <a:pt x="1030" y="0"/>
                  </a:lnTo>
                  <a:lnTo>
                    <a:pt x="624" y="157"/>
                  </a:lnTo>
                  <a:lnTo>
                    <a:pt x="218" y="313"/>
                  </a:lnTo>
                  <a:lnTo>
                    <a:pt x="94" y="313"/>
                  </a:lnTo>
                  <a:lnTo>
                    <a:pt x="63" y="313"/>
                  </a:lnTo>
                  <a:lnTo>
                    <a:pt x="0" y="438"/>
                  </a:lnTo>
                  <a:lnTo>
                    <a:pt x="0" y="532"/>
                  </a:lnTo>
                  <a:lnTo>
                    <a:pt x="0" y="625"/>
                  </a:lnTo>
                  <a:lnTo>
                    <a:pt x="63" y="657"/>
                  </a:lnTo>
                  <a:lnTo>
                    <a:pt x="63" y="782"/>
                  </a:lnTo>
                  <a:lnTo>
                    <a:pt x="63" y="875"/>
                  </a:lnTo>
                  <a:lnTo>
                    <a:pt x="94" y="969"/>
                  </a:lnTo>
                  <a:lnTo>
                    <a:pt x="94" y="1032"/>
                  </a:lnTo>
                  <a:lnTo>
                    <a:pt x="94" y="1219"/>
                  </a:lnTo>
                  <a:lnTo>
                    <a:pt x="125" y="1344"/>
                  </a:lnTo>
                  <a:lnTo>
                    <a:pt x="249" y="1375"/>
                  </a:lnTo>
                  <a:lnTo>
                    <a:pt x="249" y="1438"/>
                  </a:lnTo>
                  <a:lnTo>
                    <a:pt x="343" y="1438"/>
                  </a:lnTo>
                  <a:lnTo>
                    <a:pt x="437" y="1469"/>
                  </a:lnTo>
                  <a:lnTo>
                    <a:pt x="468" y="1469"/>
                  </a:lnTo>
                  <a:lnTo>
                    <a:pt x="530" y="1469"/>
                  </a:lnTo>
                  <a:lnTo>
                    <a:pt x="655" y="1563"/>
                  </a:lnTo>
                  <a:lnTo>
                    <a:pt x="718" y="1594"/>
                  </a:lnTo>
                  <a:lnTo>
                    <a:pt x="843" y="1594"/>
                  </a:lnTo>
                  <a:lnTo>
                    <a:pt x="905" y="1625"/>
                  </a:lnTo>
                  <a:lnTo>
                    <a:pt x="999" y="1719"/>
                  </a:lnTo>
                  <a:lnTo>
                    <a:pt x="1030" y="1782"/>
                  </a:lnTo>
                  <a:lnTo>
                    <a:pt x="1062" y="1844"/>
                  </a:lnTo>
                  <a:lnTo>
                    <a:pt x="1187" y="1844"/>
                  </a:lnTo>
                  <a:lnTo>
                    <a:pt x="1249" y="1844"/>
                  </a:lnTo>
                  <a:lnTo>
                    <a:pt x="1280" y="1844"/>
                  </a:lnTo>
                  <a:lnTo>
                    <a:pt x="1374" y="1907"/>
                  </a:lnTo>
                  <a:lnTo>
                    <a:pt x="1468" y="1907"/>
                  </a:lnTo>
                  <a:lnTo>
                    <a:pt x="1562" y="1969"/>
                  </a:lnTo>
                  <a:lnTo>
                    <a:pt x="1593" y="1969"/>
                  </a:lnTo>
                  <a:lnTo>
                    <a:pt x="1624" y="1969"/>
                  </a:lnTo>
                  <a:lnTo>
                    <a:pt x="1687" y="1907"/>
                  </a:lnTo>
                  <a:lnTo>
                    <a:pt x="1718" y="1907"/>
                  </a:lnTo>
                  <a:lnTo>
                    <a:pt x="1812" y="1844"/>
                  </a:lnTo>
                  <a:lnTo>
                    <a:pt x="1937" y="1782"/>
                  </a:lnTo>
                  <a:lnTo>
                    <a:pt x="2093" y="1782"/>
                  </a:lnTo>
                  <a:lnTo>
                    <a:pt x="2155" y="1813"/>
                  </a:lnTo>
                  <a:lnTo>
                    <a:pt x="2218" y="1844"/>
                  </a:lnTo>
                  <a:lnTo>
                    <a:pt x="2311" y="1907"/>
                  </a:lnTo>
                  <a:lnTo>
                    <a:pt x="2374" y="1969"/>
                  </a:lnTo>
                  <a:lnTo>
                    <a:pt x="2437" y="2032"/>
                  </a:lnTo>
                  <a:lnTo>
                    <a:pt x="2437" y="2094"/>
                  </a:lnTo>
                  <a:lnTo>
                    <a:pt x="2499" y="2157"/>
                  </a:lnTo>
                  <a:lnTo>
                    <a:pt x="2530" y="2219"/>
                  </a:lnTo>
                  <a:lnTo>
                    <a:pt x="2624" y="2157"/>
                  </a:lnTo>
                  <a:lnTo>
                    <a:pt x="2749" y="2094"/>
                  </a:lnTo>
                  <a:lnTo>
                    <a:pt x="2687" y="2032"/>
                  </a:lnTo>
                  <a:lnTo>
                    <a:pt x="2687" y="1907"/>
                  </a:lnTo>
                  <a:lnTo>
                    <a:pt x="2749" y="1813"/>
                  </a:lnTo>
                  <a:lnTo>
                    <a:pt x="2749" y="1782"/>
                  </a:lnTo>
                  <a:lnTo>
                    <a:pt x="2780" y="1657"/>
                  </a:lnTo>
                  <a:lnTo>
                    <a:pt x="2843" y="1594"/>
                  </a:lnTo>
                  <a:lnTo>
                    <a:pt x="2749" y="1563"/>
                  </a:lnTo>
                  <a:lnTo>
                    <a:pt x="2749" y="1438"/>
                  </a:lnTo>
                  <a:lnTo>
                    <a:pt x="2749" y="1344"/>
                  </a:lnTo>
                  <a:lnTo>
                    <a:pt x="2749" y="1250"/>
                  </a:lnTo>
                  <a:lnTo>
                    <a:pt x="2780" y="1157"/>
                  </a:lnTo>
                  <a:lnTo>
                    <a:pt x="2780" y="1125"/>
                  </a:lnTo>
                  <a:lnTo>
                    <a:pt x="2749" y="1063"/>
                  </a:lnTo>
                  <a:lnTo>
                    <a:pt x="2749" y="1000"/>
                  </a:lnTo>
                  <a:lnTo>
                    <a:pt x="2749" y="938"/>
                  </a:lnTo>
                  <a:lnTo>
                    <a:pt x="2749" y="813"/>
                  </a:lnTo>
                  <a:lnTo>
                    <a:pt x="2780" y="657"/>
                  </a:lnTo>
                  <a:lnTo>
                    <a:pt x="2843" y="563"/>
                  </a:lnTo>
                  <a:lnTo>
                    <a:pt x="2749" y="469"/>
                  </a:lnTo>
                  <a:lnTo>
                    <a:pt x="2749" y="407"/>
                  </a:lnTo>
                  <a:lnTo>
                    <a:pt x="2749" y="344"/>
                  </a:lnTo>
                  <a:lnTo>
                    <a:pt x="2749" y="313"/>
                  </a:lnTo>
                  <a:lnTo>
                    <a:pt x="2499" y="282"/>
                  </a:lnTo>
                  <a:lnTo>
                    <a:pt x="2343" y="282"/>
                  </a:lnTo>
                  <a:lnTo>
                    <a:pt x="2218" y="313"/>
                  </a:lnTo>
                  <a:lnTo>
                    <a:pt x="2124" y="313"/>
                  </a:lnTo>
                  <a:lnTo>
                    <a:pt x="1937" y="282"/>
                  </a:lnTo>
                  <a:lnTo>
                    <a:pt x="1749" y="250"/>
                  </a:lnTo>
                  <a:lnTo>
                    <a:pt x="1562" y="219"/>
                  </a:lnTo>
                  <a:lnTo>
                    <a:pt x="1468" y="125"/>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 name="Freeform 31">
              <a:extLst>
                <a:ext uri="{FF2B5EF4-FFF2-40B4-BE49-F238E27FC236}">
                  <a16:creationId xmlns:a16="http://schemas.microsoft.com/office/drawing/2014/main" id="{A1F3572B-497C-41BC-A959-DE3A283E13E1}"/>
                </a:ext>
              </a:extLst>
            </p:cNvPr>
            <p:cNvSpPr>
              <a:spLocks noChangeArrowheads="1"/>
            </p:cNvSpPr>
            <p:nvPr/>
          </p:nvSpPr>
          <p:spPr bwMode="auto">
            <a:xfrm>
              <a:off x="4989513" y="3844925"/>
              <a:ext cx="1023937" cy="798513"/>
            </a:xfrm>
            <a:custGeom>
              <a:avLst/>
              <a:gdLst>
                <a:gd name="T0" fmla="*/ 1374 w 2844"/>
                <a:gd name="T1" fmla="*/ 94 h 2220"/>
                <a:gd name="T2" fmla="*/ 1249 w 2844"/>
                <a:gd name="T3" fmla="*/ 157 h 2220"/>
                <a:gd name="T4" fmla="*/ 1155 w 2844"/>
                <a:gd name="T5" fmla="*/ 219 h 2220"/>
                <a:gd name="T6" fmla="*/ 1124 w 2844"/>
                <a:gd name="T7" fmla="*/ 94 h 2220"/>
                <a:gd name="T8" fmla="*/ 1155 w 2844"/>
                <a:gd name="T9" fmla="*/ 32 h 2220"/>
                <a:gd name="T10" fmla="*/ 1030 w 2844"/>
                <a:gd name="T11" fmla="*/ 0 h 2220"/>
                <a:gd name="T12" fmla="*/ 218 w 2844"/>
                <a:gd name="T13" fmla="*/ 313 h 2220"/>
                <a:gd name="T14" fmla="*/ 63 w 2844"/>
                <a:gd name="T15" fmla="*/ 313 h 2220"/>
                <a:gd name="T16" fmla="*/ 0 w 2844"/>
                <a:gd name="T17" fmla="*/ 532 h 2220"/>
                <a:gd name="T18" fmla="*/ 63 w 2844"/>
                <a:gd name="T19" fmla="*/ 657 h 2220"/>
                <a:gd name="T20" fmla="*/ 63 w 2844"/>
                <a:gd name="T21" fmla="*/ 875 h 2220"/>
                <a:gd name="T22" fmla="*/ 94 w 2844"/>
                <a:gd name="T23" fmla="*/ 1032 h 2220"/>
                <a:gd name="T24" fmla="*/ 125 w 2844"/>
                <a:gd name="T25" fmla="*/ 1344 h 2220"/>
                <a:gd name="T26" fmla="*/ 249 w 2844"/>
                <a:gd name="T27" fmla="*/ 1438 h 2220"/>
                <a:gd name="T28" fmla="*/ 437 w 2844"/>
                <a:gd name="T29" fmla="*/ 1469 h 2220"/>
                <a:gd name="T30" fmla="*/ 530 w 2844"/>
                <a:gd name="T31" fmla="*/ 1469 h 2220"/>
                <a:gd name="T32" fmla="*/ 718 w 2844"/>
                <a:gd name="T33" fmla="*/ 1594 h 2220"/>
                <a:gd name="T34" fmla="*/ 905 w 2844"/>
                <a:gd name="T35" fmla="*/ 1625 h 2220"/>
                <a:gd name="T36" fmla="*/ 1030 w 2844"/>
                <a:gd name="T37" fmla="*/ 1782 h 2220"/>
                <a:gd name="T38" fmla="*/ 1187 w 2844"/>
                <a:gd name="T39" fmla="*/ 1844 h 2220"/>
                <a:gd name="T40" fmla="*/ 1280 w 2844"/>
                <a:gd name="T41" fmla="*/ 1844 h 2220"/>
                <a:gd name="T42" fmla="*/ 1468 w 2844"/>
                <a:gd name="T43" fmla="*/ 1907 h 2220"/>
                <a:gd name="T44" fmla="*/ 1593 w 2844"/>
                <a:gd name="T45" fmla="*/ 1969 h 2220"/>
                <a:gd name="T46" fmla="*/ 1687 w 2844"/>
                <a:gd name="T47" fmla="*/ 1907 h 2220"/>
                <a:gd name="T48" fmla="*/ 1812 w 2844"/>
                <a:gd name="T49" fmla="*/ 1844 h 2220"/>
                <a:gd name="T50" fmla="*/ 2093 w 2844"/>
                <a:gd name="T51" fmla="*/ 1782 h 2220"/>
                <a:gd name="T52" fmla="*/ 2218 w 2844"/>
                <a:gd name="T53" fmla="*/ 1844 h 2220"/>
                <a:gd name="T54" fmla="*/ 2374 w 2844"/>
                <a:gd name="T55" fmla="*/ 1969 h 2220"/>
                <a:gd name="T56" fmla="*/ 2437 w 2844"/>
                <a:gd name="T57" fmla="*/ 2094 h 2220"/>
                <a:gd name="T58" fmla="*/ 2530 w 2844"/>
                <a:gd name="T59" fmla="*/ 2219 h 2220"/>
                <a:gd name="T60" fmla="*/ 2749 w 2844"/>
                <a:gd name="T61" fmla="*/ 2094 h 2220"/>
                <a:gd name="T62" fmla="*/ 2687 w 2844"/>
                <a:gd name="T63" fmla="*/ 1907 h 2220"/>
                <a:gd name="T64" fmla="*/ 2749 w 2844"/>
                <a:gd name="T65" fmla="*/ 1782 h 2220"/>
                <a:gd name="T66" fmla="*/ 2843 w 2844"/>
                <a:gd name="T67" fmla="*/ 1594 h 2220"/>
                <a:gd name="T68" fmla="*/ 2749 w 2844"/>
                <a:gd name="T69" fmla="*/ 1438 h 2220"/>
                <a:gd name="T70" fmla="*/ 2749 w 2844"/>
                <a:gd name="T71" fmla="*/ 1250 h 2220"/>
                <a:gd name="T72" fmla="*/ 2780 w 2844"/>
                <a:gd name="T73" fmla="*/ 1125 h 2220"/>
                <a:gd name="T74" fmla="*/ 2749 w 2844"/>
                <a:gd name="T75" fmla="*/ 1000 h 2220"/>
                <a:gd name="T76" fmla="*/ 2749 w 2844"/>
                <a:gd name="T77" fmla="*/ 813 h 2220"/>
                <a:gd name="T78" fmla="*/ 2843 w 2844"/>
                <a:gd name="T79" fmla="*/ 563 h 2220"/>
                <a:gd name="T80" fmla="*/ 2749 w 2844"/>
                <a:gd name="T81" fmla="*/ 407 h 2220"/>
                <a:gd name="T82" fmla="*/ 2749 w 2844"/>
                <a:gd name="T83" fmla="*/ 313 h 2220"/>
                <a:gd name="T84" fmla="*/ 2343 w 2844"/>
                <a:gd name="T85" fmla="*/ 282 h 2220"/>
                <a:gd name="T86" fmla="*/ 2124 w 2844"/>
                <a:gd name="T87" fmla="*/ 313 h 2220"/>
                <a:gd name="T88" fmla="*/ 1749 w 2844"/>
                <a:gd name="T89" fmla="*/ 250 h 2220"/>
                <a:gd name="T90" fmla="*/ 1468 w 2844"/>
                <a:gd name="T91" fmla="*/ 125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44" h="2220">
                  <a:moveTo>
                    <a:pt x="1468" y="125"/>
                  </a:moveTo>
                  <a:lnTo>
                    <a:pt x="1374" y="94"/>
                  </a:lnTo>
                  <a:lnTo>
                    <a:pt x="1343" y="94"/>
                  </a:lnTo>
                  <a:lnTo>
                    <a:pt x="1249" y="157"/>
                  </a:lnTo>
                  <a:lnTo>
                    <a:pt x="1187" y="157"/>
                  </a:lnTo>
                  <a:lnTo>
                    <a:pt x="1155" y="219"/>
                  </a:lnTo>
                  <a:lnTo>
                    <a:pt x="1124" y="157"/>
                  </a:lnTo>
                  <a:lnTo>
                    <a:pt x="1124" y="94"/>
                  </a:lnTo>
                  <a:lnTo>
                    <a:pt x="1155" y="94"/>
                  </a:lnTo>
                  <a:lnTo>
                    <a:pt x="1155" y="32"/>
                  </a:lnTo>
                  <a:lnTo>
                    <a:pt x="1124" y="0"/>
                  </a:lnTo>
                  <a:lnTo>
                    <a:pt x="1030" y="0"/>
                  </a:lnTo>
                  <a:lnTo>
                    <a:pt x="624" y="157"/>
                  </a:lnTo>
                  <a:lnTo>
                    <a:pt x="218" y="313"/>
                  </a:lnTo>
                  <a:lnTo>
                    <a:pt x="94" y="313"/>
                  </a:lnTo>
                  <a:lnTo>
                    <a:pt x="63" y="313"/>
                  </a:lnTo>
                  <a:lnTo>
                    <a:pt x="0" y="438"/>
                  </a:lnTo>
                  <a:lnTo>
                    <a:pt x="0" y="532"/>
                  </a:lnTo>
                  <a:lnTo>
                    <a:pt x="0" y="625"/>
                  </a:lnTo>
                  <a:lnTo>
                    <a:pt x="63" y="657"/>
                  </a:lnTo>
                  <a:lnTo>
                    <a:pt x="63" y="782"/>
                  </a:lnTo>
                  <a:lnTo>
                    <a:pt x="63" y="875"/>
                  </a:lnTo>
                  <a:lnTo>
                    <a:pt x="94" y="969"/>
                  </a:lnTo>
                  <a:lnTo>
                    <a:pt x="94" y="1032"/>
                  </a:lnTo>
                  <a:lnTo>
                    <a:pt x="94" y="1219"/>
                  </a:lnTo>
                  <a:lnTo>
                    <a:pt x="125" y="1344"/>
                  </a:lnTo>
                  <a:lnTo>
                    <a:pt x="249" y="1375"/>
                  </a:lnTo>
                  <a:lnTo>
                    <a:pt x="249" y="1438"/>
                  </a:lnTo>
                  <a:lnTo>
                    <a:pt x="343" y="1438"/>
                  </a:lnTo>
                  <a:lnTo>
                    <a:pt x="437" y="1469"/>
                  </a:lnTo>
                  <a:lnTo>
                    <a:pt x="468" y="1469"/>
                  </a:lnTo>
                  <a:lnTo>
                    <a:pt x="530" y="1469"/>
                  </a:lnTo>
                  <a:lnTo>
                    <a:pt x="655" y="1563"/>
                  </a:lnTo>
                  <a:lnTo>
                    <a:pt x="718" y="1594"/>
                  </a:lnTo>
                  <a:lnTo>
                    <a:pt x="843" y="1594"/>
                  </a:lnTo>
                  <a:lnTo>
                    <a:pt x="905" y="1625"/>
                  </a:lnTo>
                  <a:lnTo>
                    <a:pt x="999" y="1719"/>
                  </a:lnTo>
                  <a:lnTo>
                    <a:pt x="1030" y="1782"/>
                  </a:lnTo>
                  <a:lnTo>
                    <a:pt x="1062" y="1844"/>
                  </a:lnTo>
                  <a:lnTo>
                    <a:pt x="1187" y="1844"/>
                  </a:lnTo>
                  <a:lnTo>
                    <a:pt x="1249" y="1844"/>
                  </a:lnTo>
                  <a:lnTo>
                    <a:pt x="1280" y="1844"/>
                  </a:lnTo>
                  <a:lnTo>
                    <a:pt x="1374" y="1907"/>
                  </a:lnTo>
                  <a:lnTo>
                    <a:pt x="1468" y="1907"/>
                  </a:lnTo>
                  <a:lnTo>
                    <a:pt x="1562" y="1969"/>
                  </a:lnTo>
                  <a:lnTo>
                    <a:pt x="1593" y="1969"/>
                  </a:lnTo>
                  <a:lnTo>
                    <a:pt x="1624" y="1969"/>
                  </a:lnTo>
                  <a:lnTo>
                    <a:pt x="1687" y="1907"/>
                  </a:lnTo>
                  <a:lnTo>
                    <a:pt x="1718" y="1907"/>
                  </a:lnTo>
                  <a:lnTo>
                    <a:pt x="1812" y="1844"/>
                  </a:lnTo>
                  <a:lnTo>
                    <a:pt x="1937" y="1782"/>
                  </a:lnTo>
                  <a:lnTo>
                    <a:pt x="2093" y="1782"/>
                  </a:lnTo>
                  <a:lnTo>
                    <a:pt x="2155" y="1813"/>
                  </a:lnTo>
                  <a:lnTo>
                    <a:pt x="2218" y="1844"/>
                  </a:lnTo>
                  <a:lnTo>
                    <a:pt x="2311" y="1907"/>
                  </a:lnTo>
                  <a:lnTo>
                    <a:pt x="2374" y="1969"/>
                  </a:lnTo>
                  <a:lnTo>
                    <a:pt x="2437" y="2032"/>
                  </a:lnTo>
                  <a:lnTo>
                    <a:pt x="2437" y="2094"/>
                  </a:lnTo>
                  <a:lnTo>
                    <a:pt x="2499" y="2157"/>
                  </a:lnTo>
                  <a:lnTo>
                    <a:pt x="2530" y="2219"/>
                  </a:lnTo>
                  <a:lnTo>
                    <a:pt x="2624" y="2157"/>
                  </a:lnTo>
                  <a:lnTo>
                    <a:pt x="2749" y="2094"/>
                  </a:lnTo>
                  <a:lnTo>
                    <a:pt x="2687" y="2032"/>
                  </a:lnTo>
                  <a:lnTo>
                    <a:pt x="2687" y="1907"/>
                  </a:lnTo>
                  <a:lnTo>
                    <a:pt x="2749" y="1813"/>
                  </a:lnTo>
                  <a:lnTo>
                    <a:pt x="2749" y="1782"/>
                  </a:lnTo>
                  <a:lnTo>
                    <a:pt x="2780" y="1657"/>
                  </a:lnTo>
                  <a:lnTo>
                    <a:pt x="2843" y="1594"/>
                  </a:lnTo>
                  <a:lnTo>
                    <a:pt x="2749" y="1563"/>
                  </a:lnTo>
                  <a:lnTo>
                    <a:pt x="2749" y="1438"/>
                  </a:lnTo>
                  <a:lnTo>
                    <a:pt x="2749" y="1344"/>
                  </a:lnTo>
                  <a:lnTo>
                    <a:pt x="2749" y="1250"/>
                  </a:lnTo>
                  <a:lnTo>
                    <a:pt x="2780" y="1157"/>
                  </a:lnTo>
                  <a:lnTo>
                    <a:pt x="2780" y="1125"/>
                  </a:lnTo>
                  <a:lnTo>
                    <a:pt x="2749" y="1063"/>
                  </a:lnTo>
                  <a:lnTo>
                    <a:pt x="2749" y="1000"/>
                  </a:lnTo>
                  <a:lnTo>
                    <a:pt x="2749" y="938"/>
                  </a:lnTo>
                  <a:lnTo>
                    <a:pt x="2749" y="813"/>
                  </a:lnTo>
                  <a:lnTo>
                    <a:pt x="2780" y="657"/>
                  </a:lnTo>
                  <a:lnTo>
                    <a:pt x="2843" y="563"/>
                  </a:lnTo>
                  <a:lnTo>
                    <a:pt x="2749" y="469"/>
                  </a:lnTo>
                  <a:lnTo>
                    <a:pt x="2749" y="407"/>
                  </a:lnTo>
                  <a:lnTo>
                    <a:pt x="2749" y="344"/>
                  </a:lnTo>
                  <a:lnTo>
                    <a:pt x="2749" y="313"/>
                  </a:lnTo>
                  <a:lnTo>
                    <a:pt x="2499" y="282"/>
                  </a:lnTo>
                  <a:lnTo>
                    <a:pt x="2343" y="282"/>
                  </a:lnTo>
                  <a:lnTo>
                    <a:pt x="2218" y="313"/>
                  </a:lnTo>
                  <a:lnTo>
                    <a:pt x="2124" y="313"/>
                  </a:lnTo>
                  <a:lnTo>
                    <a:pt x="1937" y="282"/>
                  </a:lnTo>
                  <a:lnTo>
                    <a:pt x="1749" y="250"/>
                  </a:lnTo>
                  <a:lnTo>
                    <a:pt x="1562" y="219"/>
                  </a:lnTo>
                  <a:lnTo>
                    <a:pt x="1468" y="125"/>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 name="Freeform 32">
              <a:extLst>
                <a:ext uri="{FF2B5EF4-FFF2-40B4-BE49-F238E27FC236}">
                  <a16:creationId xmlns:a16="http://schemas.microsoft.com/office/drawing/2014/main" id="{8AB61FF8-7F8A-40C6-92B8-929F3AA53DF3}"/>
                </a:ext>
              </a:extLst>
            </p:cNvPr>
            <p:cNvSpPr>
              <a:spLocks noChangeArrowheads="1"/>
            </p:cNvSpPr>
            <p:nvPr/>
          </p:nvSpPr>
          <p:spPr bwMode="auto">
            <a:xfrm>
              <a:off x="4989513" y="3844925"/>
              <a:ext cx="1023937" cy="798513"/>
            </a:xfrm>
            <a:custGeom>
              <a:avLst/>
              <a:gdLst>
                <a:gd name="T0" fmla="*/ 1374 w 2844"/>
                <a:gd name="T1" fmla="*/ 94 h 2220"/>
                <a:gd name="T2" fmla="*/ 1249 w 2844"/>
                <a:gd name="T3" fmla="*/ 157 h 2220"/>
                <a:gd name="T4" fmla="*/ 1155 w 2844"/>
                <a:gd name="T5" fmla="*/ 219 h 2220"/>
                <a:gd name="T6" fmla="*/ 1124 w 2844"/>
                <a:gd name="T7" fmla="*/ 94 h 2220"/>
                <a:gd name="T8" fmla="*/ 1155 w 2844"/>
                <a:gd name="T9" fmla="*/ 32 h 2220"/>
                <a:gd name="T10" fmla="*/ 1030 w 2844"/>
                <a:gd name="T11" fmla="*/ 0 h 2220"/>
                <a:gd name="T12" fmla="*/ 218 w 2844"/>
                <a:gd name="T13" fmla="*/ 313 h 2220"/>
                <a:gd name="T14" fmla="*/ 63 w 2844"/>
                <a:gd name="T15" fmla="*/ 313 h 2220"/>
                <a:gd name="T16" fmla="*/ 0 w 2844"/>
                <a:gd name="T17" fmla="*/ 532 h 2220"/>
                <a:gd name="T18" fmla="*/ 63 w 2844"/>
                <a:gd name="T19" fmla="*/ 657 h 2220"/>
                <a:gd name="T20" fmla="*/ 63 w 2844"/>
                <a:gd name="T21" fmla="*/ 875 h 2220"/>
                <a:gd name="T22" fmla="*/ 94 w 2844"/>
                <a:gd name="T23" fmla="*/ 1032 h 2220"/>
                <a:gd name="T24" fmla="*/ 125 w 2844"/>
                <a:gd name="T25" fmla="*/ 1344 h 2220"/>
                <a:gd name="T26" fmla="*/ 249 w 2844"/>
                <a:gd name="T27" fmla="*/ 1438 h 2220"/>
                <a:gd name="T28" fmla="*/ 437 w 2844"/>
                <a:gd name="T29" fmla="*/ 1469 h 2220"/>
                <a:gd name="T30" fmla="*/ 530 w 2844"/>
                <a:gd name="T31" fmla="*/ 1469 h 2220"/>
                <a:gd name="T32" fmla="*/ 718 w 2844"/>
                <a:gd name="T33" fmla="*/ 1594 h 2220"/>
                <a:gd name="T34" fmla="*/ 905 w 2844"/>
                <a:gd name="T35" fmla="*/ 1625 h 2220"/>
                <a:gd name="T36" fmla="*/ 1030 w 2844"/>
                <a:gd name="T37" fmla="*/ 1782 h 2220"/>
                <a:gd name="T38" fmla="*/ 1187 w 2844"/>
                <a:gd name="T39" fmla="*/ 1844 h 2220"/>
                <a:gd name="T40" fmla="*/ 1280 w 2844"/>
                <a:gd name="T41" fmla="*/ 1844 h 2220"/>
                <a:gd name="T42" fmla="*/ 1468 w 2844"/>
                <a:gd name="T43" fmla="*/ 1907 h 2220"/>
                <a:gd name="T44" fmla="*/ 1593 w 2844"/>
                <a:gd name="T45" fmla="*/ 1969 h 2220"/>
                <a:gd name="T46" fmla="*/ 1687 w 2844"/>
                <a:gd name="T47" fmla="*/ 1907 h 2220"/>
                <a:gd name="T48" fmla="*/ 1812 w 2844"/>
                <a:gd name="T49" fmla="*/ 1844 h 2220"/>
                <a:gd name="T50" fmla="*/ 2093 w 2844"/>
                <a:gd name="T51" fmla="*/ 1782 h 2220"/>
                <a:gd name="T52" fmla="*/ 2218 w 2844"/>
                <a:gd name="T53" fmla="*/ 1844 h 2220"/>
                <a:gd name="T54" fmla="*/ 2374 w 2844"/>
                <a:gd name="T55" fmla="*/ 1969 h 2220"/>
                <a:gd name="T56" fmla="*/ 2437 w 2844"/>
                <a:gd name="T57" fmla="*/ 2094 h 2220"/>
                <a:gd name="T58" fmla="*/ 2530 w 2844"/>
                <a:gd name="T59" fmla="*/ 2219 h 2220"/>
                <a:gd name="T60" fmla="*/ 2749 w 2844"/>
                <a:gd name="T61" fmla="*/ 2094 h 2220"/>
                <a:gd name="T62" fmla="*/ 2687 w 2844"/>
                <a:gd name="T63" fmla="*/ 1907 h 2220"/>
                <a:gd name="T64" fmla="*/ 2749 w 2844"/>
                <a:gd name="T65" fmla="*/ 1782 h 2220"/>
                <a:gd name="T66" fmla="*/ 2843 w 2844"/>
                <a:gd name="T67" fmla="*/ 1594 h 2220"/>
                <a:gd name="T68" fmla="*/ 2749 w 2844"/>
                <a:gd name="T69" fmla="*/ 1438 h 2220"/>
                <a:gd name="T70" fmla="*/ 2749 w 2844"/>
                <a:gd name="T71" fmla="*/ 1250 h 2220"/>
                <a:gd name="T72" fmla="*/ 2780 w 2844"/>
                <a:gd name="T73" fmla="*/ 1125 h 2220"/>
                <a:gd name="T74" fmla="*/ 2749 w 2844"/>
                <a:gd name="T75" fmla="*/ 1000 h 2220"/>
                <a:gd name="T76" fmla="*/ 2749 w 2844"/>
                <a:gd name="T77" fmla="*/ 813 h 2220"/>
                <a:gd name="T78" fmla="*/ 2843 w 2844"/>
                <a:gd name="T79" fmla="*/ 563 h 2220"/>
                <a:gd name="T80" fmla="*/ 2749 w 2844"/>
                <a:gd name="T81" fmla="*/ 407 h 2220"/>
                <a:gd name="T82" fmla="*/ 2749 w 2844"/>
                <a:gd name="T83" fmla="*/ 313 h 2220"/>
                <a:gd name="T84" fmla="*/ 2343 w 2844"/>
                <a:gd name="T85" fmla="*/ 282 h 2220"/>
                <a:gd name="T86" fmla="*/ 2124 w 2844"/>
                <a:gd name="T87" fmla="*/ 313 h 2220"/>
                <a:gd name="T88" fmla="*/ 1749 w 2844"/>
                <a:gd name="T89" fmla="*/ 250 h 2220"/>
                <a:gd name="T90" fmla="*/ 1468 w 2844"/>
                <a:gd name="T91" fmla="*/ 125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44" h="2220">
                  <a:moveTo>
                    <a:pt x="1468" y="125"/>
                  </a:moveTo>
                  <a:lnTo>
                    <a:pt x="1374" y="94"/>
                  </a:lnTo>
                  <a:lnTo>
                    <a:pt x="1343" y="94"/>
                  </a:lnTo>
                  <a:lnTo>
                    <a:pt x="1249" y="157"/>
                  </a:lnTo>
                  <a:lnTo>
                    <a:pt x="1187" y="157"/>
                  </a:lnTo>
                  <a:lnTo>
                    <a:pt x="1155" y="219"/>
                  </a:lnTo>
                  <a:lnTo>
                    <a:pt x="1124" y="157"/>
                  </a:lnTo>
                  <a:lnTo>
                    <a:pt x="1124" y="94"/>
                  </a:lnTo>
                  <a:lnTo>
                    <a:pt x="1155" y="94"/>
                  </a:lnTo>
                  <a:lnTo>
                    <a:pt x="1155" y="32"/>
                  </a:lnTo>
                  <a:lnTo>
                    <a:pt x="1124" y="0"/>
                  </a:lnTo>
                  <a:lnTo>
                    <a:pt x="1030" y="0"/>
                  </a:lnTo>
                  <a:lnTo>
                    <a:pt x="624" y="157"/>
                  </a:lnTo>
                  <a:lnTo>
                    <a:pt x="218" y="313"/>
                  </a:lnTo>
                  <a:lnTo>
                    <a:pt x="94" y="313"/>
                  </a:lnTo>
                  <a:lnTo>
                    <a:pt x="63" y="313"/>
                  </a:lnTo>
                  <a:lnTo>
                    <a:pt x="0" y="438"/>
                  </a:lnTo>
                  <a:lnTo>
                    <a:pt x="0" y="532"/>
                  </a:lnTo>
                  <a:lnTo>
                    <a:pt x="0" y="625"/>
                  </a:lnTo>
                  <a:lnTo>
                    <a:pt x="63" y="657"/>
                  </a:lnTo>
                  <a:lnTo>
                    <a:pt x="63" y="782"/>
                  </a:lnTo>
                  <a:lnTo>
                    <a:pt x="63" y="875"/>
                  </a:lnTo>
                  <a:lnTo>
                    <a:pt x="94" y="969"/>
                  </a:lnTo>
                  <a:lnTo>
                    <a:pt x="94" y="1032"/>
                  </a:lnTo>
                  <a:lnTo>
                    <a:pt x="94" y="1219"/>
                  </a:lnTo>
                  <a:lnTo>
                    <a:pt x="125" y="1344"/>
                  </a:lnTo>
                  <a:lnTo>
                    <a:pt x="249" y="1375"/>
                  </a:lnTo>
                  <a:lnTo>
                    <a:pt x="249" y="1438"/>
                  </a:lnTo>
                  <a:lnTo>
                    <a:pt x="343" y="1438"/>
                  </a:lnTo>
                  <a:lnTo>
                    <a:pt x="437" y="1469"/>
                  </a:lnTo>
                  <a:lnTo>
                    <a:pt x="468" y="1469"/>
                  </a:lnTo>
                  <a:lnTo>
                    <a:pt x="530" y="1469"/>
                  </a:lnTo>
                  <a:lnTo>
                    <a:pt x="655" y="1563"/>
                  </a:lnTo>
                  <a:lnTo>
                    <a:pt x="718" y="1594"/>
                  </a:lnTo>
                  <a:lnTo>
                    <a:pt x="843" y="1594"/>
                  </a:lnTo>
                  <a:lnTo>
                    <a:pt x="905" y="1625"/>
                  </a:lnTo>
                  <a:lnTo>
                    <a:pt x="999" y="1719"/>
                  </a:lnTo>
                  <a:lnTo>
                    <a:pt x="1030" y="1782"/>
                  </a:lnTo>
                  <a:lnTo>
                    <a:pt x="1062" y="1844"/>
                  </a:lnTo>
                  <a:lnTo>
                    <a:pt x="1187" y="1844"/>
                  </a:lnTo>
                  <a:lnTo>
                    <a:pt x="1249" y="1844"/>
                  </a:lnTo>
                  <a:lnTo>
                    <a:pt x="1280" y="1844"/>
                  </a:lnTo>
                  <a:lnTo>
                    <a:pt x="1374" y="1907"/>
                  </a:lnTo>
                  <a:lnTo>
                    <a:pt x="1468" y="1907"/>
                  </a:lnTo>
                  <a:lnTo>
                    <a:pt x="1562" y="1969"/>
                  </a:lnTo>
                  <a:lnTo>
                    <a:pt x="1593" y="1969"/>
                  </a:lnTo>
                  <a:lnTo>
                    <a:pt x="1624" y="1969"/>
                  </a:lnTo>
                  <a:lnTo>
                    <a:pt x="1687" y="1907"/>
                  </a:lnTo>
                  <a:lnTo>
                    <a:pt x="1718" y="1907"/>
                  </a:lnTo>
                  <a:lnTo>
                    <a:pt x="1812" y="1844"/>
                  </a:lnTo>
                  <a:lnTo>
                    <a:pt x="1937" y="1782"/>
                  </a:lnTo>
                  <a:lnTo>
                    <a:pt x="2093" y="1782"/>
                  </a:lnTo>
                  <a:lnTo>
                    <a:pt x="2155" y="1813"/>
                  </a:lnTo>
                  <a:lnTo>
                    <a:pt x="2218" y="1844"/>
                  </a:lnTo>
                  <a:lnTo>
                    <a:pt x="2311" y="1907"/>
                  </a:lnTo>
                  <a:lnTo>
                    <a:pt x="2374" y="1969"/>
                  </a:lnTo>
                  <a:lnTo>
                    <a:pt x="2437" y="2032"/>
                  </a:lnTo>
                  <a:lnTo>
                    <a:pt x="2437" y="2094"/>
                  </a:lnTo>
                  <a:lnTo>
                    <a:pt x="2499" y="2157"/>
                  </a:lnTo>
                  <a:lnTo>
                    <a:pt x="2530" y="2219"/>
                  </a:lnTo>
                  <a:lnTo>
                    <a:pt x="2624" y="2157"/>
                  </a:lnTo>
                  <a:lnTo>
                    <a:pt x="2749" y="2094"/>
                  </a:lnTo>
                  <a:lnTo>
                    <a:pt x="2687" y="2032"/>
                  </a:lnTo>
                  <a:lnTo>
                    <a:pt x="2687" y="1907"/>
                  </a:lnTo>
                  <a:lnTo>
                    <a:pt x="2749" y="1813"/>
                  </a:lnTo>
                  <a:lnTo>
                    <a:pt x="2749" y="1782"/>
                  </a:lnTo>
                  <a:lnTo>
                    <a:pt x="2780" y="1657"/>
                  </a:lnTo>
                  <a:lnTo>
                    <a:pt x="2843" y="1594"/>
                  </a:lnTo>
                  <a:lnTo>
                    <a:pt x="2749" y="1563"/>
                  </a:lnTo>
                  <a:lnTo>
                    <a:pt x="2749" y="1438"/>
                  </a:lnTo>
                  <a:lnTo>
                    <a:pt x="2749" y="1344"/>
                  </a:lnTo>
                  <a:lnTo>
                    <a:pt x="2749" y="1250"/>
                  </a:lnTo>
                  <a:lnTo>
                    <a:pt x="2780" y="1157"/>
                  </a:lnTo>
                  <a:lnTo>
                    <a:pt x="2780" y="1125"/>
                  </a:lnTo>
                  <a:lnTo>
                    <a:pt x="2749" y="1063"/>
                  </a:lnTo>
                  <a:lnTo>
                    <a:pt x="2749" y="1000"/>
                  </a:lnTo>
                  <a:lnTo>
                    <a:pt x="2749" y="938"/>
                  </a:lnTo>
                  <a:lnTo>
                    <a:pt x="2749" y="813"/>
                  </a:lnTo>
                  <a:lnTo>
                    <a:pt x="2780" y="657"/>
                  </a:lnTo>
                  <a:lnTo>
                    <a:pt x="2843" y="563"/>
                  </a:lnTo>
                  <a:lnTo>
                    <a:pt x="2749" y="469"/>
                  </a:lnTo>
                  <a:lnTo>
                    <a:pt x="2749" y="407"/>
                  </a:lnTo>
                  <a:lnTo>
                    <a:pt x="2749" y="344"/>
                  </a:lnTo>
                  <a:lnTo>
                    <a:pt x="2749" y="313"/>
                  </a:lnTo>
                  <a:lnTo>
                    <a:pt x="2499" y="282"/>
                  </a:lnTo>
                  <a:lnTo>
                    <a:pt x="2343" y="282"/>
                  </a:lnTo>
                  <a:lnTo>
                    <a:pt x="2218" y="313"/>
                  </a:lnTo>
                  <a:lnTo>
                    <a:pt x="2124" y="313"/>
                  </a:lnTo>
                  <a:lnTo>
                    <a:pt x="1937" y="282"/>
                  </a:lnTo>
                  <a:lnTo>
                    <a:pt x="1749" y="250"/>
                  </a:lnTo>
                  <a:lnTo>
                    <a:pt x="1562" y="219"/>
                  </a:lnTo>
                  <a:lnTo>
                    <a:pt x="1468" y="125"/>
                  </a:lnTo>
                </a:path>
              </a:pathLst>
            </a:custGeom>
            <a:solidFill>
              <a:schemeClr val="accent1"/>
            </a:solid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8" name="Freeform 35">
              <a:extLst>
                <a:ext uri="{FF2B5EF4-FFF2-40B4-BE49-F238E27FC236}">
                  <a16:creationId xmlns:a16="http://schemas.microsoft.com/office/drawing/2014/main" id="{0DA10552-F7EB-4C35-B56B-315B358764EB}"/>
                </a:ext>
              </a:extLst>
            </p:cNvPr>
            <p:cNvSpPr>
              <a:spLocks noChangeArrowheads="1"/>
            </p:cNvSpPr>
            <p:nvPr/>
          </p:nvSpPr>
          <p:spPr bwMode="auto">
            <a:xfrm>
              <a:off x="4000500" y="4048125"/>
              <a:ext cx="382588" cy="280988"/>
            </a:xfrm>
            <a:custGeom>
              <a:avLst/>
              <a:gdLst>
                <a:gd name="T0" fmla="*/ 969 w 1064"/>
                <a:gd name="T1" fmla="*/ 94 h 782"/>
                <a:gd name="T2" fmla="*/ 969 w 1064"/>
                <a:gd name="T3" fmla="*/ 94 h 782"/>
                <a:gd name="T4" fmla="*/ 969 w 1064"/>
                <a:gd name="T5" fmla="*/ 62 h 782"/>
                <a:gd name="T6" fmla="*/ 969 w 1064"/>
                <a:gd name="T7" fmla="*/ 31 h 782"/>
                <a:gd name="T8" fmla="*/ 813 w 1064"/>
                <a:gd name="T9" fmla="*/ 0 h 782"/>
                <a:gd name="T10" fmla="*/ 563 w 1064"/>
                <a:gd name="T11" fmla="*/ 0 h 782"/>
                <a:gd name="T12" fmla="*/ 531 w 1064"/>
                <a:gd name="T13" fmla="*/ 31 h 782"/>
                <a:gd name="T14" fmla="*/ 531 w 1064"/>
                <a:gd name="T15" fmla="*/ 94 h 782"/>
                <a:gd name="T16" fmla="*/ 469 w 1064"/>
                <a:gd name="T17" fmla="*/ 94 h 782"/>
                <a:gd name="T18" fmla="*/ 344 w 1064"/>
                <a:gd name="T19" fmla="*/ 187 h 782"/>
                <a:gd name="T20" fmla="*/ 219 w 1064"/>
                <a:gd name="T21" fmla="*/ 406 h 782"/>
                <a:gd name="T22" fmla="*/ 219 w 1064"/>
                <a:gd name="T23" fmla="*/ 656 h 782"/>
                <a:gd name="T24" fmla="*/ 125 w 1064"/>
                <a:gd name="T25" fmla="*/ 656 h 782"/>
                <a:gd name="T26" fmla="*/ 0 w 1064"/>
                <a:gd name="T27" fmla="*/ 656 h 782"/>
                <a:gd name="T28" fmla="*/ 0 w 1064"/>
                <a:gd name="T29" fmla="*/ 719 h 782"/>
                <a:gd name="T30" fmla="*/ 156 w 1064"/>
                <a:gd name="T31" fmla="*/ 750 h 782"/>
                <a:gd name="T32" fmla="*/ 219 w 1064"/>
                <a:gd name="T33" fmla="*/ 750 h 782"/>
                <a:gd name="T34" fmla="*/ 313 w 1064"/>
                <a:gd name="T35" fmla="*/ 719 h 782"/>
                <a:gd name="T36" fmla="*/ 438 w 1064"/>
                <a:gd name="T37" fmla="*/ 719 h 782"/>
                <a:gd name="T38" fmla="*/ 469 w 1064"/>
                <a:gd name="T39" fmla="*/ 750 h 782"/>
                <a:gd name="T40" fmla="*/ 500 w 1064"/>
                <a:gd name="T41" fmla="*/ 781 h 782"/>
                <a:gd name="T42" fmla="*/ 531 w 1064"/>
                <a:gd name="T43" fmla="*/ 781 h 782"/>
                <a:gd name="T44" fmla="*/ 563 w 1064"/>
                <a:gd name="T45" fmla="*/ 719 h 782"/>
                <a:gd name="T46" fmla="*/ 656 w 1064"/>
                <a:gd name="T47" fmla="*/ 562 h 782"/>
                <a:gd name="T48" fmla="*/ 656 w 1064"/>
                <a:gd name="T49" fmla="*/ 531 h 782"/>
                <a:gd name="T50" fmla="*/ 688 w 1064"/>
                <a:gd name="T51" fmla="*/ 500 h 782"/>
                <a:gd name="T52" fmla="*/ 750 w 1064"/>
                <a:gd name="T53" fmla="*/ 500 h 782"/>
                <a:gd name="T54" fmla="*/ 875 w 1064"/>
                <a:gd name="T55" fmla="*/ 500 h 782"/>
                <a:gd name="T56" fmla="*/ 906 w 1064"/>
                <a:gd name="T57" fmla="*/ 469 h 782"/>
                <a:gd name="T58" fmla="*/ 969 w 1064"/>
                <a:gd name="T59" fmla="*/ 437 h 782"/>
                <a:gd name="T60" fmla="*/ 969 w 1064"/>
                <a:gd name="T61" fmla="*/ 406 h 782"/>
                <a:gd name="T62" fmla="*/ 969 w 1064"/>
                <a:gd name="T63" fmla="*/ 375 h 782"/>
                <a:gd name="T64" fmla="*/ 969 w 1064"/>
                <a:gd name="T65" fmla="*/ 312 h 782"/>
                <a:gd name="T66" fmla="*/ 1063 w 1064"/>
                <a:gd name="T67" fmla="*/ 219 h 782"/>
                <a:gd name="T68" fmla="*/ 969 w 1064"/>
                <a:gd name="T69" fmla="*/ 9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4" h="782">
                  <a:moveTo>
                    <a:pt x="969" y="94"/>
                  </a:moveTo>
                  <a:lnTo>
                    <a:pt x="969" y="94"/>
                  </a:lnTo>
                  <a:lnTo>
                    <a:pt x="969" y="62"/>
                  </a:lnTo>
                  <a:lnTo>
                    <a:pt x="969" y="31"/>
                  </a:lnTo>
                  <a:lnTo>
                    <a:pt x="813" y="0"/>
                  </a:lnTo>
                  <a:lnTo>
                    <a:pt x="563" y="0"/>
                  </a:lnTo>
                  <a:lnTo>
                    <a:pt x="531" y="31"/>
                  </a:lnTo>
                  <a:lnTo>
                    <a:pt x="531" y="94"/>
                  </a:lnTo>
                  <a:lnTo>
                    <a:pt x="469" y="94"/>
                  </a:lnTo>
                  <a:lnTo>
                    <a:pt x="344" y="187"/>
                  </a:lnTo>
                  <a:lnTo>
                    <a:pt x="219" y="406"/>
                  </a:lnTo>
                  <a:lnTo>
                    <a:pt x="219" y="656"/>
                  </a:lnTo>
                  <a:lnTo>
                    <a:pt x="125" y="656"/>
                  </a:lnTo>
                  <a:lnTo>
                    <a:pt x="0" y="656"/>
                  </a:lnTo>
                  <a:lnTo>
                    <a:pt x="0" y="719"/>
                  </a:lnTo>
                  <a:lnTo>
                    <a:pt x="156" y="750"/>
                  </a:lnTo>
                  <a:lnTo>
                    <a:pt x="219" y="750"/>
                  </a:lnTo>
                  <a:lnTo>
                    <a:pt x="313" y="719"/>
                  </a:lnTo>
                  <a:lnTo>
                    <a:pt x="438" y="719"/>
                  </a:lnTo>
                  <a:lnTo>
                    <a:pt x="469" y="750"/>
                  </a:lnTo>
                  <a:lnTo>
                    <a:pt x="500" y="781"/>
                  </a:lnTo>
                  <a:lnTo>
                    <a:pt x="531" y="781"/>
                  </a:lnTo>
                  <a:lnTo>
                    <a:pt x="563" y="719"/>
                  </a:lnTo>
                  <a:lnTo>
                    <a:pt x="656" y="562"/>
                  </a:lnTo>
                  <a:lnTo>
                    <a:pt x="656" y="531"/>
                  </a:lnTo>
                  <a:lnTo>
                    <a:pt x="688" y="500"/>
                  </a:lnTo>
                  <a:lnTo>
                    <a:pt x="750" y="500"/>
                  </a:lnTo>
                  <a:lnTo>
                    <a:pt x="875" y="500"/>
                  </a:lnTo>
                  <a:lnTo>
                    <a:pt x="906" y="469"/>
                  </a:lnTo>
                  <a:lnTo>
                    <a:pt x="969" y="437"/>
                  </a:lnTo>
                  <a:lnTo>
                    <a:pt x="969" y="406"/>
                  </a:lnTo>
                  <a:lnTo>
                    <a:pt x="969" y="375"/>
                  </a:lnTo>
                  <a:lnTo>
                    <a:pt x="969" y="312"/>
                  </a:lnTo>
                  <a:lnTo>
                    <a:pt x="1063" y="219"/>
                  </a:lnTo>
                  <a:lnTo>
                    <a:pt x="969" y="94"/>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9" name="Freeform 36">
              <a:extLst>
                <a:ext uri="{FF2B5EF4-FFF2-40B4-BE49-F238E27FC236}">
                  <a16:creationId xmlns:a16="http://schemas.microsoft.com/office/drawing/2014/main" id="{0476C563-AD1F-4C49-BFE4-31886DB0BA40}"/>
                </a:ext>
              </a:extLst>
            </p:cNvPr>
            <p:cNvSpPr>
              <a:spLocks noChangeArrowheads="1"/>
            </p:cNvSpPr>
            <p:nvPr/>
          </p:nvSpPr>
          <p:spPr bwMode="auto">
            <a:xfrm>
              <a:off x="4000500" y="4048125"/>
              <a:ext cx="382588" cy="280988"/>
            </a:xfrm>
            <a:custGeom>
              <a:avLst/>
              <a:gdLst>
                <a:gd name="T0" fmla="*/ 969 w 1064"/>
                <a:gd name="T1" fmla="*/ 94 h 782"/>
                <a:gd name="T2" fmla="*/ 969 w 1064"/>
                <a:gd name="T3" fmla="*/ 94 h 782"/>
                <a:gd name="T4" fmla="*/ 969 w 1064"/>
                <a:gd name="T5" fmla="*/ 62 h 782"/>
                <a:gd name="T6" fmla="*/ 969 w 1064"/>
                <a:gd name="T7" fmla="*/ 31 h 782"/>
                <a:gd name="T8" fmla="*/ 813 w 1064"/>
                <a:gd name="T9" fmla="*/ 0 h 782"/>
                <a:gd name="T10" fmla="*/ 563 w 1064"/>
                <a:gd name="T11" fmla="*/ 0 h 782"/>
                <a:gd name="T12" fmla="*/ 531 w 1064"/>
                <a:gd name="T13" fmla="*/ 31 h 782"/>
                <a:gd name="T14" fmla="*/ 531 w 1064"/>
                <a:gd name="T15" fmla="*/ 94 h 782"/>
                <a:gd name="T16" fmla="*/ 469 w 1064"/>
                <a:gd name="T17" fmla="*/ 94 h 782"/>
                <a:gd name="T18" fmla="*/ 344 w 1064"/>
                <a:gd name="T19" fmla="*/ 187 h 782"/>
                <a:gd name="T20" fmla="*/ 219 w 1064"/>
                <a:gd name="T21" fmla="*/ 406 h 782"/>
                <a:gd name="T22" fmla="*/ 219 w 1064"/>
                <a:gd name="T23" fmla="*/ 656 h 782"/>
                <a:gd name="T24" fmla="*/ 125 w 1064"/>
                <a:gd name="T25" fmla="*/ 656 h 782"/>
                <a:gd name="T26" fmla="*/ 0 w 1064"/>
                <a:gd name="T27" fmla="*/ 656 h 782"/>
                <a:gd name="T28" fmla="*/ 0 w 1064"/>
                <a:gd name="T29" fmla="*/ 719 h 782"/>
                <a:gd name="T30" fmla="*/ 156 w 1064"/>
                <a:gd name="T31" fmla="*/ 750 h 782"/>
                <a:gd name="T32" fmla="*/ 219 w 1064"/>
                <a:gd name="T33" fmla="*/ 750 h 782"/>
                <a:gd name="T34" fmla="*/ 313 w 1064"/>
                <a:gd name="T35" fmla="*/ 719 h 782"/>
                <a:gd name="T36" fmla="*/ 438 w 1064"/>
                <a:gd name="T37" fmla="*/ 719 h 782"/>
                <a:gd name="T38" fmla="*/ 469 w 1064"/>
                <a:gd name="T39" fmla="*/ 750 h 782"/>
                <a:gd name="T40" fmla="*/ 500 w 1064"/>
                <a:gd name="T41" fmla="*/ 781 h 782"/>
                <a:gd name="T42" fmla="*/ 531 w 1064"/>
                <a:gd name="T43" fmla="*/ 781 h 782"/>
                <a:gd name="T44" fmla="*/ 563 w 1064"/>
                <a:gd name="T45" fmla="*/ 719 h 782"/>
                <a:gd name="T46" fmla="*/ 656 w 1064"/>
                <a:gd name="T47" fmla="*/ 562 h 782"/>
                <a:gd name="T48" fmla="*/ 656 w 1064"/>
                <a:gd name="T49" fmla="*/ 531 h 782"/>
                <a:gd name="T50" fmla="*/ 688 w 1064"/>
                <a:gd name="T51" fmla="*/ 500 h 782"/>
                <a:gd name="T52" fmla="*/ 750 w 1064"/>
                <a:gd name="T53" fmla="*/ 500 h 782"/>
                <a:gd name="T54" fmla="*/ 875 w 1064"/>
                <a:gd name="T55" fmla="*/ 500 h 782"/>
                <a:gd name="T56" fmla="*/ 906 w 1064"/>
                <a:gd name="T57" fmla="*/ 469 h 782"/>
                <a:gd name="T58" fmla="*/ 969 w 1064"/>
                <a:gd name="T59" fmla="*/ 437 h 782"/>
                <a:gd name="T60" fmla="*/ 969 w 1064"/>
                <a:gd name="T61" fmla="*/ 406 h 782"/>
                <a:gd name="T62" fmla="*/ 969 w 1064"/>
                <a:gd name="T63" fmla="*/ 375 h 782"/>
                <a:gd name="T64" fmla="*/ 969 w 1064"/>
                <a:gd name="T65" fmla="*/ 312 h 782"/>
                <a:gd name="T66" fmla="*/ 1063 w 1064"/>
                <a:gd name="T67" fmla="*/ 219 h 782"/>
                <a:gd name="T68" fmla="*/ 969 w 1064"/>
                <a:gd name="T69" fmla="*/ 9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4" h="782">
                  <a:moveTo>
                    <a:pt x="969" y="94"/>
                  </a:moveTo>
                  <a:lnTo>
                    <a:pt x="969" y="94"/>
                  </a:lnTo>
                  <a:lnTo>
                    <a:pt x="969" y="62"/>
                  </a:lnTo>
                  <a:lnTo>
                    <a:pt x="969" y="31"/>
                  </a:lnTo>
                  <a:lnTo>
                    <a:pt x="813" y="0"/>
                  </a:lnTo>
                  <a:lnTo>
                    <a:pt x="563" y="0"/>
                  </a:lnTo>
                  <a:lnTo>
                    <a:pt x="531" y="31"/>
                  </a:lnTo>
                  <a:lnTo>
                    <a:pt x="531" y="94"/>
                  </a:lnTo>
                  <a:lnTo>
                    <a:pt x="469" y="94"/>
                  </a:lnTo>
                  <a:lnTo>
                    <a:pt x="344" y="187"/>
                  </a:lnTo>
                  <a:lnTo>
                    <a:pt x="219" y="406"/>
                  </a:lnTo>
                  <a:lnTo>
                    <a:pt x="219" y="656"/>
                  </a:lnTo>
                  <a:lnTo>
                    <a:pt x="125" y="656"/>
                  </a:lnTo>
                  <a:lnTo>
                    <a:pt x="0" y="656"/>
                  </a:lnTo>
                  <a:lnTo>
                    <a:pt x="0" y="719"/>
                  </a:lnTo>
                  <a:lnTo>
                    <a:pt x="156" y="750"/>
                  </a:lnTo>
                  <a:lnTo>
                    <a:pt x="219" y="750"/>
                  </a:lnTo>
                  <a:lnTo>
                    <a:pt x="313" y="719"/>
                  </a:lnTo>
                  <a:lnTo>
                    <a:pt x="438" y="719"/>
                  </a:lnTo>
                  <a:lnTo>
                    <a:pt x="469" y="750"/>
                  </a:lnTo>
                  <a:lnTo>
                    <a:pt x="500" y="781"/>
                  </a:lnTo>
                  <a:lnTo>
                    <a:pt x="531" y="781"/>
                  </a:lnTo>
                  <a:lnTo>
                    <a:pt x="563" y="719"/>
                  </a:lnTo>
                  <a:lnTo>
                    <a:pt x="656" y="562"/>
                  </a:lnTo>
                  <a:lnTo>
                    <a:pt x="656" y="531"/>
                  </a:lnTo>
                  <a:lnTo>
                    <a:pt x="688" y="500"/>
                  </a:lnTo>
                  <a:lnTo>
                    <a:pt x="750" y="500"/>
                  </a:lnTo>
                  <a:lnTo>
                    <a:pt x="875" y="500"/>
                  </a:lnTo>
                  <a:lnTo>
                    <a:pt x="906" y="469"/>
                  </a:lnTo>
                  <a:lnTo>
                    <a:pt x="969" y="437"/>
                  </a:lnTo>
                  <a:lnTo>
                    <a:pt x="969" y="406"/>
                  </a:lnTo>
                  <a:lnTo>
                    <a:pt x="969" y="375"/>
                  </a:lnTo>
                  <a:lnTo>
                    <a:pt x="969" y="312"/>
                  </a:lnTo>
                  <a:lnTo>
                    <a:pt x="1063" y="219"/>
                  </a:lnTo>
                  <a:lnTo>
                    <a:pt x="969" y="94"/>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0" name="Freeform 37">
              <a:extLst>
                <a:ext uri="{FF2B5EF4-FFF2-40B4-BE49-F238E27FC236}">
                  <a16:creationId xmlns:a16="http://schemas.microsoft.com/office/drawing/2014/main" id="{EED9C8D2-44A8-40EE-9C37-6F33FF7A47D1}"/>
                </a:ext>
              </a:extLst>
            </p:cNvPr>
            <p:cNvSpPr>
              <a:spLocks noChangeArrowheads="1"/>
            </p:cNvSpPr>
            <p:nvPr/>
          </p:nvSpPr>
          <p:spPr bwMode="auto">
            <a:xfrm>
              <a:off x="4000500" y="4048125"/>
              <a:ext cx="382588" cy="280988"/>
            </a:xfrm>
            <a:custGeom>
              <a:avLst/>
              <a:gdLst>
                <a:gd name="T0" fmla="*/ 969 w 1064"/>
                <a:gd name="T1" fmla="*/ 94 h 782"/>
                <a:gd name="T2" fmla="*/ 969 w 1064"/>
                <a:gd name="T3" fmla="*/ 94 h 782"/>
                <a:gd name="T4" fmla="*/ 969 w 1064"/>
                <a:gd name="T5" fmla="*/ 62 h 782"/>
                <a:gd name="T6" fmla="*/ 969 w 1064"/>
                <a:gd name="T7" fmla="*/ 31 h 782"/>
                <a:gd name="T8" fmla="*/ 813 w 1064"/>
                <a:gd name="T9" fmla="*/ 0 h 782"/>
                <a:gd name="T10" fmla="*/ 563 w 1064"/>
                <a:gd name="T11" fmla="*/ 0 h 782"/>
                <a:gd name="T12" fmla="*/ 531 w 1064"/>
                <a:gd name="T13" fmla="*/ 31 h 782"/>
                <a:gd name="T14" fmla="*/ 531 w 1064"/>
                <a:gd name="T15" fmla="*/ 94 h 782"/>
                <a:gd name="T16" fmla="*/ 469 w 1064"/>
                <a:gd name="T17" fmla="*/ 94 h 782"/>
                <a:gd name="T18" fmla="*/ 344 w 1064"/>
                <a:gd name="T19" fmla="*/ 187 h 782"/>
                <a:gd name="T20" fmla="*/ 219 w 1064"/>
                <a:gd name="T21" fmla="*/ 406 h 782"/>
                <a:gd name="T22" fmla="*/ 219 w 1064"/>
                <a:gd name="T23" fmla="*/ 656 h 782"/>
                <a:gd name="T24" fmla="*/ 125 w 1064"/>
                <a:gd name="T25" fmla="*/ 656 h 782"/>
                <a:gd name="T26" fmla="*/ 0 w 1064"/>
                <a:gd name="T27" fmla="*/ 656 h 782"/>
                <a:gd name="T28" fmla="*/ 0 w 1064"/>
                <a:gd name="T29" fmla="*/ 719 h 782"/>
                <a:gd name="T30" fmla="*/ 156 w 1064"/>
                <a:gd name="T31" fmla="*/ 750 h 782"/>
                <a:gd name="T32" fmla="*/ 219 w 1064"/>
                <a:gd name="T33" fmla="*/ 750 h 782"/>
                <a:gd name="T34" fmla="*/ 313 w 1064"/>
                <a:gd name="T35" fmla="*/ 719 h 782"/>
                <a:gd name="T36" fmla="*/ 438 w 1064"/>
                <a:gd name="T37" fmla="*/ 719 h 782"/>
                <a:gd name="T38" fmla="*/ 469 w 1064"/>
                <a:gd name="T39" fmla="*/ 750 h 782"/>
                <a:gd name="T40" fmla="*/ 500 w 1064"/>
                <a:gd name="T41" fmla="*/ 781 h 782"/>
                <a:gd name="T42" fmla="*/ 531 w 1064"/>
                <a:gd name="T43" fmla="*/ 781 h 782"/>
                <a:gd name="T44" fmla="*/ 563 w 1064"/>
                <a:gd name="T45" fmla="*/ 719 h 782"/>
                <a:gd name="T46" fmla="*/ 656 w 1064"/>
                <a:gd name="T47" fmla="*/ 562 h 782"/>
                <a:gd name="T48" fmla="*/ 656 w 1064"/>
                <a:gd name="T49" fmla="*/ 531 h 782"/>
                <a:gd name="T50" fmla="*/ 688 w 1064"/>
                <a:gd name="T51" fmla="*/ 500 h 782"/>
                <a:gd name="T52" fmla="*/ 750 w 1064"/>
                <a:gd name="T53" fmla="*/ 500 h 782"/>
                <a:gd name="T54" fmla="*/ 875 w 1064"/>
                <a:gd name="T55" fmla="*/ 500 h 782"/>
                <a:gd name="T56" fmla="*/ 906 w 1064"/>
                <a:gd name="T57" fmla="*/ 469 h 782"/>
                <a:gd name="T58" fmla="*/ 969 w 1064"/>
                <a:gd name="T59" fmla="*/ 437 h 782"/>
                <a:gd name="T60" fmla="*/ 969 w 1064"/>
                <a:gd name="T61" fmla="*/ 406 h 782"/>
                <a:gd name="T62" fmla="*/ 969 w 1064"/>
                <a:gd name="T63" fmla="*/ 375 h 782"/>
                <a:gd name="T64" fmla="*/ 969 w 1064"/>
                <a:gd name="T65" fmla="*/ 312 h 782"/>
                <a:gd name="T66" fmla="*/ 1063 w 1064"/>
                <a:gd name="T67" fmla="*/ 219 h 782"/>
                <a:gd name="T68" fmla="*/ 969 w 1064"/>
                <a:gd name="T69" fmla="*/ 9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4" h="782">
                  <a:moveTo>
                    <a:pt x="969" y="94"/>
                  </a:moveTo>
                  <a:lnTo>
                    <a:pt x="969" y="94"/>
                  </a:lnTo>
                  <a:lnTo>
                    <a:pt x="969" y="62"/>
                  </a:lnTo>
                  <a:lnTo>
                    <a:pt x="969" y="31"/>
                  </a:lnTo>
                  <a:lnTo>
                    <a:pt x="813" y="0"/>
                  </a:lnTo>
                  <a:lnTo>
                    <a:pt x="563" y="0"/>
                  </a:lnTo>
                  <a:lnTo>
                    <a:pt x="531" y="31"/>
                  </a:lnTo>
                  <a:lnTo>
                    <a:pt x="531" y="94"/>
                  </a:lnTo>
                  <a:lnTo>
                    <a:pt x="469" y="94"/>
                  </a:lnTo>
                  <a:lnTo>
                    <a:pt x="344" y="187"/>
                  </a:lnTo>
                  <a:lnTo>
                    <a:pt x="219" y="406"/>
                  </a:lnTo>
                  <a:lnTo>
                    <a:pt x="219" y="656"/>
                  </a:lnTo>
                  <a:lnTo>
                    <a:pt x="125" y="656"/>
                  </a:lnTo>
                  <a:lnTo>
                    <a:pt x="0" y="656"/>
                  </a:lnTo>
                  <a:lnTo>
                    <a:pt x="0" y="719"/>
                  </a:lnTo>
                  <a:lnTo>
                    <a:pt x="156" y="750"/>
                  </a:lnTo>
                  <a:lnTo>
                    <a:pt x="219" y="750"/>
                  </a:lnTo>
                  <a:lnTo>
                    <a:pt x="313" y="719"/>
                  </a:lnTo>
                  <a:lnTo>
                    <a:pt x="438" y="719"/>
                  </a:lnTo>
                  <a:lnTo>
                    <a:pt x="469" y="750"/>
                  </a:lnTo>
                  <a:lnTo>
                    <a:pt x="500" y="781"/>
                  </a:lnTo>
                  <a:lnTo>
                    <a:pt x="531" y="781"/>
                  </a:lnTo>
                  <a:lnTo>
                    <a:pt x="563" y="719"/>
                  </a:lnTo>
                  <a:lnTo>
                    <a:pt x="656" y="562"/>
                  </a:lnTo>
                  <a:lnTo>
                    <a:pt x="656" y="531"/>
                  </a:lnTo>
                  <a:lnTo>
                    <a:pt x="688" y="500"/>
                  </a:lnTo>
                  <a:lnTo>
                    <a:pt x="750" y="500"/>
                  </a:lnTo>
                  <a:lnTo>
                    <a:pt x="875" y="500"/>
                  </a:lnTo>
                  <a:lnTo>
                    <a:pt x="906" y="469"/>
                  </a:lnTo>
                  <a:lnTo>
                    <a:pt x="969" y="437"/>
                  </a:lnTo>
                  <a:lnTo>
                    <a:pt x="969" y="406"/>
                  </a:lnTo>
                  <a:lnTo>
                    <a:pt x="969" y="375"/>
                  </a:lnTo>
                  <a:lnTo>
                    <a:pt x="969" y="312"/>
                  </a:lnTo>
                  <a:lnTo>
                    <a:pt x="1063" y="219"/>
                  </a:lnTo>
                  <a:lnTo>
                    <a:pt x="969" y="94"/>
                  </a:lnTo>
                </a:path>
              </a:pathLst>
            </a:custGeom>
            <a:solidFill>
              <a:schemeClr val="accent2"/>
            </a:solid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1" name="Freeform 38">
              <a:extLst>
                <a:ext uri="{FF2B5EF4-FFF2-40B4-BE49-F238E27FC236}">
                  <a16:creationId xmlns:a16="http://schemas.microsoft.com/office/drawing/2014/main" id="{C0BCDB52-9693-4364-8683-4695B7FD4BD3}"/>
                </a:ext>
              </a:extLst>
            </p:cNvPr>
            <p:cNvSpPr>
              <a:spLocks noChangeArrowheads="1"/>
            </p:cNvSpPr>
            <p:nvPr/>
          </p:nvSpPr>
          <p:spPr bwMode="auto">
            <a:xfrm>
              <a:off x="4270375" y="5284788"/>
              <a:ext cx="57150" cy="68262"/>
            </a:xfrm>
            <a:custGeom>
              <a:avLst/>
              <a:gdLst>
                <a:gd name="T0" fmla="*/ 156 w 157"/>
                <a:gd name="T1" fmla="*/ 63 h 189"/>
                <a:gd name="T2" fmla="*/ 63 w 157"/>
                <a:gd name="T3" fmla="*/ 0 h 189"/>
                <a:gd name="T4" fmla="*/ 0 w 157"/>
                <a:gd name="T5" fmla="*/ 63 h 189"/>
                <a:gd name="T6" fmla="*/ 94 w 157"/>
                <a:gd name="T7" fmla="*/ 188 h 189"/>
                <a:gd name="T8" fmla="*/ 94 w 157"/>
                <a:gd name="T9" fmla="*/ 125 h 189"/>
                <a:gd name="T10" fmla="*/ 125 w 157"/>
                <a:gd name="T11" fmla="*/ 94 h 189"/>
                <a:gd name="T12" fmla="*/ 156 w 157"/>
                <a:gd name="T13" fmla="*/ 63 h 189"/>
              </a:gdLst>
              <a:ahLst/>
              <a:cxnLst>
                <a:cxn ang="0">
                  <a:pos x="T0" y="T1"/>
                </a:cxn>
                <a:cxn ang="0">
                  <a:pos x="T2" y="T3"/>
                </a:cxn>
                <a:cxn ang="0">
                  <a:pos x="T4" y="T5"/>
                </a:cxn>
                <a:cxn ang="0">
                  <a:pos x="T6" y="T7"/>
                </a:cxn>
                <a:cxn ang="0">
                  <a:pos x="T8" y="T9"/>
                </a:cxn>
                <a:cxn ang="0">
                  <a:pos x="T10" y="T11"/>
                </a:cxn>
                <a:cxn ang="0">
                  <a:pos x="T12" y="T13"/>
                </a:cxn>
              </a:cxnLst>
              <a:rect l="0" t="0" r="r" b="b"/>
              <a:pathLst>
                <a:path w="157" h="189">
                  <a:moveTo>
                    <a:pt x="156" y="63"/>
                  </a:moveTo>
                  <a:lnTo>
                    <a:pt x="63" y="0"/>
                  </a:lnTo>
                  <a:lnTo>
                    <a:pt x="0" y="63"/>
                  </a:lnTo>
                  <a:lnTo>
                    <a:pt x="94" y="188"/>
                  </a:lnTo>
                  <a:lnTo>
                    <a:pt x="94" y="125"/>
                  </a:lnTo>
                  <a:lnTo>
                    <a:pt x="125" y="94"/>
                  </a:lnTo>
                  <a:lnTo>
                    <a:pt x="156" y="63"/>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2" name="Freeform 39">
              <a:extLst>
                <a:ext uri="{FF2B5EF4-FFF2-40B4-BE49-F238E27FC236}">
                  <a16:creationId xmlns:a16="http://schemas.microsoft.com/office/drawing/2014/main" id="{070DB584-8CC0-4B19-93D9-952C0D122196}"/>
                </a:ext>
              </a:extLst>
            </p:cNvPr>
            <p:cNvSpPr>
              <a:spLocks noChangeArrowheads="1"/>
            </p:cNvSpPr>
            <p:nvPr/>
          </p:nvSpPr>
          <p:spPr bwMode="auto">
            <a:xfrm>
              <a:off x="4270375" y="5284788"/>
              <a:ext cx="57150" cy="68262"/>
            </a:xfrm>
            <a:custGeom>
              <a:avLst/>
              <a:gdLst>
                <a:gd name="T0" fmla="*/ 156 w 157"/>
                <a:gd name="T1" fmla="*/ 63 h 189"/>
                <a:gd name="T2" fmla="*/ 63 w 157"/>
                <a:gd name="T3" fmla="*/ 0 h 189"/>
                <a:gd name="T4" fmla="*/ 0 w 157"/>
                <a:gd name="T5" fmla="*/ 63 h 189"/>
                <a:gd name="T6" fmla="*/ 94 w 157"/>
                <a:gd name="T7" fmla="*/ 188 h 189"/>
                <a:gd name="T8" fmla="*/ 94 w 157"/>
                <a:gd name="T9" fmla="*/ 125 h 189"/>
                <a:gd name="T10" fmla="*/ 125 w 157"/>
                <a:gd name="T11" fmla="*/ 94 h 189"/>
                <a:gd name="T12" fmla="*/ 156 w 157"/>
                <a:gd name="T13" fmla="*/ 63 h 189"/>
              </a:gdLst>
              <a:ahLst/>
              <a:cxnLst>
                <a:cxn ang="0">
                  <a:pos x="T0" y="T1"/>
                </a:cxn>
                <a:cxn ang="0">
                  <a:pos x="T2" y="T3"/>
                </a:cxn>
                <a:cxn ang="0">
                  <a:pos x="T4" y="T5"/>
                </a:cxn>
                <a:cxn ang="0">
                  <a:pos x="T6" y="T7"/>
                </a:cxn>
                <a:cxn ang="0">
                  <a:pos x="T8" y="T9"/>
                </a:cxn>
                <a:cxn ang="0">
                  <a:pos x="T10" y="T11"/>
                </a:cxn>
                <a:cxn ang="0">
                  <a:pos x="T12" y="T13"/>
                </a:cxn>
              </a:cxnLst>
              <a:rect l="0" t="0" r="r" b="b"/>
              <a:pathLst>
                <a:path w="157" h="189">
                  <a:moveTo>
                    <a:pt x="156" y="63"/>
                  </a:moveTo>
                  <a:lnTo>
                    <a:pt x="63" y="0"/>
                  </a:lnTo>
                  <a:lnTo>
                    <a:pt x="0" y="63"/>
                  </a:lnTo>
                  <a:lnTo>
                    <a:pt x="94" y="188"/>
                  </a:lnTo>
                  <a:lnTo>
                    <a:pt x="94" y="125"/>
                  </a:lnTo>
                  <a:lnTo>
                    <a:pt x="125" y="94"/>
                  </a:lnTo>
                  <a:lnTo>
                    <a:pt x="156" y="63"/>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3" name="Freeform 40">
              <a:extLst>
                <a:ext uri="{FF2B5EF4-FFF2-40B4-BE49-F238E27FC236}">
                  <a16:creationId xmlns:a16="http://schemas.microsoft.com/office/drawing/2014/main" id="{6C1ADFC3-D392-411D-8A3B-A157DA440902}"/>
                </a:ext>
              </a:extLst>
            </p:cNvPr>
            <p:cNvSpPr>
              <a:spLocks noChangeArrowheads="1"/>
            </p:cNvSpPr>
            <p:nvPr/>
          </p:nvSpPr>
          <p:spPr bwMode="auto">
            <a:xfrm>
              <a:off x="4270375" y="5284788"/>
              <a:ext cx="57150" cy="68262"/>
            </a:xfrm>
            <a:custGeom>
              <a:avLst/>
              <a:gdLst>
                <a:gd name="T0" fmla="*/ 156 w 157"/>
                <a:gd name="T1" fmla="*/ 63 h 189"/>
                <a:gd name="T2" fmla="*/ 63 w 157"/>
                <a:gd name="T3" fmla="*/ 0 h 189"/>
                <a:gd name="T4" fmla="*/ 0 w 157"/>
                <a:gd name="T5" fmla="*/ 63 h 189"/>
                <a:gd name="T6" fmla="*/ 94 w 157"/>
                <a:gd name="T7" fmla="*/ 188 h 189"/>
                <a:gd name="T8" fmla="*/ 94 w 157"/>
                <a:gd name="T9" fmla="*/ 125 h 189"/>
                <a:gd name="T10" fmla="*/ 125 w 157"/>
                <a:gd name="T11" fmla="*/ 94 h 189"/>
                <a:gd name="T12" fmla="*/ 156 w 157"/>
                <a:gd name="T13" fmla="*/ 63 h 189"/>
              </a:gdLst>
              <a:ahLst/>
              <a:cxnLst>
                <a:cxn ang="0">
                  <a:pos x="T0" y="T1"/>
                </a:cxn>
                <a:cxn ang="0">
                  <a:pos x="T2" y="T3"/>
                </a:cxn>
                <a:cxn ang="0">
                  <a:pos x="T4" y="T5"/>
                </a:cxn>
                <a:cxn ang="0">
                  <a:pos x="T6" y="T7"/>
                </a:cxn>
                <a:cxn ang="0">
                  <a:pos x="T8" y="T9"/>
                </a:cxn>
                <a:cxn ang="0">
                  <a:pos x="T10" y="T11"/>
                </a:cxn>
                <a:cxn ang="0">
                  <a:pos x="T12" y="T13"/>
                </a:cxn>
              </a:cxnLst>
              <a:rect l="0" t="0" r="r" b="b"/>
              <a:pathLst>
                <a:path w="157" h="189">
                  <a:moveTo>
                    <a:pt x="156" y="63"/>
                  </a:moveTo>
                  <a:lnTo>
                    <a:pt x="63" y="0"/>
                  </a:lnTo>
                  <a:lnTo>
                    <a:pt x="0" y="63"/>
                  </a:lnTo>
                  <a:lnTo>
                    <a:pt x="94" y="188"/>
                  </a:lnTo>
                  <a:lnTo>
                    <a:pt x="94" y="125"/>
                  </a:lnTo>
                  <a:lnTo>
                    <a:pt x="125" y="94"/>
                  </a:lnTo>
                  <a:lnTo>
                    <a:pt x="156" y="63"/>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4" name="Freeform 41">
              <a:extLst>
                <a:ext uri="{FF2B5EF4-FFF2-40B4-BE49-F238E27FC236}">
                  <a16:creationId xmlns:a16="http://schemas.microsoft.com/office/drawing/2014/main" id="{96510C7C-0411-4BB8-A8CC-7E330ACBB74E}"/>
                </a:ext>
              </a:extLst>
            </p:cNvPr>
            <p:cNvSpPr>
              <a:spLocks noChangeArrowheads="1"/>
            </p:cNvSpPr>
            <p:nvPr/>
          </p:nvSpPr>
          <p:spPr bwMode="auto">
            <a:xfrm>
              <a:off x="6181725" y="4645025"/>
              <a:ext cx="360363" cy="415925"/>
            </a:xfrm>
            <a:custGeom>
              <a:avLst/>
              <a:gdLst>
                <a:gd name="T0" fmla="*/ 500 w 1001"/>
                <a:gd name="T1" fmla="*/ 1156 h 1157"/>
                <a:gd name="T2" fmla="*/ 562 w 1001"/>
                <a:gd name="T3" fmla="*/ 1125 h 1157"/>
                <a:gd name="T4" fmla="*/ 624 w 1001"/>
                <a:gd name="T5" fmla="*/ 1031 h 1157"/>
                <a:gd name="T6" fmla="*/ 656 w 1001"/>
                <a:gd name="T7" fmla="*/ 906 h 1157"/>
                <a:gd name="T8" fmla="*/ 750 w 1001"/>
                <a:gd name="T9" fmla="*/ 844 h 1157"/>
                <a:gd name="T10" fmla="*/ 781 w 1001"/>
                <a:gd name="T11" fmla="*/ 844 h 1157"/>
                <a:gd name="T12" fmla="*/ 843 w 1001"/>
                <a:gd name="T13" fmla="*/ 875 h 1157"/>
                <a:gd name="T14" fmla="*/ 906 w 1001"/>
                <a:gd name="T15" fmla="*/ 906 h 1157"/>
                <a:gd name="T16" fmla="*/ 1000 w 1001"/>
                <a:gd name="T17" fmla="*/ 969 h 1157"/>
                <a:gd name="T18" fmla="*/ 843 w 1001"/>
                <a:gd name="T19" fmla="*/ 781 h 1157"/>
                <a:gd name="T20" fmla="*/ 812 w 1001"/>
                <a:gd name="T21" fmla="*/ 719 h 1157"/>
                <a:gd name="T22" fmla="*/ 781 w 1001"/>
                <a:gd name="T23" fmla="*/ 594 h 1157"/>
                <a:gd name="T24" fmla="*/ 781 w 1001"/>
                <a:gd name="T25" fmla="*/ 563 h 1157"/>
                <a:gd name="T26" fmla="*/ 750 w 1001"/>
                <a:gd name="T27" fmla="*/ 500 h 1157"/>
                <a:gd name="T28" fmla="*/ 687 w 1001"/>
                <a:gd name="T29" fmla="*/ 406 h 1157"/>
                <a:gd name="T30" fmla="*/ 656 w 1001"/>
                <a:gd name="T31" fmla="*/ 313 h 1157"/>
                <a:gd name="T32" fmla="*/ 656 w 1001"/>
                <a:gd name="T33" fmla="*/ 219 h 1157"/>
                <a:gd name="T34" fmla="*/ 562 w 1001"/>
                <a:gd name="T35" fmla="*/ 188 h 1157"/>
                <a:gd name="T36" fmla="*/ 500 w 1001"/>
                <a:gd name="T37" fmla="*/ 125 h 1157"/>
                <a:gd name="T38" fmla="*/ 437 w 1001"/>
                <a:gd name="T39" fmla="*/ 94 h 1157"/>
                <a:gd name="T40" fmla="*/ 375 w 1001"/>
                <a:gd name="T41" fmla="*/ 31 h 1157"/>
                <a:gd name="T42" fmla="*/ 343 w 1001"/>
                <a:gd name="T43" fmla="*/ 31 h 1157"/>
                <a:gd name="T44" fmla="*/ 250 w 1001"/>
                <a:gd name="T45" fmla="*/ 0 h 1157"/>
                <a:gd name="T46" fmla="*/ 156 w 1001"/>
                <a:gd name="T47" fmla="*/ 0 h 1157"/>
                <a:gd name="T48" fmla="*/ 93 w 1001"/>
                <a:gd name="T49" fmla="*/ 31 h 1157"/>
                <a:gd name="T50" fmla="*/ 0 w 1001"/>
                <a:gd name="T51" fmla="*/ 94 h 1157"/>
                <a:gd name="T52" fmla="*/ 93 w 1001"/>
                <a:gd name="T53" fmla="*/ 125 h 1157"/>
                <a:gd name="T54" fmla="*/ 218 w 1001"/>
                <a:gd name="T55" fmla="*/ 219 h 1157"/>
                <a:gd name="T56" fmla="*/ 250 w 1001"/>
                <a:gd name="T57" fmla="*/ 375 h 1157"/>
                <a:gd name="T58" fmla="*/ 281 w 1001"/>
                <a:gd name="T59" fmla="*/ 438 h 1157"/>
                <a:gd name="T60" fmla="*/ 375 w 1001"/>
                <a:gd name="T61" fmla="*/ 531 h 1157"/>
                <a:gd name="T62" fmla="*/ 375 w 1001"/>
                <a:gd name="T63" fmla="*/ 594 h 1157"/>
                <a:gd name="T64" fmla="*/ 375 w 1001"/>
                <a:gd name="T65" fmla="*/ 688 h 1157"/>
                <a:gd name="T66" fmla="*/ 375 w 1001"/>
                <a:gd name="T67" fmla="*/ 719 h 1157"/>
                <a:gd name="T68" fmla="*/ 437 w 1001"/>
                <a:gd name="T69" fmla="*/ 813 h 1157"/>
                <a:gd name="T70" fmla="*/ 375 w 1001"/>
                <a:gd name="T71" fmla="*/ 844 h 1157"/>
                <a:gd name="T72" fmla="*/ 375 w 1001"/>
                <a:gd name="T73" fmla="*/ 969 h 1157"/>
                <a:gd name="T74" fmla="*/ 375 w 1001"/>
                <a:gd name="T75" fmla="*/ 1031 h 1157"/>
                <a:gd name="T76" fmla="*/ 375 w 1001"/>
                <a:gd name="T77" fmla="*/ 1094 h 1157"/>
                <a:gd name="T78" fmla="*/ 437 w 1001"/>
                <a:gd name="T79" fmla="*/ 1156 h 1157"/>
                <a:gd name="T80" fmla="*/ 468 w 1001"/>
                <a:gd name="T81" fmla="*/ 1156 h 1157"/>
                <a:gd name="T82" fmla="*/ 500 w 1001"/>
                <a:gd name="T83" fmla="*/ 1156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1" h="1157">
                  <a:moveTo>
                    <a:pt x="500" y="1156"/>
                  </a:moveTo>
                  <a:lnTo>
                    <a:pt x="562" y="1125"/>
                  </a:lnTo>
                  <a:lnTo>
                    <a:pt x="624" y="1031"/>
                  </a:lnTo>
                  <a:lnTo>
                    <a:pt x="656" y="906"/>
                  </a:lnTo>
                  <a:lnTo>
                    <a:pt x="750" y="844"/>
                  </a:lnTo>
                  <a:lnTo>
                    <a:pt x="781" y="844"/>
                  </a:lnTo>
                  <a:lnTo>
                    <a:pt x="843" y="875"/>
                  </a:lnTo>
                  <a:lnTo>
                    <a:pt x="906" y="906"/>
                  </a:lnTo>
                  <a:lnTo>
                    <a:pt x="1000" y="969"/>
                  </a:lnTo>
                  <a:lnTo>
                    <a:pt x="843" y="781"/>
                  </a:lnTo>
                  <a:lnTo>
                    <a:pt x="812" y="719"/>
                  </a:lnTo>
                  <a:lnTo>
                    <a:pt x="781" y="594"/>
                  </a:lnTo>
                  <a:lnTo>
                    <a:pt x="781" y="563"/>
                  </a:lnTo>
                  <a:lnTo>
                    <a:pt x="750" y="500"/>
                  </a:lnTo>
                  <a:lnTo>
                    <a:pt x="687" y="406"/>
                  </a:lnTo>
                  <a:lnTo>
                    <a:pt x="656" y="313"/>
                  </a:lnTo>
                  <a:lnTo>
                    <a:pt x="656" y="219"/>
                  </a:lnTo>
                  <a:lnTo>
                    <a:pt x="562" y="188"/>
                  </a:lnTo>
                  <a:lnTo>
                    <a:pt x="500" y="125"/>
                  </a:lnTo>
                  <a:lnTo>
                    <a:pt x="437" y="94"/>
                  </a:lnTo>
                  <a:lnTo>
                    <a:pt x="375" y="31"/>
                  </a:lnTo>
                  <a:lnTo>
                    <a:pt x="343" y="31"/>
                  </a:lnTo>
                  <a:lnTo>
                    <a:pt x="250" y="0"/>
                  </a:lnTo>
                  <a:lnTo>
                    <a:pt x="156" y="0"/>
                  </a:lnTo>
                  <a:lnTo>
                    <a:pt x="93" y="31"/>
                  </a:lnTo>
                  <a:lnTo>
                    <a:pt x="0" y="94"/>
                  </a:lnTo>
                  <a:lnTo>
                    <a:pt x="93" y="125"/>
                  </a:lnTo>
                  <a:lnTo>
                    <a:pt x="218" y="219"/>
                  </a:lnTo>
                  <a:lnTo>
                    <a:pt x="250" y="375"/>
                  </a:lnTo>
                  <a:lnTo>
                    <a:pt x="281" y="438"/>
                  </a:lnTo>
                  <a:lnTo>
                    <a:pt x="375" y="531"/>
                  </a:lnTo>
                  <a:lnTo>
                    <a:pt x="375" y="594"/>
                  </a:lnTo>
                  <a:lnTo>
                    <a:pt x="375" y="688"/>
                  </a:lnTo>
                  <a:lnTo>
                    <a:pt x="375" y="719"/>
                  </a:lnTo>
                  <a:lnTo>
                    <a:pt x="437" y="813"/>
                  </a:lnTo>
                  <a:lnTo>
                    <a:pt x="375" y="844"/>
                  </a:lnTo>
                  <a:lnTo>
                    <a:pt x="375" y="969"/>
                  </a:lnTo>
                  <a:lnTo>
                    <a:pt x="375" y="1031"/>
                  </a:lnTo>
                  <a:lnTo>
                    <a:pt x="375" y="1094"/>
                  </a:lnTo>
                  <a:lnTo>
                    <a:pt x="437" y="1156"/>
                  </a:lnTo>
                  <a:lnTo>
                    <a:pt x="468" y="1156"/>
                  </a:lnTo>
                  <a:lnTo>
                    <a:pt x="500" y="1156"/>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5" name="Freeform 42">
              <a:extLst>
                <a:ext uri="{FF2B5EF4-FFF2-40B4-BE49-F238E27FC236}">
                  <a16:creationId xmlns:a16="http://schemas.microsoft.com/office/drawing/2014/main" id="{FEAA8344-9B7C-498D-9778-4876F124599F}"/>
                </a:ext>
              </a:extLst>
            </p:cNvPr>
            <p:cNvSpPr>
              <a:spLocks noChangeArrowheads="1"/>
            </p:cNvSpPr>
            <p:nvPr/>
          </p:nvSpPr>
          <p:spPr bwMode="auto">
            <a:xfrm>
              <a:off x="6181725" y="4645025"/>
              <a:ext cx="360363" cy="415925"/>
            </a:xfrm>
            <a:custGeom>
              <a:avLst/>
              <a:gdLst>
                <a:gd name="T0" fmla="*/ 500 w 1001"/>
                <a:gd name="T1" fmla="*/ 1156 h 1157"/>
                <a:gd name="T2" fmla="*/ 562 w 1001"/>
                <a:gd name="T3" fmla="*/ 1125 h 1157"/>
                <a:gd name="T4" fmla="*/ 624 w 1001"/>
                <a:gd name="T5" fmla="*/ 1031 h 1157"/>
                <a:gd name="T6" fmla="*/ 656 w 1001"/>
                <a:gd name="T7" fmla="*/ 906 h 1157"/>
                <a:gd name="T8" fmla="*/ 750 w 1001"/>
                <a:gd name="T9" fmla="*/ 844 h 1157"/>
                <a:gd name="T10" fmla="*/ 781 w 1001"/>
                <a:gd name="T11" fmla="*/ 844 h 1157"/>
                <a:gd name="T12" fmla="*/ 843 w 1001"/>
                <a:gd name="T13" fmla="*/ 875 h 1157"/>
                <a:gd name="T14" fmla="*/ 906 w 1001"/>
                <a:gd name="T15" fmla="*/ 906 h 1157"/>
                <a:gd name="T16" fmla="*/ 1000 w 1001"/>
                <a:gd name="T17" fmla="*/ 969 h 1157"/>
                <a:gd name="T18" fmla="*/ 843 w 1001"/>
                <a:gd name="T19" fmla="*/ 781 h 1157"/>
                <a:gd name="T20" fmla="*/ 812 w 1001"/>
                <a:gd name="T21" fmla="*/ 719 h 1157"/>
                <a:gd name="T22" fmla="*/ 781 w 1001"/>
                <a:gd name="T23" fmla="*/ 594 h 1157"/>
                <a:gd name="T24" fmla="*/ 781 w 1001"/>
                <a:gd name="T25" fmla="*/ 563 h 1157"/>
                <a:gd name="T26" fmla="*/ 750 w 1001"/>
                <a:gd name="T27" fmla="*/ 500 h 1157"/>
                <a:gd name="T28" fmla="*/ 687 w 1001"/>
                <a:gd name="T29" fmla="*/ 406 h 1157"/>
                <a:gd name="T30" fmla="*/ 656 w 1001"/>
                <a:gd name="T31" fmla="*/ 313 h 1157"/>
                <a:gd name="T32" fmla="*/ 656 w 1001"/>
                <a:gd name="T33" fmla="*/ 219 h 1157"/>
                <a:gd name="T34" fmla="*/ 562 w 1001"/>
                <a:gd name="T35" fmla="*/ 188 h 1157"/>
                <a:gd name="T36" fmla="*/ 500 w 1001"/>
                <a:gd name="T37" fmla="*/ 125 h 1157"/>
                <a:gd name="T38" fmla="*/ 437 w 1001"/>
                <a:gd name="T39" fmla="*/ 94 h 1157"/>
                <a:gd name="T40" fmla="*/ 375 w 1001"/>
                <a:gd name="T41" fmla="*/ 31 h 1157"/>
                <a:gd name="T42" fmla="*/ 343 w 1001"/>
                <a:gd name="T43" fmla="*/ 31 h 1157"/>
                <a:gd name="T44" fmla="*/ 250 w 1001"/>
                <a:gd name="T45" fmla="*/ 0 h 1157"/>
                <a:gd name="T46" fmla="*/ 156 w 1001"/>
                <a:gd name="T47" fmla="*/ 0 h 1157"/>
                <a:gd name="T48" fmla="*/ 93 w 1001"/>
                <a:gd name="T49" fmla="*/ 31 h 1157"/>
                <a:gd name="T50" fmla="*/ 0 w 1001"/>
                <a:gd name="T51" fmla="*/ 94 h 1157"/>
                <a:gd name="T52" fmla="*/ 93 w 1001"/>
                <a:gd name="T53" fmla="*/ 125 h 1157"/>
                <a:gd name="T54" fmla="*/ 218 w 1001"/>
                <a:gd name="T55" fmla="*/ 219 h 1157"/>
                <a:gd name="T56" fmla="*/ 250 w 1001"/>
                <a:gd name="T57" fmla="*/ 375 h 1157"/>
                <a:gd name="T58" fmla="*/ 281 w 1001"/>
                <a:gd name="T59" fmla="*/ 438 h 1157"/>
                <a:gd name="T60" fmla="*/ 375 w 1001"/>
                <a:gd name="T61" fmla="*/ 531 h 1157"/>
                <a:gd name="T62" fmla="*/ 375 w 1001"/>
                <a:gd name="T63" fmla="*/ 594 h 1157"/>
                <a:gd name="T64" fmla="*/ 375 w 1001"/>
                <a:gd name="T65" fmla="*/ 688 h 1157"/>
                <a:gd name="T66" fmla="*/ 375 w 1001"/>
                <a:gd name="T67" fmla="*/ 719 h 1157"/>
                <a:gd name="T68" fmla="*/ 437 w 1001"/>
                <a:gd name="T69" fmla="*/ 813 h 1157"/>
                <a:gd name="T70" fmla="*/ 375 w 1001"/>
                <a:gd name="T71" fmla="*/ 844 h 1157"/>
                <a:gd name="T72" fmla="*/ 375 w 1001"/>
                <a:gd name="T73" fmla="*/ 969 h 1157"/>
                <a:gd name="T74" fmla="*/ 375 w 1001"/>
                <a:gd name="T75" fmla="*/ 1031 h 1157"/>
                <a:gd name="T76" fmla="*/ 375 w 1001"/>
                <a:gd name="T77" fmla="*/ 1094 h 1157"/>
                <a:gd name="T78" fmla="*/ 437 w 1001"/>
                <a:gd name="T79" fmla="*/ 1156 h 1157"/>
                <a:gd name="T80" fmla="*/ 468 w 1001"/>
                <a:gd name="T81" fmla="*/ 1156 h 1157"/>
                <a:gd name="T82" fmla="*/ 500 w 1001"/>
                <a:gd name="T83" fmla="*/ 1156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1" h="1157">
                  <a:moveTo>
                    <a:pt x="500" y="1156"/>
                  </a:moveTo>
                  <a:lnTo>
                    <a:pt x="562" y="1125"/>
                  </a:lnTo>
                  <a:lnTo>
                    <a:pt x="624" y="1031"/>
                  </a:lnTo>
                  <a:lnTo>
                    <a:pt x="656" y="906"/>
                  </a:lnTo>
                  <a:lnTo>
                    <a:pt x="750" y="844"/>
                  </a:lnTo>
                  <a:lnTo>
                    <a:pt x="781" y="844"/>
                  </a:lnTo>
                  <a:lnTo>
                    <a:pt x="843" y="875"/>
                  </a:lnTo>
                  <a:lnTo>
                    <a:pt x="906" y="906"/>
                  </a:lnTo>
                  <a:lnTo>
                    <a:pt x="1000" y="969"/>
                  </a:lnTo>
                  <a:lnTo>
                    <a:pt x="843" y="781"/>
                  </a:lnTo>
                  <a:lnTo>
                    <a:pt x="812" y="719"/>
                  </a:lnTo>
                  <a:lnTo>
                    <a:pt x="781" y="594"/>
                  </a:lnTo>
                  <a:lnTo>
                    <a:pt x="781" y="563"/>
                  </a:lnTo>
                  <a:lnTo>
                    <a:pt x="750" y="500"/>
                  </a:lnTo>
                  <a:lnTo>
                    <a:pt x="687" y="406"/>
                  </a:lnTo>
                  <a:lnTo>
                    <a:pt x="656" y="313"/>
                  </a:lnTo>
                  <a:lnTo>
                    <a:pt x="656" y="219"/>
                  </a:lnTo>
                  <a:lnTo>
                    <a:pt x="562" y="188"/>
                  </a:lnTo>
                  <a:lnTo>
                    <a:pt x="500" y="125"/>
                  </a:lnTo>
                  <a:lnTo>
                    <a:pt x="437" y="94"/>
                  </a:lnTo>
                  <a:lnTo>
                    <a:pt x="375" y="31"/>
                  </a:lnTo>
                  <a:lnTo>
                    <a:pt x="343" y="31"/>
                  </a:lnTo>
                  <a:lnTo>
                    <a:pt x="250" y="0"/>
                  </a:lnTo>
                  <a:lnTo>
                    <a:pt x="156" y="0"/>
                  </a:lnTo>
                  <a:lnTo>
                    <a:pt x="93" y="31"/>
                  </a:lnTo>
                  <a:lnTo>
                    <a:pt x="0" y="94"/>
                  </a:lnTo>
                  <a:lnTo>
                    <a:pt x="93" y="125"/>
                  </a:lnTo>
                  <a:lnTo>
                    <a:pt x="218" y="219"/>
                  </a:lnTo>
                  <a:lnTo>
                    <a:pt x="250" y="375"/>
                  </a:lnTo>
                  <a:lnTo>
                    <a:pt x="281" y="438"/>
                  </a:lnTo>
                  <a:lnTo>
                    <a:pt x="375" y="531"/>
                  </a:lnTo>
                  <a:lnTo>
                    <a:pt x="375" y="594"/>
                  </a:lnTo>
                  <a:lnTo>
                    <a:pt x="375" y="688"/>
                  </a:lnTo>
                  <a:lnTo>
                    <a:pt x="375" y="719"/>
                  </a:lnTo>
                  <a:lnTo>
                    <a:pt x="437" y="813"/>
                  </a:lnTo>
                  <a:lnTo>
                    <a:pt x="375" y="844"/>
                  </a:lnTo>
                  <a:lnTo>
                    <a:pt x="375" y="969"/>
                  </a:lnTo>
                  <a:lnTo>
                    <a:pt x="375" y="1031"/>
                  </a:lnTo>
                  <a:lnTo>
                    <a:pt x="375" y="1094"/>
                  </a:lnTo>
                  <a:lnTo>
                    <a:pt x="437" y="1156"/>
                  </a:lnTo>
                  <a:lnTo>
                    <a:pt x="468" y="1156"/>
                  </a:lnTo>
                  <a:lnTo>
                    <a:pt x="500" y="1156"/>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6" name="Freeform 43">
              <a:extLst>
                <a:ext uri="{FF2B5EF4-FFF2-40B4-BE49-F238E27FC236}">
                  <a16:creationId xmlns:a16="http://schemas.microsoft.com/office/drawing/2014/main" id="{3BD6B526-E76B-4E7E-B89C-729446D16672}"/>
                </a:ext>
              </a:extLst>
            </p:cNvPr>
            <p:cNvSpPr>
              <a:spLocks noChangeArrowheads="1"/>
            </p:cNvSpPr>
            <p:nvPr/>
          </p:nvSpPr>
          <p:spPr bwMode="auto">
            <a:xfrm>
              <a:off x="6181725" y="4645025"/>
              <a:ext cx="360363" cy="415925"/>
            </a:xfrm>
            <a:custGeom>
              <a:avLst/>
              <a:gdLst>
                <a:gd name="T0" fmla="*/ 500 w 1001"/>
                <a:gd name="T1" fmla="*/ 1156 h 1157"/>
                <a:gd name="T2" fmla="*/ 562 w 1001"/>
                <a:gd name="T3" fmla="*/ 1125 h 1157"/>
                <a:gd name="T4" fmla="*/ 624 w 1001"/>
                <a:gd name="T5" fmla="*/ 1031 h 1157"/>
                <a:gd name="T6" fmla="*/ 656 w 1001"/>
                <a:gd name="T7" fmla="*/ 906 h 1157"/>
                <a:gd name="T8" fmla="*/ 750 w 1001"/>
                <a:gd name="T9" fmla="*/ 844 h 1157"/>
                <a:gd name="T10" fmla="*/ 781 w 1001"/>
                <a:gd name="T11" fmla="*/ 844 h 1157"/>
                <a:gd name="T12" fmla="*/ 843 w 1001"/>
                <a:gd name="T13" fmla="*/ 875 h 1157"/>
                <a:gd name="T14" fmla="*/ 906 w 1001"/>
                <a:gd name="T15" fmla="*/ 906 h 1157"/>
                <a:gd name="T16" fmla="*/ 1000 w 1001"/>
                <a:gd name="T17" fmla="*/ 969 h 1157"/>
                <a:gd name="T18" fmla="*/ 843 w 1001"/>
                <a:gd name="T19" fmla="*/ 781 h 1157"/>
                <a:gd name="T20" fmla="*/ 812 w 1001"/>
                <a:gd name="T21" fmla="*/ 719 h 1157"/>
                <a:gd name="T22" fmla="*/ 781 w 1001"/>
                <a:gd name="T23" fmla="*/ 594 h 1157"/>
                <a:gd name="T24" fmla="*/ 781 w 1001"/>
                <a:gd name="T25" fmla="*/ 563 h 1157"/>
                <a:gd name="T26" fmla="*/ 750 w 1001"/>
                <a:gd name="T27" fmla="*/ 500 h 1157"/>
                <a:gd name="T28" fmla="*/ 687 w 1001"/>
                <a:gd name="T29" fmla="*/ 406 h 1157"/>
                <a:gd name="T30" fmla="*/ 656 w 1001"/>
                <a:gd name="T31" fmla="*/ 313 h 1157"/>
                <a:gd name="T32" fmla="*/ 656 w 1001"/>
                <a:gd name="T33" fmla="*/ 219 h 1157"/>
                <a:gd name="T34" fmla="*/ 562 w 1001"/>
                <a:gd name="T35" fmla="*/ 188 h 1157"/>
                <a:gd name="T36" fmla="*/ 500 w 1001"/>
                <a:gd name="T37" fmla="*/ 125 h 1157"/>
                <a:gd name="T38" fmla="*/ 437 w 1001"/>
                <a:gd name="T39" fmla="*/ 94 h 1157"/>
                <a:gd name="T40" fmla="*/ 375 w 1001"/>
                <a:gd name="T41" fmla="*/ 31 h 1157"/>
                <a:gd name="T42" fmla="*/ 343 w 1001"/>
                <a:gd name="T43" fmla="*/ 31 h 1157"/>
                <a:gd name="T44" fmla="*/ 250 w 1001"/>
                <a:gd name="T45" fmla="*/ 0 h 1157"/>
                <a:gd name="T46" fmla="*/ 156 w 1001"/>
                <a:gd name="T47" fmla="*/ 0 h 1157"/>
                <a:gd name="T48" fmla="*/ 93 w 1001"/>
                <a:gd name="T49" fmla="*/ 31 h 1157"/>
                <a:gd name="T50" fmla="*/ 0 w 1001"/>
                <a:gd name="T51" fmla="*/ 94 h 1157"/>
                <a:gd name="T52" fmla="*/ 93 w 1001"/>
                <a:gd name="T53" fmla="*/ 125 h 1157"/>
                <a:gd name="T54" fmla="*/ 218 w 1001"/>
                <a:gd name="T55" fmla="*/ 219 h 1157"/>
                <a:gd name="T56" fmla="*/ 250 w 1001"/>
                <a:gd name="T57" fmla="*/ 375 h 1157"/>
                <a:gd name="T58" fmla="*/ 281 w 1001"/>
                <a:gd name="T59" fmla="*/ 438 h 1157"/>
                <a:gd name="T60" fmla="*/ 375 w 1001"/>
                <a:gd name="T61" fmla="*/ 531 h 1157"/>
                <a:gd name="T62" fmla="*/ 375 w 1001"/>
                <a:gd name="T63" fmla="*/ 594 h 1157"/>
                <a:gd name="T64" fmla="*/ 375 w 1001"/>
                <a:gd name="T65" fmla="*/ 688 h 1157"/>
                <a:gd name="T66" fmla="*/ 375 w 1001"/>
                <a:gd name="T67" fmla="*/ 719 h 1157"/>
                <a:gd name="T68" fmla="*/ 437 w 1001"/>
                <a:gd name="T69" fmla="*/ 813 h 1157"/>
                <a:gd name="T70" fmla="*/ 375 w 1001"/>
                <a:gd name="T71" fmla="*/ 844 h 1157"/>
                <a:gd name="T72" fmla="*/ 375 w 1001"/>
                <a:gd name="T73" fmla="*/ 969 h 1157"/>
                <a:gd name="T74" fmla="*/ 375 w 1001"/>
                <a:gd name="T75" fmla="*/ 1031 h 1157"/>
                <a:gd name="T76" fmla="*/ 375 w 1001"/>
                <a:gd name="T77" fmla="*/ 1094 h 1157"/>
                <a:gd name="T78" fmla="*/ 437 w 1001"/>
                <a:gd name="T79" fmla="*/ 1156 h 1157"/>
                <a:gd name="T80" fmla="*/ 468 w 1001"/>
                <a:gd name="T81" fmla="*/ 1156 h 1157"/>
                <a:gd name="T82" fmla="*/ 500 w 1001"/>
                <a:gd name="T83" fmla="*/ 1156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1" h="1157">
                  <a:moveTo>
                    <a:pt x="500" y="1156"/>
                  </a:moveTo>
                  <a:lnTo>
                    <a:pt x="562" y="1125"/>
                  </a:lnTo>
                  <a:lnTo>
                    <a:pt x="624" y="1031"/>
                  </a:lnTo>
                  <a:lnTo>
                    <a:pt x="656" y="906"/>
                  </a:lnTo>
                  <a:lnTo>
                    <a:pt x="750" y="844"/>
                  </a:lnTo>
                  <a:lnTo>
                    <a:pt x="781" y="844"/>
                  </a:lnTo>
                  <a:lnTo>
                    <a:pt x="843" y="875"/>
                  </a:lnTo>
                  <a:lnTo>
                    <a:pt x="906" y="906"/>
                  </a:lnTo>
                  <a:lnTo>
                    <a:pt x="1000" y="969"/>
                  </a:lnTo>
                  <a:lnTo>
                    <a:pt x="843" y="781"/>
                  </a:lnTo>
                  <a:lnTo>
                    <a:pt x="812" y="719"/>
                  </a:lnTo>
                  <a:lnTo>
                    <a:pt x="781" y="594"/>
                  </a:lnTo>
                  <a:lnTo>
                    <a:pt x="781" y="563"/>
                  </a:lnTo>
                  <a:lnTo>
                    <a:pt x="750" y="500"/>
                  </a:lnTo>
                  <a:lnTo>
                    <a:pt x="687" y="406"/>
                  </a:lnTo>
                  <a:lnTo>
                    <a:pt x="656" y="313"/>
                  </a:lnTo>
                  <a:lnTo>
                    <a:pt x="656" y="219"/>
                  </a:lnTo>
                  <a:lnTo>
                    <a:pt x="562" y="188"/>
                  </a:lnTo>
                  <a:lnTo>
                    <a:pt x="500" y="125"/>
                  </a:lnTo>
                  <a:lnTo>
                    <a:pt x="437" y="94"/>
                  </a:lnTo>
                  <a:lnTo>
                    <a:pt x="375" y="31"/>
                  </a:lnTo>
                  <a:lnTo>
                    <a:pt x="343" y="31"/>
                  </a:lnTo>
                  <a:lnTo>
                    <a:pt x="250" y="0"/>
                  </a:lnTo>
                  <a:lnTo>
                    <a:pt x="156" y="0"/>
                  </a:lnTo>
                  <a:lnTo>
                    <a:pt x="93" y="31"/>
                  </a:lnTo>
                  <a:lnTo>
                    <a:pt x="0" y="94"/>
                  </a:lnTo>
                  <a:lnTo>
                    <a:pt x="93" y="125"/>
                  </a:lnTo>
                  <a:lnTo>
                    <a:pt x="218" y="219"/>
                  </a:lnTo>
                  <a:lnTo>
                    <a:pt x="250" y="375"/>
                  </a:lnTo>
                  <a:lnTo>
                    <a:pt x="281" y="438"/>
                  </a:lnTo>
                  <a:lnTo>
                    <a:pt x="375" y="531"/>
                  </a:lnTo>
                  <a:lnTo>
                    <a:pt x="375" y="594"/>
                  </a:lnTo>
                  <a:lnTo>
                    <a:pt x="375" y="688"/>
                  </a:lnTo>
                  <a:lnTo>
                    <a:pt x="375" y="719"/>
                  </a:lnTo>
                  <a:lnTo>
                    <a:pt x="437" y="813"/>
                  </a:lnTo>
                  <a:lnTo>
                    <a:pt x="375" y="844"/>
                  </a:lnTo>
                  <a:lnTo>
                    <a:pt x="375" y="969"/>
                  </a:lnTo>
                  <a:lnTo>
                    <a:pt x="375" y="1031"/>
                  </a:lnTo>
                  <a:lnTo>
                    <a:pt x="375" y="1094"/>
                  </a:lnTo>
                  <a:lnTo>
                    <a:pt x="437" y="1156"/>
                  </a:lnTo>
                  <a:lnTo>
                    <a:pt x="468" y="1156"/>
                  </a:lnTo>
                  <a:lnTo>
                    <a:pt x="500" y="1156"/>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7" name="Freeform 44">
              <a:extLst>
                <a:ext uri="{FF2B5EF4-FFF2-40B4-BE49-F238E27FC236}">
                  <a16:creationId xmlns:a16="http://schemas.microsoft.com/office/drawing/2014/main" id="{64F79AB4-B2D3-4653-8856-48DD7A13139E}"/>
                </a:ext>
              </a:extLst>
            </p:cNvPr>
            <p:cNvSpPr>
              <a:spLocks noChangeArrowheads="1"/>
            </p:cNvSpPr>
            <p:nvPr/>
          </p:nvSpPr>
          <p:spPr bwMode="auto">
            <a:xfrm>
              <a:off x="5608638" y="5465763"/>
              <a:ext cx="269875" cy="247650"/>
            </a:xfrm>
            <a:custGeom>
              <a:avLst/>
              <a:gdLst>
                <a:gd name="T0" fmla="*/ 31 w 751"/>
                <a:gd name="T1" fmla="*/ 219 h 689"/>
                <a:gd name="T2" fmla="*/ 31 w 751"/>
                <a:gd name="T3" fmla="*/ 313 h 689"/>
                <a:gd name="T4" fmla="*/ 31 w 751"/>
                <a:gd name="T5" fmla="*/ 407 h 689"/>
                <a:gd name="T6" fmla="*/ 0 w 751"/>
                <a:gd name="T7" fmla="*/ 500 h 689"/>
                <a:gd name="T8" fmla="*/ 31 w 751"/>
                <a:gd name="T9" fmla="*/ 532 h 689"/>
                <a:gd name="T10" fmla="*/ 62 w 751"/>
                <a:gd name="T11" fmla="*/ 625 h 689"/>
                <a:gd name="T12" fmla="*/ 94 w 751"/>
                <a:gd name="T13" fmla="*/ 688 h 689"/>
                <a:gd name="T14" fmla="*/ 187 w 751"/>
                <a:gd name="T15" fmla="*/ 688 h 689"/>
                <a:gd name="T16" fmla="*/ 375 w 751"/>
                <a:gd name="T17" fmla="*/ 625 h 689"/>
                <a:gd name="T18" fmla="*/ 406 w 751"/>
                <a:gd name="T19" fmla="*/ 625 h 689"/>
                <a:gd name="T20" fmla="*/ 437 w 751"/>
                <a:gd name="T21" fmla="*/ 532 h 689"/>
                <a:gd name="T22" fmla="*/ 500 w 751"/>
                <a:gd name="T23" fmla="*/ 532 h 689"/>
                <a:gd name="T24" fmla="*/ 500 w 751"/>
                <a:gd name="T25" fmla="*/ 500 h 689"/>
                <a:gd name="T26" fmla="*/ 593 w 751"/>
                <a:gd name="T27" fmla="*/ 469 h 689"/>
                <a:gd name="T28" fmla="*/ 656 w 751"/>
                <a:gd name="T29" fmla="*/ 469 h 689"/>
                <a:gd name="T30" fmla="*/ 719 w 751"/>
                <a:gd name="T31" fmla="*/ 469 h 689"/>
                <a:gd name="T32" fmla="*/ 719 w 751"/>
                <a:gd name="T33" fmla="*/ 407 h 689"/>
                <a:gd name="T34" fmla="*/ 750 w 751"/>
                <a:gd name="T35" fmla="*/ 344 h 689"/>
                <a:gd name="T36" fmla="*/ 719 w 751"/>
                <a:gd name="T37" fmla="*/ 219 h 689"/>
                <a:gd name="T38" fmla="*/ 719 w 751"/>
                <a:gd name="T39" fmla="*/ 188 h 689"/>
                <a:gd name="T40" fmla="*/ 719 w 751"/>
                <a:gd name="T41" fmla="*/ 94 h 689"/>
                <a:gd name="T42" fmla="*/ 656 w 751"/>
                <a:gd name="T43" fmla="*/ 63 h 689"/>
                <a:gd name="T44" fmla="*/ 625 w 751"/>
                <a:gd name="T45" fmla="*/ 0 h 689"/>
                <a:gd name="T46" fmla="*/ 406 w 751"/>
                <a:gd name="T47" fmla="*/ 94 h 689"/>
                <a:gd name="T48" fmla="*/ 344 w 751"/>
                <a:gd name="T49" fmla="*/ 188 h 689"/>
                <a:gd name="T50" fmla="*/ 125 w 751"/>
                <a:gd name="T51" fmla="*/ 188 h 689"/>
                <a:gd name="T52" fmla="*/ 31 w 751"/>
                <a:gd name="T53" fmla="*/ 21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1" h="689">
                  <a:moveTo>
                    <a:pt x="31" y="219"/>
                  </a:moveTo>
                  <a:lnTo>
                    <a:pt x="31" y="313"/>
                  </a:lnTo>
                  <a:lnTo>
                    <a:pt x="31" y="407"/>
                  </a:lnTo>
                  <a:lnTo>
                    <a:pt x="0" y="500"/>
                  </a:lnTo>
                  <a:lnTo>
                    <a:pt x="31" y="532"/>
                  </a:lnTo>
                  <a:lnTo>
                    <a:pt x="62" y="625"/>
                  </a:lnTo>
                  <a:lnTo>
                    <a:pt x="94" y="688"/>
                  </a:lnTo>
                  <a:lnTo>
                    <a:pt x="187" y="688"/>
                  </a:lnTo>
                  <a:lnTo>
                    <a:pt x="375" y="625"/>
                  </a:lnTo>
                  <a:lnTo>
                    <a:pt x="406" y="625"/>
                  </a:lnTo>
                  <a:lnTo>
                    <a:pt x="437" y="532"/>
                  </a:lnTo>
                  <a:lnTo>
                    <a:pt x="500" y="532"/>
                  </a:lnTo>
                  <a:lnTo>
                    <a:pt x="500" y="500"/>
                  </a:lnTo>
                  <a:lnTo>
                    <a:pt x="593" y="469"/>
                  </a:lnTo>
                  <a:lnTo>
                    <a:pt x="656" y="469"/>
                  </a:lnTo>
                  <a:lnTo>
                    <a:pt x="719" y="469"/>
                  </a:lnTo>
                  <a:lnTo>
                    <a:pt x="719" y="407"/>
                  </a:lnTo>
                  <a:lnTo>
                    <a:pt x="750" y="344"/>
                  </a:lnTo>
                  <a:lnTo>
                    <a:pt x="719" y="219"/>
                  </a:lnTo>
                  <a:lnTo>
                    <a:pt x="719" y="188"/>
                  </a:lnTo>
                  <a:lnTo>
                    <a:pt x="719" y="94"/>
                  </a:lnTo>
                  <a:lnTo>
                    <a:pt x="656" y="63"/>
                  </a:lnTo>
                  <a:lnTo>
                    <a:pt x="625" y="0"/>
                  </a:lnTo>
                  <a:lnTo>
                    <a:pt x="406" y="94"/>
                  </a:lnTo>
                  <a:lnTo>
                    <a:pt x="344" y="188"/>
                  </a:lnTo>
                  <a:lnTo>
                    <a:pt x="125" y="188"/>
                  </a:lnTo>
                  <a:lnTo>
                    <a:pt x="31" y="219"/>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8" name="Freeform 45">
              <a:extLst>
                <a:ext uri="{FF2B5EF4-FFF2-40B4-BE49-F238E27FC236}">
                  <a16:creationId xmlns:a16="http://schemas.microsoft.com/office/drawing/2014/main" id="{C1C0368B-441A-4989-BF24-A49212ECC26C}"/>
                </a:ext>
              </a:extLst>
            </p:cNvPr>
            <p:cNvSpPr>
              <a:spLocks noChangeArrowheads="1"/>
            </p:cNvSpPr>
            <p:nvPr/>
          </p:nvSpPr>
          <p:spPr bwMode="auto">
            <a:xfrm>
              <a:off x="5608638" y="5465763"/>
              <a:ext cx="269875" cy="247650"/>
            </a:xfrm>
            <a:custGeom>
              <a:avLst/>
              <a:gdLst>
                <a:gd name="T0" fmla="*/ 31 w 751"/>
                <a:gd name="T1" fmla="*/ 219 h 689"/>
                <a:gd name="T2" fmla="*/ 31 w 751"/>
                <a:gd name="T3" fmla="*/ 313 h 689"/>
                <a:gd name="T4" fmla="*/ 31 w 751"/>
                <a:gd name="T5" fmla="*/ 407 h 689"/>
                <a:gd name="T6" fmla="*/ 0 w 751"/>
                <a:gd name="T7" fmla="*/ 500 h 689"/>
                <a:gd name="T8" fmla="*/ 31 w 751"/>
                <a:gd name="T9" fmla="*/ 532 h 689"/>
                <a:gd name="T10" fmla="*/ 62 w 751"/>
                <a:gd name="T11" fmla="*/ 625 h 689"/>
                <a:gd name="T12" fmla="*/ 94 w 751"/>
                <a:gd name="T13" fmla="*/ 688 h 689"/>
                <a:gd name="T14" fmla="*/ 187 w 751"/>
                <a:gd name="T15" fmla="*/ 688 h 689"/>
                <a:gd name="T16" fmla="*/ 375 w 751"/>
                <a:gd name="T17" fmla="*/ 625 h 689"/>
                <a:gd name="T18" fmla="*/ 406 w 751"/>
                <a:gd name="T19" fmla="*/ 625 h 689"/>
                <a:gd name="T20" fmla="*/ 437 w 751"/>
                <a:gd name="T21" fmla="*/ 532 h 689"/>
                <a:gd name="T22" fmla="*/ 500 w 751"/>
                <a:gd name="T23" fmla="*/ 532 h 689"/>
                <a:gd name="T24" fmla="*/ 500 w 751"/>
                <a:gd name="T25" fmla="*/ 500 h 689"/>
                <a:gd name="T26" fmla="*/ 593 w 751"/>
                <a:gd name="T27" fmla="*/ 469 h 689"/>
                <a:gd name="T28" fmla="*/ 656 w 751"/>
                <a:gd name="T29" fmla="*/ 469 h 689"/>
                <a:gd name="T30" fmla="*/ 719 w 751"/>
                <a:gd name="T31" fmla="*/ 469 h 689"/>
                <a:gd name="T32" fmla="*/ 719 w 751"/>
                <a:gd name="T33" fmla="*/ 407 h 689"/>
                <a:gd name="T34" fmla="*/ 750 w 751"/>
                <a:gd name="T35" fmla="*/ 344 h 689"/>
                <a:gd name="T36" fmla="*/ 719 w 751"/>
                <a:gd name="T37" fmla="*/ 219 h 689"/>
                <a:gd name="T38" fmla="*/ 719 w 751"/>
                <a:gd name="T39" fmla="*/ 188 h 689"/>
                <a:gd name="T40" fmla="*/ 719 w 751"/>
                <a:gd name="T41" fmla="*/ 94 h 689"/>
                <a:gd name="T42" fmla="*/ 656 w 751"/>
                <a:gd name="T43" fmla="*/ 63 h 689"/>
                <a:gd name="T44" fmla="*/ 625 w 751"/>
                <a:gd name="T45" fmla="*/ 0 h 689"/>
                <a:gd name="T46" fmla="*/ 406 w 751"/>
                <a:gd name="T47" fmla="*/ 94 h 689"/>
                <a:gd name="T48" fmla="*/ 344 w 751"/>
                <a:gd name="T49" fmla="*/ 188 h 689"/>
                <a:gd name="T50" fmla="*/ 125 w 751"/>
                <a:gd name="T51" fmla="*/ 188 h 689"/>
                <a:gd name="T52" fmla="*/ 31 w 751"/>
                <a:gd name="T53" fmla="*/ 21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1" h="689">
                  <a:moveTo>
                    <a:pt x="31" y="219"/>
                  </a:moveTo>
                  <a:lnTo>
                    <a:pt x="31" y="313"/>
                  </a:lnTo>
                  <a:lnTo>
                    <a:pt x="31" y="407"/>
                  </a:lnTo>
                  <a:lnTo>
                    <a:pt x="0" y="500"/>
                  </a:lnTo>
                  <a:lnTo>
                    <a:pt x="31" y="532"/>
                  </a:lnTo>
                  <a:lnTo>
                    <a:pt x="62" y="625"/>
                  </a:lnTo>
                  <a:lnTo>
                    <a:pt x="94" y="688"/>
                  </a:lnTo>
                  <a:lnTo>
                    <a:pt x="187" y="688"/>
                  </a:lnTo>
                  <a:lnTo>
                    <a:pt x="375" y="625"/>
                  </a:lnTo>
                  <a:lnTo>
                    <a:pt x="406" y="625"/>
                  </a:lnTo>
                  <a:lnTo>
                    <a:pt x="437" y="532"/>
                  </a:lnTo>
                  <a:lnTo>
                    <a:pt x="500" y="532"/>
                  </a:lnTo>
                  <a:lnTo>
                    <a:pt x="500" y="500"/>
                  </a:lnTo>
                  <a:lnTo>
                    <a:pt x="593" y="469"/>
                  </a:lnTo>
                  <a:lnTo>
                    <a:pt x="656" y="469"/>
                  </a:lnTo>
                  <a:lnTo>
                    <a:pt x="719" y="469"/>
                  </a:lnTo>
                  <a:lnTo>
                    <a:pt x="719" y="407"/>
                  </a:lnTo>
                  <a:lnTo>
                    <a:pt x="750" y="344"/>
                  </a:lnTo>
                  <a:lnTo>
                    <a:pt x="719" y="219"/>
                  </a:lnTo>
                  <a:lnTo>
                    <a:pt x="719" y="188"/>
                  </a:lnTo>
                  <a:lnTo>
                    <a:pt x="719" y="94"/>
                  </a:lnTo>
                  <a:lnTo>
                    <a:pt x="656" y="63"/>
                  </a:lnTo>
                  <a:lnTo>
                    <a:pt x="625" y="0"/>
                  </a:lnTo>
                  <a:lnTo>
                    <a:pt x="406" y="94"/>
                  </a:lnTo>
                  <a:lnTo>
                    <a:pt x="344" y="188"/>
                  </a:lnTo>
                  <a:lnTo>
                    <a:pt x="125" y="188"/>
                  </a:lnTo>
                  <a:lnTo>
                    <a:pt x="31" y="219"/>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9" name="Freeform 46">
              <a:extLst>
                <a:ext uri="{FF2B5EF4-FFF2-40B4-BE49-F238E27FC236}">
                  <a16:creationId xmlns:a16="http://schemas.microsoft.com/office/drawing/2014/main" id="{137DEADE-DC6B-4F9F-8ABE-0F3D32D93064}"/>
                </a:ext>
              </a:extLst>
            </p:cNvPr>
            <p:cNvSpPr>
              <a:spLocks noChangeArrowheads="1"/>
            </p:cNvSpPr>
            <p:nvPr/>
          </p:nvSpPr>
          <p:spPr bwMode="auto">
            <a:xfrm>
              <a:off x="5608638" y="5465763"/>
              <a:ext cx="269875" cy="247650"/>
            </a:xfrm>
            <a:custGeom>
              <a:avLst/>
              <a:gdLst>
                <a:gd name="T0" fmla="*/ 31 w 751"/>
                <a:gd name="T1" fmla="*/ 219 h 689"/>
                <a:gd name="T2" fmla="*/ 31 w 751"/>
                <a:gd name="T3" fmla="*/ 313 h 689"/>
                <a:gd name="T4" fmla="*/ 31 w 751"/>
                <a:gd name="T5" fmla="*/ 407 h 689"/>
                <a:gd name="T6" fmla="*/ 0 w 751"/>
                <a:gd name="T7" fmla="*/ 500 h 689"/>
                <a:gd name="T8" fmla="*/ 31 w 751"/>
                <a:gd name="T9" fmla="*/ 532 h 689"/>
                <a:gd name="T10" fmla="*/ 62 w 751"/>
                <a:gd name="T11" fmla="*/ 625 h 689"/>
                <a:gd name="T12" fmla="*/ 94 w 751"/>
                <a:gd name="T13" fmla="*/ 688 h 689"/>
                <a:gd name="T14" fmla="*/ 187 w 751"/>
                <a:gd name="T15" fmla="*/ 688 h 689"/>
                <a:gd name="T16" fmla="*/ 375 w 751"/>
                <a:gd name="T17" fmla="*/ 625 h 689"/>
                <a:gd name="T18" fmla="*/ 406 w 751"/>
                <a:gd name="T19" fmla="*/ 625 h 689"/>
                <a:gd name="T20" fmla="*/ 437 w 751"/>
                <a:gd name="T21" fmla="*/ 532 h 689"/>
                <a:gd name="T22" fmla="*/ 500 w 751"/>
                <a:gd name="T23" fmla="*/ 532 h 689"/>
                <a:gd name="T24" fmla="*/ 500 w 751"/>
                <a:gd name="T25" fmla="*/ 500 h 689"/>
                <a:gd name="T26" fmla="*/ 593 w 751"/>
                <a:gd name="T27" fmla="*/ 469 h 689"/>
                <a:gd name="T28" fmla="*/ 656 w 751"/>
                <a:gd name="T29" fmla="*/ 469 h 689"/>
                <a:gd name="T30" fmla="*/ 719 w 751"/>
                <a:gd name="T31" fmla="*/ 469 h 689"/>
                <a:gd name="T32" fmla="*/ 719 w 751"/>
                <a:gd name="T33" fmla="*/ 407 h 689"/>
                <a:gd name="T34" fmla="*/ 750 w 751"/>
                <a:gd name="T35" fmla="*/ 344 h 689"/>
                <a:gd name="T36" fmla="*/ 719 w 751"/>
                <a:gd name="T37" fmla="*/ 219 h 689"/>
                <a:gd name="T38" fmla="*/ 719 w 751"/>
                <a:gd name="T39" fmla="*/ 188 h 689"/>
                <a:gd name="T40" fmla="*/ 719 w 751"/>
                <a:gd name="T41" fmla="*/ 94 h 689"/>
                <a:gd name="T42" fmla="*/ 656 w 751"/>
                <a:gd name="T43" fmla="*/ 63 h 689"/>
                <a:gd name="T44" fmla="*/ 625 w 751"/>
                <a:gd name="T45" fmla="*/ 0 h 689"/>
                <a:gd name="T46" fmla="*/ 406 w 751"/>
                <a:gd name="T47" fmla="*/ 94 h 689"/>
                <a:gd name="T48" fmla="*/ 344 w 751"/>
                <a:gd name="T49" fmla="*/ 188 h 689"/>
                <a:gd name="T50" fmla="*/ 125 w 751"/>
                <a:gd name="T51" fmla="*/ 188 h 689"/>
                <a:gd name="T52" fmla="*/ 31 w 751"/>
                <a:gd name="T53" fmla="*/ 21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1" h="689">
                  <a:moveTo>
                    <a:pt x="31" y="219"/>
                  </a:moveTo>
                  <a:lnTo>
                    <a:pt x="31" y="313"/>
                  </a:lnTo>
                  <a:lnTo>
                    <a:pt x="31" y="407"/>
                  </a:lnTo>
                  <a:lnTo>
                    <a:pt x="0" y="500"/>
                  </a:lnTo>
                  <a:lnTo>
                    <a:pt x="31" y="532"/>
                  </a:lnTo>
                  <a:lnTo>
                    <a:pt x="62" y="625"/>
                  </a:lnTo>
                  <a:lnTo>
                    <a:pt x="94" y="688"/>
                  </a:lnTo>
                  <a:lnTo>
                    <a:pt x="187" y="688"/>
                  </a:lnTo>
                  <a:lnTo>
                    <a:pt x="375" y="625"/>
                  </a:lnTo>
                  <a:lnTo>
                    <a:pt x="406" y="625"/>
                  </a:lnTo>
                  <a:lnTo>
                    <a:pt x="437" y="532"/>
                  </a:lnTo>
                  <a:lnTo>
                    <a:pt x="500" y="532"/>
                  </a:lnTo>
                  <a:lnTo>
                    <a:pt x="500" y="500"/>
                  </a:lnTo>
                  <a:lnTo>
                    <a:pt x="593" y="469"/>
                  </a:lnTo>
                  <a:lnTo>
                    <a:pt x="656" y="469"/>
                  </a:lnTo>
                  <a:lnTo>
                    <a:pt x="719" y="469"/>
                  </a:lnTo>
                  <a:lnTo>
                    <a:pt x="719" y="407"/>
                  </a:lnTo>
                  <a:lnTo>
                    <a:pt x="750" y="344"/>
                  </a:lnTo>
                  <a:lnTo>
                    <a:pt x="719" y="219"/>
                  </a:lnTo>
                  <a:lnTo>
                    <a:pt x="719" y="188"/>
                  </a:lnTo>
                  <a:lnTo>
                    <a:pt x="719" y="94"/>
                  </a:lnTo>
                  <a:lnTo>
                    <a:pt x="656" y="63"/>
                  </a:lnTo>
                  <a:lnTo>
                    <a:pt x="625" y="0"/>
                  </a:lnTo>
                  <a:lnTo>
                    <a:pt x="406" y="94"/>
                  </a:lnTo>
                  <a:lnTo>
                    <a:pt x="344" y="188"/>
                  </a:lnTo>
                  <a:lnTo>
                    <a:pt x="125" y="188"/>
                  </a:lnTo>
                  <a:lnTo>
                    <a:pt x="31" y="219"/>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0" name="Freeform 47">
              <a:extLst>
                <a:ext uri="{FF2B5EF4-FFF2-40B4-BE49-F238E27FC236}">
                  <a16:creationId xmlns:a16="http://schemas.microsoft.com/office/drawing/2014/main" id="{404E8F50-645F-4161-9557-18E030182962}"/>
                </a:ext>
              </a:extLst>
            </p:cNvPr>
            <p:cNvSpPr>
              <a:spLocks noChangeArrowheads="1"/>
            </p:cNvSpPr>
            <p:nvPr/>
          </p:nvSpPr>
          <p:spPr bwMode="auto">
            <a:xfrm>
              <a:off x="4202113" y="4464050"/>
              <a:ext cx="68262" cy="112713"/>
            </a:xfrm>
            <a:custGeom>
              <a:avLst/>
              <a:gdLst>
                <a:gd name="T0" fmla="*/ 31 w 188"/>
                <a:gd name="T1" fmla="*/ 125 h 314"/>
                <a:gd name="T2" fmla="*/ 31 w 188"/>
                <a:gd name="T3" fmla="*/ 125 h 314"/>
                <a:gd name="T4" fmla="*/ 0 w 188"/>
                <a:gd name="T5" fmla="*/ 125 h 314"/>
                <a:gd name="T6" fmla="*/ 0 w 188"/>
                <a:gd name="T7" fmla="*/ 94 h 314"/>
                <a:gd name="T8" fmla="*/ 31 w 188"/>
                <a:gd name="T9" fmla="*/ 63 h 314"/>
                <a:gd name="T10" fmla="*/ 31 w 188"/>
                <a:gd name="T11" fmla="*/ 31 h 314"/>
                <a:gd name="T12" fmla="*/ 93 w 188"/>
                <a:gd name="T13" fmla="*/ 0 h 314"/>
                <a:gd name="T14" fmla="*/ 125 w 188"/>
                <a:gd name="T15" fmla="*/ 63 h 314"/>
                <a:gd name="T16" fmla="*/ 187 w 188"/>
                <a:gd name="T17" fmla="*/ 94 h 314"/>
                <a:gd name="T18" fmla="*/ 156 w 188"/>
                <a:gd name="T19" fmla="*/ 125 h 314"/>
                <a:gd name="T20" fmla="*/ 156 w 188"/>
                <a:gd name="T21" fmla="*/ 219 h 314"/>
                <a:gd name="T22" fmla="*/ 156 w 188"/>
                <a:gd name="T23" fmla="*/ 313 h 314"/>
                <a:gd name="T24" fmla="*/ 125 w 188"/>
                <a:gd name="T25" fmla="*/ 219 h 314"/>
                <a:gd name="T26" fmla="*/ 31 w 188"/>
                <a:gd name="T27" fmla="*/ 219 h 314"/>
                <a:gd name="T28" fmla="*/ 31 w 188"/>
                <a:gd name="T29" fmla="*/ 188 h 314"/>
                <a:gd name="T30" fmla="*/ 31 w 188"/>
                <a:gd name="T31" fmla="*/ 12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314">
                  <a:moveTo>
                    <a:pt x="31" y="125"/>
                  </a:moveTo>
                  <a:lnTo>
                    <a:pt x="31" y="125"/>
                  </a:lnTo>
                  <a:lnTo>
                    <a:pt x="0" y="125"/>
                  </a:lnTo>
                  <a:lnTo>
                    <a:pt x="0" y="94"/>
                  </a:lnTo>
                  <a:lnTo>
                    <a:pt x="31" y="63"/>
                  </a:lnTo>
                  <a:lnTo>
                    <a:pt x="31" y="31"/>
                  </a:lnTo>
                  <a:lnTo>
                    <a:pt x="93" y="0"/>
                  </a:lnTo>
                  <a:lnTo>
                    <a:pt x="125" y="63"/>
                  </a:lnTo>
                  <a:lnTo>
                    <a:pt x="187" y="94"/>
                  </a:lnTo>
                  <a:lnTo>
                    <a:pt x="156" y="125"/>
                  </a:lnTo>
                  <a:lnTo>
                    <a:pt x="156" y="219"/>
                  </a:lnTo>
                  <a:lnTo>
                    <a:pt x="156" y="313"/>
                  </a:lnTo>
                  <a:lnTo>
                    <a:pt x="125" y="219"/>
                  </a:lnTo>
                  <a:lnTo>
                    <a:pt x="31" y="219"/>
                  </a:lnTo>
                  <a:lnTo>
                    <a:pt x="31" y="188"/>
                  </a:lnTo>
                  <a:lnTo>
                    <a:pt x="31" y="125"/>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1" name="Freeform 48">
              <a:extLst>
                <a:ext uri="{FF2B5EF4-FFF2-40B4-BE49-F238E27FC236}">
                  <a16:creationId xmlns:a16="http://schemas.microsoft.com/office/drawing/2014/main" id="{1258ECA6-77E5-4C7F-BDC6-6467F2D6691D}"/>
                </a:ext>
              </a:extLst>
            </p:cNvPr>
            <p:cNvSpPr>
              <a:spLocks noChangeArrowheads="1"/>
            </p:cNvSpPr>
            <p:nvPr/>
          </p:nvSpPr>
          <p:spPr bwMode="auto">
            <a:xfrm>
              <a:off x="4202113" y="4464050"/>
              <a:ext cx="68262" cy="112713"/>
            </a:xfrm>
            <a:custGeom>
              <a:avLst/>
              <a:gdLst>
                <a:gd name="T0" fmla="*/ 31 w 188"/>
                <a:gd name="T1" fmla="*/ 125 h 314"/>
                <a:gd name="T2" fmla="*/ 31 w 188"/>
                <a:gd name="T3" fmla="*/ 125 h 314"/>
                <a:gd name="T4" fmla="*/ 0 w 188"/>
                <a:gd name="T5" fmla="*/ 125 h 314"/>
                <a:gd name="T6" fmla="*/ 0 w 188"/>
                <a:gd name="T7" fmla="*/ 94 h 314"/>
                <a:gd name="T8" fmla="*/ 31 w 188"/>
                <a:gd name="T9" fmla="*/ 63 h 314"/>
                <a:gd name="T10" fmla="*/ 31 w 188"/>
                <a:gd name="T11" fmla="*/ 31 h 314"/>
                <a:gd name="T12" fmla="*/ 93 w 188"/>
                <a:gd name="T13" fmla="*/ 0 h 314"/>
                <a:gd name="T14" fmla="*/ 125 w 188"/>
                <a:gd name="T15" fmla="*/ 63 h 314"/>
                <a:gd name="T16" fmla="*/ 187 w 188"/>
                <a:gd name="T17" fmla="*/ 94 h 314"/>
                <a:gd name="T18" fmla="*/ 156 w 188"/>
                <a:gd name="T19" fmla="*/ 125 h 314"/>
                <a:gd name="T20" fmla="*/ 156 w 188"/>
                <a:gd name="T21" fmla="*/ 219 h 314"/>
                <a:gd name="T22" fmla="*/ 156 w 188"/>
                <a:gd name="T23" fmla="*/ 313 h 314"/>
                <a:gd name="T24" fmla="*/ 125 w 188"/>
                <a:gd name="T25" fmla="*/ 219 h 314"/>
                <a:gd name="T26" fmla="*/ 31 w 188"/>
                <a:gd name="T27" fmla="*/ 219 h 314"/>
                <a:gd name="T28" fmla="*/ 31 w 188"/>
                <a:gd name="T29" fmla="*/ 188 h 314"/>
                <a:gd name="T30" fmla="*/ 31 w 188"/>
                <a:gd name="T31" fmla="*/ 12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314">
                  <a:moveTo>
                    <a:pt x="31" y="125"/>
                  </a:moveTo>
                  <a:lnTo>
                    <a:pt x="31" y="125"/>
                  </a:lnTo>
                  <a:lnTo>
                    <a:pt x="0" y="125"/>
                  </a:lnTo>
                  <a:lnTo>
                    <a:pt x="0" y="94"/>
                  </a:lnTo>
                  <a:lnTo>
                    <a:pt x="31" y="63"/>
                  </a:lnTo>
                  <a:lnTo>
                    <a:pt x="31" y="31"/>
                  </a:lnTo>
                  <a:lnTo>
                    <a:pt x="93" y="0"/>
                  </a:lnTo>
                  <a:lnTo>
                    <a:pt x="125" y="63"/>
                  </a:lnTo>
                  <a:lnTo>
                    <a:pt x="187" y="94"/>
                  </a:lnTo>
                  <a:lnTo>
                    <a:pt x="156" y="125"/>
                  </a:lnTo>
                  <a:lnTo>
                    <a:pt x="156" y="219"/>
                  </a:lnTo>
                  <a:lnTo>
                    <a:pt x="156" y="313"/>
                  </a:lnTo>
                  <a:lnTo>
                    <a:pt x="125" y="219"/>
                  </a:lnTo>
                  <a:lnTo>
                    <a:pt x="31" y="219"/>
                  </a:lnTo>
                  <a:lnTo>
                    <a:pt x="31" y="188"/>
                  </a:lnTo>
                  <a:lnTo>
                    <a:pt x="31" y="125"/>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3" name="Freeform 49">
              <a:extLst>
                <a:ext uri="{FF2B5EF4-FFF2-40B4-BE49-F238E27FC236}">
                  <a16:creationId xmlns:a16="http://schemas.microsoft.com/office/drawing/2014/main" id="{4DCBD273-CEC6-4C1D-97D6-AB1477C585D6}"/>
                </a:ext>
              </a:extLst>
            </p:cNvPr>
            <p:cNvSpPr>
              <a:spLocks noChangeArrowheads="1"/>
            </p:cNvSpPr>
            <p:nvPr/>
          </p:nvSpPr>
          <p:spPr bwMode="auto">
            <a:xfrm>
              <a:off x="4202113" y="4464050"/>
              <a:ext cx="68262" cy="112713"/>
            </a:xfrm>
            <a:custGeom>
              <a:avLst/>
              <a:gdLst>
                <a:gd name="T0" fmla="*/ 31 w 188"/>
                <a:gd name="T1" fmla="*/ 125 h 314"/>
                <a:gd name="T2" fmla="*/ 31 w 188"/>
                <a:gd name="T3" fmla="*/ 125 h 314"/>
                <a:gd name="T4" fmla="*/ 0 w 188"/>
                <a:gd name="T5" fmla="*/ 125 h 314"/>
                <a:gd name="T6" fmla="*/ 0 w 188"/>
                <a:gd name="T7" fmla="*/ 94 h 314"/>
                <a:gd name="T8" fmla="*/ 31 w 188"/>
                <a:gd name="T9" fmla="*/ 63 h 314"/>
                <a:gd name="T10" fmla="*/ 31 w 188"/>
                <a:gd name="T11" fmla="*/ 31 h 314"/>
                <a:gd name="T12" fmla="*/ 93 w 188"/>
                <a:gd name="T13" fmla="*/ 0 h 314"/>
                <a:gd name="T14" fmla="*/ 125 w 188"/>
                <a:gd name="T15" fmla="*/ 63 h 314"/>
                <a:gd name="T16" fmla="*/ 187 w 188"/>
                <a:gd name="T17" fmla="*/ 94 h 314"/>
                <a:gd name="T18" fmla="*/ 156 w 188"/>
                <a:gd name="T19" fmla="*/ 125 h 314"/>
                <a:gd name="T20" fmla="*/ 156 w 188"/>
                <a:gd name="T21" fmla="*/ 219 h 314"/>
                <a:gd name="T22" fmla="*/ 156 w 188"/>
                <a:gd name="T23" fmla="*/ 313 h 314"/>
                <a:gd name="T24" fmla="*/ 125 w 188"/>
                <a:gd name="T25" fmla="*/ 219 h 314"/>
                <a:gd name="T26" fmla="*/ 31 w 188"/>
                <a:gd name="T27" fmla="*/ 219 h 314"/>
                <a:gd name="T28" fmla="*/ 31 w 188"/>
                <a:gd name="T29" fmla="*/ 188 h 314"/>
                <a:gd name="T30" fmla="*/ 31 w 188"/>
                <a:gd name="T31" fmla="*/ 12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314">
                  <a:moveTo>
                    <a:pt x="31" y="125"/>
                  </a:moveTo>
                  <a:lnTo>
                    <a:pt x="31" y="125"/>
                  </a:lnTo>
                  <a:lnTo>
                    <a:pt x="0" y="125"/>
                  </a:lnTo>
                  <a:lnTo>
                    <a:pt x="0" y="94"/>
                  </a:lnTo>
                  <a:lnTo>
                    <a:pt x="31" y="63"/>
                  </a:lnTo>
                  <a:lnTo>
                    <a:pt x="31" y="31"/>
                  </a:lnTo>
                  <a:lnTo>
                    <a:pt x="93" y="0"/>
                  </a:lnTo>
                  <a:lnTo>
                    <a:pt x="125" y="63"/>
                  </a:lnTo>
                  <a:lnTo>
                    <a:pt x="187" y="94"/>
                  </a:lnTo>
                  <a:lnTo>
                    <a:pt x="156" y="125"/>
                  </a:lnTo>
                  <a:lnTo>
                    <a:pt x="156" y="219"/>
                  </a:lnTo>
                  <a:lnTo>
                    <a:pt x="156" y="313"/>
                  </a:lnTo>
                  <a:lnTo>
                    <a:pt x="125" y="219"/>
                  </a:lnTo>
                  <a:lnTo>
                    <a:pt x="31" y="219"/>
                  </a:lnTo>
                  <a:lnTo>
                    <a:pt x="31" y="188"/>
                  </a:lnTo>
                  <a:lnTo>
                    <a:pt x="31" y="125"/>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4" name="Freeform 50">
              <a:extLst>
                <a:ext uri="{FF2B5EF4-FFF2-40B4-BE49-F238E27FC236}">
                  <a16:creationId xmlns:a16="http://schemas.microsoft.com/office/drawing/2014/main" id="{DF9BD253-428A-4F4D-BA61-ADB4CA3917E3}"/>
                </a:ext>
              </a:extLst>
            </p:cNvPr>
            <p:cNvSpPr>
              <a:spLocks noChangeArrowheads="1"/>
            </p:cNvSpPr>
            <p:nvPr/>
          </p:nvSpPr>
          <p:spPr bwMode="auto">
            <a:xfrm>
              <a:off x="5630863" y="3587750"/>
              <a:ext cx="552450" cy="404813"/>
            </a:xfrm>
            <a:custGeom>
              <a:avLst/>
              <a:gdLst>
                <a:gd name="T0" fmla="*/ 0 w 1533"/>
                <a:gd name="T1" fmla="*/ 500 h 1125"/>
                <a:gd name="T2" fmla="*/ 63 w 1533"/>
                <a:gd name="T3" fmla="*/ 562 h 1125"/>
                <a:gd name="T4" fmla="*/ 188 w 1533"/>
                <a:gd name="T5" fmla="*/ 686 h 1125"/>
                <a:gd name="T6" fmla="*/ 375 w 1533"/>
                <a:gd name="T7" fmla="*/ 717 h 1125"/>
                <a:gd name="T8" fmla="*/ 531 w 1533"/>
                <a:gd name="T9" fmla="*/ 717 h 1125"/>
                <a:gd name="T10" fmla="*/ 563 w 1533"/>
                <a:gd name="T11" fmla="*/ 999 h 1125"/>
                <a:gd name="T12" fmla="*/ 719 w 1533"/>
                <a:gd name="T13" fmla="*/ 999 h 1125"/>
                <a:gd name="T14" fmla="*/ 969 w 1533"/>
                <a:gd name="T15" fmla="*/ 1030 h 1125"/>
                <a:gd name="T16" fmla="*/ 969 w 1533"/>
                <a:gd name="T17" fmla="*/ 1061 h 1125"/>
                <a:gd name="T18" fmla="*/ 969 w 1533"/>
                <a:gd name="T19" fmla="*/ 1124 h 1125"/>
                <a:gd name="T20" fmla="*/ 1094 w 1533"/>
                <a:gd name="T21" fmla="*/ 1030 h 1125"/>
                <a:gd name="T22" fmla="*/ 1125 w 1533"/>
                <a:gd name="T23" fmla="*/ 1030 h 1125"/>
                <a:gd name="T24" fmla="*/ 1219 w 1533"/>
                <a:gd name="T25" fmla="*/ 1030 h 1125"/>
                <a:gd name="T26" fmla="*/ 1250 w 1533"/>
                <a:gd name="T27" fmla="*/ 999 h 1125"/>
                <a:gd name="T28" fmla="*/ 1281 w 1533"/>
                <a:gd name="T29" fmla="*/ 967 h 1125"/>
                <a:gd name="T30" fmla="*/ 1375 w 1533"/>
                <a:gd name="T31" fmla="*/ 967 h 1125"/>
                <a:gd name="T32" fmla="*/ 1375 w 1533"/>
                <a:gd name="T33" fmla="*/ 936 h 1125"/>
                <a:gd name="T34" fmla="*/ 1375 w 1533"/>
                <a:gd name="T35" fmla="*/ 780 h 1125"/>
                <a:gd name="T36" fmla="*/ 1407 w 1533"/>
                <a:gd name="T37" fmla="*/ 655 h 1125"/>
                <a:gd name="T38" fmla="*/ 1469 w 1533"/>
                <a:gd name="T39" fmla="*/ 562 h 1125"/>
                <a:gd name="T40" fmla="*/ 1532 w 1533"/>
                <a:gd name="T41" fmla="*/ 468 h 1125"/>
                <a:gd name="T42" fmla="*/ 1532 w 1533"/>
                <a:gd name="T43" fmla="*/ 437 h 1125"/>
                <a:gd name="T44" fmla="*/ 1469 w 1533"/>
                <a:gd name="T45" fmla="*/ 437 h 1125"/>
                <a:gd name="T46" fmla="*/ 1407 w 1533"/>
                <a:gd name="T47" fmla="*/ 375 h 1125"/>
                <a:gd name="T48" fmla="*/ 1344 w 1533"/>
                <a:gd name="T49" fmla="*/ 343 h 1125"/>
                <a:gd name="T50" fmla="*/ 1281 w 1533"/>
                <a:gd name="T51" fmla="*/ 343 h 1125"/>
                <a:gd name="T52" fmla="*/ 1219 w 1533"/>
                <a:gd name="T53" fmla="*/ 281 h 1125"/>
                <a:gd name="T54" fmla="*/ 1125 w 1533"/>
                <a:gd name="T55" fmla="*/ 281 h 1125"/>
                <a:gd name="T56" fmla="*/ 1063 w 1533"/>
                <a:gd name="T57" fmla="*/ 218 h 1125"/>
                <a:gd name="T58" fmla="*/ 1063 w 1533"/>
                <a:gd name="T59" fmla="*/ 156 h 1125"/>
                <a:gd name="T60" fmla="*/ 1000 w 1533"/>
                <a:gd name="T61" fmla="*/ 156 h 1125"/>
                <a:gd name="T62" fmla="*/ 969 w 1533"/>
                <a:gd name="T63" fmla="*/ 156 h 1125"/>
                <a:gd name="T64" fmla="*/ 844 w 1533"/>
                <a:gd name="T65" fmla="*/ 156 h 1125"/>
                <a:gd name="T66" fmla="*/ 750 w 1533"/>
                <a:gd name="T67" fmla="*/ 125 h 1125"/>
                <a:gd name="T68" fmla="*/ 688 w 1533"/>
                <a:gd name="T69" fmla="*/ 62 h 1125"/>
                <a:gd name="T70" fmla="*/ 531 w 1533"/>
                <a:gd name="T71" fmla="*/ 31 h 1125"/>
                <a:gd name="T72" fmla="*/ 375 w 1533"/>
                <a:gd name="T73" fmla="*/ 0 h 1125"/>
                <a:gd name="T74" fmla="*/ 313 w 1533"/>
                <a:gd name="T75" fmla="*/ 0 h 1125"/>
                <a:gd name="T76" fmla="*/ 125 w 1533"/>
                <a:gd name="T77" fmla="*/ 31 h 1125"/>
                <a:gd name="T78" fmla="*/ 32 w 1533"/>
                <a:gd name="T79" fmla="*/ 31 h 1125"/>
                <a:gd name="T80" fmla="*/ 32 w 1533"/>
                <a:gd name="T81" fmla="*/ 62 h 1125"/>
                <a:gd name="T82" fmla="*/ 32 w 1533"/>
                <a:gd name="T83" fmla="*/ 343 h 1125"/>
                <a:gd name="T84" fmla="*/ 32 w 1533"/>
                <a:gd name="T85" fmla="*/ 500 h 1125"/>
                <a:gd name="T86" fmla="*/ 0 w 1533"/>
                <a:gd name="T87" fmla="*/ 50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3" h="1125">
                  <a:moveTo>
                    <a:pt x="0" y="500"/>
                  </a:moveTo>
                  <a:lnTo>
                    <a:pt x="63" y="562"/>
                  </a:lnTo>
                  <a:lnTo>
                    <a:pt x="188" y="686"/>
                  </a:lnTo>
                  <a:lnTo>
                    <a:pt x="375" y="717"/>
                  </a:lnTo>
                  <a:lnTo>
                    <a:pt x="531" y="717"/>
                  </a:lnTo>
                  <a:lnTo>
                    <a:pt x="563" y="999"/>
                  </a:lnTo>
                  <a:lnTo>
                    <a:pt x="719" y="999"/>
                  </a:lnTo>
                  <a:lnTo>
                    <a:pt x="969" y="1030"/>
                  </a:lnTo>
                  <a:lnTo>
                    <a:pt x="969" y="1061"/>
                  </a:lnTo>
                  <a:lnTo>
                    <a:pt x="969" y="1124"/>
                  </a:lnTo>
                  <a:lnTo>
                    <a:pt x="1094" y="1030"/>
                  </a:lnTo>
                  <a:lnTo>
                    <a:pt x="1125" y="1030"/>
                  </a:lnTo>
                  <a:lnTo>
                    <a:pt x="1219" y="1030"/>
                  </a:lnTo>
                  <a:lnTo>
                    <a:pt x="1250" y="999"/>
                  </a:lnTo>
                  <a:lnTo>
                    <a:pt x="1281" y="967"/>
                  </a:lnTo>
                  <a:lnTo>
                    <a:pt x="1375" y="967"/>
                  </a:lnTo>
                  <a:lnTo>
                    <a:pt x="1375" y="936"/>
                  </a:lnTo>
                  <a:lnTo>
                    <a:pt x="1375" y="780"/>
                  </a:lnTo>
                  <a:lnTo>
                    <a:pt x="1407" y="655"/>
                  </a:lnTo>
                  <a:lnTo>
                    <a:pt x="1469" y="562"/>
                  </a:lnTo>
                  <a:lnTo>
                    <a:pt x="1532" y="468"/>
                  </a:lnTo>
                  <a:lnTo>
                    <a:pt x="1532" y="437"/>
                  </a:lnTo>
                  <a:lnTo>
                    <a:pt x="1469" y="437"/>
                  </a:lnTo>
                  <a:lnTo>
                    <a:pt x="1407" y="375"/>
                  </a:lnTo>
                  <a:lnTo>
                    <a:pt x="1344" y="343"/>
                  </a:lnTo>
                  <a:lnTo>
                    <a:pt x="1281" y="343"/>
                  </a:lnTo>
                  <a:lnTo>
                    <a:pt x="1219" y="281"/>
                  </a:lnTo>
                  <a:lnTo>
                    <a:pt x="1125" y="281"/>
                  </a:lnTo>
                  <a:lnTo>
                    <a:pt x="1063" y="218"/>
                  </a:lnTo>
                  <a:lnTo>
                    <a:pt x="1063" y="156"/>
                  </a:lnTo>
                  <a:lnTo>
                    <a:pt x="1000" y="156"/>
                  </a:lnTo>
                  <a:lnTo>
                    <a:pt x="969" y="156"/>
                  </a:lnTo>
                  <a:lnTo>
                    <a:pt x="844" y="156"/>
                  </a:lnTo>
                  <a:lnTo>
                    <a:pt x="750" y="125"/>
                  </a:lnTo>
                  <a:lnTo>
                    <a:pt x="688" y="62"/>
                  </a:lnTo>
                  <a:lnTo>
                    <a:pt x="531" y="31"/>
                  </a:lnTo>
                  <a:lnTo>
                    <a:pt x="375" y="0"/>
                  </a:lnTo>
                  <a:lnTo>
                    <a:pt x="313" y="0"/>
                  </a:lnTo>
                  <a:lnTo>
                    <a:pt x="125" y="31"/>
                  </a:lnTo>
                  <a:lnTo>
                    <a:pt x="32" y="31"/>
                  </a:lnTo>
                  <a:lnTo>
                    <a:pt x="32" y="62"/>
                  </a:lnTo>
                  <a:lnTo>
                    <a:pt x="32" y="343"/>
                  </a:lnTo>
                  <a:lnTo>
                    <a:pt x="32" y="500"/>
                  </a:lnTo>
                  <a:lnTo>
                    <a:pt x="0" y="500"/>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5" name="Freeform 51">
              <a:extLst>
                <a:ext uri="{FF2B5EF4-FFF2-40B4-BE49-F238E27FC236}">
                  <a16:creationId xmlns:a16="http://schemas.microsoft.com/office/drawing/2014/main" id="{EA7331FA-8B02-4FA9-B535-4DCB3A7E4747}"/>
                </a:ext>
              </a:extLst>
            </p:cNvPr>
            <p:cNvSpPr>
              <a:spLocks noChangeArrowheads="1"/>
            </p:cNvSpPr>
            <p:nvPr/>
          </p:nvSpPr>
          <p:spPr bwMode="auto">
            <a:xfrm>
              <a:off x="5630863" y="3587750"/>
              <a:ext cx="552450" cy="404813"/>
            </a:xfrm>
            <a:custGeom>
              <a:avLst/>
              <a:gdLst>
                <a:gd name="T0" fmla="*/ 0 w 1533"/>
                <a:gd name="T1" fmla="*/ 500 h 1125"/>
                <a:gd name="T2" fmla="*/ 63 w 1533"/>
                <a:gd name="T3" fmla="*/ 562 h 1125"/>
                <a:gd name="T4" fmla="*/ 188 w 1533"/>
                <a:gd name="T5" fmla="*/ 686 h 1125"/>
                <a:gd name="T6" fmla="*/ 375 w 1533"/>
                <a:gd name="T7" fmla="*/ 717 h 1125"/>
                <a:gd name="T8" fmla="*/ 531 w 1533"/>
                <a:gd name="T9" fmla="*/ 717 h 1125"/>
                <a:gd name="T10" fmla="*/ 563 w 1533"/>
                <a:gd name="T11" fmla="*/ 999 h 1125"/>
                <a:gd name="T12" fmla="*/ 719 w 1533"/>
                <a:gd name="T13" fmla="*/ 999 h 1125"/>
                <a:gd name="T14" fmla="*/ 969 w 1533"/>
                <a:gd name="T15" fmla="*/ 1030 h 1125"/>
                <a:gd name="T16" fmla="*/ 969 w 1533"/>
                <a:gd name="T17" fmla="*/ 1061 h 1125"/>
                <a:gd name="T18" fmla="*/ 969 w 1533"/>
                <a:gd name="T19" fmla="*/ 1124 h 1125"/>
                <a:gd name="T20" fmla="*/ 1094 w 1533"/>
                <a:gd name="T21" fmla="*/ 1030 h 1125"/>
                <a:gd name="T22" fmla="*/ 1125 w 1533"/>
                <a:gd name="T23" fmla="*/ 1030 h 1125"/>
                <a:gd name="T24" fmla="*/ 1219 w 1533"/>
                <a:gd name="T25" fmla="*/ 1030 h 1125"/>
                <a:gd name="T26" fmla="*/ 1250 w 1533"/>
                <a:gd name="T27" fmla="*/ 999 h 1125"/>
                <a:gd name="T28" fmla="*/ 1281 w 1533"/>
                <a:gd name="T29" fmla="*/ 967 h 1125"/>
                <a:gd name="T30" fmla="*/ 1375 w 1533"/>
                <a:gd name="T31" fmla="*/ 967 h 1125"/>
                <a:gd name="T32" fmla="*/ 1375 w 1533"/>
                <a:gd name="T33" fmla="*/ 936 h 1125"/>
                <a:gd name="T34" fmla="*/ 1375 w 1533"/>
                <a:gd name="T35" fmla="*/ 780 h 1125"/>
                <a:gd name="T36" fmla="*/ 1407 w 1533"/>
                <a:gd name="T37" fmla="*/ 655 h 1125"/>
                <a:gd name="T38" fmla="*/ 1469 w 1533"/>
                <a:gd name="T39" fmla="*/ 562 h 1125"/>
                <a:gd name="T40" fmla="*/ 1532 w 1533"/>
                <a:gd name="T41" fmla="*/ 468 h 1125"/>
                <a:gd name="T42" fmla="*/ 1532 w 1533"/>
                <a:gd name="T43" fmla="*/ 437 h 1125"/>
                <a:gd name="T44" fmla="*/ 1469 w 1533"/>
                <a:gd name="T45" fmla="*/ 437 h 1125"/>
                <a:gd name="T46" fmla="*/ 1407 w 1533"/>
                <a:gd name="T47" fmla="*/ 375 h 1125"/>
                <a:gd name="T48" fmla="*/ 1344 w 1533"/>
                <a:gd name="T49" fmla="*/ 343 h 1125"/>
                <a:gd name="T50" fmla="*/ 1281 w 1533"/>
                <a:gd name="T51" fmla="*/ 343 h 1125"/>
                <a:gd name="T52" fmla="*/ 1219 w 1533"/>
                <a:gd name="T53" fmla="*/ 281 h 1125"/>
                <a:gd name="T54" fmla="*/ 1125 w 1533"/>
                <a:gd name="T55" fmla="*/ 281 h 1125"/>
                <a:gd name="T56" fmla="*/ 1063 w 1533"/>
                <a:gd name="T57" fmla="*/ 218 h 1125"/>
                <a:gd name="T58" fmla="*/ 1063 w 1533"/>
                <a:gd name="T59" fmla="*/ 156 h 1125"/>
                <a:gd name="T60" fmla="*/ 1000 w 1533"/>
                <a:gd name="T61" fmla="*/ 156 h 1125"/>
                <a:gd name="T62" fmla="*/ 969 w 1533"/>
                <a:gd name="T63" fmla="*/ 156 h 1125"/>
                <a:gd name="T64" fmla="*/ 844 w 1533"/>
                <a:gd name="T65" fmla="*/ 156 h 1125"/>
                <a:gd name="T66" fmla="*/ 750 w 1533"/>
                <a:gd name="T67" fmla="*/ 125 h 1125"/>
                <a:gd name="T68" fmla="*/ 688 w 1533"/>
                <a:gd name="T69" fmla="*/ 62 h 1125"/>
                <a:gd name="T70" fmla="*/ 531 w 1533"/>
                <a:gd name="T71" fmla="*/ 31 h 1125"/>
                <a:gd name="T72" fmla="*/ 375 w 1533"/>
                <a:gd name="T73" fmla="*/ 0 h 1125"/>
                <a:gd name="T74" fmla="*/ 313 w 1533"/>
                <a:gd name="T75" fmla="*/ 0 h 1125"/>
                <a:gd name="T76" fmla="*/ 125 w 1533"/>
                <a:gd name="T77" fmla="*/ 31 h 1125"/>
                <a:gd name="T78" fmla="*/ 32 w 1533"/>
                <a:gd name="T79" fmla="*/ 31 h 1125"/>
                <a:gd name="T80" fmla="*/ 32 w 1533"/>
                <a:gd name="T81" fmla="*/ 62 h 1125"/>
                <a:gd name="T82" fmla="*/ 32 w 1533"/>
                <a:gd name="T83" fmla="*/ 343 h 1125"/>
                <a:gd name="T84" fmla="*/ 32 w 1533"/>
                <a:gd name="T85" fmla="*/ 500 h 1125"/>
                <a:gd name="T86" fmla="*/ 0 w 1533"/>
                <a:gd name="T87" fmla="*/ 50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3" h="1125">
                  <a:moveTo>
                    <a:pt x="0" y="500"/>
                  </a:moveTo>
                  <a:lnTo>
                    <a:pt x="63" y="562"/>
                  </a:lnTo>
                  <a:lnTo>
                    <a:pt x="188" y="686"/>
                  </a:lnTo>
                  <a:lnTo>
                    <a:pt x="375" y="717"/>
                  </a:lnTo>
                  <a:lnTo>
                    <a:pt x="531" y="717"/>
                  </a:lnTo>
                  <a:lnTo>
                    <a:pt x="563" y="999"/>
                  </a:lnTo>
                  <a:lnTo>
                    <a:pt x="719" y="999"/>
                  </a:lnTo>
                  <a:lnTo>
                    <a:pt x="969" y="1030"/>
                  </a:lnTo>
                  <a:lnTo>
                    <a:pt x="969" y="1061"/>
                  </a:lnTo>
                  <a:lnTo>
                    <a:pt x="969" y="1124"/>
                  </a:lnTo>
                  <a:lnTo>
                    <a:pt x="1094" y="1030"/>
                  </a:lnTo>
                  <a:lnTo>
                    <a:pt x="1125" y="1030"/>
                  </a:lnTo>
                  <a:lnTo>
                    <a:pt x="1219" y="1030"/>
                  </a:lnTo>
                  <a:lnTo>
                    <a:pt x="1250" y="999"/>
                  </a:lnTo>
                  <a:lnTo>
                    <a:pt x="1281" y="967"/>
                  </a:lnTo>
                  <a:lnTo>
                    <a:pt x="1375" y="967"/>
                  </a:lnTo>
                  <a:lnTo>
                    <a:pt x="1375" y="936"/>
                  </a:lnTo>
                  <a:lnTo>
                    <a:pt x="1375" y="780"/>
                  </a:lnTo>
                  <a:lnTo>
                    <a:pt x="1407" y="655"/>
                  </a:lnTo>
                  <a:lnTo>
                    <a:pt x="1469" y="562"/>
                  </a:lnTo>
                  <a:lnTo>
                    <a:pt x="1532" y="468"/>
                  </a:lnTo>
                  <a:lnTo>
                    <a:pt x="1532" y="437"/>
                  </a:lnTo>
                  <a:lnTo>
                    <a:pt x="1469" y="437"/>
                  </a:lnTo>
                  <a:lnTo>
                    <a:pt x="1407" y="375"/>
                  </a:lnTo>
                  <a:lnTo>
                    <a:pt x="1344" y="343"/>
                  </a:lnTo>
                  <a:lnTo>
                    <a:pt x="1281" y="343"/>
                  </a:lnTo>
                  <a:lnTo>
                    <a:pt x="1219" y="281"/>
                  </a:lnTo>
                  <a:lnTo>
                    <a:pt x="1125" y="281"/>
                  </a:lnTo>
                  <a:lnTo>
                    <a:pt x="1063" y="218"/>
                  </a:lnTo>
                  <a:lnTo>
                    <a:pt x="1063" y="156"/>
                  </a:lnTo>
                  <a:lnTo>
                    <a:pt x="1000" y="156"/>
                  </a:lnTo>
                  <a:lnTo>
                    <a:pt x="969" y="156"/>
                  </a:lnTo>
                  <a:lnTo>
                    <a:pt x="844" y="156"/>
                  </a:lnTo>
                  <a:lnTo>
                    <a:pt x="750" y="125"/>
                  </a:lnTo>
                  <a:lnTo>
                    <a:pt x="688" y="62"/>
                  </a:lnTo>
                  <a:lnTo>
                    <a:pt x="531" y="31"/>
                  </a:lnTo>
                  <a:lnTo>
                    <a:pt x="375" y="0"/>
                  </a:lnTo>
                  <a:lnTo>
                    <a:pt x="313" y="0"/>
                  </a:lnTo>
                  <a:lnTo>
                    <a:pt x="125" y="31"/>
                  </a:lnTo>
                  <a:lnTo>
                    <a:pt x="32" y="31"/>
                  </a:lnTo>
                  <a:lnTo>
                    <a:pt x="32" y="62"/>
                  </a:lnTo>
                  <a:lnTo>
                    <a:pt x="32" y="343"/>
                  </a:lnTo>
                  <a:lnTo>
                    <a:pt x="32" y="500"/>
                  </a:lnTo>
                  <a:lnTo>
                    <a:pt x="0" y="500"/>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6" name="Freeform 52">
              <a:extLst>
                <a:ext uri="{FF2B5EF4-FFF2-40B4-BE49-F238E27FC236}">
                  <a16:creationId xmlns:a16="http://schemas.microsoft.com/office/drawing/2014/main" id="{DFA99375-2E36-4AC4-B5FD-14953EE738DE}"/>
                </a:ext>
              </a:extLst>
            </p:cNvPr>
            <p:cNvSpPr>
              <a:spLocks noChangeArrowheads="1"/>
            </p:cNvSpPr>
            <p:nvPr/>
          </p:nvSpPr>
          <p:spPr bwMode="auto">
            <a:xfrm>
              <a:off x="5630863" y="3587750"/>
              <a:ext cx="552450" cy="404813"/>
            </a:xfrm>
            <a:custGeom>
              <a:avLst/>
              <a:gdLst>
                <a:gd name="T0" fmla="*/ 0 w 1533"/>
                <a:gd name="T1" fmla="*/ 500 h 1125"/>
                <a:gd name="T2" fmla="*/ 63 w 1533"/>
                <a:gd name="T3" fmla="*/ 562 h 1125"/>
                <a:gd name="T4" fmla="*/ 188 w 1533"/>
                <a:gd name="T5" fmla="*/ 686 h 1125"/>
                <a:gd name="T6" fmla="*/ 375 w 1533"/>
                <a:gd name="T7" fmla="*/ 717 h 1125"/>
                <a:gd name="T8" fmla="*/ 531 w 1533"/>
                <a:gd name="T9" fmla="*/ 717 h 1125"/>
                <a:gd name="T10" fmla="*/ 563 w 1533"/>
                <a:gd name="T11" fmla="*/ 999 h 1125"/>
                <a:gd name="T12" fmla="*/ 719 w 1533"/>
                <a:gd name="T13" fmla="*/ 999 h 1125"/>
                <a:gd name="T14" fmla="*/ 969 w 1533"/>
                <a:gd name="T15" fmla="*/ 1030 h 1125"/>
                <a:gd name="T16" fmla="*/ 969 w 1533"/>
                <a:gd name="T17" fmla="*/ 1061 h 1125"/>
                <a:gd name="T18" fmla="*/ 969 w 1533"/>
                <a:gd name="T19" fmla="*/ 1124 h 1125"/>
                <a:gd name="T20" fmla="*/ 1094 w 1533"/>
                <a:gd name="T21" fmla="*/ 1030 h 1125"/>
                <a:gd name="T22" fmla="*/ 1125 w 1533"/>
                <a:gd name="T23" fmla="*/ 1030 h 1125"/>
                <a:gd name="T24" fmla="*/ 1219 w 1533"/>
                <a:gd name="T25" fmla="*/ 1030 h 1125"/>
                <a:gd name="T26" fmla="*/ 1250 w 1533"/>
                <a:gd name="T27" fmla="*/ 999 h 1125"/>
                <a:gd name="T28" fmla="*/ 1281 w 1533"/>
                <a:gd name="T29" fmla="*/ 967 h 1125"/>
                <a:gd name="T30" fmla="*/ 1375 w 1533"/>
                <a:gd name="T31" fmla="*/ 967 h 1125"/>
                <a:gd name="T32" fmla="*/ 1375 w 1533"/>
                <a:gd name="T33" fmla="*/ 936 h 1125"/>
                <a:gd name="T34" fmla="*/ 1375 w 1533"/>
                <a:gd name="T35" fmla="*/ 780 h 1125"/>
                <a:gd name="T36" fmla="*/ 1407 w 1533"/>
                <a:gd name="T37" fmla="*/ 655 h 1125"/>
                <a:gd name="T38" fmla="*/ 1469 w 1533"/>
                <a:gd name="T39" fmla="*/ 562 h 1125"/>
                <a:gd name="T40" fmla="*/ 1532 w 1533"/>
                <a:gd name="T41" fmla="*/ 468 h 1125"/>
                <a:gd name="T42" fmla="*/ 1532 w 1533"/>
                <a:gd name="T43" fmla="*/ 437 h 1125"/>
                <a:gd name="T44" fmla="*/ 1469 w 1533"/>
                <a:gd name="T45" fmla="*/ 437 h 1125"/>
                <a:gd name="T46" fmla="*/ 1407 w 1533"/>
                <a:gd name="T47" fmla="*/ 375 h 1125"/>
                <a:gd name="T48" fmla="*/ 1344 w 1533"/>
                <a:gd name="T49" fmla="*/ 343 h 1125"/>
                <a:gd name="T50" fmla="*/ 1281 w 1533"/>
                <a:gd name="T51" fmla="*/ 343 h 1125"/>
                <a:gd name="T52" fmla="*/ 1219 w 1533"/>
                <a:gd name="T53" fmla="*/ 281 h 1125"/>
                <a:gd name="T54" fmla="*/ 1125 w 1533"/>
                <a:gd name="T55" fmla="*/ 281 h 1125"/>
                <a:gd name="T56" fmla="*/ 1063 w 1533"/>
                <a:gd name="T57" fmla="*/ 218 h 1125"/>
                <a:gd name="T58" fmla="*/ 1063 w 1533"/>
                <a:gd name="T59" fmla="*/ 156 h 1125"/>
                <a:gd name="T60" fmla="*/ 1000 w 1533"/>
                <a:gd name="T61" fmla="*/ 156 h 1125"/>
                <a:gd name="T62" fmla="*/ 969 w 1533"/>
                <a:gd name="T63" fmla="*/ 156 h 1125"/>
                <a:gd name="T64" fmla="*/ 844 w 1533"/>
                <a:gd name="T65" fmla="*/ 156 h 1125"/>
                <a:gd name="T66" fmla="*/ 750 w 1533"/>
                <a:gd name="T67" fmla="*/ 125 h 1125"/>
                <a:gd name="T68" fmla="*/ 688 w 1533"/>
                <a:gd name="T69" fmla="*/ 62 h 1125"/>
                <a:gd name="T70" fmla="*/ 531 w 1533"/>
                <a:gd name="T71" fmla="*/ 31 h 1125"/>
                <a:gd name="T72" fmla="*/ 375 w 1533"/>
                <a:gd name="T73" fmla="*/ 0 h 1125"/>
                <a:gd name="T74" fmla="*/ 313 w 1533"/>
                <a:gd name="T75" fmla="*/ 0 h 1125"/>
                <a:gd name="T76" fmla="*/ 125 w 1533"/>
                <a:gd name="T77" fmla="*/ 31 h 1125"/>
                <a:gd name="T78" fmla="*/ 32 w 1533"/>
                <a:gd name="T79" fmla="*/ 31 h 1125"/>
                <a:gd name="T80" fmla="*/ 32 w 1533"/>
                <a:gd name="T81" fmla="*/ 62 h 1125"/>
                <a:gd name="T82" fmla="*/ 32 w 1533"/>
                <a:gd name="T83" fmla="*/ 343 h 1125"/>
                <a:gd name="T84" fmla="*/ 32 w 1533"/>
                <a:gd name="T85" fmla="*/ 500 h 1125"/>
                <a:gd name="T86" fmla="*/ 0 w 1533"/>
                <a:gd name="T87" fmla="*/ 50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3" h="1125">
                  <a:moveTo>
                    <a:pt x="0" y="500"/>
                  </a:moveTo>
                  <a:lnTo>
                    <a:pt x="63" y="562"/>
                  </a:lnTo>
                  <a:lnTo>
                    <a:pt x="188" y="686"/>
                  </a:lnTo>
                  <a:lnTo>
                    <a:pt x="375" y="717"/>
                  </a:lnTo>
                  <a:lnTo>
                    <a:pt x="531" y="717"/>
                  </a:lnTo>
                  <a:lnTo>
                    <a:pt x="563" y="999"/>
                  </a:lnTo>
                  <a:lnTo>
                    <a:pt x="719" y="999"/>
                  </a:lnTo>
                  <a:lnTo>
                    <a:pt x="969" y="1030"/>
                  </a:lnTo>
                  <a:lnTo>
                    <a:pt x="969" y="1061"/>
                  </a:lnTo>
                  <a:lnTo>
                    <a:pt x="969" y="1124"/>
                  </a:lnTo>
                  <a:lnTo>
                    <a:pt x="1094" y="1030"/>
                  </a:lnTo>
                  <a:lnTo>
                    <a:pt x="1125" y="1030"/>
                  </a:lnTo>
                  <a:lnTo>
                    <a:pt x="1219" y="1030"/>
                  </a:lnTo>
                  <a:lnTo>
                    <a:pt x="1250" y="999"/>
                  </a:lnTo>
                  <a:lnTo>
                    <a:pt x="1281" y="967"/>
                  </a:lnTo>
                  <a:lnTo>
                    <a:pt x="1375" y="967"/>
                  </a:lnTo>
                  <a:lnTo>
                    <a:pt x="1375" y="936"/>
                  </a:lnTo>
                  <a:lnTo>
                    <a:pt x="1375" y="780"/>
                  </a:lnTo>
                  <a:lnTo>
                    <a:pt x="1407" y="655"/>
                  </a:lnTo>
                  <a:lnTo>
                    <a:pt x="1469" y="562"/>
                  </a:lnTo>
                  <a:lnTo>
                    <a:pt x="1532" y="468"/>
                  </a:lnTo>
                  <a:lnTo>
                    <a:pt x="1532" y="437"/>
                  </a:lnTo>
                  <a:lnTo>
                    <a:pt x="1469" y="437"/>
                  </a:lnTo>
                  <a:lnTo>
                    <a:pt x="1407" y="375"/>
                  </a:lnTo>
                  <a:lnTo>
                    <a:pt x="1344" y="343"/>
                  </a:lnTo>
                  <a:lnTo>
                    <a:pt x="1281" y="343"/>
                  </a:lnTo>
                  <a:lnTo>
                    <a:pt x="1219" y="281"/>
                  </a:lnTo>
                  <a:lnTo>
                    <a:pt x="1125" y="281"/>
                  </a:lnTo>
                  <a:lnTo>
                    <a:pt x="1063" y="218"/>
                  </a:lnTo>
                  <a:lnTo>
                    <a:pt x="1063" y="156"/>
                  </a:lnTo>
                  <a:lnTo>
                    <a:pt x="1000" y="156"/>
                  </a:lnTo>
                  <a:lnTo>
                    <a:pt x="969" y="156"/>
                  </a:lnTo>
                  <a:lnTo>
                    <a:pt x="844" y="156"/>
                  </a:lnTo>
                  <a:lnTo>
                    <a:pt x="750" y="125"/>
                  </a:lnTo>
                  <a:lnTo>
                    <a:pt x="688" y="62"/>
                  </a:lnTo>
                  <a:lnTo>
                    <a:pt x="531" y="31"/>
                  </a:lnTo>
                  <a:lnTo>
                    <a:pt x="375" y="0"/>
                  </a:lnTo>
                  <a:lnTo>
                    <a:pt x="313" y="0"/>
                  </a:lnTo>
                  <a:lnTo>
                    <a:pt x="125" y="31"/>
                  </a:lnTo>
                  <a:lnTo>
                    <a:pt x="32" y="31"/>
                  </a:lnTo>
                  <a:lnTo>
                    <a:pt x="32" y="62"/>
                  </a:lnTo>
                  <a:lnTo>
                    <a:pt x="32" y="343"/>
                  </a:lnTo>
                  <a:lnTo>
                    <a:pt x="32" y="500"/>
                  </a:lnTo>
                  <a:lnTo>
                    <a:pt x="0" y="500"/>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7" name="Freeform 53">
              <a:extLst>
                <a:ext uri="{FF2B5EF4-FFF2-40B4-BE49-F238E27FC236}">
                  <a16:creationId xmlns:a16="http://schemas.microsoft.com/office/drawing/2014/main" id="{B287FC0A-AA39-4574-B4AF-20BC13250D95}"/>
                </a:ext>
              </a:extLst>
            </p:cNvPr>
            <p:cNvSpPr>
              <a:spLocks noChangeArrowheads="1"/>
            </p:cNvSpPr>
            <p:nvPr/>
          </p:nvSpPr>
          <p:spPr bwMode="auto">
            <a:xfrm>
              <a:off x="5641975" y="3351213"/>
              <a:ext cx="720725" cy="393700"/>
            </a:xfrm>
            <a:custGeom>
              <a:avLst/>
              <a:gdLst>
                <a:gd name="T0" fmla="*/ 875 w 2001"/>
                <a:gd name="T1" fmla="*/ 32 h 1095"/>
                <a:gd name="T2" fmla="*/ 812 w 2001"/>
                <a:gd name="T3" fmla="*/ 250 h 1095"/>
                <a:gd name="T4" fmla="*/ 781 w 2001"/>
                <a:gd name="T5" fmla="*/ 406 h 1095"/>
                <a:gd name="T6" fmla="*/ 656 w 2001"/>
                <a:gd name="T7" fmla="*/ 406 h 1095"/>
                <a:gd name="T8" fmla="*/ 531 w 2001"/>
                <a:gd name="T9" fmla="*/ 406 h 1095"/>
                <a:gd name="T10" fmla="*/ 468 w 2001"/>
                <a:gd name="T11" fmla="*/ 250 h 1095"/>
                <a:gd name="T12" fmla="*/ 406 w 2001"/>
                <a:gd name="T13" fmla="*/ 94 h 1095"/>
                <a:gd name="T14" fmla="*/ 312 w 2001"/>
                <a:gd name="T15" fmla="*/ 125 h 1095"/>
                <a:gd name="T16" fmla="*/ 250 w 2001"/>
                <a:gd name="T17" fmla="*/ 188 h 1095"/>
                <a:gd name="T18" fmla="*/ 250 w 2001"/>
                <a:gd name="T19" fmla="*/ 313 h 1095"/>
                <a:gd name="T20" fmla="*/ 250 w 2001"/>
                <a:gd name="T21" fmla="*/ 406 h 1095"/>
                <a:gd name="T22" fmla="*/ 125 w 2001"/>
                <a:gd name="T23" fmla="*/ 500 h 1095"/>
                <a:gd name="T24" fmla="*/ 31 w 2001"/>
                <a:gd name="T25" fmla="*/ 625 h 1095"/>
                <a:gd name="T26" fmla="*/ 31 w 2001"/>
                <a:gd name="T27" fmla="*/ 657 h 1095"/>
                <a:gd name="T28" fmla="*/ 0 w 2001"/>
                <a:gd name="T29" fmla="*/ 688 h 1095"/>
                <a:gd name="T30" fmla="*/ 125 w 2001"/>
                <a:gd name="T31" fmla="*/ 657 h 1095"/>
                <a:gd name="T32" fmla="*/ 281 w 2001"/>
                <a:gd name="T33" fmla="*/ 657 h 1095"/>
                <a:gd name="T34" fmla="*/ 343 w 2001"/>
                <a:gd name="T35" fmla="*/ 657 h 1095"/>
                <a:gd name="T36" fmla="*/ 499 w 2001"/>
                <a:gd name="T37" fmla="*/ 688 h 1095"/>
                <a:gd name="T38" fmla="*/ 656 w 2001"/>
                <a:gd name="T39" fmla="*/ 719 h 1095"/>
                <a:gd name="T40" fmla="*/ 718 w 2001"/>
                <a:gd name="T41" fmla="*/ 813 h 1095"/>
                <a:gd name="T42" fmla="*/ 812 w 2001"/>
                <a:gd name="T43" fmla="*/ 844 h 1095"/>
                <a:gd name="T44" fmla="*/ 937 w 2001"/>
                <a:gd name="T45" fmla="*/ 844 h 1095"/>
                <a:gd name="T46" fmla="*/ 968 w 2001"/>
                <a:gd name="T47" fmla="*/ 844 h 1095"/>
                <a:gd name="T48" fmla="*/ 1031 w 2001"/>
                <a:gd name="T49" fmla="*/ 844 h 1095"/>
                <a:gd name="T50" fmla="*/ 1031 w 2001"/>
                <a:gd name="T51" fmla="*/ 875 h 1095"/>
                <a:gd name="T52" fmla="*/ 1093 w 2001"/>
                <a:gd name="T53" fmla="*/ 938 h 1095"/>
                <a:gd name="T54" fmla="*/ 1187 w 2001"/>
                <a:gd name="T55" fmla="*/ 938 h 1095"/>
                <a:gd name="T56" fmla="*/ 1249 w 2001"/>
                <a:gd name="T57" fmla="*/ 1000 h 1095"/>
                <a:gd name="T58" fmla="*/ 1312 w 2001"/>
                <a:gd name="T59" fmla="*/ 1000 h 1095"/>
                <a:gd name="T60" fmla="*/ 1375 w 2001"/>
                <a:gd name="T61" fmla="*/ 1032 h 1095"/>
                <a:gd name="T62" fmla="*/ 1437 w 2001"/>
                <a:gd name="T63" fmla="*/ 1094 h 1095"/>
                <a:gd name="T64" fmla="*/ 1468 w 2001"/>
                <a:gd name="T65" fmla="*/ 1094 h 1095"/>
                <a:gd name="T66" fmla="*/ 1562 w 2001"/>
                <a:gd name="T67" fmla="*/ 1000 h 1095"/>
                <a:gd name="T68" fmla="*/ 1656 w 2001"/>
                <a:gd name="T69" fmla="*/ 1000 h 1095"/>
                <a:gd name="T70" fmla="*/ 1750 w 2001"/>
                <a:gd name="T71" fmla="*/ 1000 h 1095"/>
                <a:gd name="T72" fmla="*/ 1781 w 2001"/>
                <a:gd name="T73" fmla="*/ 1000 h 1095"/>
                <a:gd name="T74" fmla="*/ 1781 w 2001"/>
                <a:gd name="T75" fmla="*/ 907 h 1095"/>
                <a:gd name="T76" fmla="*/ 1781 w 2001"/>
                <a:gd name="T77" fmla="*/ 813 h 1095"/>
                <a:gd name="T78" fmla="*/ 1843 w 2001"/>
                <a:gd name="T79" fmla="*/ 719 h 1095"/>
                <a:gd name="T80" fmla="*/ 1875 w 2001"/>
                <a:gd name="T81" fmla="*/ 813 h 1095"/>
                <a:gd name="T82" fmla="*/ 2000 w 2001"/>
                <a:gd name="T83" fmla="*/ 719 h 1095"/>
                <a:gd name="T84" fmla="*/ 1968 w 2001"/>
                <a:gd name="T85" fmla="*/ 625 h 1095"/>
                <a:gd name="T86" fmla="*/ 1937 w 2001"/>
                <a:gd name="T87" fmla="*/ 594 h 1095"/>
                <a:gd name="T88" fmla="*/ 1875 w 2001"/>
                <a:gd name="T89" fmla="*/ 500 h 1095"/>
                <a:gd name="T90" fmla="*/ 1843 w 2001"/>
                <a:gd name="T91" fmla="*/ 500 h 1095"/>
                <a:gd name="T92" fmla="*/ 1781 w 2001"/>
                <a:gd name="T93" fmla="*/ 500 h 1095"/>
                <a:gd name="T94" fmla="*/ 1781 w 2001"/>
                <a:gd name="T95" fmla="*/ 375 h 1095"/>
                <a:gd name="T96" fmla="*/ 1781 w 2001"/>
                <a:gd name="T97" fmla="*/ 313 h 1095"/>
                <a:gd name="T98" fmla="*/ 1718 w 2001"/>
                <a:gd name="T99" fmla="*/ 313 h 1095"/>
                <a:gd name="T100" fmla="*/ 1656 w 2001"/>
                <a:gd name="T101" fmla="*/ 313 h 1095"/>
                <a:gd name="T102" fmla="*/ 1625 w 2001"/>
                <a:gd name="T103" fmla="*/ 219 h 1095"/>
                <a:gd name="T104" fmla="*/ 1625 w 2001"/>
                <a:gd name="T105" fmla="*/ 188 h 1095"/>
                <a:gd name="T106" fmla="*/ 1437 w 2001"/>
                <a:gd name="T107" fmla="*/ 219 h 1095"/>
                <a:gd name="T108" fmla="*/ 1406 w 2001"/>
                <a:gd name="T109" fmla="*/ 94 h 1095"/>
                <a:gd name="T110" fmla="*/ 1343 w 2001"/>
                <a:gd name="T111" fmla="*/ 94 h 1095"/>
                <a:gd name="T112" fmla="*/ 1312 w 2001"/>
                <a:gd name="T113" fmla="*/ 32 h 1095"/>
                <a:gd name="T114" fmla="*/ 1218 w 2001"/>
                <a:gd name="T115" fmla="*/ 0 h 1095"/>
                <a:gd name="T116" fmla="*/ 1093 w 2001"/>
                <a:gd name="T117" fmla="*/ 0 h 1095"/>
                <a:gd name="T118" fmla="*/ 1062 w 2001"/>
                <a:gd name="T119" fmla="*/ 0 h 1095"/>
                <a:gd name="T120" fmla="*/ 968 w 2001"/>
                <a:gd name="T121" fmla="*/ 32 h 1095"/>
                <a:gd name="T122" fmla="*/ 937 w 2001"/>
                <a:gd name="T123" fmla="*/ 32 h 1095"/>
                <a:gd name="T124" fmla="*/ 875 w 2001"/>
                <a:gd name="T125" fmla="*/ 3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1" h="1095">
                  <a:moveTo>
                    <a:pt x="875" y="32"/>
                  </a:moveTo>
                  <a:lnTo>
                    <a:pt x="812" y="250"/>
                  </a:lnTo>
                  <a:lnTo>
                    <a:pt x="781" y="406"/>
                  </a:lnTo>
                  <a:lnTo>
                    <a:pt x="656" y="406"/>
                  </a:lnTo>
                  <a:lnTo>
                    <a:pt x="531" y="406"/>
                  </a:lnTo>
                  <a:lnTo>
                    <a:pt x="468" y="250"/>
                  </a:lnTo>
                  <a:lnTo>
                    <a:pt x="406" y="94"/>
                  </a:lnTo>
                  <a:lnTo>
                    <a:pt x="312" y="125"/>
                  </a:lnTo>
                  <a:lnTo>
                    <a:pt x="250" y="188"/>
                  </a:lnTo>
                  <a:lnTo>
                    <a:pt x="250" y="313"/>
                  </a:lnTo>
                  <a:lnTo>
                    <a:pt x="250" y="406"/>
                  </a:lnTo>
                  <a:lnTo>
                    <a:pt x="125" y="500"/>
                  </a:lnTo>
                  <a:lnTo>
                    <a:pt x="31" y="625"/>
                  </a:lnTo>
                  <a:lnTo>
                    <a:pt x="31" y="657"/>
                  </a:lnTo>
                  <a:lnTo>
                    <a:pt x="0" y="688"/>
                  </a:lnTo>
                  <a:lnTo>
                    <a:pt x="125" y="657"/>
                  </a:lnTo>
                  <a:lnTo>
                    <a:pt x="281" y="657"/>
                  </a:lnTo>
                  <a:lnTo>
                    <a:pt x="343" y="657"/>
                  </a:lnTo>
                  <a:lnTo>
                    <a:pt x="499" y="688"/>
                  </a:lnTo>
                  <a:lnTo>
                    <a:pt x="656" y="719"/>
                  </a:lnTo>
                  <a:lnTo>
                    <a:pt x="718" y="813"/>
                  </a:lnTo>
                  <a:lnTo>
                    <a:pt x="812" y="844"/>
                  </a:lnTo>
                  <a:lnTo>
                    <a:pt x="937" y="844"/>
                  </a:lnTo>
                  <a:lnTo>
                    <a:pt x="968" y="844"/>
                  </a:lnTo>
                  <a:lnTo>
                    <a:pt x="1031" y="844"/>
                  </a:lnTo>
                  <a:lnTo>
                    <a:pt x="1031" y="875"/>
                  </a:lnTo>
                  <a:lnTo>
                    <a:pt x="1093" y="938"/>
                  </a:lnTo>
                  <a:lnTo>
                    <a:pt x="1187" y="938"/>
                  </a:lnTo>
                  <a:lnTo>
                    <a:pt x="1249" y="1000"/>
                  </a:lnTo>
                  <a:lnTo>
                    <a:pt x="1312" y="1000"/>
                  </a:lnTo>
                  <a:lnTo>
                    <a:pt x="1375" y="1032"/>
                  </a:lnTo>
                  <a:lnTo>
                    <a:pt x="1437" y="1094"/>
                  </a:lnTo>
                  <a:lnTo>
                    <a:pt x="1468" y="1094"/>
                  </a:lnTo>
                  <a:lnTo>
                    <a:pt x="1562" y="1000"/>
                  </a:lnTo>
                  <a:lnTo>
                    <a:pt x="1656" y="1000"/>
                  </a:lnTo>
                  <a:lnTo>
                    <a:pt x="1750" y="1000"/>
                  </a:lnTo>
                  <a:lnTo>
                    <a:pt x="1781" y="1000"/>
                  </a:lnTo>
                  <a:lnTo>
                    <a:pt x="1781" y="907"/>
                  </a:lnTo>
                  <a:lnTo>
                    <a:pt x="1781" y="813"/>
                  </a:lnTo>
                  <a:lnTo>
                    <a:pt x="1843" y="719"/>
                  </a:lnTo>
                  <a:lnTo>
                    <a:pt x="1875" y="813"/>
                  </a:lnTo>
                  <a:lnTo>
                    <a:pt x="2000" y="719"/>
                  </a:lnTo>
                  <a:lnTo>
                    <a:pt x="1968" y="625"/>
                  </a:lnTo>
                  <a:lnTo>
                    <a:pt x="1937" y="594"/>
                  </a:lnTo>
                  <a:lnTo>
                    <a:pt x="1875" y="500"/>
                  </a:lnTo>
                  <a:lnTo>
                    <a:pt x="1843" y="500"/>
                  </a:lnTo>
                  <a:lnTo>
                    <a:pt x="1781" y="500"/>
                  </a:lnTo>
                  <a:lnTo>
                    <a:pt x="1781" y="375"/>
                  </a:lnTo>
                  <a:lnTo>
                    <a:pt x="1781" y="313"/>
                  </a:lnTo>
                  <a:lnTo>
                    <a:pt x="1718" y="313"/>
                  </a:lnTo>
                  <a:lnTo>
                    <a:pt x="1656" y="313"/>
                  </a:lnTo>
                  <a:lnTo>
                    <a:pt x="1625" y="219"/>
                  </a:lnTo>
                  <a:lnTo>
                    <a:pt x="1625" y="188"/>
                  </a:lnTo>
                  <a:lnTo>
                    <a:pt x="1437" y="219"/>
                  </a:lnTo>
                  <a:lnTo>
                    <a:pt x="1406" y="94"/>
                  </a:lnTo>
                  <a:lnTo>
                    <a:pt x="1343" y="94"/>
                  </a:lnTo>
                  <a:lnTo>
                    <a:pt x="1312" y="32"/>
                  </a:lnTo>
                  <a:lnTo>
                    <a:pt x="1218" y="0"/>
                  </a:lnTo>
                  <a:lnTo>
                    <a:pt x="1093" y="0"/>
                  </a:lnTo>
                  <a:lnTo>
                    <a:pt x="1062" y="0"/>
                  </a:lnTo>
                  <a:lnTo>
                    <a:pt x="968" y="32"/>
                  </a:lnTo>
                  <a:lnTo>
                    <a:pt x="937" y="32"/>
                  </a:lnTo>
                  <a:lnTo>
                    <a:pt x="875" y="32"/>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8" name="Freeform 54">
              <a:extLst>
                <a:ext uri="{FF2B5EF4-FFF2-40B4-BE49-F238E27FC236}">
                  <a16:creationId xmlns:a16="http://schemas.microsoft.com/office/drawing/2014/main" id="{84B154CD-DDBF-415D-ACAF-D1FA907AC1CB}"/>
                </a:ext>
              </a:extLst>
            </p:cNvPr>
            <p:cNvSpPr>
              <a:spLocks noChangeArrowheads="1"/>
            </p:cNvSpPr>
            <p:nvPr/>
          </p:nvSpPr>
          <p:spPr bwMode="auto">
            <a:xfrm>
              <a:off x="5641975" y="3351213"/>
              <a:ext cx="720725" cy="393700"/>
            </a:xfrm>
            <a:custGeom>
              <a:avLst/>
              <a:gdLst>
                <a:gd name="T0" fmla="*/ 875 w 2001"/>
                <a:gd name="T1" fmla="*/ 32 h 1095"/>
                <a:gd name="T2" fmla="*/ 812 w 2001"/>
                <a:gd name="T3" fmla="*/ 250 h 1095"/>
                <a:gd name="T4" fmla="*/ 781 w 2001"/>
                <a:gd name="T5" fmla="*/ 406 h 1095"/>
                <a:gd name="T6" fmla="*/ 656 w 2001"/>
                <a:gd name="T7" fmla="*/ 406 h 1095"/>
                <a:gd name="T8" fmla="*/ 531 w 2001"/>
                <a:gd name="T9" fmla="*/ 406 h 1095"/>
                <a:gd name="T10" fmla="*/ 468 w 2001"/>
                <a:gd name="T11" fmla="*/ 250 h 1095"/>
                <a:gd name="T12" fmla="*/ 406 w 2001"/>
                <a:gd name="T13" fmla="*/ 94 h 1095"/>
                <a:gd name="T14" fmla="*/ 312 w 2001"/>
                <a:gd name="T15" fmla="*/ 125 h 1095"/>
                <a:gd name="T16" fmla="*/ 250 w 2001"/>
                <a:gd name="T17" fmla="*/ 188 h 1095"/>
                <a:gd name="T18" fmla="*/ 250 w 2001"/>
                <a:gd name="T19" fmla="*/ 313 h 1095"/>
                <a:gd name="T20" fmla="*/ 250 w 2001"/>
                <a:gd name="T21" fmla="*/ 406 h 1095"/>
                <a:gd name="T22" fmla="*/ 125 w 2001"/>
                <a:gd name="T23" fmla="*/ 500 h 1095"/>
                <a:gd name="T24" fmla="*/ 31 w 2001"/>
                <a:gd name="T25" fmla="*/ 625 h 1095"/>
                <a:gd name="T26" fmla="*/ 31 w 2001"/>
                <a:gd name="T27" fmla="*/ 657 h 1095"/>
                <a:gd name="T28" fmla="*/ 0 w 2001"/>
                <a:gd name="T29" fmla="*/ 688 h 1095"/>
                <a:gd name="T30" fmla="*/ 125 w 2001"/>
                <a:gd name="T31" fmla="*/ 657 h 1095"/>
                <a:gd name="T32" fmla="*/ 281 w 2001"/>
                <a:gd name="T33" fmla="*/ 657 h 1095"/>
                <a:gd name="T34" fmla="*/ 343 w 2001"/>
                <a:gd name="T35" fmla="*/ 657 h 1095"/>
                <a:gd name="T36" fmla="*/ 499 w 2001"/>
                <a:gd name="T37" fmla="*/ 688 h 1095"/>
                <a:gd name="T38" fmla="*/ 656 w 2001"/>
                <a:gd name="T39" fmla="*/ 719 h 1095"/>
                <a:gd name="T40" fmla="*/ 718 w 2001"/>
                <a:gd name="T41" fmla="*/ 813 h 1095"/>
                <a:gd name="T42" fmla="*/ 812 w 2001"/>
                <a:gd name="T43" fmla="*/ 844 h 1095"/>
                <a:gd name="T44" fmla="*/ 937 w 2001"/>
                <a:gd name="T45" fmla="*/ 844 h 1095"/>
                <a:gd name="T46" fmla="*/ 968 w 2001"/>
                <a:gd name="T47" fmla="*/ 844 h 1095"/>
                <a:gd name="T48" fmla="*/ 1031 w 2001"/>
                <a:gd name="T49" fmla="*/ 844 h 1095"/>
                <a:gd name="T50" fmla="*/ 1031 w 2001"/>
                <a:gd name="T51" fmla="*/ 875 h 1095"/>
                <a:gd name="T52" fmla="*/ 1093 w 2001"/>
                <a:gd name="T53" fmla="*/ 938 h 1095"/>
                <a:gd name="T54" fmla="*/ 1187 w 2001"/>
                <a:gd name="T55" fmla="*/ 938 h 1095"/>
                <a:gd name="T56" fmla="*/ 1249 w 2001"/>
                <a:gd name="T57" fmla="*/ 1000 h 1095"/>
                <a:gd name="T58" fmla="*/ 1312 w 2001"/>
                <a:gd name="T59" fmla="*/ 1000 h 1095"/>
                <a:gd name="T60" fmla="*/ 1375 w 2001"/>
                <a:gd name="T61" fmla="*/ 1032 h 1095"/>
                <a:gd name="T62" fmla="*/ 1437 w 2001"/>
                <a:gd name="T63" fmla="*/ 1094 h 1095"/>
                <a:gd name="T64" fmla="*/ 1468 w 2001"/>
                <a:gd name="T65" fmla="*/ 1094 h 1095"/>
                <a:gd name="T66" fmla="*/ 1562 w 2001"/>
                <a:gd name="T67" fmla="*/ 1000 h 1095"/>
                <a:gd name="T68" fmla="*/ 1656 w 2001"/>
                <a:gd name="T69" fmla="*/ 1000 h 1095"/>
                <a:gd name="T70" fmla="*/ 1750 w 2001"/>
                <a:gd name="T71" fmla="*/ 1000 h 1095"/>
                <a:gd name="T72" fmla="*/ 1781 w 2001"/>
                <a:gd name="T73" fmla="*/ 1000 h 1095"/>
                <a:gd name="T74" fmla="*/ 1781 w 2001"/>
                <a:gd name="T75" fmla="*/ 907 h 1095"/>
                <a:gd name="T76" fmla="*/ 1781 w 2001"/>
                <a:gd name="T77" fmla="*/ 813 h 1095"/>
                <a:gd name="T78" fmla="*/ 1843 w 2001"/>
                <a:gd name="T79" fmla="*/ 719 h 1095"/>
                <a:gd name="T80" fmla="*/ 1875 w 2001"/>
                <a:gd name="T81" fmla="*/ 813 h 1095"/>
                <a:gd name="T82" fmla="*/ 2000 w 2001"/>
                <a:gd name="T83" fmla="*/ 719 h 1095"/>
                <a:gd name="T84" fmla="*/ 1968 w 2001"/>
                <a:gd name="T85" fmla="*/ 625 h 1095"/>
                <a:gd name="T86" fmla="*/ 1937 w 2001"/>
                <a:gd name="T87" fmla="*/ 594 h 1095"/>
                <a:gd name="T88" fmla="*/ 1875 w 2001"/>
                <a:gd name="T89" fmla="*/ 500 h 1095"/>
                <a:gd name="T90" fmla="*/ 1843 w 2001"/>
                <a:gd name="T91" fmla="*/ 500 h 1095"/>
                <a:gd name="T92" fmla="*/ 1781 w 2001"/>
                <a:gd name="T93" fmla="*/ 500 h 1095"/>
                <a:gd name="T94" fmla="*/ 1781 w 2001"/>
                <a:gd name="T95" fmla="*/ 375 h 1095"/>
                <a:gd name="T96" fmla="*/ 1781 w 2001"/>
                <a:gd name="T97" fmla="*/ 313 h 1095"/>
                <a:gd name="T98" fmla="*/ 1718 w 2001"/>
                <a:gd name="T99" fmla="*/ 313 h 1095"/>
                <a:gd name="T100" fmla="*/ 1656 w 2001"/>
                <a:gd name="T101" fmla="*/ 313 h 1095"/>
                <a:gd name="T102" fmla="*/ 1625 w 2001"/>
                <a:gd name="T103" fmla="*/ 219 h 1095"/>
                <a:gd name="T104" fmla="*/ 1625 w 2001"/>
                <a:gd name="T105" fmla="*/ 188 h 1095"/>
                <a:gd name="T106" fmla="*/ 1437 w 2001"/>
                <a:gd name="T107" fmla="*/ 219 h 1095"/>
                <a:gd name="T108" fmla="*/ 1406 w 2001"/>
                <a:gd name="T109" fmla="*/ 94 h 1095"/>
                <a:gd name="T110" fmla="*/ 1343 w 2001"/>
                <a:gd name="T111" fmla="*/ 94 h 1095"/>
                <a:gd name="T112" fmla="*/ 1312 w 2001"/>
                <a:gd name="T113" fmla="*/ 32 h 1095"/>
                <a:gd name="T114" fmla="*/ 1218 w 2001"/>
                <a:gd name="T115" fmla="*/ 0 h 1095"/>
                <a:gd name="T116" fmla="*/ 1093 w 2001"/>
                <a:gd name="T117" fmla="*/ 0 h 1095"/>
                <a:gd name="T118" fmla="*/ 1062 w 2001"/>
                <a:gd name="T119" fmla="*/ 0 h 1095"/>
                <a:gd name="T120" fmla="*/ 968 w 2001"/>
                <a:gd name="T121" fmla="*/ 32 h 1095"/>
                <a:gd name="T122" fmla="*/ 937 w 2001"/>
                <a:gd name="T123" fmla="*/ 32 h 1095"/>
                <a:gd name="T124" fmla="*/ 875 w 2001"/>
                <a:gd name="T125" fmla="*/ 3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1" h="1095">
                  <a:moveTo>
                    <a:pt x="875" y="32"/>
                  </a:moveTo>
                  <a:lnTo>
                    <a:pt x="812" y="250"/>
                  </a:lnTo>
                  <a:lnTo>
                    <a:pt x="781" y="406"/>
                  </a:lnTo>
                  <a:lnTo>
                    <a:pt x="656" y="406"/>
                  </a:lnTo>
                  <a:lnTo>
                    <a:pt x="531" y="406"/>
                  </a:lnTo>
                  <a:lnTo>
                    <a:pt x="468" y="250"/>
                  </a:lnTo>
                  <a:lnTo>
                    <a:pt x="406" y="94"/>
                  </a:lnTo>
                  <a:lnTo>
                    <a:pt x="312" y="125"/>
                  </a:lnTo>
                  <a:lnTo>
                    <a:pt x="250" y="188"/>
                  </a:lnTo>
                  <a:lnTo>
                    <a:pt x="250" y="313"/>
                  </a:lnTo>
                  <a:lnTo>
                    <a:pt x="250" y="406"/>
                  </a:lnTo>
                  <a:lnTo>
                    <a:pt x="125" y="500"/>
                  </a:lnTo>
                  <a:lnTo>
                    <a:pt x="31" y="625"/>
                  </a:lnTo>
                  <a:lnTo>
                    <a:pt x="31" y="657"/>
                  </a:lnTo>
                  <a:lnTo>
                    <a:pt x="0" y="688"/>
                  </a:lnTo>
                  <a:lnTo>
                    <a:pt x="125" y="657"/>
                  </a:lnTo>
                  <a:lnTo>
                    <a:pt x="281" y="657"/>
                  </a:lnTo>
                  <a:lnTo>
                    <a:pt x="343" y="657"/>
                  </a:lnTo>
                  <a:lnTo>
                    <a:pt x="499" y="688"/>
                  </a:lnTo>
                  <a:lnTo>
                    <a:pt x="656" y="719"/>
                  </a:lnTo>
                  <a:lnTo>
                    <a:pt x="718" y="813"/>
                  </a:lnTo>
                  <a:lnTo>
                    <a:pt x="812" y="844"/>
                  </a:lnTo>
                  <a:lnTo>
                    <a:pt x="937" y="844"/>
                  </a:lnTo>
                  <a:lnTo>
                    <a:pt x="968" y="844"/>
                  </a:lnTo>
                  <a:lnTo>
                    <a:pt x="1031" y="844"/>
                  </a:lnTo>
                  <a:lnTo>
                    <a:pt x="1031" y="875"/>
                  </a:lnTo>
                  <a:lnTo>
                    <a:pt x="1093" y="938"/>
                  </a:lnTo>
                  <a:lnTo>
                    <a:pt x="1187" y="938"/>
                  </a:lnTo>
                  <a:lnTo>
                    <a:pt x="1249" y="1000"/>
                  </a:lnTo>
                  <a:lnTo>
                    <a:pt x="1312" y="1000"/>
                  </a:lnTo>
                  <a:lnTo>
                    <a:pt x="1375" y="1032"/>
                  </a:lnTo>
                  <a:lnTo>
                    <a:pt x="1437" y="1094"/>
                  </a:lnTo>
                  <a:lnTo>
                    <a:pt x="1468" y="1094"/>
                  </a:lnTo>
                  <a:lnTo>
                    <a:pt x="1562" y="1000"/>
                  </a:lnTo>
                  <a:lnTo>
                    <a:pt x="1656" y="1000"/>
                  </a:lnTo>
                  <a:lnTo>
                    <a:pt x="1750" y="1000"/>
                  </a:lnTo>
                  <a:lnTo>
                    <a:pt x="1781" y="1000"/>
                  </a:lnTo>
                  <a:lnTo>
                    <a:pt x="1781" y="907"/>
                  </a:lnTo>
                  <a:lnTo>
                    <a:pt x="1781" y="813"/>
                  </a:lnTo>
                  <a:lnTo>
                    <a:pt x="1843" y="719"/>
                  </a:lnTo>
                  <a:lnTo>
                    <a:pt x="1875" y="813"/>
                  </a:lnTo>
                  <a:lnTo>
                    <a:pt x="2000" y="719"/>
                  </a:lnTo>
                  <a:lnTo>
                    <a:pt x="1968" y="625"/>
                  </a:lnTo>
                  <a:lnTo>
                    <a:pt x="1937" y="594"/>
                  </a:lnTo>
                  <a:lnTo>
                    <a:pt x="1875" y="500"/>
                  </a:lnTo>
                  <a:lnTo>
                    <a:pt x="1843" y="500"/>
                  </a:lnTo>
                  <a:lnTo>
                    <a:pt x="1781" y="500"/>
                  </a:lnTo>
                  <a:lnTo>
                    <a:pt x="1781" y="375"/>
                  </a:lnTo>
                  <a:lnTo>
                    <a:pt x="1781" y="313"/>
                  </a:lnTo>
                  <a:lnTo>
                    <a:pt x="1718" y="313"/>
                  </a:lnTo>
                  <a:lnTo>
                    <a:pt x="1656" y="313"/>
                  </a:lnTo>
                  <a:lnTo>
                    <a:pt x="1625" y="219"/>
                  </a:lnTo>
                  <a:lnTo>
                    <a:pt x="1625" y="188"/>
                  </a:lnTo>
                  <a:lnTo>
                    <a:pt x="1437" y="219"/>
                  </a:lnTo>
                  <a:lnTo>
                    <a:pt x="1406" y="94"/>
                  </a:lnTo>
                  <a:lnTo>
                    <a:pt x="1343" y="94"/>
                  </a:lnTo>
                  <a:lnTo>
                    <a:pt x="1312" y="32"/>
                  </a:lnTo>
                  <a:lnTo>
                    <a:pt x="1218" y="0"/>
                  </a:lnTo>
                  <a:lnTo>
                    <a:pt x="1093" y="0"/>
                  </a:lnTo>
                  <a:lnTo>
                    <a:pt x="1062" y="0"/>
                  </a:lnTo>
                  <a:lnTo>
                    <a:pt x="968" y="32"/>
                  </a:lnTo>
                  <a:lnTo>
                    <a:pt x="937" y="32"/>
                  </a:lnTo>
                  <a:lnTo>
                    <a:pt x="875" y="32"/>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9" name="Freeform 55">
              <a:extLst>
                <a:ext uri="{FF2B5EF4-FFF2-40B4-BE49-F238E27FC236}">
                  <a16:creationId xmlns:a16="http://schemas.microsoft.com/office/drawing/2014/main" id="{5F1A8DBA-0D15-480B-BA0A-DECE78CCD634}"/>
                </a:ext>
              </a:extLst>
            </p:cNvPr>
            <p:cNvSpPr>
              <a:spLocks noChangeArrowheads="1"/>
            </p:cNvSpPr>
            <p:nvPr/>
          </p:nvSpPr>
          <p:spPr bwMode="auto">
            <a:xfrm>
              <a:off x="5641975" y="3351213"/>
              <a:ext cx="720725" cy="393700"/>
            </a:xfrm>
            <a:custGeom>
              <a:avLst/>
              <a:gdLst>
                <a:gd name="T0" fmla="*/ 875 w 2001"/>
                <a:gd name="T1" fmla="*/ 32 h 1095"/>
                <a:gd name="T2" fmla="*/ 812 w 2001"/>
                <a:gd name="T3" fmla="*/ 250 h 1095"/>
                <a:gd name="T4" fmla="*/ 781 w 2001"/>
                <a:gd name="T5" fmla="*/ 406 h 1095"/>
                <a:gd name="T6" fmla="*/ 656 w 2001"/>
                <a:gd name="T7" fmla="*/ 406 h 1095"/>
                <a:gd name="T8" fmla="*/ 531 w 2001"/>
                <a:gd name="T9" fmla="*/ 406 h 1095"/>
                <a:gd name="T10" fmla="*/ 468 w 2001"/>
                <a:gd name="T11" fmla="*/ 250 h 1095"/>
                <a:gd name="T12" fmla="*/ 406 w 2001"/>
                <a:gd name="T13" fmla="*/ 94 h 1095"/>
                <a:gd name="T14" fmla="*/ 312 w 2001"/>
                <a:gd name="T15" fmla="*/ 125 h 1095"/>
                <a:gd name="T16" fmla="*/ 250 w 2001"/>
                <a:gd name="T17" fmla="*/ 188 h 1095"/>
                <a:gd name="T18" fmla="*/ 250 w 2001"/>
                <a:gd name="T19" fmla="*/ 313 h 1095"/>
                <a:gd name="T20" fmla="*/ 250 w 2001"/>
                <a:gd name="T21" fmla="*/ 406 h 1095"/>
                <a:gd name="T22" fmla="*/ 125 w 2001"/>
                <a:gd name="T23" fmla="*/ 500 h 1095"/>
                <a:gd name="T24" fmla="*/ 31 w 2001"/>
                <a:gd name="T25" fmla="*/ 625 h 1095"/>
                <a:gd name="T26" fmla="*/ 31 w 2001"/>
                <a:gd name="T27" fmla="*/ 657 h 1095"/>
                <a:gd name="T28" fmla="*/ 0 w 2001"/>
                <a:gd name="T29" fmla="*/ 688 h 1095"/>
                <a:gd name="T30" fmla="*/ 125 w 2001"/>
                <a:gd name="T31" fmla="*/ 657 h 1095"/>
                <a:gd name="T32" fmla="*/ 281 w 2001"/>
                <a:gd name="T33" fmla="*/ 657 h 1095"/>
                <a:gd name="T34" fmla="*/ 343 w 2001"/>
                <a:gd name="T35" fmla="*/ 657 h 1095"/>
                <a:gd name="T36" fmla="*/ 499 w 2001"/>
                <a:gd name="T37" fmla="*/ 688 h 1095"/>
                <a:gd name="T38" fmla="*/ 656 w 2001"/>
                <a:gd name="T39" fmla="*/ 719 h 1095"/>
                <a:gd name="T40" fmla="*/ 718 w 2001"/>
                <a:gd name="T41" fmla="*/ 813 h 1095"/>
                <a:gd name="T42" fmla="*/ 812 w 2001"/>
                <a:gd name="T43" fmla="*/ 844 h 1095"/>
                <a:gd name="T44" fmla="*/ 937 w 2001"/>
                <a:gd name="T45" fmla="*/ 844 h 1095"/>
                <a:gd name="T46" fmla="*/ 968 w 2001"/>
                <a:gd name="T47" fmla="*/ 844 h 1095"/>
                <a:gd name="T48" fmla="*/ 1031 w 2001"/>
                <a:gd name="T49" fmla="*/ 844 h 1095"/>
                <a:gd name="T50" fmla="*/ 1031 w 2001"/>
                <a:gd name="T51" fmla="*/ 875 h 1095"/>
                <a:gd name="T52" fmla="*/ 1093 w 2001"/>
                <a:gd name="T53" fmla="*/ 938 h 1095"/>
                <a:gd name="T54" fmla="*/ 1187 w 2001"/>
                <a:gd name="T55" fmla="*/ 938 h 1095"/>
                <a:gd name="T56" fmla="*/ 1249 w 2001"/>
                <a:gd name="T57" fmla="*/ 1000 h 1095"/>
                <a:gd name="T58" fmla="*/ 1312 w 2001"/>
                <a:gd name="T59" fmla="*/ 1000 h 1095"/>
                <a:gd name="T60" fmla="*/ 1375 w 2001"/>
                <a:gd name="T61" fmla="*/ 1032 h 1095"/>
                <a:gd name="T62" fmla="*/ 1437 w 2001"/>
                <a:gd name="T63" fmla="*/ 1094 h 1095"/>
                <a:gd name="T64" fmla="*/ 1468 w 2001"/>
                <a:gd name="T65" fmla="*/ 1094 h 1095"/>
                <a:gd name="T66" fmla="*/ 1562 w 2001"/>
                <a:gd name="T67" fmla="*/ 1000 h 1095"/>
                <a:gd name="T68" fmla="*/ 1656 w 2001"/>
                <a:gd name="T69" fmla="*/ 1000 h 1095"/>
                <a:gd name="T70" fmla="*/ 1750 w 2001"/>
                <a:gd name="T71" fmla="*/ 1000 h 1095"/>
                <a:gd name="T72" fmla="*/ 1781 w 2001"/>
                <a:gd name="T73" fmla="*/ 1000 h 1095"/>
                <a:gd name="T74" fmla="*/ 1781 w 2001"/>
                <a:gd name="T75" fmla="*/ 907 h 1095"/>
                <a:gd name="T76" fmla="*/ 1781 w 2001"/>
                <a:gd name="T77" fmla="*/ 813 h 1095"/>
                <a:gd name="T78" fmla="*/ 1843 w 2001"/>
                <a:gd name="T79" fmla="*/ 719 h 1095"/>
                <a:gd name="T80" fmla="*/ 1875 w 2001"/>
                <a:gd name="T81" fmla="*/ 813 h 1095"/>
                <a:gd name="T82" fmla="*/ 2000 w 2001"/>
                <a:gd name="T83" fmla="*/ 719 h 1095"/>
                <a:gd name="T84" fmla="*/ 1968 w 2001"/>
                <a:gd name="T85" fmla="*/ 625 h 1095"/>
                <a:gd name="T86" fmla="*/ 1937 w 2001"/>
                <a:gd name="T87" fmla="*/ 594 h 1095"/>
                <a:gd name="T88" fmla="*/ 1875 w 2001"/>
                <a:gd name="T89" fmla="*/ 500 h 1095"/>
                <a:gd name="T90" fmla="*/ 1843 w 2001"/>
                <a:gd name="T91" fmla="*/ 500 h 1095"/>
                <a:gd name="T92" fmla="*/ 1781 w 2001"/>
                <a:gd name="T93" fmla="*/ 500 h 1095"/>
                <a:gd name="T94" fmla="*/ 1781 w 2001"/>
                <a:gd name="T95" fmla="*/ 375 h 1095"/>
                <a:gd name="T96" fmla="*/ 1781 w 2001"/>
                <a:gd name="T97" fmla="*/ 313 h 1095"/>
                <a:gd name="T98" fmla="*/ 1718 w 2001"/>
                <a:gd name="T99" fmla="*/ 313 h 1095"/>
                <a:gd name="T100" fmla="*/ 1656 w 2001"/>
                <a:gd name="T101" fmla="*/ 313 h 1095"/>
                <a:gd name="T102" fmla="*/ 1625 w 2001"/>
                <a:gd name="T103" fmla="*/ 219 h 1095"/>
                <a:gd name="T104" fmla="*/ 1625 w 2001"/>
                <a:gd name="T105" fmla="*/ 188 h 1095"/>
                <a:gd name="T106" fmla="*/ 1437 w 2001"/>
                <a:gd name="T107" fmla="*/ 219 h 1095"/>
                <a:gd name="T108" fmla="*/ 1406 w 2001"/>
                <a:gd name="T109" fmla="*/ 94 h 1095"/>
                <a:gd name="T110" fmla="*/ 1343 w 2001"/>
                <a:gd name="T111" fmla="*/ 94 h 1095"/>
                <a:gd name="T112" fmla="*/ 1312 w 2001"/>
                <a:gd name="T113" fmla="*/ 32 h 1095"/>
                <a:gd name="T114" fmla="*/ 1218 w 2001"/>
                <a:gd name="T115" fmla="*/ 0 h 1095"/>
                <a:gd name="T116" fmla="*/ 1093 w 2001"/>
                <a:gd name="T117" fmla="*/ 0 h 1095"/>
                <a:gd name="T118" fmla="*/ 1062 w 2001"/>
                <a:gd name="T119" fmla="*/ 0 h 1095"/>
                <a:gd name="T120" fmla="*/ 968 w 2001"/>
                <a:gd name="T121" fmla="*/ 32 h 1095"/>
                <a:gd name="T122" fmla="*/ 937 w 2001"/>
                <a:gd name="T123" fmla="*/ 32 h 1095"/>
                <a:gd name="T124" fmla="*/ 875 w 2001"/>
                <a:gd name="T125" fmla="*/ 3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1" h="1095">
                  <a:moveTo>
                    <a:pt x="875" y="32"/>
                  </a:moveTo>
                  <a:lnTo>
                    <a:pt x="812" y="250"/>
                  </a:lnTo>
                  <a:lnTo>
                    <a:pt x="781" y="406"/>
                  </a:lnTo>
                  <a:lnTo>
                    <a:pt x="656" y="406"/>
                  </a:lnTo>
                  <a:lnTo>
                    <a:pt x="531" y="406"/>
                  </a:lnTo>
                  <a:lnTo>
                    <a:pt x="468" y="250"/>
                  </a:lnTo>
                  <a:lnTo>
                    <a:pt x="406" y="94"/>
                  </a:lnTo>
                  <a:lnTo>
                    <a:pt x="312" y="125"/>
                  </a:lnTo>
                  <a:lnTo>
                    <a:pt x="250" y="188"/>
                  </a:lnTo>
                  <a:lnTo>
                    <a:pt x="250" y="313"/>
                  </a:lnTo>
                  <a:lnTo>
                    <a:pt x="250" y="406"/>
                  </a:lnTo>
                  <a:lnTo>
                    <a:pt x="125" y="500"/>
                  </a:lnTo>
                  <a:lnTo>
                    <a:pt x="31" y="625"/>
                  </a:lnTo>
                  <a:lnTo>
                    <a:pt x="31" y="657"/>
                  </a:lnTo>
                  <a:lnTo>
                    <a:pt x="0" y="688"/>
                  </a:lnTo>
                  <a:lnTo>
                    <a:pt x="125" y="657"/>
                  </a:lnTo>
                  <a:lnTo>
                    <a:pt x="281" y="657"/>
                  </a:lnTo>
                  <a:lnTo>
                    <a:pt x="343" y="657"/>
                  </a:lnTo>
                  <a:lnTo>
                    <a:pt x="499" y="688"/>
                  </a:lnTo>
                  <a:lnTo>
                    <a:pt x="656" y="719"/>
                  </a:lnTo>
                  <a:lnTo>
                    <a:pt x="718" y="813"/>
                  </a:lnTo>
                  <a:lnTo>
                    <a:pt x="812" y="844"/>
                  </a:lnTo>
                  <a:lnTo>
                    <a:pt x="937" y="844"/>
                  </a:lnTo>
                  <a:lnTo>
                    <a:pt x="968" y="844"/>
                  </a:lnTo>
                  <a:lnTo>
                    <a:pt x="1031" y="844"/>
                  </a:lnTo>
                  <a:lnTo>
                    <a:pt x="1031" y="875"/>
                  </a:lnTo>
                  <a:lnTo>
                    <a:pt x="1093" y="938"/>
                  </a:lnTo>
                  <a:lnTo>
                    <a:pt x="1187" y="938"/>
                  </a:lnTo>
                  <a:lnTo>
                    <a:pt x="1249" y="1000"/>
                  </a:lnTo>
                  <a:lnTo>
                    <a:pt x="1312" y="1000"/>
                  </a:lnTo>
                  <a:lnTo>
                    <a:pt x="1375" y="1032"/>
                  </a:lnTo>
                  <a:lnTo>
                    <a:pt x="1437" y="1094"/>
                  </a:lnTo>
                  <a:lnTo>
                    <a:pt x="1468" y="1094"/>
                  </a:lnTo>
                  <a:lnTo>
                    <a:pt x="1562" y="1000"/>
                  </a:lnTo>
                  <a:lnTo>
                    <a:pt x="1656" y="1000"/>
                  </a:lnTo>
                  <a:lnTo>
                    <a:pt x="1750" y="1000"/>
                  </a:lnTo>
                  <a:lnTo>
                    <a:pt x="1781" y="1000"/>
                  </a:lnTo>
                  <a:lnTo>
                    <a:pt x="1781" y="907"/>
                  </a:lnTo>
                  <a:lnTo>
                    <a:pt x="1781" y="813"/>
                  </a:lnTo>
                  <a:lnTo>
                    <a:pt x="1843" y="719"/>
                  </a:lnTo>
                  <a:lnTo>
                    <a:pt x="1875" y="813"/>
                  </a:lnTo>
                  <a:lnTo>
                    <a:pt x="2000" y="719"/>
                  </a:lnTo>
                  <a:lnTo>
                    <a:pt x="1968" y="625"/>
                  </a:lnTo>
                  <a:lnTo>
                    <a:pt x="1937" y="594"/>
                  </a:lnTo>
                  <a:lnTo>
                    <a:pt x="1875" y="500"/>
                  </a:lnTo>
                  <a:lnTo>
                    <a:pt x="1843" y="500"/>
                  </a:lnTo>
                  <a:lnTo>
                    <a:pt x="1781" y="500"/>
                  </a:lnTo>
                  <a:lnTo>
                    <a:pt x="1781" y="375"/>
                  </a:lnTo>
                  <a:lnTo>
                    <a:pt x="1781" y="313"/>
                  </a:lnTo>
                  <a:lnTo>
                    <a:pt x="1718" y="313"/>
                  </a:lnTo>
                  <a:lnTo>
                    <a:pt x="1656" y="313"/>
                  </a:lnTo>
                  <a:lnTo>
                    <a:pt x="1625" y="219"/>
                  </a:lnTo>
                  <a:lnTo>
                    <a:pt x="1625" y="188"/>
                  </a:lnTo>
                  <a:lnTo>
                    <a:pt x="1437" y="219"/>
                  </a:lnTo>
                  <a:lnTo>
                    <a:pt x="1406" y="94"/>
                  </a:lnTo>
                  <a:lnTo>
                    <a:pt x="1343" y="94"/>
                  </a:lnTo>
                  <a:lnTo>
                    <a:pt x="1312" y="32"/>
                  </a:lnTo>
                  <a:lnTo>
                    <a:pt x="1218" y="0"/>
                  </a:lnTo>
                  <a:lnTo>
                    <a:pt x="1093" y="0"/>
                  </a:lnTo>
                  <a:lnTo>
                    <a:pt x="1062" y="0"/>
                  </a:lnTo>
                  <a:lnTo>
                    <a:pt x="968" y="32"/>
                  </a:lnTo>
                  <a:lnTo>
                    <a:pt x="937" y="32"/>
                  </a:lnTo>
                  <a:lnTo>
                    <a:pt x="875" y="32"/>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0" name="Freeform 56">
              <a:extLst>
                <a:ext uri="{FF2B5EF4-FFF2-40B4-BE49-F238E27FC236}">
                  <a16:creationId xmlns:a16="http://schemas.microsoft.com/office/drawing/2014/main" id="{140AF42D-2ED9-4EC2-AD90-991D31081417}"/>
                </a:ext>
              </a:extLst>
            </p:cNvPr>
            <p:cNvSpPr>
              <a:spLocks noChangeArrowheads="1"/>
            </p:cNvSpPr>
            <p:nvPr/>
          </p:nvSpPr>
          <p:spPr bwMode="auto">
            <a:xfrm>
              <a:off x="4449763" y="5611813"/>
              <a:ext cx="146050" cy="269875"/>
            </a:xfrm>
            <a:custGeom>
              <a:avLst/>
              <a:gdLst>
                <a:gd name="T0" fmla="*/ 188 w 407"/>
                <a:gd name="T1" fmla="*/ 0 h 751"/>
                <a:gd name="T2" fmla="*/ 125 w 407"/>
                <a:gd name="T3" fmla="*/ 62 h 751"/>
                <a:gd name="T4" fmla="*/ 0 w 407"/>
                <a:gd name="T5" fmla="*/ 125 h 751"/>
                <a:gd name="T6" fmla="*/ 0 w 407"/>
                <a:gd name="T7" fmla="*/ 406 h 751"/>
                <a:gd name="T8" fmla="*/ 94 w 407"/>
                <a:gd name="T9" fmla="*/ 687 h 751"/>
                <a:gd name="T10" fmla="*/ 125 w 407"/>
                <a:gd name="T11" fmla="*/ 750 h 751"/>
                <a:gd name="T12" fmla="*/ 156 w 407"/>
                <a:gd name="T13" fmla="*/ 750 h 751"/>
                <a:gd name="T14" fmla="*/ 188 w 407"/>
                <a:gd name="T15" fmla="*/ 750 h 751"/>
                <a:gd name="T16" fmla="*/ 250 w 407"/>
                <a:gd name="T17" fmla="*/ 750 h 751"/>
                <a:gd name="T18" fmla="*/ 344 w 407"/>
                <a:gd name="T19" fmla="*/ 687 h 751"/>
                <a:gd name="T20" fmla="*/ 344 w 407"/>
                <a:gd name="T21" fmla="*/ 562 h 751"/>
                <a:gd name="T22" fmla="*/ 375 w 407"/>
                <a:gd name="T23" fmla="*/ 406 h 751"/>
                <a:gd name="T24" fmla="*/ 375 w 407"/>
                <a:gd name="T25" fmla="*/ 312 h 751"/>
                <a:gd name="T26" fmla="*/ 406 w 407"/>
                <a:gd name="T27" fmla="*/ 218 h 751"/>
                <a:gd name="T28" fmla="*/ 344 w 407"/>
                <a:gd name="T29" fmla="*/ 125 h 751"/>
                <a:gd name="T30" fmla="*/ 313 w 407"/>
                <a:gd name="T31" fmla="*/ 0 h 751"/>
                <a:gd name="T32" fmla="*/ 250 w 407"/>
                <a:gd name="T33" fmla="*/ 0 h 751"/>
                <a:gd name="T34" fmla="*/ 188 w 407"/>
                <a:gd name="T3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7" h="751">
                  <a:moveTo>
                    <a:pt x="188" y="0"/>
                  </a:moveTo>
                  <a:lnTo>
                    <a:pt x="125" y="62"/>
                  </a:lnTo>
                  <a:lnTo>
                    <a:pt x="0" y="125"/>
                  </a:lnTo>
                  <a:lnTo>
                    <a:pt x="0" y="406"/>
                  </a:lnTo>
                  <a:lnTo>
                    <a:pt x="94" y="687"/>
                  </a:lnTo>
                  <a:lnTo>
                    <a:pt x="125" y="750"/>
                  </a:lnTo>
                  <a:lnTo>
                    <a:pt x="156" y="750"/>
                  </a:lnTo>
                  <a:lnTo>
                    <a:pt x="188" y="750"/>
                  </a:lnTo>
                  <a:lnTo>
                    <a:pt x="250" y="750"/>
                  </a:lnTo>
                  <a:lnTo>
                    <a:pt x="344" y="687"/>
                  </a:lnTo>
                  <a:lnTo>
                    <a:pt x="344" y="562"/>
                  </a:lnTo>
                  <a:lnTo>
                    <a:pt x="375" y="406"/>
                  </a:lnTo>
                  <a:lnTo>
                    <a:pt x="375" y="312"/>
                  </a:lnTo>
                  <a:lnTo>
                    <a:pt x="406" y="218"/>
                  </a:lnTo>
                  <a:lnTo>
                    <a:pt x="344" y="125"/>
                  </a:lnTo>
                  <a:lnTo>
                    <a:pt x="313" y="0"/>
                  </a:lnTo>
                  <a:lnTo>
                    <a:pt x="250" y="0"/>
                  </a:lnTo>
                  <a:lnTo>
                    <a:pt x="188" y="0"/>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1" name="Freeform 57">
              <a:extLst>
                <a:ext uri="{FF2B5EF4-FFF2-40B4-BE49-F238E27FC236}">
                  <a16:creationId xmlns:a16="http://schemas.microsoft.com/office/drawing/2014/main" id="{FFE08EAA-5672-4FDC-BAC3-6CA9DB07400E}"/>
                </a:ext>
              </a:extLst>
            </p:cNvPr>
            <p:cNvSpPr>
              <a:spLocks noChangeArrowheads="1"/>
            </p:cNvSpPr>
            <p:nvPr/>
          </p:nvSpPr>
          <p:spPr bwMode="auto">
            <a:xfrm>
              <a:off x="4449763" y="5611813"/>
              <a:ext cx="146050" cy="269875"/>
            </a:xfrm>
            <a:custGeom>
              <a:avLst/>
              <a:gdLst>
                <a:gd name="T0" fmla="*/ 188 w 407"/>
                <a:gd name="T1" fmla="*/ 0 h 751"/>
                <a:gd name="T2" fmla="*/ 125 w 407"/>
                <a:gd name="T3" fmla="*/ 62 h 751"/>
                <a:gd name="T4" fmla="*/ 0 w 407"/>
                <a:gd name="T5" fmla="*/ 125 h 751"/>
                <a:gd name="T6" fmla="*/ 0 w 407"/>
                <a:gd name="T7" fmla="*/ 406 h 751"/>
                <a:gd name="T8" fmla="*/ 94 w 407"/>
                <a:gd name="T9" fmla="*/ 687 h 751"/>
                <a:gd name="T10" fmla="*/ 125 w 407"/>
                <a:gd name="T11" fmla="*/ 750 h 751"/>
                <a:gd name="T12" fmla="*/ 156 w 407"/>
                <a:gd name="T13" fmla="*/ 750 h 751"/>
                <a:gd name="T14" fmla="*/ 188 w 407"/>
                <a:gd name="T15" fmla="*/ 750 h 751"/>
                <a:gd name="T16" fmla="*/ 250 w 407"/>
                <a:gd name="T17" fmla="*/ 750 h 751"/>
                <a:gd name="T18" fmla="*/ 344 w 407"/>
                <a:gd name="T19" fmla="*/ 687 h 751"/>
                <a:gd name="T20" fmla="*/ 344 w 407"/>
                <a:gd name="T21" fmla="*/ 562 h 751"/>
                <a:gd name="T22" fmla="*/ 375 w 407"/>
                <a:gd name="T23" fmla="*/ 406 h 751"/>
                <a:gd name="T24" fmla="*/ 375 w 407"/>
                <a:gd name="T25" fmla="*/ 312 h 751"/>
                <a:gd name="T26" fmla="*/ 406 w 407"/>
                <a:gd name="T27" fmla="*/ 218 h 751"/>
                <a:gd name="T28" fmla="*/ 344 w 407"/>
                <a:gd name="T29" fmla="*/ 125 h 751"/>
                <a:gd name="T30" fmla="*/ 313 w 407"/>
                <a:gd name="T31" fmla="*/ 0 h 751"/>
                <a:gd name="T32" fmla="*/ 250 w 407"/>
                <a:gd name="T33" fmla="*/ 0 h 751"/>
                <a:gd name="T34" fmla="*/ 188 w 407"/>
                <a:gd name="T3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7" h="751">
                  <a:moveTo>
                    <a:pt x="188" y="0"/>
                  </a:moveTo>
                  <a:lnTo>
                    <a:pt x="125" y="62"/>
                  </a:lnTo>
                  <a:lnTo>
                    <a:pt x="0" y="125"/>
                  </a:lnTo>
                  <a:lnTo>
                    <a:pt x="0" y="406"/>
                  </a:lnTo>
                  <a:lnTo>
                    <a:pt x="94" y="687"/>
                  </a:lnTo>
                  <a:lnTo>
                    <a:pt x="125" y="750"/>
                  </a:lnTo>
                  <a:lnTo>
                    <a:pt x="156" y="750"/>
                  </a:lnTo>
                  <a:lnTo>
                    <a:pt x="188" y="750"/>
                  </a:lnTo>
                  <a:lnTo>
                    <a:pt x="250" y="750"/>
                  </a:lnTo>
                  <a:lnTo>
                    <a:pt x="344" y="687"/>
                  </a:lnTo>
                  <a:lnTo>
                    <a:pt x="344" y="562"/>
                  </a:lnTo>
                  <a:lnTo>
                    <a:pt x="375" y="406"/>
                  </a:lnTo>
                  <a:lnTo>
                    <a:pt x="375" y="312"/>
                  </a:lnTo>
                  <a:lnTo>
                    <a:pt x="406" y="218"/>
                  </a:lnTo>
                  <a:lnTo>
                    <a:pt x="344" y="125"/>
                  </a:lnTo>
                  <a:lnTo>
                    <a:pt x="313" y="0"/>
                  </a:lnTo>
                  <a:lnTo>
                    <a:pt x="250" y="0"/>
                  </a:lnTo>
                  <a:lnTo>
                    <a:pt x="188" y="0"/>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2" name="Freeform 58">
              <a:extLst>
                <a:ext uri="{FF2B5EF4-FFF2-40B4-BE49-F238E27FC236}">
                  <a16:creationId xmlns:a16="http://schemas.microsoft.com/office/drawing/2014/main" id="{43A9CD2B-4810-429A-83AA-BEECC553B56C}"/>
                </a:ext>
              </a:extLst>
            </p:cNvPr>
            <p:cNvSpPr>
              <a:spLocks noChangeArrowheads="1"/>
            </p:cNvSpPr>
            <p:nvPr/>
          </p:nvSpPr>
          <p:spPr bwMode="auto">
            <a:xfrm>
              <a:off x="4449763" y="5611813"/>
              <a:ext cx="146050" cy="269875"/>
            </a:xfrm>
            <a:custGeom>
              <a:avLst/>
              <a:gdLst>
                <a:gd name="T0" fmla="*/ 188 w 407"/>
                <a:gd name="T1" fmla="*/ 0 h 751"/>
                <a:gd name="T2" fmla="*/ 125 w 407"/>
                <a:gd name="T3" fmla="*/ 62 h 751"/>
                <a:gd name="T4" fmla="*/ 0 w 407"/>
                <a:gd name="T5" fmla="*/ 125 h 751"/>
                <a:gd name="T6" fmla="*/ 0 w 407"/>
                <a:gd name="T7" fmla="*/ 406 h 751"/>
                <a:gd name="T8" fmla="*/ 94 w 407"/>
                <a:gd name="T9" fmla="*/ 687 h 751"/>
                <a:gd name="T10" fmla="*/ 125 w 407"/>
                <a:gd name="T11" fmla="*/ 750 h 751"/>
                <a:gd name="T12" fmla="*/ 156 w 407"/>
                <a:gd name="T13" fmla="*/ 750 h 751"/>
                <a:gd name="T14" fmla="*/ 188 w 407"/>
                <a:gd name="T15" fmla="*/ 750 h 751"/>
                <a:gd name="T16" fmla="*/ 250 w 407"/>
                <a:gd name="T17" fmla="*/ 750 h 751"/>
                <a:gd name="T18" fmla="*/ 344 w 407"/>
                <a:gd name="T19" fmla="*/ 687 h 751"/>
                <a:gd name="T20" fmla="*/ 344 w 407"/>
                <a:gd name="T21" fmla="*/ 562 h 751"/>
                <a:gd name="T22" fmla="*/ 375 w 407"/>
                <a:gd name="T23" fmla="*/ 406 h 751"/>
                <a:gd name="T24" fmla="*/ 375 w 407"/>
                <a:gd name="T25" fmla="*/ 312 h 751"/>
                <a:gd name="T26" fmla="*/ 406 w 407"/>
                <a:gd name="T27" fmla="*/ 218 h 751"/>
                <a:gd name="T28" fmla="*/ 344 w 407"/>
                <a:gd name="T29" fmla="*/ 125 h 751"/>
                <a:gd name="T30" fmla="*/ 313 w 407"/>
                <a:gd name="T31" fmla="*/ 0 h 751"/>
                <a:gd name="T32" fmla="*/ 250 w 407"/>
                <a:gd name="T33" fmla="*/ 0 h 751"/>
                <a:gd name="T34" fmla="*/ 188 w 407"/>
                <a:gd name="T3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7" h="751">
                  <a:moveTo>
                    <a:pt x="188" y="0"/>
                  </a:moveTo>
                  <a:lnTo>
                    <a:pt x="125" y="62"/>
                  </a:lnTo>
                  <a:lnTo>
                    <a:pt x="0" y="125"/>
                  </a:lnTo>
                  <a:lnTo>
                    <a:pt x="0" y="406"/>
                  </a:lnTo>
                  <a:lnTo>
                    <a:pt x="94" y="687"/>
                  </a:lnTo>
                  <a:lnTo>
                    <a:pt x="125" y="750"/>
                  </a:lnTo>
                  <a:lnTo>
                    <a:pt x="156" y="750"/>
                  </a:lnTo>
                  <a:lnTo>
                    <a:pt x="188" y="750"/>
                  </a:lnTo>
                  <a:lnTo>
                    <a:pt x="250" y="750"/>
                  </a:lnTo>
                  <a:lnTo>
                    <a:pt x="344" y="687"/>
                  </a:lnTo>
                  <a:lnTo>
                    <a:pt x="344" y="562"/>
                  </a:lnTo>
                  <a:lnTo>
                    <a:pt x="375" y="406"/>
                  </a:lnTo>
                  <a:lnTo>
                    <a:pt x="375" y="312"/>
                  </a:lnTo>
                  <a:lnTo>
                    <a:pt x="406" y="218"/>
                  </a:lnTo>
                  <a:lnTo>
                    <a:pt x="344" y="125"/>
                  </a:lnTo>
                  <a:lnTo>
                    <a:pt x="313" y="0"/>
                  </a:lnTo>
                  <a:lnTo>
                    <a:pt x="250" y="0"/>
                  </a:lnTo>
                  <a:lnTo>
                    <a:pt x="188" y="0"/>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3" name="Freeform 59">
              <a:extLst>
                <a:ext uri="{FF2B5EF4-FFF2-40B4-BE49-F238E27FC236}">
                  <a16:creationId xmlns:a16="http://schemas.microsoft.com/office/drawing/2014/main" id="{E1FBBADE-3D4E-4393-A3CC-FAEC44DDA322}"/>
                </a:ext>
              </a:extLst>
            </p:cNvPr>
            <p:cNvSpPr>
              <a:spLocks noChangeArrowheads="1"/>
            </p:cNvSpPr>
            <p:nvPr/>
          </p:nvSpPr>
          <p:spPr bwMode="auto">
            <a:xfrm>
              <a:off x="4292600" y="4868863"/>
              <a:ext cx="1079500" cy="1293812"/>
            </a:xfrm>
            <a:custGeom>
              <a:avLst/>
              <a:gdLst>
                <a:gd name="T0" fmla="*/ 343 w 3000"/>
                <a:gd name="T1" fmla="*/ 1188 h 3595"/>
                <a:gd name="T2" fmla="*/ 468 w 3000"/>
                <a:gd name="T3" fmla="*/ 969 h 3595"/>
                <a:gd name="T4" fmla="*/ 750 w 3000"/>
                <a:gd name="T5" fmla="*/ 1031 h 3595"/>
                <a:gd name="T6" fmla="*/ 1000 w 3000"/>
                <a:gd name="T7" fmla="*/ 1375 h 3595"/>
                <a:gd name="T8" fmla="*/ 1343 w 3000"/>
                <a:gd name="T9" fmla="*/ 1844 h 3595"/>
                <a:gd name="T10" fmla="*/ 1843 w 3000"/>
                <a:gd name="T11" fmla="*/ 2188 h 3595"/>
                <a:gd name="T12" fmla="*/ 2062 w 3000"/>
                <a:gd name="T13" fmla="*/ 2344 h 3595"/>
                <a:gd name="T14" fmla="*/ 2155 w 3000"/>
                <a:gd name="T15" fmla="*/ 2469 h 3595"/>
                <a:gd name="T16" fmla="*/ 2405 w 3000"/>
                <a:gd name="T17" fmla="*/ 2656 h 3595"/>
                <a:gd name="T18" fmla="*/ 2374 w 3000"/>
                <a:gd name="T19" fmla="*/ 2969 h 3595"/>
                <a:gd name="T20" fmla="*/ 1875 w 3000"/>
                <a:gd name="T21" fmla="*/ 3188 h 3595"/>
                <a:gd name="T22" fmla="*/ 1562 w 3000"/>
                <a:gd name="T23" fmla="*/ 3281 h 3595"/>
                <a:gd name="T24" fmla="*/ 2186 w 3000"/>
                <a:gd name="T25" fmla="*/ 3344 h 3595"/>
                <a:gd name="T26" fmla="*/ 2311 w 3000"/>
                <a:gd name="T27" fmla="*/ 3219 h 3595"/>
                <a:gd name="T28" fmla="*/ 2655 w 3000"/>
                <a:gd name="T29" fmla="*/ 2719 h 3595"/>
                <a:gd name="T30" fmla="*/ 2530 w 3000"/>
                <a:gd name="T31" fmla="*/ 2531 h 3595"/>
                <a:gd name="T32" fmla="*/ 2592 w 3000"/>
                <a:gd name="T33" fmla="*/ 2375 h 3595"/>
                <a:gd name="T34" fmla="*/ 2811 w 3000"/>
                <a:gd name="T35" fmla="*/ 2375 h 3595"/>
                <a:gd name="T36" fmla="*/ 2967 w 3000"/>
                <a:gd name="T37" fmla="*/ 2531 h 3595"/>
                <a:gd name="T38" fmla="*/ 2967 w 3000"/>
                <a:gd name="T39" fmla="*/ 2438 h 3595"/>
                <a:gd name="T40" fmla="*/ 2780 w 3000"/>
                <a:gd name="T41" fmla="*/ 2219 h 3595"/>
                <a:gd name="T42" fmla="*/ 2561 w 3000"/>
                <a:gd name="T43" fmla="*/ 2125 h 3595"/>
                <a:gd name="T44" fmla="*/ 2436 w 3000"/>
                <a:gd name="T45" fmla="*/ 1938 h 3595"/>
                <a:gd name="T46" fmla="*/ 2155 w 3000"/>
                <a:gd name="T47" fmla="*/ 1781 h 3595"/>
                <a:gd name="T48" fmla="*/ 1875 w 3000"/>
                <a:gd name="T49" fmla="*/ 1500 h 3595"/>
                <a:gd name="T50" fmla="*/ 1375 w 3000"/>
                <a:gd name="T51" fmla="*/ 1063 h 3595"/>
                <a:gd name="T52" fmla="*/ 1437 w 3000"/>
                <a:gd name="T53" fmla="*/ 844 h 3595"/>
                <a:gd name="T54" fmla="*/ 1437 w 3000"/>
                <a:gd name="T55" fmla="*/ 688 h 3595"/>
                <a:gd name="T56" fmla="*/ 1781 w 3000"/>
                <a:gd name="T57" fmla="*/ 531 h 3595"/>
                <a:gd name="T58" fmla="*/ 1750 w 3000"/>
                <a:gd name="T59" fmla="*/ 375 h 3595"/>
                <a:gd name="T60" fmla="*/ 1718 w 3000"/>
                <a:gd name="T61" fmla="*/ 250 h 3595"/>
                <a:gd name="T62" fmla="*/ 1687 w 3000"/>
                <a:gd name="T63" fmla="*/ 94 h 3595"/>
                <a:gd name="T64" fmla="*/ 1437 w 3000"/>
                <a:gd name="T65" fmla="*/ 94 h 3595"/>
                <a:gd name="T66" fmla="*/ 1250 w 3000"/>
                <a:gd name="T67" fmla="*/ 63 h 3595"/>
                <a:gd name="T68" fmla="*/ 1156 w 3000"/>
                <a:gd name="T69" fmla="*/ 31 h 3595"/>
                <a:gd name="T70" fmla="*/ 1000 w 3000"/>
                <a:gd name="T71" fmla="*/ 31 h 3595"/>
                <a:gd name="T72" fmla="*/ 1000 w 3000"/>
                <a:gd name="T73" fmla="*/ 188 h 3595"/>
                <a:gd name="T74" fmla="*/ 812 w 3000"/>
                <a:gd name="T75" fmla="*/ 188 h 3595"/>
                <a:gd name="T76" fmla="*/ 687 w 3000"/>
                <a:gd name="T77" fmla="*/ 375 h 3595"/>
                <a:gd name="T78" fmla="*/ 562 w 3000"/>
                <a:gd name="T79" fmla="*/ 406 h 3595"/>
                <a:gd name="T80" fmla="*/ 406 w 3000"/>
                <a:gd name="T81" fmla="*/ 281 h 3595"/>
                <a:gd name="T82" fmla="*/ 312 w 3000"/>
                <a:gd name="T83" fmla="*/ 469 h 3595"/>
                <a:gd name="T84" fmla="*/ 93 w 3000"/>
                <a:gd name="T85" fmla="*/ 656 h 3595"/>
                <a:gd name="T86" fmla="*/ 0 w 3000"/>
                <a:gd name="T87" fmla="*/ 750 h 3595"/>
                <a:gd name="T88" fmla="*/ 62 w 3000"/>
                <a:gd name="T89" fmla="*/ 938 h 3595"/>
                <a:gd name="T90" fmla="*/ 156 w 3000"/>
                <a:gd name="T91" fmla="*/ 1063 h 3595"/>
                <a:gd name="T92" fmla="*/ 93 w 3000"/>
                <a:gd name="T93" fmla="*/ 1188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0" h="3595">
                  <a:moveTo>
                    <a:pt x="156" y="1219"/>
                  </a:moveTo>
                  <a:lnTo>
                    <a:pt x="281" y="1219"/>
                  </a:lnTo>
                  <a:lnTo>
                    <a:pt x="343" y="1188"/>
                  </a:lnTo>
                  <a:lnTo>
                    <a:pt x="406" y="1063"/>
                  </a:lnTo>
                  <a:lnTo>
                    <a:pt x="468" y="1000"/>
                  </a:lnTo>
                  <a:lnTo>
                    <a:pt x="468" y="969"/>
                  </a:lnTo>
                  <a:lnTo>
                    <a:pt x="562" y="969"/>
                  </a:lnTo>
                  <a:lnTo>
                    <a:pt x="625" y="969"/>
                  </a:lnTo>
                  <a:lnTo>
                    <a:pt x="750" y="1031"/>
                  </a:lnTo>
                  <a:lnTo>
                    <a:pt x="875" y="1156"/>
                  </a:lnTo>
                  <a:lnTo>
                    <a:pt x="937" y="1250"/>
                  </a:lnTo>
                  <a:lnTo>
                    <a:pt x="1000" y="1375"/>
                  </a:lnTo>
                  <a:lnTo>
                    <a:pt x="1125" y="1594"/>
                  </a:lnTo>
                  <a:lnTo>
                    <a:pt x="1250" y="1844"/>
                  </a:lnTo>
                  <a:lnTo>
                    <a:pt x="1343" y="1844"/>
                  </a:lnTo>
                  <a:lnTo>
                    <a:pt x="1500" y="1969"/>
                  </a:lnTo>
                  <a:lnTo>
                    <a:pt x="1687" y="2125"/>
                  </a:lnTo>
                  <a:lnTo>
                    <a:pt x="1843" y="2188"/>
                  </a:lnTo>
                  <a:lnTo>
                    <a:pt x="2000" y="2250"/>
                  </a:lnTo>
                  <a:lnTo>
                    <a:pt x="2000" y="2344"/>
                  </a:lnTo>
                  <a:lnTo>
                    <a:pt x="2062" y="2344"/>
                  </a:lnTo>
                  <a:lnTo>
                    <a:pt x="2155" y="2375"/>
                  </a:lnTo>
                  <a:lnTo>
                    <a:pt x="2155" y="2438"/>
                  </a:lnTo>
                  <a:lnTo>
                    <a:pt x="2155" y="2469"/>
                  </a:lnTo>
                  <a:lnTo>
                    <a:pt x="2249" y="2500"/>
                  </a:lnTo>
                  <a:lnTo>
                    <a:pt x="2374" y="2563"/>
                  </a:lnTo>
                  <a:lnTo>
                    <a:pt x="2405" y="2656"/>
                  </a:lnTo>
                  <a:lnTo>
                    <a:pt x="2405" y="2844"/>
                  </a:lnTo>
                  <a:lnTo>
                    <a:pt x="2405" y="2938"/>
                  </a:lnTo>
                  <a:lnTo>
                    <a:pt x="2374" y="2969"/>
                  </a:lnTo>
                  <a:lnTo>
                    <a:pt x="2311" y="3063"/>
                  </a:lnTo>
                  <a:lnTo>
                    <a:pt x="2311" y="3188"/>
                  </a:lnTo>
                  <a:lnTo>
                    <a:pt x="1875" y="3188"/>
                  </a:lnTo>
                  <a:lnTo>
                    <a:pt x="1531" y="3188"/>
                  </a:lnTo>
                  <a:lnTo>
                    <a:pt x="1531" y="3219"/>
                  </a:lnTo>
                  <a:lnTo>
                    <a:pt x="1562" y="3281"/>
                  </a:lnTo>
                  <a:lnTo>
                    <a:pt x="1843" y="3469"/>
                  </a:lnTo>
                  <a:lnTo>
                    <a:pt x="2186" y="3594"/>
                  </a:lnTo>
                  <a:lnTo>
                    <a:pt x="2186" y="3344"/>
                  </a:lnTo>
                  <a:lnTo>
                    <a:pt x="2186" y="3281"/>
                  </a:lnTo>
                  <a:lnTo>
                    <a:pt x="2186" y="3219"/>
                  </a:lnTo>
                  <a:lnTo>
                    <a:pt x="2311" y="3219"/>
                  </a:lnTo>
                  <a:lnTo>
                    <a:pt x="2436" y="3250"/>
                  </a:lnTo>
                  <a:lnTo>
                    <a:pt x="2592" y="3000"/>
                  </a:lnTo>
                  <a:lnTo>
                    <a:pt x="2655" y="2719"/>
                  </a:lnTo>
                  <a:lnTo>
                    <a:pt x="2592" y="2688"/>
                  </a:lnTo>
                  <a:lnTo>
                    <a:pt x="2561" y="2625"/>
                  </a:lnTo>
                  <a:lnTo>
                    <a:pt x="2530" y="2531"/>
                  </a:lnTo>
                  <a:lnTo>
                    <a:pt x="2561" y="2500"/>
                  </a:lnTo>
                  <a:lnTo>
                    <a:pt x="2561" y="2438"/>
                  </a:lnTo>
                  <a:lnTo>
                    <a:pt x="2592" y="2375"/>
                  </a:lnTo>
                  <a:lnTo>
                    <a:pt x="2624" y="2375"/>
                  </a:lnTo>
                  <a:lnTo>
                    <a:pt x="2655" y="2375"/>
                  </a:lnTo>
                  <a:lnTo>
                    <a:pt x="2811" y="2375"/>
                  </a:lnTo>
                  <a:lnTo>
                    <a:pt x="2936" y="2469"/>
                  </a:lnTo>
                  <a:lnTo>
                    <a:pt x="2936" y="2531"/>
                  </a:lnTo>
                  <a:lnTo>
                    <a:pt x="2967" y="2531"/>
                  </a:lnTo>
                  <a:lnTo>
                    <a:pt x="2999" y="2500"/>
                  </a:lnTo>
                  <a:lnTo>
                    <a:pt x="2999" y="2469"/>
                  </a:lnTo>
                  <a:lnTo>
                    <a:pt x="2967" y="2438"/>
                  </a:lnTo>
                  <a:lnTo>
                    <a:pt x="2936" y="2344"/>
                  </a:lnTo>
                  <a:lnTo>
                    <a:pt x="2874" y="2281"/>
                  </a:lnTo>
                  <a:lnTo>
                    <a:pt x="2780" y="2219"/>
                  </a:lnTo>
                  <a:lnTo>
                    <a:pt x="2655" y="2125"/>
                  </a:lnTo>
                  <a:lnTo>
                    <a:pt x="2592" y="2125"/>
                  </a:lnTo>
                  <a:lnTo>
                    <a:pt x="2561" y="2125"/>
                  </a:lnTo>
                  <a:lnTo>
                    <a:pt x="2530" y="2031"/>
                  </a:lnTo>
                  <a:lnTo>
                    <a:pt x="2436" y="2000"/>
                  </a:lnTo>
                  <a:lnTo>
                    <a:pt x="2436" y="1938"/>
                  </a:lnTo>
                  <a:lnTo>
                    <a:pt x="2436" y="1875"/>
                  </a:lnTo>
                  <a:lnTo>
                    <a:pt x="2249" y="1844"/>
                  </a:lnTo>
                  <a:lnTo>
                    <a:pt x="2155" y="1781"/>
                  </a:lnTo>
                  <a:lnTo>
                    <a:pt x="2000" y="1750"/>
                  </a:lnTo>
                  <a:lnTo>
                    <a:pt x="1906" y="1656"/>
                  </a:lnTo>
                  <a:lnTo>
                    <a:pt x="1875" y="1500"/>
                  </a:lnTo>
                  <a:lnTo>
                    <a:pt x="1843" y="1375"/>
                  </a:lnTo>
                  <a:lnTo>
                    <a:pt x="1656" y="1188"/>
                  </a:lnTo>
                  <a:lnTo>
                    <a:pt x="1375" y="1063"/>
                  </a:lnTo>
                  <a:lnTo>
                    <a:pt x="1375" y="1000"/>
                  </a:lnTo>
                  <a:lnTo>
                    <a:pt x="1375" y="938"/>
                  </a:lnTo>
                  <a:lnTo>
                    <a:pt x="1437" y="844"/>
                  </a:lnTo>
                  <a:lnTo>
                    <a:pt x="1531" y="719"/>
                  </a:lnTo>
                  <a:lnTo>
                    <a:pt x="1500" y="688"/>
                  </a:lnTo>
                  <a:lnTo>
                    <a:pt x="1437" y="688"/>
                  </a:lnTo>
                  <a:lnTo>
                    <a:pt x="1437" y="594"/>
                  </a:lnTo>
                  <a:lnTo>
                    <a:pt x="1625" y="563"/>
                  </a:lnTo>
                  <a:lnTo>
                    <a:pt x="1781" y="531"/>
                  </a:lnTo>
                  <a:lnTo>
                    <a:pt x="1750" y="531"/>
                  </a:lnTo>
                  <a:lnTo>
                    <a:pt x="1750" y="469"/>
                  </a:lnTo>
                  <a:lnTo>
                    <a:pt x="1750" y="375"/>
                  </a:lnTo>
                  <a:lnTo>
                    <a:pt x="1750" y="281"/>
                  </a:lnTo>
                  <a:lnTo>
                    <a:pt x="1750" y="250"/>
                  </a:lnTo>
                  <a:lnTo>
                    <a:pt x="1718" y="250"/>
                  </a:lnTo>
                  <a:lnTo>
                    <a:pt x="1687" y="188"/>
                  </a:lnTo>
                  <a:lnTo>
                    <a:pt x="1718" y="94"/>
                  </a:lnTo>
                  <a:lnTo>
                    <a:pt x="1687" y="94"/>
                  </a:lnTo>
                  <a:lnTo>
                    <a:pt x="1562" y="94"/>
                  </a:lnTo>
                  <a:lnTo>
                    <a:pt x="1500" y="94"/>
                  </a:lnTo>
                  <a:lnTo>
                    <a:pt x="1437" y="94"/>
                  </a:lnTo>
                  <a:lnTo>
                    <a:pt x="1375" y="63"/>
                  </a:lnTo>
                  <a:lnTo>
                    <a:pt x="1312" y="63"/>
                  </a:lnTo>
                  <a:lnTo>
                    <a:pt x="1250" y="63"/>
                  </a:lnTo>
                  <a:lnTo>
                    <a:pt x="1187" y="31"/>
                  </a:lnTo>
                  <a:lnTo>
                    <a:pt x="1156" y="0"/>
                  </a:lnTo>
                  <a:lnTo>
                    <a:pt x="1156" y="31"/>
                  </a:lnTo>
                  <a:lnTo>
                    <a:pt x="1093" y="31"/>
                  </a:lnTo>
                  <a:lnTo>
                    <a:pt x="1000" y="0"/>
                  </a:lnTo>
                  <a:lnTo>
                    <a:pt x="1000" y="31"/>
                  </a:lnTo>
                  <a:lnTo>
                    <a:pt x="968" y="94"/>
                  </a:lnTo>
                  <a:lnTo>
                    <a:pt x="968" y="156"/>
                  </a:lnTo>
                  <a:lnTo>
                    <a:pt x="1000" y="188"/>
                  </a:lnTo>
                  <a:lnTo>
                    <a:pt x="968" y="219"/>
                  </a:lnTo>
                  <a:lnTo>
                    <a:pt x="937" y="188"/>
                  </a:lnTo>
                  <a:lnTo>
                    <a:pt x="812" y="188"/>
                  </a:lnTo>
                  <a:lnTo>
                    <a:pt x="781" y="250"/>
                  </a:lnTo>
                  <a:lnTo>
                    <a:pt x="687" y="281"/>
                  </a:lnTo>
                  <a:lnTo>
                    <a:pt x="687" y="375"/>
                  </a:lnTo>
                  <a:lnTo>
                    <a:pt x="687" y="438"/>
                  </a:lnTo>
                  <a:lnTo>
                    <a:pt x="625" y="438"/>
                  </a:lnTo>
                  <a:lnTo>
                    <a:pt x="562" y="406"/>
                  </a:lnTo>
                  <a:lnTo>
                    <a:pt x="468" y="406"/>
                  </a:lnTo>
                  <a:lnTo>
                    <a:pt x="437" y="281"/>
                  </a:lnTo>
                  <a:lnTo>
                    <a:pt x="406" y="281"/>
                  </a:lnTo>
                  <a:lnTo>
                    <a:pt x="406" y="375"/>
                  </a:lnTo>
                  <a:lnTo>
                    <a:pt x="406" y="406"/>
                  </a:lnTo>
                  <a:lnTo>
                    <a:pt x="312" y="469"/>
                  </a:lnTo>
                  <a:lnTo>
                    <a:pt x="156" y="500"/>
                  </a:lnTo>
                  <a:lnTo>
                    <a:pt x="156" y="594"/>
                  </a:lnTo>
                  <a:lnTo>
                    <a:pt x="93" y="656"/>
                  </a:lnTo>
                  <a:lnTo>
                    <a:pt x="31" y="688"/>
                  </a:lnTo>
                  <a:lnTo>
                    <a:pt x="0" y="719"/>
                  </a:lnTo>
                  <a:lnTo>
                    <a:pt x="0" y="750"/>
                  </a:lnTo>
                  <a:lnTo>
                    <a:pt x="31" y="781"/>
                  </a:lnTo>
                  <a:lnTo>
                    <a:pt x="31" y="844"/>
                  </a:lnTo>
                  <a:lnTo>
                    <a:pt x="62" y="938"/>
                  </a:lnTo>
                  <a:lnTo>
                    <a:pt x="62" y="1031"/>
                  </a:lnTo>
                  <a:lnTo>
                    <a:pt x="156" y="1031"/>
                  </a:lnTo>
                  <a:lnTo>
                    <a:pt x="156" y="1063"/>
                  </a:lnTo>
                  <a:lnTo>
                    <a:pt x="156" y="1094"/>
                  </a:lnTo>
                  <a:lnTo>
                    <a:pt x="93" y="1156"/>
                  </a:lnTo>
                  <a:lnTo>
                    <a:pt x="93" y="1188"/>
                  </a:lnTo>
                  <a:lnTo>
                    <a:pt x="156" y="1188"/>
                  </a:lnTo>
                  <a:lnTo>
                    <a:pt x="156" y="1219"/>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4" name="Freeform 60">
              <a:extLst>
                <a:ext uri="{FF2B5EF4-FFF2-40B4-BE49-F238E27FC236}">
                  <a16:creationId xmlns:a16="http://schemas.microsoft.com/office/drawing/2014/main" id="{F9FABE58-B975-41C6-97C4-545AC70ED4C1}"/>
                </a:ext>
              </a:extLst>
            </p:cNvPr>
            <p:cNvSpPr>
              <a:spLocks noChangeArrowheads="1"/>
            </p:cNvSpPr>
            <p:nvPr/>
          </p:nvSpPr>
          <p:spPr bwMode="auto">
            <a:xfrm>
              <a:off x="4292600" y="4868863"/>
              <a:ext cx="1079500" cy="1293812"/>
            </a:xfrm>
            <a:custGeom>
              <a:avLst/>
              <a:gdLst>
                <a:gd name="T0" fmla="*/ 343 w 3000"/>
                <a:gd name="T1" fmla="*/ 1188 h 3595"/>
                <a:gd name="T2" fmla="*/ 468 w 3000"/>
                <a:gd name="T3" fmla="*/ 969 h 3595"/>
                <a:gd name="T4" fmla="*/ 750 w 3000"/>
                <a:gd name="T5" fmla="*/ 1031 h 3595"/>
                <a:gd name="T6" fmla="*/ 1000 w 3000"/>
                <a:gd name="T7" fmla="*/ 1375 h 3595"/>
                <a:gd name="T8" fmla="*/ 1343 w 3000"/>
                <a:gd name="T9" fmla="*/ 1844 h 3595"/>
                <a:gd name="T10" fmla="*/ 1843 w 3000"/>
                <a:gd name="T11" fmla="*/ 2188 h 3595"/>
                <a:gd name="T12" fmla="*/ 2062 w 3000"/>
                <a:gd name="T13" fmla="*/ 2344 h 3595"/>
                <a:gd name="T14" fmla="*/ 2155 w 3000"/>
                <a:gd name="T15" fmla="*/ 2469 h 3595"/>
                <a:gd name="T16" fmla="*/ 2405 w 3000"/>
                <a:gd name="T17" fmla="*/ 2656 h 3595"/>
                <a:gd name="T18" fmla="*/ 2374 w 3000"/>
                <a:gd name="T19" fmla="*/ 2969 h 3595"/>
                <a:gd name="T20" fmla="*/ 1875 w 3000"/>
                <a:gd name="T21" fmla="*/ 3188 h 3595"/>
                <a:gd name="T22" fmla="*/ 1562 w 3000"/>
                <a:gd name="T23" fmla="*/ 3281 h 3595"/>
                <a:gd name="T24" fmla="*/ 2186 w 3000"/>
                <a:gd name="T25" fmla="*/ 3344 h 3595"/>
                <a:gd name="T26" fmla="*/ 2311 w 3000"/>
                <a:gd name="T27" fmla="*/ 3219 h 3595"/>
                <a:gd name="T28" fmla="*/ 2655 w 3000"/>
                <a:gd name="T29" fmla="*/ 2719 h 3595"/>
                <a:gd name="T30" fmla="*/ 2530 w 3000"/>
                <a:gd name="T31" fmla="*/ 2531 h 3595"/>
                <a:gd name="T32" fmla="*/ 2592 w 3000"/>
                <a:gd name="T33" fmla="*/ 2375 h 3595"/>
                <a:gd name="T34" fmla="*/ 2811 w 3000"/>
                <a:gd name="T35" fmla="*/ 2375 h 3595"/>
                <a:gd name="T36" fmla="*/ 2967 w 3000"/>
                <a:gd name="T37" fmla="*/ 2531 h 3595"/>
                <a:gd name="T38" fmla="*/ 2967 w 3000"/>
                <a:gd name="T39" fmla="*/ 2438 h 3595"/>
                <a:gd name="T40" fmla="*/ 2780 w 3000"/>
                <a:gd name="T41" fmla="*/ 2219 h 3595"/>
                <a:gd name="T42" fmla="*/ 2561 w 3000"/>
                <a:gd name="T43" fmla="*/ 2125 h 3595"/>
                <a:gd name="T44" fmla="*/ 2436 w 3000"/>
                <a:gd name="T45" fmla="*/ 1938 h 3595"/>
                <a:gd name="T46" fmla="*/ 2155 w 3000"/>
                <a:gd name="T47" fmla="*/ 1781 h 3595"/>
                <a:gd name="T48" fmla="*/ 1875 w 3000"/>
                <a:gd name="T49" fmla="*/ 1500 h 3595"/>
                <a:gd name="T50" fmla="*/ 1375 w 3000"/>
                <a:gd name="T51" fmla="*/ 1063 h 3595"/>
                <a:gd name="T52" fmla="*/ 1437 w 3000"/>
                <a:gd name="T53" fmla="*/ 844 h 3595"/>
                <a:gd name="T54" fmla="*/ 1437 w 3000"/>
                <a:gd name="T55" fmla="*/ 688 h 3595"/>
                <a:gd name="T56" fmla="*/ 1781 w 3000"/>
                <a:gd name="T57" fmla="*/ 531 h 3595"/>
                <a:gd name="T58" fmla="*/ 1750 w 3000"/>
                <a:gd name="T59" fmla="*/ 375 h 3595"/>
                <a:gd name="T60" fmla="*/ 1718 w 3000"/>
                <a:gd name="T61" fmla="*/ 250 h 3595"/>
                <a:gd name="T62" fmla="*/ 1687 w 3000"/>
                <a:gd name="T63" fmla="*/ 94 h 3595"/>
                <a:gd name="T64" fmla="*/ 1437 w 3000"/>
                <a:gd name="T65" fmla="*/ 94 h 3595"/>
                <a:gd name="T66" fmla="*/ 1250 w 3000"/>
                <a:gd name="T67" fmla="*/ 63 h 3595"/>
                <a:gd name="T68" fmla="*/ 1156 w 3000"/>
                <a:gd name="T69" fmla="*/ 31 h 3595"/>
                <a:gd name="T70" fmla="*/ 1000 w 3000"/>
                <a:gd name="T71" fmla="*/ 31 h 3595"/>
                <a:gd name="T72" fmla="*/ 1000 w 3000"/>
                <a:gd name="T73" fmla="*/ 188 h 3595"/>
                <a:gd name="T74" fmla="*/ 812 w 3000"/>
                <a:gd name="T75" fmla="*/ 188 h 3595"/>
                <a:gd name="T76" fmla="*/ 687 w 3000"/>
                <a:gd name="T77" fmla="*/ 375 h 3595"/>
                <a:gd name="T78" fmla="*/ 562 w 3000"/>
                <a:gd name="T79" fmla="*/ 406 h 3595"/>
                <a:gd name="T80" fmla="*/ 406 w 3000"/>
                <a:gd name="T81" fmla="*/ 281 h 3595"/>
                <a:gd name="T82" fmla="*/ 312 w 3000"/>
                <a:gd name="T83" fmla="*/ 469 h 3595"/>
                <a:gd name="T84" fmla="*/ 93 w 3000"/>
                <a:gd name="T85" fmla="*/ 656 h 3595"/>
                <a:gd name="T86" fmla="*/ 0 w 3000"/>
                <a:gd name="T87" fmla="*/ 750 h 3595"/>
                <a:gd name="T88" fmla="*/ 62 w 3000"/>
                <a:gd name="T89" fmla="*/ 938 h 3595"/>
                <a:gd name="T90" fmla="*/ 156 w 3000"/>
                <a:gd name="T91" fmla="*/ 1063 h 3595"/>
                <a:gd name="T92" fmla="*/ 93 w 3000"/>
                <a:gd name="T93" fmla="*/ 1188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0" h="3595">
                  <a:moveTo>
                    <a:pt x="156" y="1219"/>
                  </a:moveTo>
                  <a:lnTo>
                    <a:pt x="281" y="1219"/>
                  </a:lnTo>
                  <a:lnTo>
                    <a:pt x="343" y="1188"/>
                  </a:lnTo>
                  <a:lnTo>
                    <a:pt x="406" y="1063"/>
                  </a:lnTo>
                  <a:lnTo>
                    <a:pt x="468" y="1000"/>
                  </a:lnTo>
                  <a:lnTo>
                    <a:pt x="468" y="969"/>
                  </a:lnTo>
                  <a:lnTo>
                    <a:pt x="562" y="969"/>
                  </a:lnTo>
                  <a:lnTo>
                    <a:pt x="625" y="969"/>
                  </a:lnTo>
                  <a:lnTo>
                    <a:pt x="750" y="1031"/>
                  </a:lnTo>
                  <a:lnTo>
                    <a:pt x="875" y="1156"/>
                  </a:lnTo>
                  <a:lnTo>
                    <a:pt x="937" y="1250"/>
                  </a:lnTo>
                  <a:lnTo>
                    <a:pt x="1000" y="1375"/>
                  </a:lnTo>
                  <a:lnTo>
                    <a:pt x="1125" y="1594"/>
                  </a:lnTo>
                  <a:lnTo>
                    <a:pt x="1250" y="1844"/>
                  </a:lnTo>
                  <a:lnTo>
                    <a:pt x="1343" y="1844"/>
                  </a:lnTo>
                  <a:lnTo>
                    <a:pt x="1500" y="1969"/>
                  </a:lnTo>
                  <a:lnTo>
                    <a:pt x="1687" y="2125"/>
                  </a:lnTo>
                  <a:lnTo>
                    <a:pt x="1843" y="2188"/>
                  </a:lnTo>
                  <a:lnTo>
                    <a:pt x="2000" y="2250"/>
                  </a:lnTo>
                  <a:lnTo>
                    <a:pt x="2000" y="2344"/>
                  </a:lnTo>
                  <a:lnTo>
                    <a:pt x="2062" y="2344"/>
                  </a:lnTo>
                  <a:lnTo>
                    <a:pt x="2155" y="2375"/>
                  </a:lnTo>
                  <a:lnTo>
                    <a:pt x="2155" y="2438"/>
                  </a:lnTo>
                  <a:lnTo>
                    <a:pt x="2155" y="2469"/>
                  </a:lnTo>
                  <a:lnTo>
                    <a:pt x="2249" y="2500"/>
                  </a:lnTo>
                  <a:lnTo>
                    <a:pt x="2374" y="2563"/>
                  </a:lnTo>
                  <a:lnTo>
                    <a:pt x="2405" y="2656"/>
                  </a:lnTo>
                  <a:lnTo>
                    <a:pt x="2405" y="2844"/>
                  </a:lnTo>
                  <a:lnTo>
                    <a:pt x="2405" y="2938"/>
                  </a:lnTo>
                  <a:lnTo>
                    <a:pt x="2374" y="2969"/>
                  </a:lnTo>
                  <a:lnTo>
                    <a:pt x="2311" y="3063"/>
                  </a:lnTo>
                  <a:lnTo>
                    <a:pt x="2311" y="3188"/>
                  </a:lnTo>
                  <a:lnTo>
                    <a:pt x="1875" y="3188"/>
                  </a:lnTo>
                  <a:lnTo>
                    <a:pt x="1531" y="3188"/>
                  </a:lnTo>
                  <a:lnTo>
                    <a:pt x="1531" y="3219"/>
                  </a:lnTo>
                  <a:lnTo>
                    <a:pt x="1562" y="3281"/>
                  </a:lnTo>
                  <a:lnTo>
                    <a:pt x="1843" y="3469"/>
                  </a:lnTo>
                  <a:lnTo>
                    <a:pt x="2186" y="3594"/>
                  </a:lnTo>
                  <a:lnTo>
                    <a:pt x="2186" y="3344"/>
                  </a:lnTo>
                  <a:lnTo>
                    <a:pt x="2186" y="3281"/>
                  </a:lnTo>
                  <a:lnTo>
                    <a:pt x="2186" y="3219"/>
                  </a:lnTo>
                  <a:lnTo>
                    <a:pt x="2311" y="3219"/>
                  </a:lnTo>
                  <a:lnTo>
                    <a:pt x="2436" y="3250"/>
                  </a:lnTo>
                  <a:lnTo>
                    <a:pt x="2592" y="3000"/>
                  </a:lnTo>
                  <a:lnTo>
                    <a:pt x="2655" y="2719"/>
                  </a:lnTo>
                  <a:lnTo>
                    <a:pt x="2592" y="2688"/>
                  </a:lnTo>
                  <a:lnTo>
                    <a:pt x="2561" y="2625"/>
                  </a:lnTo>
                  <a:lnTo>
                    <a:pt x="2530" y="2531"/>
                  </a:lnTo>
                  <a:lnTo>
                    <a:pt x="2561" y="2500"/>
                  </a:lnTo>
                  <a:lnTo>
                    <a:pt x="2561" y="2438"/>
                  </a:lnTo>
                  <a:lnTo>
                    <a:pt x="2592" y="2375"/>
                  </a:lnTo>
                  <a:lnTo>
                    <a:pt x="2624" y="2375"/>
                  </a:lnTo>
                  <a:lnTo>
                    <a:pt x="2655" y="2375"/>
                  </a:lnTo>
                  <a:lnTo>
                    <a:pt x="2811" y="2375"/>
                  </a:lnTo>
                  <a:lnTo>
                    <a:pt x="2936" y="2469"/>
                  </a:lnTo>
                  <a:lnTo>
                    <a:pt x="2936" y="2531"/>
                  </a:lnTo>
                  <a:lnTo>
                    <a:pt x="2967" y="2531"/>
                  </a:lnTo>
                  <a:lnTo>
                    <a:pt x="2999" y="2500"/>
                  </a:lnTo>
                  <a:lnTo>
                    <a:pt x="2999" y="2469"/>
                  </a:lnTo>
                  <a:lnTo>
                    <a:pt x="2967" y="2438"/>
                  </a:lnTo>
                  <a:lnTo>
                    <a:pt x="2936" y="2344"/>
                  </a:lnTo>
                  <a:lnTo>
                    <a:pt x="2874" y="2281"/>
                  </a:lnTo>
                  <a:lnTo>
                    <a:pt x="2780" y="2219"/>
                  </a:lnTo>
                  <a:lnTo>
                    <a:pt x="2655" y="2125"/>
                  </a:lnTo>
                  <a:lnTo>
                    <a:pt x="2592" y="2125"/>
                  </a:lnTo>
                  <a:lnTo>
                    <a:pt x="2561" y="2125"/>
                  </a:lnTo>
                  <a:lnTo>
                    <a:pt x="2530" y="2031"/>
                  </a:lnTo>
                  <a:lnTo>
                    <a:pt x="2436" y="2000"/>
                  </a:lnTo>
                  <a:lnTo>
                    <a:pt x="2436" y="1938"/>
                  </a:lnTo>
                  <a:lnTo>
                    <a:pt x="2436" y="1875"/>
                  </a:lnTo>
                  <a:lnTo>
                    <a:pt x="2249" y="1844"/>
                  </a:lnTo>
                  <a:lnTo>
                    <a:pt x="2155" y="1781"/>
                  </a:lnTo>
                  <a:lnTo>
                    <a:pt x="2000" y="1750"/>
                  </a:lnTo>
                  <a:lnTo>
                    <a:pt x="1906" y="1656"/>
                  </a:lnTo>
                  <a:lnTo>
                    <a:pt x="1875" y="1500"/>
                  </a:lnTo>
                  <a:lnTo>
                    <a:pt x="1843" y="1375"/>
                  </a:lnTo>
                  <a:lnTo>
                    <a:pt x="1656" y="1188"/>
                  </a:lnTo>
                  <a:lnTo>
                    <a:pt x="1375" y="1063"/>
                  </a:lnTo>
                  <a:lnTo>
                    <a:pt x="1375" y="1000"/>
                  </a:lnTo>
                  <a:lnTo>
                    <a:pt x="1375" y="938"/>
                  </a:lnTo>
                  <a:lnTo>
                    <a:pt x="1437" y="844"/>
                  </a:lnTo>
                  <a:lnTo>
                    <a:pt x="1531" y="719"/>
                  </a:lnTo>
                  <a:lnTo>
                    <a:pt x="1500" y="688"/>
                  </a:lnTo>
                  <a:lnTo>
                    <a:pt x="1437" y="688"/>
                  </a:lnTo>
                  <a:lnTo>
                    <a:pt x="1437" y="594"/>
                  </a:lnTo>
                  <a:lnTo>
                    <a:pt x="1625" y="563"/>
                  </a:lnTo>
                  <a:lnTo>
                    <a:pt x="1781" y="531"/>
                  </a:lnTo>
                  <a:lnTo>
                    <a:pt x="1750" y="531"/>
                  </a:lnTo>
                  <a:lnTo>
                    <a:pt x="1750" y="469"/>
                  </a:lnTo>
                  <a:lnTo>
                    <a:pt x="1750" y="375"/>
                  </a:lnTo>
                  <a:lnTo>
                    <a:pt x="1750" y="281"/>
                  </a:lnTo>
                  <a:lnTo>
                    <a:pt x="1750" y="250"/>
                  </a:lnTo>
                  <a:lnTo>
                    <a:pt x="1718" y="250"/>
                  </a:lnTo>
                  <a:lnTo>
                    <a:pt x="1687" y="188"/>
                  </a:lnTo>
                  <a:lnTo>
                    <a:pt x="1718" y="94"/>
                  </a:lnTo>
                  <a:lnTo>
                    <a:pt x="1687" y="94"/>
                  </a:lnTo>
                  <a:lnTo>
                    <a:pt x="1562" y="94"/>
                  </a:lnTo>
                  <a:lnTo>
                    <a:pt x="1500" y="94"/>
                  </a:lnTo>
                  <a:lnTo>
                    <a:pt x="1437" y="94"/>
                  </a:lnTo>
                  <a:lnTo>
                    <a:pt x="1375" y="63"/>
                  </a:lnTo>
                  <a:lnTo>
                    <a:pt x="1312" y="63"/>
                  </a:lnTo>
                  <a:lnTo>
                    <a:pt x="1250" y="63"/>
                  </a:lnTo>
                  <a:lnTo>
                    <a:pt x="1187" y="31"/>
                  </a:lnTo>
                  <a:lnTo>
                    <a:pt x="1156" y="0"/>
                  </a:lnTo>
                  <a:lnTo>
                    <a:pt x="1156" y="31"/>
                  </a:lnTo>
                  <a:lnTo>
                    <a:pt x="1093" y="31"/>
                  </a:lnTo>
                  <a:lnTo>
                    <a:pt x="1000" y="0"/>
                  </a:lnTo>
                  <a:lnTo>
                    <a:pt x="1000" y="31"/>
                  </a:lnTo>
                  <a:lnTo>
                    <a:pt x="968" y="94"/>
                  </a:lnTo>
                  <a:lnTo>
                    <a:pt x="968" y="156"/>
                  </a:lnTo>
                  <a:lnTo>
                    <a:pt x="1000" y="188"/>
                  </a:lnTo>
                  <a:lnTo>
                    <a:pt x="968" y="219"/>
                  </a:lnTo>
                  <a:lnTo>
                    <a:pt x="937" y="188"/>
                  </a:lnTo>
                  <a:lnTo>
                    <a:pt x="812" y="188"/>
                  </a:lnTo>
                  <a:lnTo>
                    <a:pt x="781" y="250"/>
                  </a:lnTo>
                  <a:lnTo>
                    <a:pt x="687" y="281"/>
                  </a:lnTo>
                  <a:lnTo>
                    <a:pt x="687" y="375"/>
                  </a:lnTo>
                  <a:lnTo>
                    <a:pt x="687" y="438"/>
                  </a:lnTo>
                  <a:lnTo>
                    <a:pt x="625" y="438"/>
                  </a:lnTo>
                  <a:lnTo>
                    <a:pt x="562" y="406"/>
                  </a:lnTo>
                  <a:lnTo>
                    <a:pt x="468" y="406"/>
                  </a:lnTo>
                  <a:lnTo>
                    <a:pt x="437" y="281"/>
                  </a:lnTo>
                  <a:lnTo>
                    <a:pt x="406" y="281"/>
                  </a:lnTo>
                  <a:lnTo>
                    <a:pt x="406" y="375"/>
                  </a:lnTo>
                  <a:lnTo>
                    <a:pt x="406" y="406"/>
                  </a:lnTo>
                  <a:lnTo>
                    <a:pt x="312" y="469"/>
                  </a:lnTo>
                  <a:lnTo>
                    <a:pt x="156" y="500"/>
                  </a:lnTo>
                  <a:lnTo>
                    <a:pt x="156" y="594"/>
                  </a:lnTo>
                  <a:lnTo>
                    <a:pt x="93" y="656"/>
                  </a:lnTo>
                  <a:lnTo>
                    <a:pt x="31" y="688"/>
                  </a:lnTo>
                  <a:lnTo>
                    <a:pt x="0" y="719"/>
                  </a:lnTo>
                  <a:lnTo>
                    <a:pt x="0" y="750"/>
                  </a:lnTo>
                  <a:lnTo>
                    <a:pt x="31" y="781"/>
                  </a:lnTo>
                  <a:lnTo>
                    <a:pt x="31" y="844"/>
                  </a:lnTo>
                  <a:lnTo>
                    <a:pt x="62" y="938"/>
                  </a:lnTo>
                  <a:lnTo>
                    <a:pt x="62" y="1031"/>
                  </a:lnTo>
                  <a:lnTo>
                    <a:pt x="156" y="1031"/>
                  </a:lnTo>
                  <a:lnTo>
                    <a:pt x="156" y="1063"/>
                  </a:lnTo>
                  <a:lnTo>
                    <a:pt x="156" y="1094"/>
                  </a:lnTo>
                  <a:lnTo>
                    <a:pt x="93" y="1156"/>
                  </a:lnTo>
                  <a:lnTo>
                    <a:pt x="93" y="1188"/>
                  </a:lnTo>
                  <a:lnTo>
                    <a:pt x="156" y="1188"/>
                  </a:lnTo>
                  <a:lnTo>
                    <a:pt x="156" y="1219"/>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5" name="Freeform 61">
              <a:extLst>
                <a:ext uri="{FF2B5EF4-FFF2-40B4-BE49-F238E27FC236}">
                  <a16:creationId xmlns:a16="http://schemas.microsoft.com/office/drawing/2014/main" id="{0E65E693-510E-496D-8552-FE93F7D3B39A}"/>
                </a:ext>
              </a:extLst>
            </p:cNvPr>
            <p:cNvSpPr>
              <a:spLocks noChangeArrowheads="1"/>
            </p:cNvSpPr>
            <p:nvPr/>
          </p:nvSpPr>
          <p:spPr bwMode="auto">
            <a:xfrm>
              <a:off x="4292600" y="4868863"/>
              <a:ext cx="1079500" cy="1293812"/>
            </a:xfrm>
            <a:custGeom>
              <a:avLst/>
              <a:gdLst>
                <a:gd name="T0" fmla="*/ 343 w 3000"/>
                <a:gd name="T1" fmla="*/ 1188 h 3595"/>
                <a:gd name="T2" fmla="*/ 468 w 3000"/>
                <a:gd name="T3" fmla="*/ 969 h 3595"/>
                <a:gd name="T4" fmla="*/ 750 w 3000"/>
                <a:gd name="T5" fmla="*/ 1031 h 3595"/>
                <a:gd name="T6" fmla="*/ 1000 w 3000"/>
                <a:gd name="T7" fmla="*/ 1375 h 3595"/>
                <a:gd name="T8" fmla="*/ 1343 w 3000"/>
                <a:gd name="T9" fmla="*/ 1844 h 3595"/>
                <a:gd name="T10" fmla="*/ 1843 w 3000"/>
                <a:gd name="T11" fmla="*/ 2188 h 3595"/>
                <a:gd name="T12" fmla="*/ 2062 w 3000"/>
                <a:gd name="T13" fmla="*/ 2344 h 3595"/>
                <a:gd name="T14" fmla="*/ 2155 w 3000"/>
                <a:gd name="T15" fmla="*/ 2469 h 3595"/>
                <a:gd name="T16" fmla="*/ 2405 w 3000"/>
                <a:gd name="T17" fmla="*/ 2656 h 3595"/>
                <a:gd name="T18" fmla="*/ 2374 w 3000"/>
                <a:gd name="T19" fmla="*/ 2969 h 3595"/>
                <a:gd name="T20" fmla="*/ 1875 w 3000"/>
                <a:gd name="T21" fmla="*/ 3188 h 3595"/>
                <a:gd name="T22" fmla="*/ 1562 w 3000"/>
                <a:gd name="T23" fmla="*/ 3281 h 3595"/>
                <a:gd name="T24" fmla="*/ 2186 w 3000"/>
                <a:gd name="T25" fmla="*/ 3344 h 3595"/>
                <a:gd name="T26" fmla="*/ 2311 w 3000"/>
                <a:gd name="T27" fmla="*/ 3219 h 3595"/>
                <a:gd name="T28" fmla="*/ 2655 w 3000"/>
                <a:gd name="T29" fmla="*/ 2719 h 3595"/>
                <a:gd name="T30" fmla="*/ 2530 w 3000"/>
                <a:gd name="T31" fmla="*/ 2531 h 3595"/>
                <a:gd name="T32" fmla="*/ 2592 w 3000"/>
                <a:gd name="T33" fmla="*/ 2375 h 3595"/>
                <a:gd name="T34" fmla="*/ 2811 w 3000"/>
                <a:gd name="T35" fmla="*/ 2375 h 3595"/>
                <a:gd name="T36" fmla="*/ 2967 w 3000"/>
                <a:gd name="T37" fmla="*/ 2531 h 3595"/>
                <a:gd name="T38" fmla="*/ 2967 w 3000"/>
                <a:gd name="T39" fmla="*/ 2438 h 3595"/>
                <a:gd name="T40" fmla="*/ 2780 w 3000"/>
                <a:gd name="T41" fmla="*/ 2219 h 3595"/>
                <a:gd name="T42" fmla="*/ 2561 w 3000"/>
                <a:gd name="T43" fmla="*/ 2125 h 3595"/>
                <a:gd name="T44" fmla="*/ 2436 w 3000"/>
                <a:gd name="T45" fmla="*/ 1938 h 3595"/>
                <a:gd name="T46" fmla="*/ 2155 w 3000"/>
                <a:gd name="T47" fmla="*/ 1781 h 3595"/>
                <a:gd name="T48" fmla="*/ 1875 w 3000"/>
                <a:gd name="T49" fmla="*/ 1500 h 3595"/>
                <a:gd name="T50" fmla="*/ 1375 w 3000"/>
                <a:gd name="T51" fmla="*/ 1063 h 3595"/>
                <a:gd name="T52" fmla="*/ 1437 w 3000"/>
                <a:gd name="T53" fmla="*/ 844 h 3595"/>
                <a:gd name="T54" fmla="*/ 1437 w 3000"/>
                <a:gd name="T55" fmla="*/ 688 h 3595"/>
                <a:gd name="T56" fmla="*/ 1781 w 3000"/>
                <a:gd name="T57" fmla="*/ 531 h 3595"/>
                <a:gd name="T58" fmla="*/ 1750 w 3000"/>
                <a:gd name="T59" fmla="*/ 375 h 3595"/>
                <a:gd name="T60" fmla="*/ 1718 w 3000"/>
                <a:gd name="T61" fmla="*/ 250 h 3595"/>
                <a:gd name="T62" fmla="*/ 1687 w 3000"/>
                <a:gd name="T63" fmla="*/ 94 h 3595"/>
                <a:gd name="T64" fmla="*/ 1437 w 3000"/>
                <a:gd name="T65" fmla="*/ 94 h 3595"/>
                <a:gd name="T66" fmla="*/ 1250 w 3000"/>
                <a:gd name="T67" fmla="*/ 63 h 3595"/>
                <a:gd name="T68" fmla="*/ 1156 w 3000"/>
                <a:gd name="T69" fmla="*/ 31 h 3595"/>
                <a:gd name="T70" fmla="*/ 1000 w 3000"/>
                <a:gd name="T71" fmla="*/ 31 h 3595"/>
                <a:gd name="T72" fmla="*/ 1000 w 3000"/>
                <a:gd name="T73" fmla="*/ 188 h 3595"/>
                <a:gd name="T74" fmla="*/ 812 w 3000"/>
                <a:gd name="T75" fmla="*/ 188 h 3595"/>
                <a:gd name="T76" fmla="*/ 687 w 3000"/>
                <a:gd name="T77" fmla="*/ 375 h 3595"/>
                <a:gd name="T78" fmla="*/ 562 w 3000"/>
                <a:gd name="T79" fmla="*/ 406 h 3595"/>
                <a:gd name="T80" fmla="*/ 406 w 3000"/>
                <a:gd name="T81" fmla="*/ 281 h 3595"/>
                <a:gd name="T82" fmla="*/ 312 w 3000"/>
                <a:gd name="T83" fmla="*/ 469 h 3595"/>
                <a:gd name="T84" fmla="*/ 93 w 3000"/>
                <a:gd name="T85" fmla="*/ 656 h 3595"/>
                <a:gd name="T86" fmla="*/ 0 w 3000"/>
                <a:gd name="T87" fmla="*/ 750 h 3595"/>
                <a:gd name="T88" fmla="*/ 62 w 3000"/>
                <a:gd name="T89" fmla="*/ 938 h 3595"/>
                <a:gd name="T90" fmla="*/ 156 w 3000"/>
                <a:gd name="T91" fmla="*/ 1063 h 3595"/>
                <a:gd name="T92" fmla="*/ 93 w 3000"/>
                <a:gd name="T93" fmla="*/ 1188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0" h="3595">
                  <a:moveTo>
                    <a:pt x="156" y="1219"/>
                  </a:moveTo>
                  <a:lnTo>
                    <a:pt x="281" y="1219"/>
                  </a:lnTo>
                  <a:lnTo>
                    <a:pt x="343" y="1188"/>
                  </a:lnTo>
                  <a:lnTo>
                    <a:pt x="406" y="1063"/>
                  </a:lnTo>
                  <a:lnTo>
                    <a:pt x="468" y="1000"/>
                  </a:lnTo>
                  <a:lnTo>
                    <a:pt x="468" y="969"/>
                  </a:lnTo>
                  <a:lnTo>
                    <a:pt x="562" y="969"/>
                  </a:lnTo>
                  <a:lnTo>
                    <a:pt x="625" y="969"/>
                  </a:lnTo>
                  <a:lnTo>
                    <a:pt x="750" y="1031"/>
                  </a:lnTo>
                  <a:lnTo>
                    <a:pt x="875" y="1156"/>
                  </a:lnTo>
                  <a:lnTo>
                    <a:pt x="937" y="1250"/>
                  </a:lnTo>
                  <a:lnTo>
                    <a:pt x="1000" y="1375"/>
                  </a:lnTo>
                  <a:lnTo>
                    <a:pt x="1125" y="1594"/>
                  </a:lnTo>
                  <a:lnTo>
                    <a:pt x="1250" y="1844"/>
                  </a:lnTo>
                  <a:lnTo>
                    <a:pt x="1343" y="1844"/>
                  </a:lnTo>
                  <a:lnTo>
                    <a:pt x="1500" y="1969"/>
                  </a:lnTo>
                  <a:lnTo>
                    <a:pt x="1687" y="2125"/>
                  </a:lnTo>
                  <a:lnTo>
                    <a:pt x="1843" y="2188"/>
                  </a:lnTo>
                  <a:lnTo>
                    <a:pt x="2000" y="2250"/>
                  </a:lnTo>
                  <a:lnTo>
                    <a:pt x="2000" y="2344"/>
                  </a:lnTo>
                  <a:lnTo>
                    <a:pt x="2062" y="2344"/>
                  </a:lnTo>
                  <a:lnTo>
                    <a:pt x="2155" y="2375"/>
                  </a:lnTo>
                  <a:lnTo>
                    <a:pt x="2155" y="2438"/>
                  </a:lnTo>
                  <a:lnTo>
                    <a:pt x="2155" y="2469"/>
                  </a:lnTo>
                  <a:lnTo>
                    <a:pt x="2249" y="2500"/>
                  </a:lnTo>
                  <a:lnTo>
                    <a:pt x="2374" y="2563"/>
                  </a:lnTo>
                  <a:lnTo>
                    <a:pt x="2405" y="2656"/>
                  </a:lnTo>
                  <a:lnTo>
                    <a:pt x="2405" y="2844"/>
                  </a:lnTo>
                  <a:lnTo>
                    <a:pt x="2405" y="2938"/>
                  </a:lnTo>
                  <a:lnTo>
                    <a:pt x="2374" y="2969"/>
                  </a:lnTo>
                  <a:lnTo>
                    <a:pt x="2311" y="3063"/>
                  </a:lnTo>
                  <a:lnTo>
                    <a:pt x="2311" y="3188"/>
                  </a:lnTo>
                  <a:lnTo>
                    <a:pt x="1875" y="3188"/>
                  </a:lnTo>
                  <a:lnTo>
                    <a:pt x="1531" y="3188"/>
                  </a:lnTo>
                  <a:lnTo>
                    <a:pt x="1531" y="3219"/>
                  </a:lnTo>
                  <a:lnTo>
                    <a:pt x="1562" y="3281"/>
                  </a:lnTo>
                  <a:lnTo>
                    <a:pt x="1843" y="3469"/>
                  </a:lnTo>
                  <a:lnTo>
                    <a:pt x="2186" y="3594"/>
                  </a:lnTo>
                  <a:lnTo>
                    <a:pt x="2186" y="3344"/>
                  </a:lnTo>
                  <a:lnTo>
                    <a:pt x="2186" y="3281"/>
                  </a:lnTo>
                  <a:lnTo>
                    <a:pt x="2186" y="3219"/>
                  </a:lnTo>
                  <a:lnTo>
                    <a:pt x="2311" y="3219"/>
                  </a:lnTo>
                  <a:lnTo>
                    <a:pt x="2436" y="3250"/>
                  </a:lnTo>
                  <a:lnTo>
                    <a:pt x="2592" y="3000"/>
                  </a:lnTo>
                  <a:lnTo>
                    <a:pt x="2655" y="2719"/>
                  </a:lnTo>
                  <a:lnTo>
                    <a:pt x="2592" y="2688"/>
                  </a:lnTo>
                  <a:lnTo>
                    <a:pt x="2561" y="2625"/>
                  </a:lnTo>
                  <a:lnTo>
                    <a:pt x="2530" y="2531"/>
                  </a:lnTo>
                  <a:lnTo>
                    <a:pt x="2561" y="2500"/>
                  </a:lnTo>
                  <a:lnTo>
                    <a:pt x="2561" y="2438"/>
                  </a:lnTo>
                  <a:lnTo>
                    <a:pt x="2592" y="2375"/>
                  </a:lnTo>
                  <a:lnTo>
                    <a:pt x="2624" y="2375"/>
                  </a:lnTo>
                  <a:lnTo>
                    <a:pt x="2655" y="2375"/>
                  </a:lnTo>
                  <a:lnTo>
                    <a:pt x="2811" y="2375"/>
                  </a:lnTo>
                  <a:lnTo>
                    <a:pt x="2936" y="2469"/>
                  </a:lnTo>
                  <a:lnTo>
                    <a:pt x="2936" y="2531"/>
                  </a:lnTo>
                  <a:lnTo>
                    <a:pt x="2967" y="2531"/>
                  </a:lnTo>
                  <a:lnTo>
                    <a:pt x="2999" y="2500"/>
                  </a:lnTo>
                  <a:lnTo>
                    <a:pt x="2999" y="2469"/>
                  </a:lnTo>
                  <a:lnTo>
                    <a:pt x="2967" y="2438"/>
                  </a:lnTo>
                  <a:lnTo>
                    <a:pt x="2936" y="2344"/>
                  </a:lnTo>
                  <a:lnTo>
                    <a:pt x="2874" y="2281"/>
                  </a:lnTo>
                  <a:lnTo>
                    <a:pt x="2780" y="2219"/>
                  </a:lnTo>
                  <a:lnTo>
                    <a:pt x="2655" y="2125"/>
                  </a:lnTo>
                  <a:lnTo>
                    <a:pt x="2592" y="2125"/>
                  </a:lnTo>
                  <a:lnTo>
                    <a:pt x="2561" y="2125"/>
                  </a:lnTo>
                  <a:lnTo>
                    <a:pt x="2530" y="2031"/>
                  </a:lnTo>
                  <a:lnTo>
                    <a:pt x="2436" y="2000"/>
                  </a:lnTo>
                  <a:lnTo>
                    <a:pt x="2436" y="1938"/>
                  </a:lnTo>
                  <a:lnTo>
                    <a:pt x="2436" y="1875"/>
                  </a:lnTo>
                  <a:lnTo>
                    <a:pt x="2249" y="1844"/>
                  </a:lnTo>
                  <a:lnTo>
                    <a:pt x="2155" y="1781"/>
                  </a:lnTo>
                  <a:lnTo>
                    <a:pt x="2000" y="1750"/>
                  </a:lnTo>
                  <a:lnTo>
                    <a:pt x="1906" y="1656"/>
                  </a:lnTo>
                  <a:lnTo>
                    <a:pt x="1875" y="1500"/>
                  </a:lnTo>
                  <a:lnTo>
                    <a:pt x="1843" y="1375"/>
                  </a:lnTo>
                  <a:lnTo>
                    <a:pt x="1656" y="1188"/>
                  </a:lnTo>
                  <a:lnTo>
                    <a:pt x="1375" y="1063"/>
                  </a:lnTo>
                  <a:lnTo>
                    <a:pt x="1375" y="1000"/>
                  </a:lnTo>
                  <a:lnTo>
                    <a:pt x="1375" y="938"/>
                  </a:lnTo>
                  <a:lnTo>
                    <a:pt x="1437" y="844"/>
                  </a:lnTo>
                  <a:lnTo>
                    <a:pt x="1531" y="719"/>
                  </a:lnTo>
                  <a:lnTo>
                    <a:pt x="1500" y="688"/>
                  </a:lnTo>
                  <a:lnTo>
                    <a:pt x="1437" y="688"/>
                  </a:lnTo>
                  <a:lnTo>
                    <a:pt x="1437" y="594"/>
                  </a:lnTo>
                  <a:lnTo>
                    <a:pt x="1625" y="563"/>
                  </a:lnTo>
                  <a:lnTo>
                    <a:pt x="1781" y="531"/>
                  </a:lnTo>
                  <a:lnTo>
                    <a:pt x="1750" y="531"/>
                  </a:lnTo>
                  <a:lnTo>
                    <a:pt x="1750" y="469"/>
                  </a:lnTo>
                  <a:lnTo>
                    <a:pt x="1750" y="375"/>
                  </a:lnTo>
                  <a:lnTo>
                    <a:pt x="1750" y="281"/>
                  </a:lnTo>
                  <a:lnTo>
                    <a:pt x="1750" y="250"/>
                  </a:lnTo>
                  <a:lnTo>
                    <a:pt x="1718" y="250"/>
                  </a:lnTo>
                  <a:lnTo>
                    <a:pt x="1687" y="188"/>
                  </a:lnTo>
                  <a:lnTo>
                    <a:pt x="1718" y="94"/>
                  </a:lnTo>
                  <a:lnTo>
                    <a:pt x="1687" y="94"/>
                  </a:lnTo>
                  <a:lnTo>
                    <a:pt x="1562" y="94"/>
                  </a:lnTo>
                  <a:lnTo>
                    <a:pt x="1500" y="94"/>
                  </a:lnTo>
                  <a:lnTo>
                    <a:pt x="1437" y="94"/>
                  </a:lnTo>
                  <a:lnTo>
                    <a:pt x="1375" y="63"/>
                  </a:lnTo>
                  <a:lnTo>
                    <a:pt x="1312" y="63"/>
                  </a:lnTo>
                  <a:lnTo>
                    <a:pt x="1250" y="63"/>
                  </a:lnTo>
                  <a:lnTo>
                    <a:pt x="1187" y="31"/>
                  </a:lnTo>
                  <a:lnTo>
                    <a:pt x="1156" y="0"/>
                  </a:lnTo>
                  <a:lnTo>
                    <a:pt x="1156" y="31"/>
                  </a:lnTo>
                  <a:lnTo>
                    <a:pt x="1093" y="31"/>
                  </a:lnTo>
                  <a:lnTo>
                    <a:pt x="1000" y="0"/>
                  </a:lnTo>
                  <a:lnTo>
                    <a:pt x="1000" y="31"/>
                  </a:lnTo>
                  <a:lnTo>
                    <a:pt x="968" y="94"/>
                  </a:lnTo>
                  <a:lnTo>
                    <a:pt x="968" y="156"/>
                  </a:lnTo>
                  <a:lnTo>
                    <a:pt x="1000" y="188"/>
                  </a:lnTo>
                  <a:lnTo>
                    <a:pt x="968" y="219"/>
                  </a:lnTo>
                  <a:lnTo>
                    <a:pt x="937" y="188"/>
                  </a:lnTo>
                  <a:lnTo>
                    <a:pt x="812" y="188"/>
                  </a:lnTo>
                  <a:lnTo>
                    <a:pt x="781" y="250"/>
                  </a:lnTo>
                  <a:lnTo>
                    <a:pt x="687" y="281"/>
                  </a:lnTo>
                  <a:lnTo>
                    <a:pt x="687" y="375"/>
                  </a:lnTo>
                  <a:lnTo>
                    <a:pt x="687" y="438"/>
                  </a:lnTo>
                  <a:lnTo>
                    <a:pt x="625" y="438"/>
                  </a:lnTo>
                  <a:lnTo>
                    <a:pt x="562" y="406"/>
                  </a:lnTo>
                  <a:lnTo>
                    <a:pt x="468" y="406"/>
                  </a:lnTo>
                  <a:lnTo>
                    <a:pt x="437" y="281"/>
                  </a:lnTo>
                  <a:lnTo>
                    <a:pt x="406" y="281"/>
                  </a:lnTo>
                  <a:lnTo>
                    <a:pt x="406" y="375"/>
                  </a:lnTo>
                  <a:lnTo>
                    <a:pt x="406" y="406"/>
                  </a:lnTo>
                  <a:lnTo>
                    <a:pt x="312" y="469"/>
                  </a:lnTo>
                  <a:lnTo>
                    <a:pt x="156" y="500"/>
                  </a:lnTo>
                  <a:lnTo>
                    <a:pt x="156" y="594"/>
                  </a:lnTo>
                  <a:lnTo>
                    <a:pt x="93" y="656"/>
                  </a:lnTo>
                  <a:lnTo>
                    <a:pt x="31" y="688"/>
                  </a:lnTo>
                  <a:lnTo>
                    <a:pt x="0" y="719"/>
                  </a:lnTo>
                  <a:lnTo>
                    <a:pt x="0" y="750"/>
                  </a:lnTo>
                  <a:lnTo>
                    <a:pt x="31" y="781"/>
                  </a:lnTo>
                  <a:lnTo>
                    <a:pt x="31" y="844"/>
                  </a:lnTo>
                  <a:lnTo>
                    <a:pt x="62" y="938"/>
                  </a:lnTo>
                  <a:lnTo>
                    <a:pt x="62" y="1031"/>
                  </a:lnTo>
                  <a:lnTo>
                    <a:pt x="156" y="1031"/>
                  </a:lnTo>
                  <a:lnTo>
                    <a:pt x="156" y="1063"/>
                  </a:lnTo>
                  <a:lnTo>
                    <a:pt x="156" y="1094"/>
                  </a:lnTo>
                  <a:lnTo>
                    <a:pt x="93" y="1156"/>
                  </a:lnTo>
                  <a:lnTo>
                    <a:pt x="93" y="1188"/>
                  </a:lnTo>
                  <a:lnTo>
                    <a:pt x="156" y="1188"/>
                  </a:lnTo>
                  <a:lnTo>
                    <a:pt x="156" y="1219"/>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6" name="Freeform 62">
              <a:extLst>
                <a:ext uri="{FF2B5EF4-FFF2-40B4-BE49-F238E27FC236}">
                  <a16:creationId xmlns:a16="http://schemas.microsoft.com/office/drawing/2014/main" id="{4EFD6E7F-358E-4329-8EE4-565C3926E2B1}"/>
                </a:ext>
              </a:extLst>
            </p:cNvPr>
            <p:cNvSpPr>
              <a:spLocks noChangeArrowheads="1"/>
            </p:cNvSpPr>
            <p:nvPr/>
          </p:nvSpPr>
          <p:spPr bwMode="auto">
            <a:xfrm>
              <a:off x="2717800" y="3722688"/>
              <a:ext cx="371475" cy="539750"/>
            </a:xfrm>
            <a:custGeom>
              <a:avLst/>
              <a:gdLst>
                <a:gd name="T0" fmla="*/ 876 w 1033"/>
                <a:gd name="T1" fmla="*/ 93 h 1500"/>
                <a:gd name="T2" fmla="*/ 844 w 1033"/>
                <a:gd name="T3" fmla="*/ 0 h 1500"/>
                <a:gd name="T4" fmla="*/ 688 w 1033"/>
                <a:gd name="T5" fmla="*/ 125 h 1500"/>
                <a:gd name="T6" fmla="*/ 563 w 1033"/>
                <a:gd name="T7" fmla="*/ 93 h 1500"/>
                <a:gd name="T8" fmla="*/ 563 w 1033"/>
                <a:gd name="T9" fmla="*/ 187 h 1500"/>
                <a:gd name="T10" fmla="*/ 469 w 1033"/>
                <a:gd name="T11" fmla="*/ 248 h 1500"/>
                <a:gd name="T12" fmla="*/ 563 w 1033"/>
                <a:gd name="T13" fmla="*/ 311 h 1500"/>
                <a:gd name="T14" fmla="*/ 438 w 1033"/>
                <a:gd name="T15" fmla="*/ 342 h 1500"/>
                <a:gd name="T16" fmla="*/ 344 w 1033"/>
                <a:gd name="T17" fmla="*/ 467 h 1500"/>
                <a:gd name="T18" fmla="*/ 157 w 1033"/>
                <a:gd name="T19" fmla="*/ 405 h 1500"/>
                <a:gd name="T20" fmla="*/ 126 w 1033"/>
                <a:gd name="T21" fmla="*/ 467 h 1500"/>
                <a:gd name="T22" fmla="*/ 157 w 1033"/>
                <a:gd name="T23" fmla="*/ 561 h 1500"/>
                <a:gd name="T24" fmla="*/ 251 w 1033"/>
                <a:gd name="T25" fmla="*/ 624 h 1500"/>
                <a:gd name="T26" fmla="*/ 126 w 1033"/>
                <a:gd name="T27" fmla="*/ 655 h 1500"/>
                <a:gd name="T28" fmla="*/ 63 w 1033"/>
                <a:gd name="T29" fmla="*/ 686 h 1500"/>
                <a:gd name="T30" fmla="*/ 63 w 1033"/>
                <a:gd name="T31" fmla="*/ 780 h 1500"/>
                <a:gd name="T32" fmla="*/ 157 w 1033"/>
                <a:gd name="T33" fmla="*/ 842 h 1500"/>
                <a:gd name="T34" fmla="*/ 157 w 1033"/>
                <a:gd name="T35" fmla="*/ 1092 h 1500"/>
                <a:gd name="T36" fmla="*/ 32 w 1033"/>
                <a:gd name="T37" fmla="*/ 1311 h 1500"/>
                <a:gd name="T38" fmla="*/ 32 w 1033"/>
                <a:gd name="T39" fmla="*/ 1374 h 1500"/>
                <a:gd name="T40" fmla="*/ 126 w 1033"/>
                <a:gd name="T41" fmla="*/ 1436 h 1500"/>
                <a:gd name="T42" fmla="*/ 94 w 1033"/>
                <a:gd name="T43" fmla="*/ 1499 h 1500"/>
                <a:gd name="T44" fmla="*/ 157 w 1033"/>
                <a:gd name="T45" fmla="*/ 1467 h 1500"/>
                <a:gd name="T46" fmla="*/ 313 w 1033"/>
                <a:gd name="T47" fmla="*/ 1436 h 1500"/>
                <a:gd name="T48" fmla="*/ 438 w 1033"/>
                <a:gd name="T49" fmla="*/ 1499 h 1500"/>
                <a:gd name="T50" fmla="*/ 469 w 1033"/>
                <a:gd name="T51" fmla="*/ 1405 h 1500"/>
                <a:gd name="T52" fmla="*/ 626 w 1033"/>
                <a:gd name="T53" fmla="*/ 1374 h 1500"/>
                <a:gd name="T54" fmla="*/ 688 w 1033"/>
                <a:gd name="T55" fmla="*/ 1311 h 1500"/>
                <a:gd name="T56" fmla="*/ 751 w 1033"/>
                <a:gd name="T57" fmla="*/ 1280 h 1500"/>
                <a:gd name="T58" fmla="*/ 844 w 1033"/>
                <a:gd name="T59" fmla="*/ 1186 h 1500"/>
                <a:gd name="T60" fmla="*/ 969 w 1033"/>
                <a:gd name="T61" fmla="*/ 1217 h 1500"/>
                <a:gd name="T62" fmla="*/ 938 w 1033"/>
                <a:gd name="T63" fmla="*/ 1155 h 1500"/>
                <a:gd name="T64" fmla="*/ 1001 w 1033"/>
                <a:gd name="T65" fmla="*/ 936 h 1500"/>
                <a:gd name="T66" fmla="*/ 938 w 1033"/>
                <a:gd name="T67" fmla="*/ 811 h 1500"/>
                <a:gd name="T68" fmla="*/ 969 w 1033"/>
                <a:gd name="T69" fmla="*/ 592 h 1500"/>
                <a:gd name="T70" fmla="*/ 876 w 1033"/>
                <a:gd name="T71" fmla="*/ 561 h 1500"/>
                <a:gd name="T72" fmla="*/ 751 w 1033"/>
                <a:gd name="T73" fmla="*/ 499 h 1500"/>
                <a:gd name="T74" fmla="*/ 657 w 1033"/>
                <a:gd name="T75" fmla="*/ 405 h 1500"/>
                <a:gd name="T76" fmla="*/ 626 w 1033"/>
                <a:gd name="T77" fmla="*/ 342 h 1500"/>
                <a:gd name="T78" fmla="*/ 688 w 1033"/>
                <a:gd name="T79" fmla="*/ 280 h 1500"/>
                <a:gd name="T80" fmla="*/ 876 w 1033"/>
                <a:gd name="T81" fmla="*/ 125 h 1500"/>
                <a:gd name="T82" fmla="*/ 344 w 1033"/>
                <a:gd name="T83" fmla="*/ 811 h 1500"/>
                <a:gd name="T84" fmla="*/ 313 w 1033"/>
                <a:gd name="T85" fmla="*/ 780 h 1500"/>
                <a:gd name="T86" fmla="*/ 344 w 1033"/>
                <a:gd name="T87" fmla="*/ 999 h 1500"/>
                <a:gd name="T88" fmla="*/ 282 w 1033"/>
                <a:gd name="T89" fmla="*/ 1124 h 1500"/>
                <a:gd name="T90" fmla="*/ 313 w 1033"/>
                <a:gd name="T91" fmla="*/ 999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3" h="1500">
                  <a:moveTo>
                    <a:pt x="876" y="125"/>
                  </a:moveTo>
                  <a:lnTo>
                    <a:pt x="876" y="93"/>
                  </a:lnTo>
                  <a:lnTo>
                    <a:pt x="876" y="62"/>
                  </a:lnTo>
                  <a:lnTo>
                    <a:pt x="844" y="0"/>
                  </a:lnTo>
                  <a:lnTo>
                    <a:pt x="782" y="0"/>
                  </a:lnTo>
                  <a:lnTo>
                    <a:pt x="688" y="125"/>
                  </a:lnTo>
                  <a:lnTo>
                    <a:pt x="626" y="93"/>
                  </a:lnTo>
                  <a:lnTo>
                    <a:pt x="563" y="93"/>
                  </a:lnTo>
                  <a:lnTo>
                    <a:pt x="563" y="125"/>
                  </a:lnTo>
                  <a:lnTo>
                    <a:pt x="563" y="187"/>
                  </a:lnTo>
                  <a:lnTo>
                    <a:pt x="532" y="187"/>
                  </a:lnTo>
                  <a:lnTo>
                    <a:pt x="469" y="248"/>
                  </a:lnTo>
                  <a:lnTo>
                    <a:pt x="563" y="248"/>
                  </a:lnTo>
                  <a:lnTo>
                    <a:pt x="563" y="311"/>
                  </a:lnTo>
                  <a:lnTo>
                    <a:pt x="469" y="311"/>
                  </a:lnTo>
                  <a:lnTo>
                    <a:pt x="438" y="342"/>
                  </a:lnTo>
                  <a:lnTo>
                    <a:pt x="407" y="374"/>
                  </a:lnTo>
                  <a:lnTo>
                    <a:pt x="344" y="467"/>
                  </a:lnTo>
                  <a:lnTo>
                    <a:pt x="251" y="467"/>
                  </a:lnTo>
                  <a:lnTo>
                    <a:pt x="157" y="405"/>
                  </a:lnTo>
                  <a:lnTo>
                    <a:pt x="126" y="374"/>
                  </a:lnTo>
                  <a:lnTo>
                    <a:pt x="126" y="467"/>
                  </a:lnTo>
                  <a:lnTo>
                    <a:pt x="126" y="561"/>
                  </a:lnTo>
                  <a:lnTo>
                    <a:pt x="157" y="561"/>
                  </a:lnTo>
                  <a:lnTo>
                    <a:pt x="251" y="592"/>
                  </a:lnTo>
                  <a:lnTo>
                    <a:pt x="251" y="624"/>
                  </a:lnTo>
                  <a:lnTo>
                    <a:pt x="251" y="655"/>
                  </a:lnTo>
                  <a:lnTo>
                    <a:pt x="126" y="655"/>
                  </a:lnTo>
                  <a:lnTo>
                    <a:pt x="63" y="655"/>
                  </a:lnTo>
                  <a:lnTo>
                    <a:pt x="63" y="686"/>
                  </a:lnTo>
                  <a:lnTo>
                    <a:pt x="32" y="749"/>
                  </a:lnTo>
                  <a:lnTo>
                    <a:pt x="63" y="780"/>
                  </a:lnTo>
                  <a:lnTo>
                    <a:pt x="94" y="842"/>
                  </a:lnTo>
                  <a:lnTo>
                    <a:pt x="157" y="842"/>
                  </a:lnTo>
                  <a:lnTo>
                    <a:pt x="313" y="842"/>
                  </a:lnTo>
                  <a:lnTo>
                    <a:pt x="157" y="1092"/>
                  </a:lnTo>
                  <a:lnTo>
                    <a:pt x="94" y="1311"/>
                  </a:lnTo>
                  <a:lnTo>
                    <a:pt x="32" y="1311"/>
                  </a:lnTo>
                  <a:lnTo>
                    <a:pt x="0" y="1311"/>
                  </a:lnTo>
                  <a:lnTo>
                    <a:pt x="32" y="1374"/>
                  </a:lnTo>
                  <a:lnTo>
                    <a:pt x="63" y="1436"/>
                  </a:lnTo>
                  <a:lnTo>
                    <a:pt x="126" y="1436"/>
                  </a:lnTo>
                  <a:lnTo>
                    <a:pt x="94" y="1467"/>
                  </a:lnTo>
                  <a:lnTo>
                    <a:pt x="94" y="1499"/>
                  </a:lnTo>
                  <a:lnTo>
                    <a:pt x="157" y="1499"/>
                  </a:lnTo>
                  <a:lnTo>
                    <a:pt x="157" y="1467"/>
                  </a:lnTo>
                  <a:lnTo>
                    <a:pt x="251" y="1436"/>
                  </a:lnTo>
                  <a:lnTo>
                    <a:pt x="313" y="1436"/>
                  </a:lnTo>
                  <a:lnTo>
                    <a:pt x="313" y="1467"/>
                  </a:lnTo>
                  <a:lnTo>
                    <a:pt x="438" y="1499"/>
                  </a:lnTo>
                  <a:lnTo>
                    <a:pt x="438" y="1467"/>
                  </a:lnTo>
                  <a:lnTo>
                    <a:pt x="469" y="1405"/>
                  </a:lnTo>
                  <a:lnTo>
                    <a:pt x="563" y="1374"/>
                  </a:lnTo>
                  <a:lnTo>
                    <a:pt x="626" y="1374"/>
                  </a:lnTo>
                  <a:lnTo>
                    <a:pt x="688" y="1374"/>
                  </a:lnTo>
                  <a:lnTo>
                    <a:pt x="688" y="1311"/>
                  </a:lnTo>
                  <a:lnTo>
                    <a:pt x="688" y="1280"/>
                  </a:lnTo>
                  <a:lnTo>
                    <a:pt x="751" y="1280"/>
                  </a:lnTo>
                  <a:lnTo>
                    <a:pt x="844" y="1280"/>
                  </a:lnTo>
                  <a:lnTo>
                    <a:pt x="844" y="1186"/>
                  </a:lnTo>
                  <a:lnTo>
                    <a:pt x="876" y="1217"/>
                  </a:lnTo>
                  <a:lnTo>
                    <a:pt x="969" y="1217"/>
                  </a:lnTo>
                  <a:lnTo>
                    <a:pt x="938" y="1186"/>
                  </a:lnTo>
                  <a:lnTo>
                    <a:pt x="938" y="1155"/>
                  </a:lnTo>
                  <a:lnTo>
                    <a:pt x="1001" y="1092"/>
                  </a:lnTo>
                  <a:lnTo>
                    <a:pt x="1001" y="936"/>
                  </a:lnTo>
                  <a:lnTo>
                    <a:pt x="969" y="874"/>
                  </a:lnTo>
                  <a:lnTo>
                    <a:pt x="938" y="811"/>
                  </a:lnTo>
                  <a:lnTo>
                    <a:pt x="938" y="686"/>
                  </a:lnTo>
                  <a:lnTo>
                    <a:pt x="969" y="592"/>
                  </a:lnTo>
                  <a:lnTo>
                    <a:pt x="1032" y="499"/>
                  </a:lnTo>
                  <a:lnTo>
                    <a:pt x="876" y="561"/>
                  </a:lnTo>
                  <a:lnTo>
                    <a:pt x="844" y="467"/>
                  </a:lnTo>
                  <a:lnTo>
                    <a:pt x="751" y="499"/>
                  </a:lnTo>
                  <a:lnTo>
                    <a:pt x="688" y="499"/>
                  </a:lnTo>
                  <a:lnTo>
                    <a:pt x="657" y="405"/>
                  </a:lnTo>
                  <a:lnTo>
                    <a:pt x="626" y="405"/>
                  </a:lnTo>
                  <a:lnTo>
                    <a:pt x="626" y="342"/>
                  </a:lnTo>
                  <a:lnTo>
                    <a:pt x="657" y="311"/>
                  </a:lnTo>
                  <a:lnTo>
                    <a:pt x="688" y="280"/>
                  </a:lnTo>
                  <a:lnTo>
                    <a:pt x="782" y="156"/>
                  </a:lnTo>
                  <a:lnTo>
                    <a:pt x="876" y="125"/>
                  </a:lnTo>
                  <a:close/>
                  <a:moveTo>
                    <a:pt x="344" y="780"/>
                  </a:moveTo>
                  <a:lnTo>
                    <a:pt x="344" y="811"/>
                  </a:lnTo>
                  <a:lnTo>
                    <a:pt x="313" y="842"/>
                  </a:lnTo>
                  <a:lnTo>
                    <a:pt x="313" y="780"/>
                  </a:lnTo>
                  <a:lnTo>
                    <a:pt x="344" y="780"/>
                  </a:lnTo>
                  <a:close/>
                  <a:moveTo>
                    <a:pt x="344" y="999"/>
                  </a:moveTo>
                  <a:lnTo>
                    <a:pt x="344" y="1124"/>
                  </a:lnTo>
                  <a:lnTo>
                    <a:pt x="282" y="1124"/>
                  </a:lnTo>
                  <a:lnTo>
                    <a:pt x="282" y="1092"/>
                  </a:lnTo>
                  <a:lnTo>
                    <a:pt x="313" y="999"/>
                  </a:lnTo>
                  <a:lnTo>
                    <a:pt x="344" y="999"/>
                  </a:lnTo>
                  <a:close/>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7" name="Freeform 63">
              <a:extLst>
                <a:ext uri="{FF2B5EF4-FFF2-40B4-BE49-F238E27FC236}">
                  <a16:creationId xmlns:a16="http://schemas.microsoft.com/office/drawing/2014/main" id="{1356CF14-2870-4E3E-923C-02A50426341C}"/>
                </a:ext>
              </a:extLst>
            </p:cNvPr>
            <p:cNvSpPr>
              <a:spLocks noChangeArrowheads="1"/>
            </p:cNvSpPr>
            <p:nvPr/>
          </p:nvSpPr>
          <p:spPr bwMode="auto">
            <a:xfrm>
              <a:off x="2717800" y="3722688"/>
              <a:ext cx="371475" cy="539750"/>
            </a:xfrm>
            <a:custGeom>
              <a:avLst/>
              <a:gdLst>
                <a:gd name="T0" fmla="*/ 876 w 1033"/>
                <a:gd name="T1" fmla="*/ 93 h 1500"/>
                <a:gd name="T2" fmla="*/ 844 w 1033"/>
                <a:gd name="T3" fmla="*/ 0 h 1500"/>
                <a:gd name="T4" fmla="*/ 688 w 1033"/>
                <a:gd name="T5" fmla="*/ 125 h 1500"/>
                <a:gd name="T6" fmla="*/ 563 w 1033"/>
                <a:gd name="T7" fmla="*/ 93 h 1500"/>
                <a:gd name="T8" fmla="*/ 563 w 1033"/>
                <a:gd name="T9" fmla="*/ 187 h 1500"/>
                <a:gd name="T10" fmla="*/ 469 w 1033"/>
                <a:gd name="T11" fmla="*/ 248 h 1500"/>
                <a:gd name="T12" fmla="*/ 563 w 1033"/>
                <a:gd name="T13" fmla="*/ 311 h 1500"/>
                <a:gd name="T14" fmla="*/ 438 w 1033"/>
                <a:gd name="T15" fmla="*/ 342 h 1500"/>
                <a:gd name="T16" fmla="*/ 344 w 1033"/>
                <a:gd name="T17" fmla="*/ 467 h 1500"/>
                <a:gd name="T18" fmla="*/ 157 w 1033"/>
                <a:gd name="T19" fmla="*/ 405 h 1500"/>
                <a:gd name="T20" fmla="*/ 126 w 1033"/>
                <a:gd name="T21" fmla="*/ 467 h 1500"/>
                <a:gd name="T22" fmla="*/ 157 w 1033"/>
                <a:gd name="T23" fmla="*/ 561 h 1500"/>
                <a:gd name="T24" fmla="*/ 251 w 1033"/>
                <a:gd name="T25" fmla="*/ 624 h 1500"/>
                <a:gd name="T26" fmla="*/ 126 w 1033"/>
                <a:gd name="T27" fmla="*/ 655 h 1500"/>
                <a:gd name="T28" fmla="*/ 63 w 1033"/>
                <a:gd name="T29" fmla="*/ 686 h 1500"/>
                <a:gd name="T30" fmla="*/ 63 w 1033"/>
                <a:gd name="T31" fmla="*/ 780 h 1500"/>
                <a:gd name="T32" fmla="*/ 157 w 1033"/>
                <a:gd name="T33" fmla="*/ 842 h 1500"/>
                <a:gd name="T34" fmla="*/ 157 w 1033"/>
                <a:gd name="T35" fmla="*/ 1092 h 1500"/>
                <a:gd name="T36" fmla="*/ 32 w 1033"/>
                <a:gd name="T37" fmla="*/ 1311 h 1500"/>
                <a:gd name="T38" fmla="*/ 32 w 1033"/>
                <a:gd name="T39" fmla="*/ 1374 h 1500"/>
                <a:gd name="T40" fmla="*/ 126 w 1033"/>
                <a:gd name="T41" fmla="*/ 1436 h 1500"/>
                <a:gd name="T42" fmla="*/ 94 w 1033"/>
                <a:gd name="T43" fmla="*/ 1499 h 1500"/>
                <a:gd name="T44" fmla="*/ 157 w 1033"/>
                <a:gd name="T45" fmla="*/ 1467 h 1500"/>
                <a:gd name="T46" fmla="*/ 313 w 1033"/>
                <a:gd name="T47" fmla="*/ 1436 h 1500"/>
                <a:gd name="T48" fmla="*/ 438 w 1033"/>
                <a:gd name="T49" fmla="*/ 1499 h 1500"/>
                <a:gd name="T50" fmla="*/ 469 w 1033"/>
                <a:gd name="T51" fmla="*/ 1405 h 1500"/>
                <a:gd name="T52" fmla="*/ 626 w 1033"/>
                <a:gd name="T53" fmla="*/ 1374 h 1500"/>
                <a:gd name="T54" fmla="*/ 688 w 1033"/>
                <a:gd name="T55" fmla="*/ 1311 h 1500"/>
                <a:gd name="T56" fmla="*/ 751 w 1033"/>
                <a:gd name="T57" fmla="*/ 1280 h 1500"/>
                <a:gd name="T58" fmla="*/ 844 w 1033"/>
                <a:gd name="T59" fmla="*/ 1186 h 1500"/>
                <a:gd name="T60" fmla="*/ 969 w 1033"/>
                <a:gd name="T61" fmla="*/ 1217 h 1500"/>
                <a:gd name="T62" fmla="*/ 938 w 1033"/>
                <a:gd name="T63" fmla="*/ 1155 h 1500"/>
                <a:gd name="T64" fmla="*/ 1001 w 1033"/>
                <a:gd name="T65" fmla="*/ 936 h 1500"/>
                <a:gd name="T66" fmla="*/ 938 w 1033"/>
                <a:gd name="T67" fmla="*/ 811 h 1500"/>
                <a:gd name="T68" fmla="*/ 969 w 1033"/>
                <a:gd name="T69" fmla="*/ 592 h 1500"/>
                <a:gd name="T70" fmla="*/ 876 w 1033"/>
                <a:gd name="T71" fmla="*/ 561 h 1500"/>
                <a:gd name="T72" fmla="*/ 751 w 1033"/>
                <a:gd name="T73" fmla="*/ 499 h 1500"/>
                <a:gd name="T74" fmla="*/ 657 w 1033"/>
                <a:gd name="T75" fmla="*/ 405 h 1500"/>
                <a:gd name="T76" fmla="*/ 626 w 1033"/>
                <a:gd name="T77" fmla="*/ 342 h 1500"/>
                <a:gd name="T78" fmla="*/ 688 w 1033"/>
                <a:gd name="T79" fmla="*/ 280 h 1500"/>
                <a:gd name="T80" fmla="*/ 876 w 1033"/>
                <a:gd name="T81" fmla="*/ 125 h 1500"/>
                <a:gd name="T82" fmla="*/ 344 w 1033"/>
                <a:gd name="T83" fmla="*/ 811 h 1500"/>
                <a:gd name="T84" fmla="*/ 313 w 1033"/>
                <a:gd name="T85" fmla="*/ 780 h 1500"/>
                <a:gd name="T86" fmla="*/ 344 w 1033"/>
                <a:gd name="T87" fmla="*/ 999 h 1500"/>
                <a:gd name="T88" fmla="*/ 282 w 1033"/>
                <a:gd name="T89" fmla="*/ 1124 h 1500"/>
                <a:gd name="T90" fmla="*/ 313 w 1033"/>
                <a:gd name="T91" fmla="*/ 999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3" h="1500">
                  <a:moveTo>
                    <a:pt x="876" y="125"/>
                  </a:moveTo>
                  <a:lnTo>
                    <a:pt x="876" y="93"/>
                  </a:lnTo>
                  <a:lnTo>
                    <a:pt x="876" y="62"/>
                  </a:lnTo>
                  <a:lnTo>
                    <a:pt x="844" y="0"/>
                  </a:lnTo>
                  <a:lnTo>
                    <a:pt x="782" y="0"/>
                  </a:lnTo>
                  <a:lnTo>
                    <a:pt x="688" y="125"/>
                  </a:lnTo>
                  <a:lnTo>
                    <a:pt x="626" y="93"/>
                  </a:lnTo>
                  <a:lnTo>
                    <a:pt x="563" y="93"/>
                  </a:lnTo>
                  <a:lnTo>
                    <a:pt x="563" y="125"/>
                  </a:lnTo>
                  <a:lnTo>
                    <a:pt x="563" y="187"/>
                  </a:lnTo>
                  <a:lnTo>
                    <a:pt x="532" y="187"/>
                  </a:lnTo>
                  <a:lnTo>
                    <a:pt x="469" y="248"/>
                  </a:lnTo>
                  <a:lnTo>
                    <a:pt x="563" y="248"/>
                  </a:lnTo>
                  <a:lnTo>
                    <a:pt x="563" y="311"/>
                  </a:lnTo>
                  <a:lnTo>
                    <a:pt x="469" y="311"/>
                  </a:lnTo>
                  <a:lnTo>
                    <a:pt x="438" y="342"/>
                  </a:lnTo>
                  <a:lnTo>
                    <a:pt x="407" y="374"/>
                  </a:lnTo>
                  <a:lnTo>
                    <a:pt x="344" y="467"/>
                  </a:lnTo>
                  <a:lnTo>
                    <a:pt x="251" y="467"/>
                  </a:lnTo>
                  <a:lnTo>
                    <a:pt x="157" y="405"/>
                  </a:lnTo>
                  <a:lnTo>
                    <a:pt x="126" y="374"/>
                  </a:lnTo>
                  <a:lnTo>
                    <a:pt x="126" y="467"/>
                  </a:lnTo>
                  <a:lnTo>
                    <a:pt x="126" y="561"/>
                  </a:lnTo>
                  <a:lnTo>
                    <a:pt x="157" y="561"/>
                  </a:lnTo>
                  <a:lnTo>
                    <a:pt x="251" y="592"/>
                  </a:lnTo>
                  <a:lnTo>
                    <a:pt x="251" y="624"/>
                  </a:lnTo>
                  <a:lnTo>
                    <a:pt x="251" y="655"/>
                  </a:lnTo>
                  <a:lnTo>
                    <a:pt x="126" y="655"/>
                  </a:lnTo>
                  <a:lnTo>
                    <a:pt x="63" y="655"/>
                  </a:lnTo>
                  <a:lnTo>
                    <a:pt x="63" y="686"/>
                  </a:lnTo>
                  <a:lnTo>
                    <a:pt x="32" y="749"/>
                  </a:lnTo>
                  <a:lnTo>
                    <a:pt x="63" y="780"/>
                  </a:lnTo>
                  <a:lnTo>
                    <a:pt x="94" y="842"/>
                  </a:lnTo>
                  <a:lnTo>
                    <a:pt x="157" y="842"/>
                  </a:lnTo>
                  <a:lnTo>
                    <a:pt x="313" y="842"/>
                  </a:lnTo>
                  <a:lnTo>
                    <a:pt x="157" y="1092"/>
                  </a:lnTo>
                  <a:lnTo>
                    <a:pt x="94" y="1311"/>
                  </a:lnTo>
                  <a:lnTo>
                    <a:pt x="32" y="1311"/>
                  </a:lnTo>
                  <a:lnTo>
                    <a:pt x="0" y="1311"/>
                  </a:lnTo>
                  <a:lnTo>
                    <a:pt x="32" y="1374"/>
                  </a:lnTo>
                  <a:lnTo>
                    <a:pt x="63" y="1436"/>
                  </a:lnTo>
                  <a:lnTo>
                    <a:pt x="126" y="1436"/>
                  </a:lnTo>
                  <a:lnTo>
                    <a:pt x="94" y="1467"/>
                  </a:lnTo>
                  <a:lnTo>
                    <a:pt x="94" y="1499"/>
                  </a:lnTo>
                  <a:lnTo>
                    <a:pt x="157" y="1499"/>
                  </a:lnTo>
                  <a:lnTo>
                    <a:pt x="157" y="1467"/>
                  </a:lnTo>
                  <a:lnTo>
                    <a:pt x="251" y="1436"/>
                  </a:lnTo>
                  <a:lnTo>
                    <a:pt x="313" y="1436"/>
                  </a:lnTo>
                  <a:lnTo>
                    <a:pt x="313" y="1467"/>
                  </a:lnTo>
                  <a:lnTo>
                    <a:pt x="438" y="1499"/>
                  </a:lnTo>
                  <a:lnTo>
                    <a:pt x="438" y="1467"/>
                  </a:lnTo>
                  <a:lnTo>
                    <a:pt x="469" y="1405"/>
                  </a:lnTo>
                  <a:lnTo>
                    <a:pt x="563" y="1374"/>
                  </a:lnTo>
                  <a:lnTo>
                    <a:pt x="626" y="1374"/>
                  </a:lnTo>
                  <a:lnTo>
                    <a:pt x="688" y="1374"/>
                  </a:lnTo>
                  <a:lnTo>
                    <a:pt x="688" y="1311"/>
                  </a:lnTo>
                  <a:lnTo>
                    <a:pt x="688" y="1280"/>
                  </a:lnTo>
                  <a:lnTo>
                    <a:pt x="751" y="1280"/>
                  </a:lnTo>
                  <a:lnTo>
                    <a:pt x="844" y="1280"/>
                  </a:lnTo>
                  <a:lnTo>
                    <a:pt x="844" y="1186"/>
                  </a:lnTo>
                  <a:lnTo>
                    <a:pt x="876" y="1217"/>
                  </a:lnTo>
                  <a:lnTo>
                    <a:pt x="969" y="1217"/>
                  </a:lnTo>
                  <a:lnTo>
                    <a:pt x="938" y="1186"/>
                  </a:lnTo>
                  <a:lnTo>
                    <a:pt x="938" y="1155"/>
                  </a:lnTo>
                  <a:lnTo>
                    <a:pt x="1001" y="1092"/>
                  </a:lnTo>
                  <a:lnTo>
                    <a:pt x="1001" y="936"/>
                  </a:lnTo>
                  <a:lnTo>
                    <a:pt x="969" y="874"/>
                  </a:lnTo>
                  <a:lnTo>
                    <a:pt x="938" y="811"/>
                  </a:lnTo>
                  <a:lnTo>
                    <a:pt x="938" y="686"/>
                  </a:lnTo>
                  <a:lnTo>
                    <a:pt x="969" y="592"/>
                  </a:lnTo>
                  <a:lnTo>
                    <a:pt x="1032" y="499"/>
                  </a:lnTo>
                  <a:lnTo>
                    <a:pt x="876" y="561"/>
                  </a:lnTo>
                  <a:lnTo>
                    <a:pt x="844" y="467"/>
                  </a:lnTo>
                  <a:lnTo>
                    <a:pt x="751" y="499"/>
                  </a:lnTo>
                  <a:lnTo>
                    <a:pt x="688" y="499"/>
                  </a:lnTo>
                  <a:lnTo>
                    <a:pt x="657" y="405"/>
                  </a:lnTo>
                  <a:lnTo>
                    <a:pt x="626" y="405"/>
                  </a:lnTo>
                  <a:lnTo>
                    <a:pt x="626" y="342"/>
                  </a:lnTo>
                  <a:lnTo>
                    <a:pt x="657" y="311"/>
                  </a:lnTo>
                  <a:lnTo>
                    <a:pt x="688" y="280"/>
                  </a:lnTo>
                  <a:lnTo>
                    <a:pt x="782" y="156"/>
                  </a:lnTo>
                  <a:lnTo>
                    <a:pt x="876" y="125"/>
                  </a:lnTo>
                  <a:close/>
                  <a:moveTo>
                    <a:pt x="344" y="780"/>
                  </a:moveTo>
                  <a:lnTo>
                    <a:pt x="344" y="811"/>
                  </a:lnTo>
                  <a:lnTo>
                    <a:pt x="313" y="842"/>
                  </a:lnTo>
                  <a:lnTo>
                    <a:pt x="313" y="780"/>
                  </a:lnTo>
                  <a:lnTo>
                    <a:pt x="344" y="780"/>
                  </a:lnTo>
                  <a:close/>
                  <a:moveTo>
                    <a:pt x="344" y="999"/>
                  </a:moveTo>
                  <a:lnTo>
                    <a:pt x="344" y="1124"/>
                  </a:lnTo>
                  <a:lnTo>
                    <a:pt x="282" y="1124"/>
                  </a:lnTo>
                  <a:lnTo>
                    <a:pt x="282" y="1092"/>
                  </a:lnTo>
                  <a:lnTo>
                    <a:pt x="313" y="999"/>
                  </a:lnTo>
                  <a:lnTo>
                    <a:pt x="344" y="999"/>
                  </a:lnTo>
                  <a:close/>
                </a:path>
              </a:pathLst>
            </a:custGeom>
            <a:grpFill/>
            <a:ln w="9525" cap="flat">
              <a:solidFill>
                <a:srgbClr val="FFFFFF"/>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8" name="Freeform 64">
              <a:extLst>
                <a:ext uri="{FF2B5EF4-FFF2-40B4-BE49-F238E27FC236}">
                  <a16:creationId xmlns:a16="http://schemas.microsoft.com/office/drawing/2014/main" id="{C79EC266-8421-4FD5-B85B-FECA4F07B9A7}"/>
                </a:ext>
              </a:extLst>
            </p:cNvPr>
            <p:cNvSpPr>
              <a:spLocks noChangeArrowheads="1"/>
            </p:cNvSpPr>
            <p:nvPr/>
          </p:nvSpPr>
          <p:spPr bwMode="auto">
            <a:xfrm>
              <a:off x="5203825" y="4667250"/>
              <a:ext cx="663575" cy="415925"/>
            </a:xfrm>
            <a:custGeom>
              <a:avLst/>
              <a:gdLst>
                <a:gd name="T0" fmla="*/ 1250 w 1845"/>
                <a:gd name="T1" fmla="*/ 1031 h 1157"/>
                <a:gd name="T2" fmla="*/ 1312 w 1845"/>
                <a:gd name="T3" fmla="*/ 1031 h 1157"/>
                <a:gd name="T4" fmla="*/ 1344 w 1845"/>
                <a:gd name="T5" fmla="*/ 1031 h 1157"/>
                <a:gd name="T6" fmla="*/ 1375 w 1845"/>
                <a:gd name="T7" fmla="*/ 1000 h 1157"/>
                <a:gd name="T8" fmla="*/ 1531 w 1845"/>
                <a:gd name="T9" fmla="*/ 843 h 1157"/>
                <a:gd name="T10" fmla="*/ 1625 w 1845"/>
                <a:gd name="T11" fmla="*/ 625 h 1157"/>
                <a:gd name="T12" fmla="*/ 1625 w 1845"/>
                <a:gd name="T13" fmla="*/ 468 h 1157"/>
                <a:gd name="T14" fmla="*/ 1750 w 1845"/>
                <a:gd name="T15" fmla="*/ 375 h 1157"/>
                <a:gd name="T16" fmla="*/ 1781 w 1845"/>
                <a:gd name="T17" fmla="*/ 312 h 1157"/>
                <a:gd name="T18" fmla="*/ 1844 w 1845"/>
                <a:gd name="T19" fmla="*/ 125 h 1157"/>
                <a:gd name="T20" fmla="*/ 1844 w 1845"/>
                <a:gd name="T21" fmla="*/ 62 h 1157"/>
                <a:gd name="T22" fmla="*/ 1781 w 1845"/>
                <a:gd name="T23" fmla="*/ 62 h 1157"/>
                <a:gd name="T24" fmla="*/ 1718 w 1845"/>
                <a:gd name="T25" fmla="*/ 31 h 1157"/>
                <a:gd name="T26" fmla="*/ 1625 w 1845"/>
                <a:gd name="T27" fmla="*/ 0 h 1157"/>
                <a:gd name="T28" fmla="*/ 1531 w 1845"/>
                <a:gd name="T29" fmla="*/ 0 h 1157"/>
                <a:gd name="T30" fmla="*/ 1375 w 1845"/>
                <a:gd name="T31" fmla="*/ 0 h 1157"/>
                <a:gd name="T32" fmla="*/ 1250 w 1845"/>
                <a:gd name="T33" fmla="*/ 31 h 1157"/>
                <a:gd name="T34" fmla="*/ 1187 w 1845"/>
                <a:gd name="T35" fmla="*/ 62 h 1157"/>
                <a:gd name="T36" fmla="*/ 1187 w 1845"/>
                <a:gd name="T37" fmla="*/ 125 h 1157"/>
                <a:gd name="T38" fmla="*/ 1156 w 1845"/>
                <a:gd name="T39" fmla="*/ 125 h 1157"/>
                <a:gd name="T40" fmla="*/ 1094 w 1845"/>
                <a:gd name="T41" fmla="*/ 62 h 1157"/>
                <a:gd name="T42" fmla="*/ 1000 w 1845"/>
                <a:gd name="T43" fmla="*/ 62 h 1157"/>
                <a:gd name="T44" fmla="*/ 875 w 1845"/>
                <a:gd name="T45" fmla="*/ 125 h 1157"/>
                <a:gd name="T46" fmla="*/ 750 w 1845"/>
                <a:gd name="T47" fmla="*/ 125 h 1157"/>
                <a:gd name="T48" fmla="*/ 687 w 1845"/>
                <a:gd name="T49" fmla="*/ 125 h 1157"/>
                <a:gd name="T50" fmla="*/ 750 w 1845"/>
                <a:gd name="T51" fmla="*/ 218 h 1157"/>
                <a:gd name="T52" fmla="*/ 625 w 1845"/>
                <a:gd name="T53" fmla="*/ 218 h 1157"/>
                <a:gd name="T54" fmla="*/ 469 w 1845"/>
                <a:gd name="T55" fmla="*/ 156 h 1157"/>
                <a:gd name="T56" fmla="*/ 406 w 1845"/>
                <a:gd name="T57" fmla="*/ 156 h 1157"/>
                <a:gd name="T58" fmla="*/ 281 w 1845"/>
                <a:gd name="T59" fmla="*/ 125 h 1157"/>
                <a:gd name="T60" fmla="*/ 187 w 1845"/>
                <a:gd name="T61" fmla="*/ 125 h 1157"/>
                <a:gd name="T62" fmla="*/ 125 w 1845"/>
                <a:gd name="T63" fmla="*/ 125 h 1157"/>
                <a:gd name="T64" fmla="*/ 125 w 1845"/>
                <a:gd name="T65" fmla="*/ 156 h 1157"/>
                <a:gd name="T66" fmla="*/ 125 w 1845"/>
                <a:gd name="T67" fmla="*/ 218 h 1157"/>
                <a:gd name="T68" fmla="*/ 125 w 1845"/>
                <a:gd name="T69" fmla="*/ 312 h 1157"/>
                <a:gd name="T70" fmla="*/ 62 w 1845"/>
                <a:gd name="T71" fmla="*/ 375 h 1157"/>
                <a:gd name="T72" fmla="*/ 0 w 1845"/>
                <a:gd name="T73" fmla="*/ 437 h 1157"/>
                <a:gd name="T74" fmla="*/ 0 w 1845"/>
                <a:gd name="T75" fmla="*/ 468 h 1157"/>
                <a:gd name="T76" fmla="*/ 31 w 1845"/>
                <a:gd name="T77" fmla="*/ 500 h 1157"/>
                <a:gd name="T78" fmla="*/ 31 w 1845"/>
                <a:gd name="T79" fmla="*/ 531 h 1157"/>
                <a:gd name="T80" fmla="*/ 31 w 1845"/>
                <a:gd name="T81" fmla="*/ 593 h 1157"/>
                <a:gd name="T82" fmla="*/ 31 w 1845"/>
                <a:gd name="T83" fmla="*/ 625 h 1157"/>
                <a:gd name="T84" fmla="*/ 94 w 1845"/>
                <a:gd name="T85" fmla="*/ 656 h 1157"/>
                <a:gd name="T86" fmla="*/ 187 w 1845"/>
                <a:gd name="T87" fmla="*/ 781 h 1157"/>
                <a:gd name="T88" fmla="*/ 281 w 1845"/>
                <a:gd name="T89" fmla="*/ 906 h 1157"/>
                <a:gd name="T90" fmla="*/ 406 w 1845"/>
                <a:gd name="T91" fmla="*/ 1031 h 1157"/>
                <a:gd name="T92" fmla="*/ 531 w 1845"/>
                <a:gd name="T93" fmla="*/ 1093 h 1157"/>
                <a:gd name="T94" fmla="*/ 594 w 1845"/>
                <a:gd name="T95" fmla="*/ 1125 h 1157"/>
                <a:gd name="T96" fmla="*/ 687 w 1845"/>
                <a:gd name="T97" fmla="*/ 1156 h 1157"/>
                <a:gd name="T98" fmla="*/ 812 w 1845"/>
                <a:gd name="T99" fmla="*/ 1156 h 1157"/>
                <a:gd name="T100" fmla="*/ 843 w 1845"/>
                <a:gd name="T101" fmla="*/ 1156 h 1157"/>
                <a:gd name="T102" fmla="*/ 937 w 1845"/>
                <a:gd name="T103" fmla="*/ 1125 h 1157"/>
                <a:gd name="T104" fmla="*/ 969 w 1845"/>
                <a:gd name="T105" fmla="*/ 1093 h 1157"/>
                <a:gd name="T106" fmla="*/ 1031 w 1845"/>
                <a:gd name="T107" fmla="*/ 1031 h 1157"/>
                <a:gd name="T108" fmla="*/ 1156 w 1845"/>
                <a:gd name="T109" fmla="*/ 1031 h 1157"/>
                <a:gd name="T110" fmla="*/ 1187 w 1845"/>
                <a:gd name="T111" fmla="*/ 1031 h 1157"/>
                <a:gd name="T112" fmla="*/ 1250 w 1845"/>
                <a:gd name="T113" fmla="*/ 1031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5" h="1157">
                  <a:moveTo>
                    <a:pt x="1250" y="1031"/>
                  </a:moveTo>
                  <a:lnTo>
                    <a:pt x="1312" y="1031"/>
                  </a:lnTo>
                  <a:lnTo>
                    <a:pt x="1344" y="1031"/>
                  </a:lnTo>
                  <a:lnTo>
                    <a:pt x="1375" y="1000"/>
                  </a:lnTo>
                  <a:lnTo>
                    <a:pt x="1531" y="843"/>
                  </a:lnTo>
                  <a:lnTo>
                    <a:pt x="1625" y="625"/>
                  </a:lnTo>
                  <a:lnTo>
                    <a:pt x="1625" y="468"/>
                  </a:lnTo>
                  <a:lnTo>
                    <a:pt x="1750" y="375"/>
                  </a:lnTo>
                  <a:lnTo>
                    <a:pt x="1781" y="312"/>
                  </a:lnTo>
                  <a:lnTo>
                    <a:pt x="1844" y="125"/>
                  </a:lnTo>
                  <a:lnTo>
                    <a:pt x="1844" y="62"/>
                  </a:lnTo>
                  <a:lnTo>
                    <a:pt x="1781" y="62"/>
                  </a:lnTo>
                  <a:lnTo>
                    <a:pt x="1718" y="31"/>
                  </a:lnTo>
                  <a:lnTo>
                    <a:pt x="1625" y="0"/>
                  </a:lnTo>
                  <a:lnTo>
                    <a:pt x="1531" y="0"/>
                  </a:lnTo>
                  <a:lnTo>
                    <a:pt x="1375" y="0"/>
                  </a:lnTo>
                  <a:lnTo>
                    <a:pt x="1250" y="31"/>
                  </a:lnTo>
                  <a:lnTo>
                    <a:pt x="1187" y="62"/>
                  </a:lnTo>
                  <a:lnTo>
                    <a:pt x="1187" y="125"/>
                  </a:lnTo>
                  <a:lnTo>
                    <a:pt x="1156" y="125"/>
                  </a:lnTo>
                  <a:lnTo>
                    <a:pt x="1094" y="62"/>
                  </a:lnTo>
                  <a:lnTo>
                    <a:pt x="1000" y="62"/>
                  </a:lnTo>
                  <a:lnTo>
                    <a:pt x="875" y="125"/>
                  </a:lnTo>
                  <a:lnTo>
                    <a:pt x="750" y="125"/>
                  </a:lnTo>
                  <a:lnTo>
                    <a:pt x="687" y="125"/>
                  </a:lnTo>
                  <a:lnTo>
                    <a:pt x="750" y="218"/>
                  </a:lnTo>
                  <a:lnTo>
                    <a:pt x="625" y="218"/>
                  </a:lnTo>
                  <a:lnTo>
                    <a:pt x="469" y="156"/>
                  </a:lnTo>
                  <a:lnTo>
                    <a:pt x="406" y="156"/>
                  </a:lnTo>
                  <a:lnTo>
                    <a:pt x="281" y="125"/>
                  </a:lnTo>
                  <a:lnTo>
                    <a:pt x="187" y="125"/>
                  </a:lnTo>
                  <a:lnTo>
                    <a:pt x="125" y="125"/>
                  </a:lnTo>
                  <a:lnTo>
                    <a:pt x="125" y="156"/>
                  </a:lnTo>
                  <a:lnTo>
                    <a:pt x="125" y="218"/>
                  </a:lnTo>
                  <a:lnTo>
                    <a:pt x="125" y="312"/>
                  </a:lnTo>
                  <a:lnTo>
                    <a:pt x="62" y="375"/>
                  </a:lnTo>
                  <a:lnTo>
                    <a:pt x="0" y="437"/>
                  </a:lnTo>
                  <a:lnTo>
                    <a:pt x="0" y="468"/>
                  </a:lnTo>
                  <a:lnTo>
                    <a:pt x="31" y="500"/>
                  </a:lnTo>
                  <a:lnTo>
                    <a:pt x="31" y="531"/>
                  </a:lnTo>
                  <a:lnTo>
                    <a:pt x="31" y="593"/>
                  </a:lnTo>
                  <a:lnTo>
                    <a:pt x="31" y="625"/>
                  </a:lnTo>
                  <a:lnTo>
                    <a:pt x="94" y="656"/>
                  </a:lnTo>
                  <a:lnTo>
                    <a:pt x="187" y="781"/>
                  </a:lnTo>
                  <a:lnTo>
                    <a:pt x="281" y="906"/>
                  </a:lnTo>
                  <a:lnTo>
                    <a:pt x="406" y="1031"/>
                  </a:lnTo>
                  <a:lnTo>
                    <a:pt x="531" y="1093"/>
                  </a:lnTo>
                  <a:lnTo>
                    <a:pt x="594" y="1125"/>
                  </a:lnTo>
                  <a:lnTo>
                    <a:pt x="687" y="1156"/>
                  </a:lnTo>
                  <a:lnTo>
                    <a:pt x="812" y="1156"/>
                  </a:lnTo>
                  <a:lnTo>
                    <a:pt x="843" y="1156"/>
                  </a:lnTo>
                  <a:lnTo>
                    <a:pt x="937" y="1125"/>
                  </a:lnTo>
                  <a:lnTo>
                    <a:pt x="969" y="1093"/>
                  </a:lnTo>
                  <a:lnTo>
                    <a:pt x="1031" y="1031"/>
                  </a:lnTo>
                  <a:lnTo>
                    <a:pt x="1156" y="1031"/>
                  </a:lnTo>
                  <a:lnTo>
                    <a:pt x="1187" y="1031"/>
                  </a:lnTo>
                  <a:lnTo>
                    <a:pt x="1250" y="1031"/>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9" name="Freeform 65">
              <a:extLst>
                <a:ext uri="{FF2B5EF4-FFF2-40B4-BE49-F238E27FC236}">
                  <a16:creationId xmlns:a16="http://schemas.microsoft.com/office/drawing/2014/main" id="{89E133C5-53B9-487A-B051-0429B927B40A}"/>
                </a:ext>
              </a:extLst>
            </p:cNvPr>
            <p:cNvSpPr>
              <a:spLocks noChangeArrowheads="1"/>
            </p:cNvSpPr>
            <p:nvPr/>
          </p:nvSpPr>
          <p:spPr bwMode="auto">
            <a:xfrm>
              <a:off x="5203825" y="4667250"/>
              <a:ext cx="663575" cy="415925"/>
            </a:xfrm>
            <a:custGeom>
              <a:avLst/>
              <a:gdLst>
                <a:gd name="T0" fmla="*/ 1250 w 1845"/>
                <a:gd name="T1" fmla="*/ 1031 h 1157"/>
                <a:gd name="T2" fmla="*/ 1312 w 1845"/>
                <a:gd name="T3" fmla="*/ 1031 h 1157"/>
                <a:gd name="T4" fmla="*/ 1344 w 1845"/>
                <a:gd name="T5" fmla="*/ 1031 h 1157"/>
                <a:gd name="T6" fmla="*/ 1375 w 1845"/>
                <a:gd name="T7" fmla="*/ 1000 h 1157"/>
                <a:gd name="T8" fmla="*/ 1531 w 1845"/>
                <a:gd name="T9" fmla="*/ 843 h 1157"/>
                <a:gd name="T10" fmla="*/ 1625 w 1845"/>
                <a:gd name="T11" fmla="*/ 625 h 1157"/>
                <a:gd name="T12" fmla="*/ 1625 w 1845"/>
                <a:gd name="T13" fmla="*/ 468 h 1157"/>
                <a:gd name="T14" fmla="*/ 1750 w 1845"/>
                <a:gd name="T15" fmla="*/ 375 h 1157"/>
                <a:gd name="T16" fmla="*/ 1781 w 1845"/>
                <a:gd name="T17" fmla="*/ 312 h 1157"/>
                <a:gd name="T18" fmla="*/ 1844 w 1845"/>
                <a:gd name="T19" fmla="*/ 125 h 1157"/>
                <a:gd name="T20" fmla="*/ 1844 w 1845"/>
                <a:gd name="T21" fmla="*/ 62 h 1157"/>
                <a:gd name="T22" fmla="*/ 1781 w 1845"/>
                <a:gd name="T23" fmla="*/ 62 h 1157"/>
                <a:gd name="T24" fmla="*/ 1718 w 1845"/>
                <a:gd name="T25" fmla="*/ 31 h 1157"/>
                <a:gd name="T26" fmla="*/ 1625 w 1845"/>
                <a:gd name="T27" fmla="*/ 0 h 1157"/>
                <a:gd name="T28" fmla="*/ 1531 w 1845"/>
                <a:gd name="T29" fmla="*/ 0 h 1157"/>
                <a:gd name="T30" fmla="*/ 1375 w 1845"/>
                <a:gd name="T31" fmla="*/ 0 h 1157"/>
                <a:gd name="T32" fmla="*/ 1250 w 1845"/>
                <a:gd name="T33" fmla="*/ 31 h 1157"/>
                <a:gd name="T34" fmla="*/ 1187 w 1845"/>
                <a:gd name="T35" fmla="*/ 62 h 1157"/>
                <a:gd name="T36" fmla="*/ 1187 w 1845"/>
                <a:gd name="T37" fmla="*/ 125 h 1157"/>
                <a:gd name="T38" fmla="*/ 1156 w 1845"/>
                <a:gd name="T39" fmla="*/ 125 h 1157"/>
                <a:gd name="T40" fmla="*/ 1094 w 1845"/>
                <a:gd name="T41" fmla="*/ 62 h 1157"/>
                <a:gd name="T42" fmla="*/ 1000 w 1845"/>
                <a:gd name="T43" fmla="*/ 62 h 1157"/>
                <a:gd name="T44" fmla="*/ 875 w 1845"/>
                <a:gd name="T45" fmla="*/ 125 h 1157"/>
                <a:gd name="T46" fmla="*/ 750 w 1845"/>
                <a:gd name="T47" fmla="*/ 125 h 1157"/>
                <a:gd name="T48" fmla="*/ 687 w 1845"/>
                <a:gd name="T49" fmla="*/ 125 h 1157"/>
                <a:gd name="T50" fmla="*/ 750 w 1845"/>
                <a:gd name="T51" fmla="*/ 218 h 1157"/>
                <a:gd name="T52" fmla="*/ 625 w 1845"/>
                <a:gd name="T53" fmla="*/ 218 h 1157"/>
                <a:gd name="T54" fmla="*/ 469 w 1845"/>
                <a:gd name="T55" fmla="*/ 156 h 1157"/>
                <a:gd name="T56" fmla="*/ 406 w 1845"/>
                <a:gd name="T57" fmla="*/ 156 h 1157"/>
                <a:gd name="T58" fmla="*/ 281 w 1845"/>
                <a:gd name="T59" fmla="*/ 125 h 1157"/>
                <a:gd name="T60" fmla="*/ 187 w 1845"/>
                <a:gd name="T61" fmla="*/ 125 h 1157"/>
                <a:gd name="T62" fmla="*/ 125 w 1845"/>
                <a:gd name="T63" fmla="*/ 125 h 1157"/>
                <a:gd name="T64" fmla="*/ 125 w 1845"/>
                <a:gd name="T65" fmla="*/ 156 h 1157"/>
                <a:gd name="T66" fmla="*/ 125 w 1845"/>
                <a:gd name="T67" fmla="*/ 218 h 1157"/>
                <a:gd name="T68" fmla="*/ 125 w 1845"/>
                <a:gd name="T69" fmla="*/ 312 h 1157"/>
                <a:gd name="T70" fmla="*/ 62 w 1845"/>
                <a:gd name="T71" fmla="*/ 375 h 1157"/>
                <a:gd name="T72" fmla="*/ 0 w 1845"/>
                <a:gd name="T73" fmla="*/ 437 h 1157"/>
                <a:gd name="T74" fmla="*/ 0 w 1845"/>
                <a:gd name="T75" fmla="*/ 468 h 1157"/>
                <a:gd name="T76" fmla="*/ 31 w 1845"/>
                <a:gd name="T77" fmla="*/ 500 h 1157"/>
                <a:gd name="T78" fmla="*/ 31 w 1845"/>
                <a:gd name="T79" fmla="*/ 531 h 1157"/>
                <a:gd name="T80" fmla="*/ 31 w 1845"/>
                <a:gd name="T81" fmla="*/ 593 h 1157"/>
                <a:gd name="T82" fmla="*/ 31 w 1845"/>
                <a:gd name="T83" fmla="*/ 625 h 1157"/>
                <a:gd name="T84" fmla="*/ 94 w 1845"/>
                <a:gd name="T85" fmla="*/ 656 h 1157"/>
                <a:gd name="T86" fmla="*/ 187 w 1845"/>
                <a:gd name="T87" fmla="*/ 781 h 1157"/>
                <a:gd name="T88" fmla="*/ 281 w 1845"/>
                <a:gd name="T89" fmla="*/ 906 h 1157"/>
                <a:gd name="T90" fmla="*/ 406 w 1845"/>
                <a:gd name="T91" fmla="*/ 1031 h 1157"/>
                <a:gd name="T92" fmla="*/ 531 w 1845"/>
                <a:gd name="T93" fmla="*/ 1093 h 1157"/>
                <a:gd name="T94" fmla="*/ 594 w 1845"/>
                <a:gd name="T95" fmla="*/ 1125 h 1157"/>
                <a:gd name="T96" fmla="*/ 687 w 1845"/>
                <a:gd name="T97" fmla="*/ 1156 h 1157"/>
                <a:gd name="T98" fmla="*/ 812 w 1845"/>
                <a:gd name="T99" fmla="*/ 1156 h 1157"/>
                <a:gd name="T100" fmla="*/ 843 w 1845"/>
                <a:gd name="T101" fmla="*/ 1156 h 1157"/>
                <a:gd name="T102" fmla="*/ 937 w 1845"/>
                <a:gd name="T103" fmla="*/ 1125 h 1157"/>
                <a:gd name="T104" fmla="*/ 969 w 1845"/>
                <a:gd name="T105" fmla="*/ 1093 h 1157"/>
                <a:gd name="T106" fmla="*/ 1031 w 1845"/>
                <a:gd name="T107" fmla="*/ 1031 h 1157"/>
                <a:gd name="T108" fmla="*/ 1156 w 1845"/>
                <a:gd name="T109" fmla="*/ 1031 h 1157"/>
                <a:gd name="T110" fmla="*/ 1187 w 1845"/>
                <a:gd name="T111" fmla="*/ 1031 h 1157"/>
                <a:gd name="T112" fmla="*/ 1250 w 1845"/>
                <a:gd name="T113" fmla="*/ 1031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5" h="1157">
                  <a:moveTo>
                    <a:pt x="1250" y="1031"/>
                  </a:moveTo>
                  <a:lnTo>
                    <a:pt x="1312" y="1031"/>
                  </a:lnTo>
                  <a:lnTo>
                    <a:pt x="1344" y="1031"/>
                  </a:lnTo>
                  <a:lnTo>
                    <a:pt x="1375" y="1000"/>
                  </a:lnTo>
                  <a:lnTo>
                    <a:pt x="1531" y="843"/>
                  </a:lnTo>
                  <a:lnTo>
                    <a:pt x="1625" y="625"/>
                  </a:lnTo>
                  <a:lnTo>
                    <a:pt x="1625" y="468"/>
                  </a:lnTo>
                  <a:lnTo>
                    <a:pt x="1750" y="375"/>
                  </a:lnTo>
                  <a:lnTo>
                    <a:pt x="1781" y="312"/>
                  </a:lnTo>
                  <a:lnTo>
                    <a:pt x="1844" y="125"/>
                  </a:lnTo>
                  <a:lnTo>
                    <a:pt x="1844" y="62"/>
                  </a:lnTo>
                  <a:lnTo>
                    <a:pt x="1781" y="62"/>
                  </a:lnTo>
                  <a:lnTo>
                    <a:pt x="1718" y="31"/>
                  </a:lnTo>
                  <a:lnTo>
                    <a:pt x="1625" y="0"/>
                  </a:lnTo>
                  <a:lnTo>
                    <a:pt x="1531" y="0"/>
                  </a:lnTo>
                  <a:lnTo>
                    <a:pt x="1375" y="0"/>
                  </a:lnTo>
                  <a:lnTo>
                    <a:pt x="1250" y="31"/>
                  </a:lnTo>
                  <a:lnTo>
                    <a:pt x="1187" y="62"/>
                  </a:lnTo>
                  <a:lnTo>
                    <a:pt x="1187" y="125"/>
                  </a:lnTo>
                  <a:lnTo>
                    <a:pt x="1156" y="125"/>
                  </a:lnTo>
                  <a:lnTo>
                    <a:pt x="1094" y="62"/>
                  </a:lnTo>
                  <a:lnTo>
                    <a:pt x="1000" y="62"/>
                  </a:lnTo>
                  <a:lnTo>
                    <a:pt x="875" y="125"/>
                  </a:lnTo>
                  <a:lnTo>
                    <a:pt x="750" y="125"/>
                  </a:lnTo>
                  <a:lnTo>
                    <a:pt x="687" y="125"/>
                  </a:lnTo>
                  <a:lnTo>
                    <a:pt x="750" y="218"/>
                  </a:lnTo>
                  <a:lnTo>
                    <a:pt x="625" y="218"/>
                  </a:lnTo>
                  <a:lnTo>
                    <a:pt x="469" y="156"/>
                  </a:lnTo>
                  <a:lnTo>
                    <a:pt x="406" y="156"/>
                  </a:lnTo>
                  <a:lnTo>
                    <a:pt x="281" y="125"/>
                  </a:lnTo>
                  <a:lnTo>
                    <a:pt x="187" y="125"/>
                  </a:lnTo>
                  <a:lnTo>
                    <a:pt x="125" y="125"/>
                  </a:lnTo>
                  <a:lnTo>
                    <a:pt x="125" y="156"/>
                  </a:lnTo>
                  <a:lnTo>
                    <a:pt x="125" y="218"/>
                  </a:lnTo>
                  <a:lnTo>
                    <a:pt x="125" y="312"/>
                  </a:lnTo>
                  <a:lnTo>
                    <a:pt x="62" y="375"/>
                  </a:lnTo>
                  <a:lnTo>
                    <a:pt x="0" y="437"/>
                  </a:lnTo>
                  <a:lnTo>
                    <a:pt x="0" y="468"/>
                  </a:lnTo>
                  <a:lnTo>
                    <a:pt x="31" y="500"/>
                  </a:lnTo>
                  <a:lnTo>
                    <a:pt x="31" y="531"/>
                  </a:lnTo>
                  <a:lnTo>
                    <a:pt x="31" y="593"/>
                  </a:lnTo>
                  <a:lnTo>
                    <a:pt x="31" y="625"/>
                  </a:lnTo>
                  <a:lnTo>
                    <a:pt x="94" y="656"/>
                  </a:lnTo>
                  <a:lnTo>
                    <a:pt x="187" y="781"/>
                  </a:lnTo>
                  <a:lnTo>
                    <a:pt x="281" y="906"/>
                  </a:lnTo>
                  <a:lnTo>
                    <a:pt x="406" y="1031"/>
                  </a:lnTo>
                  <a:lnTo>
                    <a:pt x="531" y="1093"/>
                  </a:lnTo>
                  <a:lnTo>
                    <a:pt x="594" y="1125"/>
                  </a:lnTo>
                  <a:lnTo>
                    <a:pt x="687" y="1156"/>
                  </a:lnTo>
                  <a:lnTo>
                    <a:pt x="812" y="1156"/>
                  </a:lnTo>
                  <a:lnTo>
                    <a:pt x="843" y="1156"/>
                  </a:lnTo>
                  <a:lnTo>
                    <a:pt x="937" y="1125"/>
                  </a:lnTo>
                  <a:lnTo>
                    <a:pt x="969" y="1093"/>
                  </a:lnTo>
                  <a:lnTo>
                    <a:pt x="1031" y="1031"/>
                  </a:lnTo>
                  <a:lnTo>
                    <a:pt x="1156" y="1031"/>
                  </a:lnTo>
                  <a:lnTo>
                    <a:pt x="1187" y="1031"/>
                  </a:lnTo>
                  <a:lnTo>
                    <a:pt x="1250" y="1031"/>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0" name="Freeform 66">
              <a:extLst>
                <a:ext uri="{FF2B5EF4-FFF2-40B4-BE49-F238E27FC236}">
                  <a16:creationId xmlns:a16="http://schemas.microsoft.com/office/drawing/2014/main" id="{79B5ACBA-E46D-4E05-AF47-38ED86E31299}"/>
                </a:ext>
              </a:extLst>
            </p:cNvPr>
            <p:cNvSpPr>
              <a:spLocks noChangeArrowheads="1"/>
            </p:cNvSpPr>
            <p:nvPr/>
          </p:nvSpPr>
          <p:spPr bwMode="auto">
            <a:xfrm>
              <a:off x="5203825" y="4667250"/>
              <a:ext cx="663575" cy="415925"/>
            </a:xfrm>
            <a:custGeom>
              <a:avLst/>
              <a:gdLst>
                <a:gd name="T0" fmla="*/ 1250 w 1845"/>
                <a:gd name="T1" fmla="*/ 1031 h 1157"/>
                <a:gd name="T2" fmla="*/ 1312 w 1845"/>
                <a:gd name="T3" fmla="*/ 1031 h 1157"/>
                <a:gd name="T4" fmla="*/ 1344 w 1845"/>
                <a:gd name="T5" fmla="*/ 1031 h 1157"/>
                <a:gd name="T6" fmla="*/ 1375 w 1845"/>
                <a:gd name="T7" fmla="*/ 1000 h 1157"/>
                <a:gd name="T8" fmla="*/ 1531 w 1845"/>
                <a:gd name="T9" fmla="*/ 843 h 1157"/>
                <a:gd name="T10" fmla="*/ 1625 w 1845"/>
                <a:gd name="T11" fmla="*/ 625 h 1157"/>
                <a:gd name="T12" fmla="*/ 1625 w 1845"/>
                <a:gd name="T13" fmla="*/ 468 h 1157"/>
                <a:gd name="T14" fmla="*/ 1750 w 1845"/>
                <a:gd name="T15" fmla="*/ 375 h 1157"/>
                <a:gd name="T16" fmla="*/ 1781 w 1845"/>
                <a:gd name="T17" fmla="*/ 312 h 1157"/>
                <a:gd name="T18" fmla="*/ 1844 w 1845"/>
                <a:gd name="T19" fmla="*/ 125 h 1157"/>
                <a:gd name="T20" fmla="*/ 1844 w 1845"/>
                <a:gd name="T21" fmla="*/ 62 h 1157"/>
                <a:gd name="T22" fmla="*/ 1781 w 1845"/>
                <a:gd name="T23" fmla="*/ 62 h 1157"/>
                <a:gd name="T24" fmla="*/ 1718 w 1845"/>
                <a:gd name="T25" fmla="*/ 31 h 1157"/>
                <a:gd name="T26" fmla="*/ 1625 w 1845"/>
                <a:gd name="T27" fmla="*/ 0 h 1157"/>
                <a:gd name="T28" fmla="*/ 1531 w 1845"/>
                <a:gd name="T29" fmla="*/ 0 h 1157"/>
                <a:gd name="T30" fmla="*/ 1375 w 1845"/>
                <a:gd name="T31" fmla="*/ 0 h 1157"/>
                <a:gd name="T32" fmla="*/ 1250 w 1845"/>
                <a:gd name="T33" fmla="*/ 31 h 1157"/>
                <a:gd name="T34" fmla="*/ 1187 w 1845"/>
                <a:gd name="T35" fmla="*/ 62 h 1157"/>
                <a:gd name="T36" fmla="*/ 1187 w 1845"/>
                <a:gd name="T37" fmla="*/ 125 h 1157"/>
                <a:gd name="T38" fmla="*/ 1156 w 1845"/>
                <a:gd name="T39" fmla="*/ 125 h 1157"/>
                <a:gd name="T40" fmla="*/ 1094 w 1845"/>
                <a:gd name="T41" fmla="*/ 62 h 1157"/>
                <a:gd name="T42" fmla="*/ 1000 w 1845"/>
                <a:gd name="T43" fmla="*/ 62 h 1157"/>
                <a:gd name="T44" fmla="*/ 875 w 1845"/>
                <a:gd name="T45" fmla="*/ 125 h 1157"/>
                <a:gd name="T46" fmla="*/ 750 w 1845"/>
                <a:gd name="T47" fmla="*/ 125 h 1157"/>
                <a:gd name="T48" fmla="*/ 687 w 1845"/>
                <a:gd name="T49" fmla="*/ 125 h 1157"/>
                <a:gd name="T50" fmla="*/ 750 w 1845"/>
                <a:gd name="T51" fmla="*/ 218 h 1157"/>
                <a:gd name="T52" fmla="*/ 625 w 1845"/>
                <a:gd name="T53" fmla="*/ 218 h 1157"/>
                <a:gd name="T54" fmla="*/ 469 w 1845"/>
                <a:gd name="T55" fmla="*/ 156 h 1157"/>
                <a:gd name="T56" fmla="*/ 406 w 1845"/>
                <a:gd name="T57" fmla="*/ 156 h 1157"/>
                <a:gd name="T58" fmla="*/ 281 w 1845"/>
                <a:gd name="T59" fmla="*/ 125 h 1157"/>
                <a:gd name="T60" fmla="*/ 187 w 1845"/>
                <a:gd name="T61" fmla="*/ 125 h 1157"/>
                <a:gd name="T62" fmla="*/ 125 w 1845"/>
                <a:gd name="T63" fmla="*/ 125 h 1157"/>
                <a:gd name="T64" fmla="*/ 125 w 1845"/>
                <a:gd name="T65" fmla="*/ 156 h 1157"/>
                <a:gd name="T66" fmla="*/ 125 w 1845"/>
                <a:gd name="T67" fmla="*/ 218 h 1157"/>
                <a:gd name="T68" fmla="*/ 125 w 1845"/>
                <a:gd name="T69" fmla="*/ 312 h 1157"/>
                <a:gd name="T70" fmla="*/ 62 w 1845"/>
                <a:gd name="T71" fmla="*/ 375 h 1157"/>
                <a:gd name="T72" fmla="*/ 0 w 1845"/>
                <a:gd name="T73" fmla="*/ 437 h 1157"/>
                <a:gd name="T74" fmla="*/ 0 w 1845"/>
                <a:gd name="T75" fmla="*/ 468 h 1157"/>
                <a:gd name="T76" fmla="*/ 31 w 1845"/>
                <a:gd name="T77" fmla="*/ 500 h 1157"/>
                <a:gd name="T78" fmla="*/ 31 w 1845"/>
                <a:gd name="T79" fmla="*/ 531 h 1157"/>
                <a:gd name="T80" fmla="*/ 31 w 1845"/>
                <a:gd name="T81" fmla="*/ 593 h 1157"/>
                <a:gd name="T82" fmla="*/ 31 w 1845"/>
                <a:gd name="T83" fmla="*/ 625 h 1157"/>
                <a:gd name="T84" fmla="*/ 94 w 1845"/>
                <a:gd name="T85" fmla="*/ 656 h 1157"/>
                <a:gd name="T86" fmla="*/ 187 w 1845"/>
                <a:gd name="T87" fmla="*/ 781 h 1157"/>
                <a:gd name="T88" fmla="*/ 281 w 1845"/>
                <a:gd name="T89" fmla="*/ 906 h 1157"/>
                <a:gd name="T90" fmla="*/ 406 w 1845"/>
                <a:gd name="T91" fmla="*/ 1031 h 1157"/>
                <a:gd name="T92" fmla="*/ 531 w 1845"/>
                <a:gd name="T93" fmla="*/ 1093 h 1157"/>
                <a:gd name="T94" fmla="*/ 594 w 1845"/>
                <a:gd name="T95" fmla="*/ 1125 h 1157"/>
                <a:gd name="T96" fmla="*/ 687 w 1845"/>
                <a:gd name="T97" fmla="*/ 1156 h 1157"/>
                <a:gd name="T98" fmla="*/ 812 w 1845"/>
                <a:gd name="T99" fmla="*/ 1156 h 1157"/>
                <a:gd name="T100" fmla="*/ 843 w 1845"/>
                <a:gd name="T101" fmla="*/ 1156 h 1157"/>
                <a:gd name="T102" fmla="*/ 937 w 1845"/>
                <a:gd name="T103" fmla="*/ 1125 h 1157"/>
                <a:gd name="T104" fmla="*/ 969 w 1845"/>
                <a:gd name="T105" fmla="*/ 1093 h 1157"/>
                <a:gd name="T106" fmla="*/ 1031 w 1845"/>
                <a:gd name="T107" fmla="*/ 1031 h 1157"/>
                <a:gd name="T108" fmla="*/ 1156 w 1845"/>
                <a:gd name="T109" fmla="*/ 1031 h 1157"/>
                <a:gd name="T110" fmla="*/ 1187 w 1845"/>
                <a:gd name="T111" fmla="*/ 1031 h 1157"/>
                <a:gd name="T112" fmla="*/ 1250 w 1845"/>
                <a:gd name="T113" fmla="*/ 1031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5" h="1157">
                  <a:moveTo>
                    <a:pt x="1250" y="1031"/>
                  </a:moveTo>
                  <a:lnTo>
                    <a:pt x="1312" y="1031"/>
                  </a:lnTo>
                  <a:lnTo>
                    <a:pt x="1344" y="1031"/>
                  </a:lnTo>
                  <a:lnTo>
                    <a:pt x="1375" y="1000"/>
                  </a:lnTo>
                  <a:lnTo>
                    <a:pt x="1531" y="843"/>
                  </a:lnTo>
                  <a:lnTo>
                    <a:pt x="1625" y="625"/>
                  </a:lnTo>
                  <a:lnTo>
                    <a:pt x="1625" y="468"/>
                  </a:lnTo>
                  <a:lnTo>
                    <a:pt x="1750" y="375"/>
                  </a:lnTo>
                  <a:lnTo>
                    <a:pt x="1781" y="312"/>
                  </a:lnTo>
                  <a:lnTo>
                    <a:pt x="1844" y="125"/>
                  </a:lnTo>
                  <a:lnTo>
                    <a:pt x="1844" y="62"/>
                  </a:lnTo>
                  <a:lnTo>
                    <a:pt x="1781" y="62"/>
                  </a:lnTo>
                  <a:lnTo>
                    <a:pt x="1718" y="31"/>
                  </a:lnTo>
                  <a:lnTo>
                    <a:pt x="1625" y="0"/>
                  </a:lnTo>
                  <a:lnTo>
                    <a:pt x="1531" y="0"/>
                  </a:lnTo>
                  <a:lnTo>
                    <a:pt x="1375" y="0"/>
                  </a:lnTo>
                  <a:lnTo>
                    <a:pt x="1250" y="31"/>
                  </a:lnTo>
                  <a:lnTo>
                    <a:pt x="1187" y="62"/>
                  </a:lnTo>
                  <a:lnTo>
                    <a:pt x="1187" y="125"/>
                  </a:lnTo>
                  <a:lnTo>
                    <a:pt x="1156" y="125"/>
                  </a:lnTo>
                  <a:lnTo>
                    <a:pt x="1094" y="62"/>
                  </a:lnTo>
                  <a:lnTo>
                    <a:pt x="1000" y="62"/>
                  </a:lnTo>
                  <a:lnTo>
                    <a:pt x="875" y="125"/>
                  </a:lnTo>
                  <a:lnTo>
                    <a:pt x="750" y="125"/>
                  </a:lnTo>
                  <a:lnTo>
                    <a:pt x="687" y="125"/>
                  </a:lnTo>
                  <a:lnTo>
                    <a:pt x="750" y="218"/>
                  </a:lnTo>
                  <a:lnTo>
                    <a:pt x="625" y="218"/>
                  </a:lnTo>
                  <a:lnTo>
                    <a:pt x="469" y="156"/>
                  </a:lnTo>
                  <a:lnTo>
                    <a:pt x="406" y="156"/>
                  </a:lnTo>
                  <a:lnTo>
                    <a:pt x="281" y="125"/>
                  </a:lnTo>
                  <a:lnTo>
                    <a:pt x="187" y="125"/>
                  </a:lnTo>
                  <a:lnTo>
                    <a:pt x="125" y="125"/>
                  </a:lnTo>
                  <a:lnTo>
                    <a:pt x="125" y="156"/>
                  </a:lnTo>
                  <a:lnTo>
                    <a:pt x="125" y="218"/>
                  </a:lnTo>
                  <a:lnTo>
                    <a:pt x="125" y="312"/>
                  </a:lnTo>
                  <a:lnTo>
                    <a:pt x="62" y="375"/>
                  </a:lnTo>
                  <a:lnTo>
                    <a:pt x="0" y="437"/>
                  </a:lnTo>
                  <a:lnTo>
                    <a:pt x="0" y="468"/>
                  </a:lnTo>
                  <a:lnTo>
                    <a:pt x="31" y="500"/>
                  </a:lnTo>
                  <a:lnTo>
                    <a:pt x="31" y="531"/>
                  </a:lnTo>
                  <a:lnTo>
                    <a:pt x="31" y="593"/>
                  </a:lnTo>
                  <a:lnTo>
                    <a:pt x="31" y="625"/>
                  </a:lnTo>
                  <a:lnTo>
                    <a:pt x="94" y="656"/>
                  </a:lnTo>
                  <a:lnTo>
                    <a:pt x="187" y="781"/>
                  </a:lnTo>
                  <a:lnTo>
                    <a:pt x="281" y="906"/>
                  </a:lnTo>
                  <a:lnTo>
                    <a:pt x="406" y="1031"/>
                  </a:lnTo>
                  <a:lnTo>
                    <a:pt x="531" y="1093"/>
                  </a:lnTo>
                  <a:lnTo>
                    <a:pt x="594" y="1125"/>
                  </a:lnTo>
                  <a:lnTo>
                    <a:pt x="687" y="1156"/>
                  </a:lnTo>
                  <a:lnTo>
                    <a:pt x="812" y="1156"/>
                  </a:lnTo>
                  <a:lnTo>
                    <a:pt x="843" y="1156"/>
                  </a:lnTo>
                  <a:lnTo>
                    <a:pt x="937" y="1125"/>
                  </a:lnTo>
                  <a:lnTo>
                    <a:pt x="969" y="1093"/>
                  </a:lnTo>
                  <a:lnTo>
                    <a:pt x="1031" y="1031"/>
                  </a:lnTo>
                  <a:lnTo>
                    <a:pt x="1156" y="1031"/>
                  </a:lnTo>
                  <a:lnTo>
                    <a:pt x="1187" y="1031"/>
                  </a:lnTo>
                  <a:lnTo>
                    <a:pt x="1250" y="1031"/>
                  </a:lnTo>
                </a:path>
              </a:pathLst>
            </a:custGeom>
            <a:solidFill>
              <a:schemeClr val="accent1"/>
            </a:solid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1" name="Freeform 67">
              <a:extLst>
                <a:ext uri="{FF2B5EF4-FFF2-40B4-BE49-F238E27FC236}">
                  <a16:creationId xmlns:a16="http://schemas.microsoft.com/office/drawing/2014/main" id="{2534928E-7763-4520-8169-E01DA5836DE7}"/>
                </a:ext>
              </a:extLst>
            </p:cNvPr>
            <p:cNvSpPr>
              <a:spLocks noChangeArrowheads="1"/>
            </p:cNvSpPr>
            <p:nvPr/>
          </p:nvSpPr>
          <p:spPr bwMode="auto">
            <a:xfrm>
              <a:off x="5540375" y="5545138"/>
              <a:ext cx="698500" cy="585787"/>
            </a:xfrm>
            <a:custGeom>
              <a:avLst/>
              <a:gdLst>
                <a:gd name="T0" fmla="*/ 219 w 1939"/>
                <a:gd name="T1" fmla="*/ 938 h 1626"/>
                <a:gd name="T2" fmla="*/ 313 w 1939"/>
                <a:gd name="T3" fmla="*/ 969 h 1626"/>
                <a:gd name="T4" fmla="*/ 282 w 1939"/>
                <a:gd name="T5" fmla="*/ 1156 h 1626"/>
                <a:gd name="T6" fmla="*/ 375 w 1939"/>
                <a:gd name="T7" fmla="*/ 1188 h 1626"/>
                <a:gd name="T8" fmla="*/ 688 w 1939"/>
                <a:gd name="T9" fmla="*/ 1313 h 1626"/>
                <a:gd name="T10" fmla="*/ 375 w 1939"/>
                <a:gd name="T11" fmla="*/ 1313 h 1626"/>
                <a:gd name="T12" fmla="*/ 594 w 1939"/>
                <a:gd name="T13" fmla="*/ 1625 h 1626"/>
                <a:gd name="T14" fmla="*/ 750 w 1939"/>
                <a:gd name="T15" fmla="*/ 1531 h 1626"/>
                <a:gd name="T16" fmla="*/ 907 w 1939"/>
                <a:gd name="T17" fmla="*/ 1406 h 1626"/>
                <a:gd name="T18" fmla="*/ 969 w 1939"/>
                <a:gd name="T19" fmla="*/ 1375 h 1626"/>
                <a:gd name="T20" fmla="*/ 1094 w 1939"/>
                <a:gd name="T21" fmla="*/ 1281 h 1626"/>
                <a:gd name="T22" fmla="*/ 1094 w 1939"/>
                <a:gd name="T23" fmla="*/ 1250 h 1626"/>
                <a:gd name="T24" fmla="*/ 1250 w 1939"/>
                <a:gd name="T25" fmla="*/ 1313 h 1626"/>
                <a:gd name="T26" fmla="*/ 1125 w 1939"/>
                <a:gd name="T27" fmla="*/ 1125 h 1626"/>
                <a:gd name="T28" fmla="*/ 938 w 1939"/>
                <a:gd name="T29" fmla="*/ 938 h 1626"/>
                <a:gd name="T30" fmla="*/ 813 w 1939"/>
                <a:gd name="T31" fmla="*/ 938 h 1626"/>
                <a:gd name="T32" fmla="*/ 844 w 1939"/>
                <a:gd name="T33" fmla="*/ 844 h 1626"/>
                <a:gd name="T34" fmla="*/ 781 w 1939"/>
                <a:gd name="T35" fmla="*/ 688 h 1626"/>
                <a:gd name="T36" fmla="*/ 688 w 1939"/>
                <a:gd name="T37" fmla="*/ 563 h 1626"/>
                <a:gd name="T38" fmla="*/ 813 w 1939"/>
                <a:gd name="T39" fmla="*/ 375 h 1626"/>
                <a:gd name="T40" fmla="*/ 813 w 1939"/>
                <a:gd name="T41" fmla="*/ 500 h 1626"/>
                <a:gd name="T42" fmla="*/ 938 w 1939"/>
                <a:gd name="T43" fmla="*/ 563 h 1626"/>
                <a:gd name="T44" fmla="*/ 1125 w 1939"/>
                <a:gd name="T45" fmla="*/ 500 h 1626"/>
                <a:gd name="T46" fmla="*/ 1344 w 1939"/>
                <a:gd name="T47" fmla="*/ 281 h 1626"/>
                <a:gd name="T48" fmla="*/ 1657 w 1939"/>
                <a:gd name="T49" fmla="*/ 375 h 1626"/>
                <a:gd name="T50" fmla="*/ 1844 w 1939"/>
                <a:gd name="T51" fmla="*/ 156 h 1626"/>
                <a:gd name="T52" fmla="*/ 1938 w 1939"/>
                <a:gd name="T53" fmla="*/ 94 h 1626"/>
                <a:gd name="T54" fmla="*/ 1719 w 1939"/>
                <a:gd name="T55" fmla="*/ 94 h 1626"/>
                <a:gd name="T56" fmla="*/ 1657 w 1939"/>
                <a:gd name="T57" fmla="*/ 125 h 1626"/>
                <a:gd name="T58" fmla="*/ 1500 w 1939"/>
                <a:gd name="T59" fmla="*/ 94 h 1626"/>
                <a:gd name="T60" fmla="*/ 1250 w 1939"/>
                <a:gd name="T61" fmla="*/ 94 h 1626"/>
                <a:gd name="T62" fmla="*/ 1000 w 1939"/>
                <a:gd name="T63" fmla="*/ 125 h 1626"/>
                <a:gd name="T64" fmla="*/ 907 w 1939"/>
                <a:gd name="T65" fmla="*/ 250 h 1626"/>
                <a:gd name="T66" fmla="*/ 688 w 1939"/>
                <a:gd name="T67" fmla="*/ 281 h 1626"/>
                <a:gd name="T68" fmla="*/ 594 w 1939"/>
                <a:gd name="T69" fmla="*/ 375 h 1626"/>
                <a:gd name="T70" fmla="*/ 282 w 1939"/>
                <a:gd name="T71" fmla="*/ 469 h 1626"/>
                <a:gd name="T72" fmla="*/ 188 w 1939"/>
                <a:gd name="T73" fmla="*/ 688 h 1626"/>
                <a:gd name="T74" fmla="*/ 32 w 1939"/>
                <a:gd name="T75" fmla="*/ 750 h 1626"/>
                <a:gd name="T76" fmla="*/ 938 w 1939"/>
                <a:gd name="T77" fmla="*/ 1156 h 1626"/>
                <a:gd name="T78" fmla="*/ 844 w 1939"/>
                <a:gd name="T79" fmla="*/ 1125 h 1626"/>
                <a:gd name="T80" fmla="*/ 844 w 1939"/>
                <a:gd name="T81" fmla="*/ 969 h 1626"/>
                <a:gd name="T82" fmla="*/ 781 w 1939"/>
                <a:gd name="T83" fmla="*/ 1094 h 1626"/>
                <a:gd name="T84" fmla="*/ 0 w 1939"/>
                <a:gd name="T85" fmla="*/ 750 h 1626"/>
                <a:gd name="T86" fmla="*/ 0 w 1939"/>
                <a:gd name="T87" fmla="*/ 750 h 1626"/>
                <a:gd name="T88" fmla="*/ 219 w 1939"/>
                <a:gd name="T89" fmla="*/ 1344 h 1626"/>
                <a:gd name="T90" fmla="*/ 94 w 1939"/>
                <a:gd name="T91" fmla="*/ 128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9" h="1626">
                  <a:moveTo>
                    <a:pt x="32" y="750"/>
                  </a:moveTo>
                  <a:lnTo>
                    <a:pt x="157" y="875"/>
                  </a:lnTo>
                  <a:lnTo>
                    <a:pt x="219" y="938"/>
                  </a:lnTo>
                  <a:lnTo>
                    <a:pt x="219" y="969"/>
                  </a:lnTo>
                  <a:lnTo>
                    <a:pt x="250" y="969"/>
                  </a:lnTo>
                  <a:lnTo>
                    <a:pt x="313" y="969"/>
                  </a:lnTo>
                  <a:lnTo>
                    <a:pt x="313" y="1063"/>
                  </a:lnTo>
                  <a:lnTo>
                    <a:pt x="282" y="1063"/>
                  </a:lnTo>
                  <a:lnTo>
                    <a:pt x="282" y="1156"/>
                  </a:lnTo>
                  <a:lnTo>
                    <a:pt x="282" y="1281"/>
                  </a:lnTo>
                  <a:lnTo>
                    <a:pt x="313" y="1250"/>
                  </a:lnTo>
                  <a:lnTo>
                    <a:pt x="375" y="1188"/>
                  </a:lnTo>
                  <a:lnTo>
                    <a:pt x="532" y="1188"/>
                  </a:lnTo>
                  <a:lnTo>
                    <a:pt x="625" y="1250"/>
                  </a:lnTo>
                  <a:lnTo>
                    <a:pt x="688" y="1313"/>
                  </a:lnTo>
                  <a:lnTo>
                    <a:pt x="781" y="1344"/>
                  </a:lnTo>
                  <a:lnTo>
                    <a:pt x="594" y="1313"/>
                  </a:lnTo>
                  <a:lnTo>
                    <a:pt x="375" y="1313"/>
                  </a:lnTo>
                  <a:lnTo>
                    <a:pt x="407" y="1469"/>
                  </a:lnTo>
                  <a:lnTo>
                    <a:pt x="438" y="1625"/>
                  </a:lnTo>
                  <a:lnTo>
                    <a:pt x="594" y="1625"/>
                  </a:lnTo>
                  <a:lnTo>
                    <a:pt x="781" y="1625"/>
                  </a:lnTo>
                  <a:lnTo>
                    <a:pt x="750" y="1594"/>
                  </a:lnTo>
                  <a:lnTo>
                    <a:pt x="750" y="1531"/>
                  </a:lnTo>
                  <a:lnTo>
                    <a:pt x="813" y="1531"/>
                  </a:lnTo>
                  <a:lnTo>
                    <a:pt x="938" y="1531"/>
                  </a:lnTo>
                  <a:lnTo>
                    <a:pt x="907" y="1406"/>
                  </a:lnTo>
                  <a:lnTo>
                    <a:pt x="813" y="1406"/>
                  </a:lnTo>
                  <a:lnTo>
                    <a:pt x="844" y="1375"/>
                  </a:lnTo>
                  <a:lnTo>
                    <a:pt x="969" y="1375"/>
                  </a:lnTo>
                  <a:lnTo>
                    <a:pt x="1094" y="1406"/>
                  </a:lnTo>
                  <a:lnTo>
                    <a:pt x="1094" y="1344"/>
                  </a:lnTo>
                  <a:lnTo>
                    <a:pt x="1094" y="1281"/>
                  </a:lnTo>
                  <a:lnTo>
                    <a:pt x="1063" y="1250"/>
                  </a:lnTo>
                  <a:lnTo>
                    <a:pt x="1000" y="1250"/>
                  </a:lnTo>
                  <a:lnTo>
                    <a:pt x="1094" y="1250"/>
                  </a:lnTo>
                  <a:lnTo>
                    <a:pt x="1219" y="1250"/>
                  </a:lnTo>
                  <a:lnTo>
                    <a:pt x="1219" y="1313"/>
                  </a:lnTo>
                  <a:lnTo>
                    <a:pt x="1250" y="1313"/>
                  </a:lnTo>
                  <a:lnTo>
                    <a:pt x="1250" y="1250"/>
                  </a:lnTo>
                  <a:lnTo>
                    <a:pt x="1219" y="1156"/>
                  </a:lnTo>
                  <a:lnTo>
                    <a:pt x="1125" y="1125"/>
                  </a:lnTo>
                  <a:lnTo>
                    <a:pt x="1063" y="1125"/>
                  </a:lnTo>
                  <a:lnTo>
                    <a:pt x="969" y="1063"/>
                  </a:lnTo>
                  <a:lnTo>
                    <a:pt x="938" y="938"/>
                  </a:lnTo>
                  <a:lnTo>
                    <a:pt x="844" y="938"/>
                  </a:lnTo>
                  <a:lnTo>
                    <a:pt x="813" y="969"/>
                  </a:lnTo>
                  <a:lnTo>
                    <a:pt x="813" y="938"/>
                  </a:lnTo>
                  <a:lnTo>
                    <a:pt x="781" y="938"/>
                  </a:lnTo>
                  <a:lnTo>
                    <a:pt x="781" y="844"/>
                  </a:lnTo>
                  <a:lnTo>
                    <a:pt x="844" y="844"/>
                  </a:lnTo>
                  <a:lnTo>
                    <a:pt x="844" y="813"/>
                  </a:lnTo>
                  <a:lnTo>
                    <a:pt x="844" y="781"/>
                  </a:lnTo>
                  <a:lnTo>
                    <a:pt x="781" y="688"/>
                  </a:lnTo>
                  <a:lnTo>
                    <a:pt x="750" y="625"/>
                  </a:lnTo>
                  <a:lnTo>
                    <a:pt x="688" y="594"/>
                  </a:lnTo>
                  <a:lnTo>
                    <a:pt x="688" y="563"/>
                  </a:lnTo>
                  <a:lnTo>
                    <a:pt x="750" y="500"/>
                  </a:lnTo>
                  <a:lnTo>
                    <a:pt x="781" y="375"/>
                  </a:lnTo>
                  <a:lnTo>
                    <a:pt x="813" y="375"/>
                  </a:lnTo>
                  <a:lnTo>
                    <a:pt x="813" y="344"/>
                  </a:lnTo>
                  <a:lnTo>
                    <a:pt x="813" y="375"/>
                  </a:lnTo>
                  <a:lnTo>
                    <a:pt x="813" y="500"/>
                  </a:lnTo>
                  <a:lnTo>
                    <a:pt x="844" y="500"/>
                  </a:lnTo>
                  <a:lnTo>
                    <a:pt x="907" y="594"/>
                  </a:lnTo>
                  <a:lnTo>
                    <a:pt x="938" y="563"/>
                  </a:lnTo>
                  <a:lnTo>
                    <a:pt x="938" y="500"/>
                  </a:lnTo>
                  <a:lnTo>
                    <a:pt x="1063" y="500"/>
                  </a:lnTo>
                  <a:lnTo>
                    <a:pt x="1125" y="500"/>
                  </a:lnTo>
                  <a:lnTo>
                    <a:pt x="1125" y="469"/>
                  </a:lnTo>
                  <a:lnTo>
                    <a:pt x="1000" y="281"/>
                  </a:lnTo>
                  <a:lnTo>
                    <a:pt x="1344" y="281"/>
                  </a:lnTo>
                  <a:lnTo>
                    <a:pt x="1625" y="281"/>
                  </a:lnTo>
                  <a:lnTo>
                    <a:pt x="1625" y="344"/>
                  </a:lnTo>
                  <a:lnTo>
                    <a:pt x="1657" y="375"/>
                  </a:lnTo>
                  <a:lnTo>
                    <a:pt x="1688" y="313"/>
                  </a:lnTo>
                  <a:lnTo>
                    <a:pt x="1750" y="188"/>
                  </a:lnTo>
                  <a:lnTo>
                    <a:pt x="1844" y="156"/>
                  </a:lnTo>
                  <a:lnTo>
                    <a:pt x="1907" y="156"/>
                  </a:lnTo>
                  <a:lnTo>
                    <a:pt x="1938" y="125"/>
                  </a:lnTo>
                  <a:lnTo>
                    <a:pt x="1938" y="94"/>
                  </a:lnTo>
                  <a:lnTo>
                    <a:pt x="1844" y="0"/>
                  </a:lnTo>
                  <a:lnTo>
                    <a:pt x="1750" y="0"/>
                  </a:lnTo>
                  <a:lnTo>
                    <a:pt x="1719" y="94"/>
                  </a:lnTo>
                  <a:lnTo>
                    <a:pt x="1719" y="125"/>
                  </a:lnTo>
                  <a:lnTo>
                    <a:pt x="1688" y="125"/>
                  </a:lnTo>
                  <a:lnTo>
                    <a:pt x="1657" y="125"/>
                  </a:lnTo>
                  <a:lnTo>
                    <a:pt x="1531" y="125"/>
                  </a:lnTo>
                  <a:lnTo>
                    <a:pt x="1500" y="125"/>
                  </a:lnTo>
                  <a:lnTo>
                    <a:pt x="1500" y="94"/>
                  </a:lnTo>
                  <a:lnTo>
                    <a:pt x="1438" y="63"/>
                  </a:lnTo>
                  <a:lnTo>
                    <a:pt x="1344" y="0"/>
                  </a:lnTo>
                  <a:lnTo>
                    <a:pt x="1250" y="94"/>
                  </a:lnTo>
                  <a:lnTo>
                    <a:pt x="1219" y="125"/>
                  </a:lnTo>
                  <a:lnTo>
                    <a:pt x="1094" y="156"/>
                  </a:lnTo>
                  <a:lnTo>
                    <a:pt x="1000" y="125"/>
                  </a:lnTo>
                  <a:lnTo>
                    <a:pt x="938" y="125"/>
                  </a:lnTo>
                  <a:lnTo>
                    <a:pt x="907" y="188"/>
                  </a:lnTo>
                  <a:lnTo>
                    <a:pt x="907" y="250"/>
                  </a:lnTo>
                  <a:lnTo>
                    <a:pt x="844" y="250"/>
                  </a:lnTo>
                  <a:lnTo>
                    <a:pt x="781" y="250"/>
                  </a:lnTo>
                  <a:lnTo>
                    <a:pt x="688" y="281"/>
                  </a:lnTo>
                  <a:lnTo>
                    <a:pt x="688" y="313"/>
                  </a:lnTo>
                  <a:lnTo>
                    <a:pt x="625" y="313"/>
                  </a:lnTo>
                  <a:lnTo>
                    <a:pt x="594" y="375"/>
                  </a:lnTo>
                  <a:lnTo>
                    <a:pt x="563" y="375"/>
                  </a:lnTo>
                  <a:lnTo>
                    <a:pt x="375" y="469"/>
                  </a:lnTo>
                  <a:lnTo>
                    <a:pt x="282" y="469"/>
                  </a:lnTo>
                  <a:lnTo>
                    <a:pt x="282" y="563"/>
                  </a:lnTo>
                  <a:lnTo>
                    <a:pt x="250" y="656"/>
                  </a:lnTo>
                  <a:lnTo>
                    <a:pt x="188" y="688"/>
                  </a:lnTo>
                  <a:lnTo>
                    <a:pt x="188" y="750"/>
                  </a:lnTo>
                  <a:lnTo>
                    <a:pt x="157" y="750"/>
                  </a:lnTo>
                  <a:lnTo>
                    <a:pt x="32" y="750"/>
                  </a:lnTo>
                  <a:close/>
                  <a:moveTo>
                    <a:pt x="907" y="1094"/>
                  </a:moveTo>
                  <a:lnTo>
                    <a:pt x="938" y="1125"/>
                  </a:lnTo>
                  <a:lnTo>
                    <a:pt x="938" y="1156"/>
                  </a:lnTo>
                  <a:lnTo>
                    <a:pt x="938" y="1188"/>
                  </a:lnTo>
                  <a:lnTo>
                    <a:pt x="907" y="1188"/>
                  </a:lnTo>
                  <a:lnTo>
                    <a:pt x="844" y="1125"/>
                  </a:lnTo>
                  <a:lnTo>
                    <a:pt x="907" y="1094"/>
                  </a:lnTo>
                  <a:close/>
                  <a:moveTo>
                    <a:pt x="813" y="969"/>
                  </a:moveTo>
                  <a:lnTo>
                    <a:pt x="844" y="969"/>
                  </a:lnTo>
                  <a:lnTo>
                    <a:pt x="844" y="1063"/>
                  </a:lnTo>
                  <a:lnTo>
                    <a:pt x="813" y="1094"/>
                  </a:lnTo>
                  <a:lnTo>
                    <a:pt x="781" y="1094"/>
                  </a:lnTo>
                  <a:lnTo>
                    <a:pt x="781" y="969"/>
                  </a:lnTo>
                  <a:lnTo>
                    <a:pt x="813" y="969"/>
                  </a:lnTo>
                  <a:close/>
                  <a:moveTo>
                    <a:pt x="0" y="750"/>
                  </a:moveTo>
                  <a:lnTo>
                    <a:pt x="32" y="813"/>
                  </a:lnTo>
                  <a:lnTo>
                    <a:pt x="32" y="750"/>
                  </a:lnTo>
                  <a:lnTo>
                    <a:pt x="0" y="750"/>
                  </a:lnTo>
                  <a:close/>
                  <a:moveTo>
                    <a:pt x="94" y="1281"/>
                  </a:moveTo>
                  <a:lnTo>
                    <a:pt x="157" y="1313"/>
                  </a:lnTo>
                  <a:lnTo>
                    <a:pt x="219" y="1344"/>
                  </a:lnTo>
                  <a:lnTo>
                    <a:pt x="219" y="1281"/>
                  </a:lnTo>
                  <a:lnTo>
                    <a:pt x="157" y="1281"/>
                  </a:lnTo>
                  <a:lnTo>
                    <a:pt x="94" y="1281"/>
                  </a:lnTo>
                  <a:close/>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2" name="Freeform 68">
              <a:extLst>
                <a:ext uri="{FF2B5EF4-FFF2-40B4-BE49-F238E27FC236}">
                  <a16:creationId xmlns:a16="http://schemas.microsoft.com/office/drawing/2014/main" id="{95BADF70-9896-4727-87B5-C749252BDED1}"/>
                </a:ext>
              </a:extLst>
            </p:cNvPr>
            <p:cNvSpPr>
              <a:spLocks noChangeArrowheads="1"/>
            </p:cNvSpPr>
            <p:nvPr/>
          </p:nvSpPr>
          <p:spPr bwMode="auto">
            <a:xfrm>
              <a:off x="5540375" y="5545138"/>
              <a:ext cx="698500" cy="585787"/>
            </a:xfrm>
            <a:custGeom>
              <a:avLst/>
              <a:gdLst>
                <a:gd name="T0" fmla="*/ 219 w 1939"/>
                <a:gd name="T1" fmla="*/ 938 h 1626"/>
                <a:gd name="T2" fmla="*/ 313 w 1939"/>
                <a:gd name="T3" fmla="*/ 969 h 1626"/>
                <a:gd name="T4" fmla="*/ 282 w 1939"/>
                <a:gd name="T5" fmla="*/ 1156 h 1626"/>
                <a:gd name="T6" fmla="*/ 375 w 1939"/>
                <a:gd name="T7" fmla="*/ 1188 h 1626"/>
                <a:gd name="T8" fmla="*/ 688 w 1939"/>
                <a:gd name="T9" fmla="*/ 1313 h 1626"/>
                <a:gd name="T10" fmla="*/ 375 w 1939"/>
                <a:gd name="T11" fmla="*/ 1313 h 1626"/>
                <a:gd name="T12" fmla="*/ 594 w 1939"/>
                <a:gd name="T13" fmla="*/ 1625 h 1626"/>
                <a:gd name="T14" fmla="*/ 750 w 1939"/>
                <a:gd name="T15" fmla="*/ 1531 h 1626"/>
                <a:gd name="T16" fmla="*/ 907 w 1939"/>
                <a:gd name="T17" fmla="*/ 1406 h 1626"/>
                <a:gd name="T18" fmla="*/ 969 w 1939"/>
                <a:gd name="T19" fmla="*/ 1375 h 1626"/>
                <a:gd name="T20" fmla="*/ 1094 w 1939"/>
                <a:gd name="T21" fmla="*/ 1281 h 1626"/>
                <a:gd name="T22" fmla="*/ 1094 w 1939"/>
                <a:gd name="T23" fmla="*/ 1250 h 1626"/>
                <a:gd name="T24" fmla="*/ 1250 w 1939"/>
                <a:gd name="T25" fmla="*/ 1313 h 1626"/>
                <a:gd name="T26" fmla="*/ 1125 w 1939"/>
                <a:gd name="T27" fmla="*/ 1125 h 1626"/>
                <a:gd name="T28" fmla="*/ 938 w 1939"/>
                <a:gd name="T29" fmla="*/ 938 h 1626"/>
                <a:gd name="T30" fmla="*/ 813 w 1939"/>
                <a:gd name="T31" fmla="*/ 938 h 1626"/>
                <a:gd name="T32" fmla="*/ 844 w 1939"/>
                <a:gd name="T33" fmla="*/ 844 h 1626"/>
                <a:gd name="T34" fmla="*/ 781 w 1939"/>
                <a:gd name="T35" fmla="*/ 688 h 1626"/>
                <a:gd name="T36" fmla="*/ 688 w 1939"/>
                <a:gd name="T37" fmla="*/ 563 h 1626"/>
                <a:gd name="T38" fmla="*/ 813 w 1939"/>
                <a:gd name="T39" fmla="*/ 375 h 1626"/>
                <a:gd name="T40" fmla="*/ 813 w 1939"/>
                <a:gd name="T41" fmla="*/ 500 h 1626"/>
                <a:gd name="T42" fmla="*/ 938 w 1939"/>
                <a:gd name="T43" fmla="*/ 563 h 1626"/>
                <a:gd name="T44" fmla="*/ 1125 w 1939"/>
                <a:gd name="T45" fmla="*/ 500 h 1626"/>
                <a:gd name="T46" fmla="*/ 1344 w 1939"/>
                <a:gd name="T47" fmla="*/ 281 h 1626"/>
                <a:gd name="T48" fmla="*/ 1657 w 1939"/>
                <a:gd name="T49" fmla="*/ 375 h 1626"/>
                <a:gd name="T50" fmla="*/ 1844 w 1939"/>
                <a:gd name="T51" fmla="*/ 156 h 1626"/>
                <a:gd name="T52" fmla="*/ 1938 w 1939"/>
                <a:gd name="T53" fmla="*/ 94 h 1626"/>
                <a:gd name="T54" fmla="*/ 1719 w 1939"/>
                <a:gd name="T55" fmla="*/ 94 h 1626"/>
                <a:gd name="T56" fmla="*/ 1657 w 1939"/>
                <a:gd name="T57" fmla="*/ 125 h 1626"/>
                <a:gd name="T58" fmla="*/ 1500 w 1939"/>
                <a:gd name="T59" fmla="*/ 94 h 1626"/>
                <a:gd name="T60" fmla="*/ 1250 w 1939"/>
                <a:gd name="T61" fmla="*/ 94 h 1626"/>
                <a:gd name="T62" fmla="*/ 1000 w 1939"/>
                <a:gd name="T63" fmla="*/ 125 h 1626"/>
                <a:gd name="T64" fmla="*/ 907 w 1939"/>
                <a:gd name="T65" fmla="*/ 250 h 1626"/>
                <a:gd name="T66" fmla="*/ 688 w 1939"/>
                <a:gd name="T67" fmla="*/ 281 h 1626"/>
                <a:gd name="T68" fmla="*/ 594 w 1939"/>
                <a:gd name="T69" fmla="*/ 375 h 1626"/>
                <a:gd name="T70" fmla="*/ 282 w 1939"/>
                <a:gd name="T71" fmla="*/ 469 h 1626"/>
                <a:gd name="T72" fmla="*/ 188 w 1939"/>
                <a:gd name="T73" fmla="*/ 688 h 1626"/>
                <a:gd name="T74" fmla="*/ 32 w 1939"/>
                <a:gd name="T75" fmla="*/ 750 h 1626"/>
                <a:gd name="T76" fmla="*/ 938 w 1939"/>
                <a:gd name="T77" fmla="*/ 1156 h 1626"/>
                <a:gd name="T78" fmla="*/ 844 w 1939"/>
                <a:gd name="T79" fmla="*/ 1125 h 1626"/>
                <a:gd name="T80" fmla="*/ 844 w 1939"/>
                <a:gd name="T81" fmla="*/ 969 h 1626"/>
                <a:gd name="T82" fmla="*/ 781 w 1939"/>
                <a:gd name="T83" fmla="*/ 1094 h 1626"/>
                <a:gd name="T84" fmla="*/ 0 w 1939"/>
                <a:gd name="T85" fmla="*/ 750 h 1626"/>
                <a:gd name="T86" fmla="*/ 0 w 1939"/>
                <a:gd name="T87" fmla="*/ 750 h 1626"/>
                <a:gd name="T88" fmla="*/ 219 w 1939"/>
                <a:gd name="T89" fmla="*/ 1344 h 1626"/>
                <a:gd name="T90" fmla="*/ 94 w 1939"/>
                <a:gd name="T91" fmla="*/ 128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9" h="1626">
                  <a:moveTo>
                    <a:pt x="32" y="750"/>
                  </a:moveTo>
                  <a:lnTo>
                    <a:pt x="157" y="875"/>
                  </a:lnTo>
                  <a:lnTo>
                    <a:pt x="219" y="938"/>
                  </a:lnTo>
                  <a:lnTo>
                    <a:pt x="219" y="969"/>
                  </a:lnTo>
                  <a:lnTo>
                    <a:pt x="250" y="969"/>
                  </a:lnTo>
                  <a:lnTo>
                    <a:pt x="313" y="969"/>
                  </a:lnTo>
                  <a:lnTo>
                    <a:pt x="313" y="1063"/>
                  </a:lnTo>
                  <a:lnTo>
                    <a:pt x="282" y="1063"/>
                  </a:lnTo>
                  <a:lnTo>
                    <a:pt x="282" y="1156"/>
                  </a:lnTo>
                  <a:lnTo>
                    <a:pt x="282" y="1281"/>
                  </a:lnTo>
                  <a:lnTo>
                    <a:pt x="313" y="1250"/>
                  </a:lnTo>
                  <a:lnTo>
                    <a:pt x="375" y="1188"/>
                  </a:lnTo>
                  <a:lnTo>
                    <a:pt x="532" y="1188"/>
                  </a:lnTo>
                  <a:lnTo>
                    <a:pt x="625" y="1250"/>
                  </a:lnTo>
                  <a:lnTo>
                    <a:pt x="688" y="1313"/>
                  </a:lnTo>
                  <a:lnTo>
                    <a:pt x="781" y="1344"/>
                  </a:lnTo>
                  <a:lnTo>
                    <a:pt x="594" y="1313"/>
                  </a:lnTo>
                  <a:lnTo>
                    <a:pt x="375" y="1313"/>
                  </a:lnTo>
                  <a:lnTo>
                    <a:pt x="407" y="1469"/>
                  </a:lnTo>
                  <a:lnTo>
                    <a:pt x="438" y="1625"/>
                  </a:lnTo>
                  <a:lnTo>
                    <a:pt x="594" y="1625"/>
                  </a:lnTo>
                  <a:lnTo>
                    <a:pt x="781" y="1625"/>
                  </a:lnTo>
                  <a:lnTo>
                    <a:pt x="750" y="1594"/>
                  </a:lnTo>
                  <a:lnTo>
                    <a:pt x="750" y="1531"/>
                  </a:lnTo>
                  <a:lnTo>
                    <a:pt x="813" y="1531"/>
                  </a:lnTo>
                  <a:lnTo>
                    <a:pt x="938" y="1531"/>
                  </a:lnTo>
                  <a:lnTo>
                    <a:pt x="907" y="1406"/>
                  </a:lnTo>
                  <a:lnTo>
                    <a:pt x="813" y="1406"/>
                  </a:lnTo>
                  <a:lnTo>
                    <a:pt x="844" y="1375"/>
                  </a:lnTo>
                  <a:lnTo>
                    <a:pt x="969" y="1375"/>
                  </a:lnTo>
                  <a:lnTo>
                    <a:pt x="1094" y="1406"/>
                  </a:lnTo>
                  <a:lnTo>
                    <a:pt x="1094" y="1344"/>
                  </a:lnTo>
                  <a:lnTo>
                    <a:pt x="1094" y="1281"/>
                  </a:lnTo>
                  <a:lnTo>
                    <a:pt x="1063" y="1250"/>
                  </a:lnTo>
                  <a:lnTo>
                    <a:pt x="1000" y="1250"/>
                  </a:lnTo>
                  <a:lnTo>
                    <a:pt x="1094" y="1250"/>
                  </a:lnTo>
                  <a:lnTo>
                    <a:pt x="1219" y="1250"/>
                  </a:lnTo>
                  <a:lnTo>
                    <a:pt x="1219" y="1313"/>
                  </a:lnTo>
                  <a:lnTo>
                    <a:pt x="1250" y="1313"/>
                  </a:lnTo>
                  <a:lnTo>
                    <a:pt x="1250" y="1250"/>
                  </a:lnTo>
                  <a:lnTo>
                    <a:pt x="1219" y="1156"/>
                  </a:lnTo>
                  <a:lnTo>
                    <a:pt x="1125" y="1125"/>
                  </a:lnTo>
                  <a:lnTo>
                    <a:pt x="1063" y="1125"/>
                  </a:lnTo>
                  <a:lnTo>
                    <a:pt x="969" y="1063"/>
                  </a:lnTo>
                  <a:lnTo>
                    <a:pt x="938" y="938"/>
                  </a:lnTo>
                  <a:lnTo>
                    <a:pt x="844" y="938"/>
                  </a:lnTo>
                  <a:lnTo>
                    <a:pt x="813" y="969"/>
                  </a:lnTo>
                  <a:lnTo>
                    <a:pt x="813" y="938"/>
                  </a:lnTo>
                  <a:lnTo>
                    <a:pt x="781" y="938"/>
                  </a:lnTo>
                  <a:lnTo>
                    <a:pt x="781" y="844"/>
                  </a:lnTo>
                  <a:lnTo>
                    <a:pt x="844" y="844"/>
                  </a:lnTo>
                  <a:lnTo>
                    <a:pt x="844" y="813"/>
                  </a:lnTo>
                  <a:lnTo>
                    <a:pt x="844" y="781"/>
                  </a:lnTo>
                  <a:lnTo>
                    <a:pt x="781" y="688"/>
                  </a:lnTo>
                  <a:lnTo>
                    <a:pt x="750" y="625"/>
                  </a:lnTo>
                  <a:lnTo>
                    <a:pt x="688" y="594"/>
                  </a:lnTo>
                  <a:lnTo>
                    <a:pt x="688" y="563"/>
                  </a:lnTo>
                  <a:lnTo>
                    <a:pt x="750" y="500"/>
                  </a:lnTo>
                  <a:lnTo>
                    <a:pt x="781" y="375"/>
                  </a:lnTo>
                  <a:lnTo>
                    <a:pt x="813" y="375"/>
                  </a:lnTo>
                  <a:lnTo>
                    <a:pt x="813" y="344"/>
                  </a:lnTo>
                  <a:lnTo>
                    <a:pt x="813" y="375"/>
                  </a:lnTo>
                  <a:lnTo>
                    <a:pt x="813" y="500"/>
                  </a:lnTo>
                  <a:lnTo>
                    <a:pt x="844" y="500"/>
                  </a:lnTo>
                  <a:lnTo>
                    <a:pt x="907" y="594"/>
                  </a:lnTo>
                  <a:lnTo>
                    <a:pt x="938" y="563"/>
                  </a:lnTo>
                  <a:lnTo>
                    <a:pt x="938" y="500"/>
                  </a:lnTo>
                  <a:lnTo>
                    <a:pt x="1063" y="500"/>
                  </a:lnTo>
                  <a:lnTo>
                    <a:pt x="1125" y="500"/>
                  </a:lnTo>
                  <a:lnTo>
                    <a:pt x="1125" y="469"/>
                  </a:lnTo>
                  <a:lnTo>
                    <a:pt x="1000" y="281"/>
                  </a:lnTo>
                  <a:lnTo>
                    <a:pt x="1344" y="281"/>
                  </a:lnTo>
                  <a:lnTo>
                    <a:pt x="1625" y="281"/>
                  </a:lnTo>
                  <a:lnTo>
                    <a:pt x="1625" y="344"/>
                  </a:lnTo>
                  <a:lnTo>
                    <a:pt x="1657" y="375"/>
                  </a:lnTo>
                  <a:lnTo>
                    <a:pt x="1688" y="313"/>
                  </a:lnTo>
                  <a:lnTo>
                    <a:pt x="1750" y="188"/>
                  </a:lnTo>
                  <a:lnTo>
                    <a:pt x="1844" y="156"/>
                  </a:lnTo>
                  <a:lnTo>
                    <a:pt x="1907" y="156"/>
                  </a:lnTo>
                  <a:lnTo>
                    <a:pt x="1938" y="125"/>
                  </a:lnTo>
                  <a:lnTo>
                    <a:pt x="1938" y="94"/>
                  </a:lnTo>
                  <a:lnTo>
                    <a:pt x="1844" y="0"/>
                  </a:lnTo>
                  <a:lnTo>
                    <a:pt x="1750" y="0"/>
                  </a:lnTo>
                  <a:lnTo>
                    <a:pt x="1719" y="94"/>
                  </a:lnTo>
                  <a:lnTo>
                    <a:pt x="1719" y="125"/>
                  </a:lnTo>
                  <a:lnTo>
                    <a:pt x="1688" y="125"/>
                  </a:lnTo>
                  <a:lnTo>
                    <a:pt x="1657" y="125"/>
                  </a:lnTo>
                  <a:lnTo>
                    <a:pt x="1531" y="125"/>
                  </a:lnTo>
                  <a:lnTo>
                    <a:pt x="1500" y="125"/>
                  </a:lnTo>
                  <a:lnTo>
                    <a:pt x="1500" y="94"/>
                  </a:lnTo>
                  <a:lnTo>
                    <a:pt x="1438" y="63"/>
                  </a:lnTo>
                  <a:lnTo>
                    <a:pt x="1344" y="0"/>
                  </a:lnTo>
                  <a:lnTo>
                    <a:pt x="1250" y="94"/>
                  </a:lnTo>
                  <a:lnTo>
                    <a:pt x="1219" y="125"/>
                  </a:lnTo>
                  <a:lnTo>
                    <a:pt x="1094" y="156"/>
                  </a:lnTo>
                  <a:lnTo>
                    <a:pt x="1000" y="125"/>
                  </a:lnTo>
                  <a:lnTo>
                    <a:pt x="938" y="125"/>
                  </a:lnTo>
                  <a:lnTo>
                    <a:pt x="907" y="188"/>
                  </a:lnTo>
                  <a:lnTo>
                    <a:pt x="907" y="250"/>
                  </a:lnTo>
                  <a:lnTo>
                    <a:pt x="844" y="250"/>
                  </a:lnTo>
                  <a:lnTo>
                    <a:pt x="781" y="250"/>
                  </a:lnTo>
                  <a:lnTo>
                    <a:pt x="688" y="281"/>
                  </a:lnTo>
                  <a:lnTo>
                    <a:pt x="688" y="313"/>
                  </a:lnTo>
                  <a:lnTo>
                    <a:pt x="625" y="313"/>
                  </a:lnTo>
                  <a:lnTo>
                    <a:pt x="594" y="375"/>
                  </a:lnTo>
                  <a:lnTo>
                    <a:pt x="563" y="375"/>
                  </a:lnTo>
                  <a:lnTo>
                    <a:pt x="375" y="469"/>
                  </a:lnTo>
                  <a:lnTo>
                    <a:pt x="282" y="469"/>
                  </a:lnTo>
                  <a:lnTo>
                    <a:pt x="282" y="563"/>
                  </a:lnTo>
                  <a:lnTo>
                    <a:pt x="250" y="656"/>
                  </a:lnTo>
                  <a:lnTo>
                    <a:pt x="188" y="688"/>
                  </a:lnTo>
                  <a:lnTo>
                    <a:pt x="188" y="750"/>
                  </a:lnTo>
                  <a:lnTo>
                    <a:pt x="157" y="750"/>
                  </a:lnTo>
                  <a:lnTo>
                    <a:pt x="32" y="750"/>
                  </a:lnTo>
                  <a:close/>
                  <a:moveTo>
                    <a:pt x="907" y="1094"/>
                  </a:moveTo>
                  <a:lnTo>
                    <a:pt x="938" y="1125"/>
                  </a:lnTo>
                  <a:lnTo>
                    <a:pt x="938" y="1156"/>
                  </a:lnTo>
                  <a:lnTo>
                    <a:pt x="938" y="1188"/>
                  </a:lnTo>
                  <a:lnTo>
                    <a:pt x="907" y="1188"/>
                  </a:lnTo>
                  <a:lnTo>
                    <a:pt x="844" y="1125"/>
                  </a:lnTo>
                  <a:lnTo>
                    <a:pt x="907" y="1094"/>
                  </a:lnTo>
                  <a:close/>
                  <a:moveTo>
                    <a:pt x="813" y="969"/>
                  </a:moveTo>
                  <a:lnTo>
                    <a:pt x="844" y="969"/>
                  </a:lnTo>
                  <a:lnTo>
                    <a:pt x="844" y="1063"/>
                  </a:lnTo>
                  <a:lnTo>
                    <a:pt x="813" y="1094"/>
                  </a:lnTo>
                  <a:lnTo>
                    <a:pt x="781" y="1094"/>
                  </a:lnTo>
                  <a:lnTo>
                    <a:pt x="781" y="969"/>
                  </a:lnTo>
                  <a:lnTo>
                    <a:pt x="813" y="969"/>
                  </a:lnTo>
                  <a:close/>
                  <a:moveTo>
                    <a:pt x="0" y="750"/>
                  </a:moveTo>
                  <a:lnTo>
                    <a:pt x="32" y="813"/>
                  </a:lnTo>
                  <a:lnTo>
                    <a:pt x="32" y="750"/>
                  </a:lnTo>
                  <a:lnTo>
                    <a:pt x="0" y="750"/>
                  </a:lnTo>
                  <a:close/>
                  <a:moveTo>
                    <a:pt x="94" y="1281"/>
                  </a:moveTo>
                  <a:lnTo>
                    <a:pt x="157" y="1313"/>
                  </a:lnTo>
                  <a:lnTo>
                    <a:pt x="219" y="1344"/>
                  </a:lnTo>
                  <a:lnTo>
                    <a:pt x="219" y="1281"/>
                  </a:lnTo>
                  <a:lnTo>
                    <a:pt x="157" y="1281"/>
                  </a:lnTo>
                  <a:lnTo>
                    <a:pt x="94" y="1281"/>
                  </a:lnTo>
                  <a:close/>
                </a:path>
              </a:pathLst>
            </a:custGeom>
            <a:grpFill/>
            <a:ln w="9525" cap="flat">
              <a:solidFill>
                <a:srgbClr val="FFFFFF"/>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3" name="Freeform 69">
              <a:extLst>
                <a:ext uri="{FF2B5EF4-FFF2-40B4-BE49-F238E27FC236}">
                  <a16:creationId xmlns:a16="http://schemas.microsoft.com/office/drawing/2014/main" id="{1F774885-23F2-4889-9805-2FB38D905F19}"/>
                </a:ext>
              </a:extLst>
            </p:cNvPr>
            <p:cNvSpPr>
              <a:spLocks noChangeArrowheads="1"/>
            </p:cNvSpPr>
            <p:nvPr/>
          </p:nvSpPr>
          <p:spPr bwMode="auto">
            <a:xfrm>
              <a:off x="4191000" y="3789363"/>
              <a:ext cx="844550" cy="1046162"/>
            </a:xfrm>
            <a:custGeom>
              <a:avLst/>
              <a:gdLst>
                <a:gd name="T0" fmla="*/ 438 w 2345"/>
                <a:gd name="T1" fmla="*/ 1030 h 2906"/>
                <a:gd name="T2" fmla="*/ 438 w 2345"/>
                <a:gd name="T3" fmla="*/ 1155 h 2906"/>
                <a:gd name="T4" fmla="*/ 219 w 2345"/>
                <a:gd name="T5" fmla="*/ 1218 h 2906"/>
                <a:gd name="T6" fmla="*/ 125 w 2345"/>
                <a:gd name="T7" fmla="*/ 1280 h 2906"/>
                <a:gd name="T8" fmla="*/ 32 w 2345"/>
                <a:gd name="T9" fmla="*/ 1593 h 2906"/>
                <a:gd name="T10" fmla="*/ 157 w 2345"/>
                <a:gd name="T11" fmla="*/ 1780 h 2906"/>
                <a:gd name="T12" fmla="*/ 219 w 2345"/>
                <a:gd name="T13" fmla="*/ 1968 h 2906"/>
                <a:gd name="T14" fmla="*/ 188 w 2345"/>
                <a:gd name="T15" fmla="*/ 2187 h 2906"/>
                <a:gd name="T16" fmla="*/ 438 w 2345"/>
                <a:gd name="T17" fmla="*/ 2249 h 2906"/>
                <a:gd name="T18" fmla="*/ 688 w 2345"/>
                <a:gd name="T19" fmla="*/ 2249 h 2906"/>
                <a:gd name="T20" fmla="*/ 625 w 2345"/>
                <a:gd name="T21" fmla="*/ 2468 h 2906"/>
                <a:gd name="T22" fmla="*/ 688 w 2345"/>
                <a:gd name="T23" fmla="*/ 2780 h 2906"/>
                <a:gd name="T24" fmla="*/ 844 w 2345"/>
                <a:gd name="T25" fmla="*/ 2718 h 2906"/>
                <a:gd name="T26" fmla="*/ 1219 w 2345"/>
                <a:gd name="T27" fmla="*/ 2905 h 2906"/>
                <a:gd name="T28" fmla="*/ 1407 w 2345"/>
                <a:gd name="T29" fmla="*/ 2780 h 2906"/>
                <a:gd name="T30" fmla="*/ 1532 w 2345"/>
                <a:gd name="T31" fmla="*/ 2655 h 2906"/>
                <a:gd name="T32" fmla="*/ 1782 w 2345"/>
                <a:gd name="T33" fmla="*/ 2718 h 2906"/>
                <a:gd name="T34" fmla="*/ 1938 w 2345"/>
                <a:gd name="T35" fmla="*/ 2749 h 2906"/>
                <a:gd name="T36" fmla="*/ 1907 w 2345"/>
                <a:gd name="T37" fmla="*/ 2562 h 2906"/>
                <a:gd name="T38" fmla="*/ 1969 w 2345"/>
                <a:gd name="T39" fmla="*/ 2468 h 2906"/>
                <a:gd name="T40" fmla="*/ 2063 w 2345"/>
                <a:gd name="T41" fmla="*/ 2312 h 2906"/>
                <a:gd name="T42" fmla="*/ 1969 w 2345"/>
                <a:gd name="T43" fmla="*/ 2187 h 2906"/>
                <a:gd name="T44" fmla="*/ 1844 w 2345"/>
                <a:gd name="T45" fmla="*/ 1937 h 2906"/>
                <a:gd name="T46" fmla="*/ 1719 w 2345"/>
                <a:gd name="T47" fmla="*/ 1749 h 2906"/>
                <a:gd name="T48" fmla="*/ 1844 w 2345"/>
                <a:gd name="T49" fmla="*/ 1718 h 2906"/>
                <a:gd name="T50" fmla="*/ 2063 w 2345"/>
                <a:gd name="T51" fmla="*/ 1530 h 2906"/>
                <a:gd name="T52" fmla="*/ 2344 w 2345"/>
                <a:gd name="T53" fmla="*/ 1499 h 2906"/>
                <a:gd name="T54" fmla="*/ 2313 w 2345"/>
                <a:gd name="T55" fmla="*/ 1124 h 2906"/>
                <a:gd name="T56" fmla="*/ 2282 w 2345"/>
                <a:gd name="T57" fmla="*/ 812 h 2906"/>
                <a:gd name="T58" fmla="*/ 2219 w 2345"/>
                <a:gd name="T59" fmla="*/ 593 h 2906"/>
                <a:gd name="T60" fmla="*/ 2032 w 2345"/>
                <a:gd name="T61" fmla="*/ 405 h 2906"/>
                <a:gd name="T62" fmla="*/ 1750 w 2345"/>
                <a:gd name="T63" fmla="*/ 312 h 2906"/>
                <a:gd name="T64" fmla="*/ 1594 w 2345"/>
                <a:gd name="T65" fmla="*/ 437 h 2906"/>
                <a:gd name="T66" fmla="*/ 1500 w 2345"/>
                <a:gd name="T67" fmla="*/ 562 h 2906"/>
                <a:gd name="T68" fmla="*/ 1313 w 2345"/>
                <a:gd name="T69" fmla="*/ 405 h 2906"/>
                <a:gd name="T70" fmla="*/ 1125 w 2345"/>
                <a:gd name="T71" fmla="*/ 249 h 2906"/>
                <a:gd name="T72" fmla="*/ 1219 w 2345"/>
                <a:gd name="T73" fmla="*/ 61 h 2906"/>
                <a:gd name="T74" fmla="*/ 1063 w 2345"/>
                <a:gd name="T75" fmla="*/ 0 h 2906"/>
                <a:gd name="T76" fmla="*/ 813 w 2345"/>
                <a:gd name="T77" fmla="*/ 155 h 2906"/>
                <a:gd name="T78" fmla="*/ 907 w 2345"/>
                <a:gd name="T79" fmla="*/ 405 h 2906"/>
                <a:gd name="T80" fmla="*/ 875 w 2345"/>
                <a:gd name="T81" fmla="*/ 562 h 2906"/>
                <a:gd name="T82" fmla="*/ 688 w 2345"/>
                <a:gd name="T83" fmla="*/ 655 h 2906"/>
                <a:gd name="T84" fmla="*/ 438 w 2345"/>
                <a:gd name="T85" fmla="*/ 718 h 2906"/>
                <a:gd name="T86" fmla="*/ 500 w 2345"/>
                <a:gd name="T87" fmla="*/ 780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5" h="2906">
                  <a:moveTo>
                    <a:pt x="438" y="812"/>
                  </a:moveTo>
                  <a:lnTo>
                    <a:pt x="500" y="937"/>
                  </a:lnTo>
                  <a:lnTo>
                    <a:pt x="438" y="1030"/>
                  </a:lnTo>
                  <a:lnTo>
                    <a:pt x="438" y="1093"/>
                  </a:lnTo>
                  <a:lnTo>
                    <a:pt x="438" y="1124"/>
                  </a:lnTo>
                  <a:lnTo>
                    <a:pt x="438" y="1155"/>
                  </a:lnTo>
                  <a:lnTo>
                    <a:pt x="375" y="1187"/>
                  </a:lnTo>
                  <a:lnTo>
                    <a:pt x="344" y="1218"/>
                  </a:lnTo>
                  <a:lnTo>
                    <a:pt x="219" y="1218"/>
                  </a:lnTo>
                  <a:lnTo>
                    <a:pt x="157" y="1218"/>
                  </a:lnTo>
                  <a:lnTo>
                    <a:pt x="125" y="1249"/>
                  </a:lnTo>
                  <a:lnTo>
                    <a:pt x="125" y="1280"/>
                  </a:lnTo>
                  <a:lnTo>
                    <a:pt x="32" y="1468"/>
                  </a:lnTo>
                  <a:lnTo>
                    <a:pt x="0" y="1530"/>
                  </a:lnTo>
                  <a:lnTo>
                    <a:pt x="32" y="1593"/>
                  </a:lnTo>
                  <a:lnTo>
                    <a:pt x="125" y="1624"/>
                  </a:lnTo>
                  <a:lnTo>
                    <a:pt x="125" y="1687"/>
                  </a:lnTo>
                  <a:lnTo>
                    <a:pt x="157" y="1780"/>
                  </a:lnTo>
                  <a:lnTo>
                    <a:pt x="125" y="1874"/>
                  </a:lnTo>
                  <a:lnTo>
                    <a:pt x="157" y="1937"/>
                  </a:lnTo>
                  <a:lnTo>
                    <a:pt x="219" y="1968"/>
                  </a:lnTo>
                  <a:lnTo>
                    <a:pt x="188" y="1999"/>
                  </a:lnTo>
                  <a:lnTo>
                    <a:pt x="188" y="2124"/>
                  </a:lnTo>
                  <a:lnTo>
                    <a:pt x="188" y="2187"/>
                  </a:lnTo>
                  <a:lnTo>
                    <a:pt x="282" y="2124"/>
                  </a:lnTo>
                  <a:lnTo>
                    <a:pt x="375" y="2187"/>
                  </a:lnTo>
                  <a:lnTo>
                    <a:pt x="438" y="2249"/>
                  </a:lnTo>
                  <a:lnTo>
                    <a:pt x="563" y="2218"/>
                  </a:lnTo>
                  <a:lnTo>
                    <a:pt x="625" y="2249"/>
                  </a:lnTo>
                  <a:lnTo>
                    <a:pt x="688" y="2249"/>
                  </a:lnTo>
                  <a:lnTo>
                    <a:pt x="688" y="2280"/>
                  </a:lnTo>
                  <a:lnTo>
                    <a:pt x="625" y="2405"/>
                  </a:lnTo>
                  <a:lnTo>
                    <a:pt x="625" y="2468"/>
                  </a:lnTo>
                  <a:lnTo>
                    <a:pt x="625" y="2562"/>
                  </a:lnTo>
                  <a:lnTo>
                    <a:pt x="625" y="2655"/>
                  </a:lnTo>
                  <a:lnTo>
                    <a:pt x="688" y="2780"/>
                  </a:lnTo>
                  <a:lnTo>
                    <a:pt x="719" y="2780"/>
                  </a:lnTo>
                  <a:lnTo>
                    <a:pt x="813" y="2749"/>
                  </a:lnTo>
                  <a:lnTo>
                    <a:pt x="844" y="2718"/>
                  </a:lnTo>
                  <a:lnTo>
                    <a:pt x="907" y="2718"/>
                  </a:lnTo>
                  <a:lnTo>
                    <a:pt x="969" y="2749"/>
                  </a:lnTo>
                  <a:lnTo>
                    <a:pt x="1219" y="2905"/>
                  </a:lnTo>
                  <a:lnTo>
                    <a:pt x="1250" y="2812"/>
                  </a:lnTo>
                  <a:lnTo>
                    <a:pt x="1313" y="2780"/>
                  </a:lnTo>
                  <a:lnTo>
                    <a:pt x="1407" y="2780"/>
                  </a:lnTo>
                  <a:lnTo>
                    <a:pt x="1469" y="2749"/>
                  </a:lnTo>
                  <a:lnTo>
                    <a:pt x="1500" y="2718"/>
                  </a:lnTo>
                  <a:lnTo>
                    <a:pt x="1532" y="2655"/>
                  </a:lnTo>
                  <a:lnTo>
                    <a:pt x="1625" y="2655"/>
                  </a:lnTo>
                  <a:lnTo>
                    <a:pt x="1719" y="2655"/>
                  </a:lnTo>
                  <a:lnTo>
                    <a:pt x="1782" y="2718"/>
                  </a:lnTo>
                  <a:lnTo>
                    <a:pt x="1844" y="2749"/>
                  </a:lnTo>
                  <a:lnTo>
                    <a:pt x="1907" y="2780"/>
                  </a:lnTo>
                  <a:lnTo>
                    <a:pt x="1938" y="2749"/>
                  </a:lnTo>
                  <a:lnTo>
                    <a:pt x="1938" y="2718"/>
                  </a:lnTo>
                  <a:lnTo>
                    <a:pt x="1938" y="2655"/>
                  </a:lnTo>
                  <a:lnTo>
                    <a:pt x="1907" y="2562"/>
                  </a:lnTo>
                  <a:lnTo>
                    <a:pt x="1844" y="2562"/>
                  </a:lnTo>
                  <a:lnTo>
                    <a:pt x="1938" y="2499"/>
                  </a:lnTo>
                  <a:lnTo>
                    <a:pt x="1969" y="2468"/>
                  </a:lnTo>
                  <a:lnTo>
                    <a:pt x="2000" y="2468"/>
                  </a:lnTo>
                  <a:lnTo>
                    <a:pt x="2000" y="2405"/>
                  </a:lnTo>
                  <a:lnTo>
                    <a:pt x="2063" y="2312"/>
                  </a:lnTo>
                  <a:lnTo>
                    <a:pt x="2125" y="2280"/>
                  </a:lnTo>
                  <a:lnTo>
                    <a:pt x="2032" y="2218"/>
                  </a:lnTo>
                  <a:lnTo>
                    <a:pt x="1969" y="2187"/>
                  </a:lnTo>
                  <a:lnTo>
                    <a:pt x="1907" y="2124"/>
                  </a:lnTo>
                  <a:lnTo>
                    <a:pt x="1907" y="1999"/>
                  </a:lnTo>
                  <a:lnTo>
                    <a:pt x="1844" y="1937"/>
                  </a:lnTo>
                  <a:lnTo>
                    <a:pt x="1782" y="1905"/>
                  </a:lnTo>
                  <a:lnTo>
                    <a:pt x="1750" y="1780"/>
                  </a:lnTo>
                  <a:lnTo>
                    <a:pt x="1719" y="1749"/>
                  </a:lnTo>
                  <a:lnTo>
                    <a:pt x="1719" y="1718"/>
                  </a:lnTo>
                  <a:lnTo>
                    <a:pt x="1750" y="1718"/>
                  </a:lnTo>
                  <a:lnTo>
                    <a:pt x="1844" y="1718"/>
                  </a:lnTo>
                  <a:lnTo>
                    <a:pt x="1938" y="1624"/>
                  </a:lnTo>
                  <a:lnTo>
                    <a:pt x="1969" y="1624"/>
                  </a:lnTo>
                  <a:lnTo>
                    <a:pt x="2063" y="1530"/>
                  </a:lnTo>
                  <a:lnTo>
                    <a:pt x="2188" y="1499"/>
                  </a:lnTo>
                  <a:lnTo>
                    <a:pt x="2219" y="1468"/>
                  </a:lnTo>
                  <a:lnTo>
                    <a:pt x="2344" y="1499"/>
                  </a:lnTo>
                  <a:lnTo>
                    <a:pt x="2313" y="1374"/>
                  </a:lnTo>
                  <a:lnTo>
                    <a:pt x="2313" y="1187"/>
                  </a:lnTo>
                  <a:lnTo>
                    <a:pt x="2313" y="1124"/>
                  </a:lnTo>
                  <a:lnTo>
                    <a:pt x="2282" y="1030"/>
                  </a:lnTo>
                  <a:lnTo>
                    <a:pt x="2282" y="937"/>
                  </a:lnTo>
                  <a:lnTo>
                    <a:pt x="2282" y="812"/>
                  </a:lnTo>
                  <a:lnTo>
                    <a:pt x="2219" y="780"/>
                  </a:lnTo>
                  <a:lnTo>
                    <a:pt x="2219" y="687"/>
                  </a:lnTo>
                  <a:lnTo>
                    <a:pt x="2219" y="593"/>
                  </a:lnTo>
                  <a:lnTo>
                    <a:pt x="2282" y="468"/>
                  </a:lnTo>
                  <a:lnTo>
                    <a:pt x="2157" y="437"/>
                  </a:lnTo>
                  <a:lnTo>
                    <a:pt x="2032" y="405"/>
                  </a:lnTo>
                  <a:lnTo>
                    <a:pt x="2000" y="312"/>
                  </a:lnTo>
                  <a:lnTo>
                    <a:pt x="1907" y="312"/>
                  </a:lnTo>
                  <a:lnTo>
                    <a:pt x="1750" y="312"/>
                  </a:lnTo>
                  <a:lnTo>
                    <a:pt x="1719" y="405"/>
                  </a:lnTo>
                  <a:lnTo>
                    <a:pt x="1657" y="437"/>
                  </a:lnTo>
                  <a:lnTo>
                    <a:pt x="1594" y="437"/>
                  </a:lnTo>
                  <a:lnTo>
                    <a:pt x="1532" y="437"/>
                  </a:lnTo>
                  <a:lnTo>
                    <a:pt x="1532" y="499"/>
                  </a:lnTo>
                  <a:lnTo>
                    <a:pt x="1500" y="562"/>
                  </a:lnTo>
                  <a:lnTo>
                    <a:pt x="1469" y="468"/>
                  </a:lnTo>
                  <a:lnTo>
                    <a:pt x="1438" y="405"/>
                  </a:lnTo>
                  <a:lnTo>
                    <a:pt x="1313" y="405"/>
                  </a:lnTo>
                  <a:lnTo>
                    <a:pt x="1250" y="405"/>
                  </a:lnTo>
                  <a:lnTo>
                    <a:pt x="1250" y="312"/>
                  </a:lnTo>
                  <a:lnTo>
                    <a:pt x="1125" y="249"/>
                  </a:lnTo>
                  <a:lnTo>
                    <a:pt x="1094" y="155"/>
                  </a:lnTo>
                  <a:lnTo>
                    <a:pt x="1125" y="124"/>
                  </a:lnTo>
                  <a:lnTo>
                    <a:pt x="1219" y="61"/>
                  </a:lnTo>
                  <a:lnTo>
                    <a:pt x="1094" y="61"/>
                  </a:lnTo>
                  <a:lnTo>
                    <a:pt x="1063" y="61"/>
                  </a:lnTo>
                  <a:lnTo>
                    <a:pt x="1063" y="0"/>
                  </a:lnTo>
                  <a:lnTo>
                    <a:pt x="844" y="0"/>
                  </a:lnTo>
                  <a:lnTo>
                    <a:pt x="813" y="93"/>
                  </a:lnTo>
                  <a:lnTo>
                    <a:pt x="813" y="155"/>
                  </a:lnTo>
                  <a:lnTo>
                    <a:pt x="875" y="155"/>
                  </a:lnTo>
                  <a:lnTo>
                    <a:pt x="875" y="249"/>
                  </a:lnTo>
                  <a:lnTo>
                    <a:pt x="907" y="405"/>
                  </a:lnTo>
                  <a:lnTo>
                    <a:pt x="907" y="593"/>
                  </a:lnTo>
                  <a:lnTo>
                    <a:pt x="875" y="593"/>
                  </a:lnTo>
                  <a:lnTo>
                    <a:pt x="875" y="562"/>
                  </a:lnTo>
                  <a:lnTo>
                    <a:pt x="844" y="624"/>
                  </a:lnTo>
                  <a:lnTo>
                    <a:pt x="813" y="687"/>
                  </a:lnTo>
                  <a:lnTo>
                    <a:pt x="688" y="655"/>
                  </a:lnTo>
                  <a:lnTo>
                    <a:pt x="594" y="655"/>
                  </a:lnTo>
                  <a:lnTo>
                    <a:pt x="563" y="687"/>
                  </a:lnTo>
                  <a:lnTo>
                    <a:pt x="438" y="718"/>
                  </a:lnTo>
                  <a:lnTo>
                    <a:pt x="438" y="749"/>
                  </a:lnTo>
                  <a:lnTo>
                    <a:pt x="500" y="749"/>
                  </a:lnTo>
                  <a:lnTo>
                    <a:pt x="500" y="780"/>
                  </a:lnTo>
                  <a:lnTo>
                    <a:pt x="438" y="812"/>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4" name="Freeform 70">
              <a:extLst>
                <a:ext uri="{FF2B5EF4-FFF2-40B4-BE49-F238E27FC236}">
                  <a16:creationId xmlns:a16="http://schemas.microsoft.com/office/drawing/2014/main" id="{4F8A63B3-7F9A-4449-8E91-AF2F89970C9E}"/>
                </a:ext>
              </a:extLst>
            </p:cNvPr>
            <p:cNvSpPr>
              <a:spLocks noChangeArrowheads="1"/>
            </p:cNvSpPr>
            <p:nvPr/>
          </p:nvSpPr>
          <p:spPr bwMode="auto">
            <a:xfrm>
              <a:off x="4191000" y="3789363"/>
              <a:ext cx="844550" cy="1046162"/>
            </a:xfrm>
            <a:custGeom>
              <a:avLst/>
              <a:gdLst>
                <a:gd name="T0" fmla="*/ 438 w 2345"/>
                <a:gd name="T1" fmla="*/ 1030 h 2906"/>
                <a:gd name="T2" fmla="*/ 438 w 2345"/>
                <a:gd name="T3" fmla="*/ 1155 h 2906"/>
                <a:gd name="T4" fmla="*/ 219 w 2345"/>
                <a:gd name="T5" fmla="*/ 1218 h 2906"/>
                <a:gd name="T6" fmla="*/ 125 w 2345"/>
                <a:gd name="T7" fmla="*/ 1280 h 2906"/>
                <a:gd name="T8" fmla="*/ 32 w 2345"/>
                <a:gd name="T9" fmla="*/ 1593 h 2906"/>
                <a:gd name="T10" fmla="*/ 157 w 2345"/>
                <a:gd name="T11" fmla="*/ 1780 h 2906"/>
                <a:gd name="T12" fmla="*/ 219 w 2345"/>
                <a:gd name="T13" fmla="*/ 1968 h 2906"/>
                <a:gd name="T14" fmla="*/ 188 w 2345"/>
                <a:gd name="T15" fmla="*/ 2187 h 2906"/>
                <a:gd name="T16" fmla="*/ 438 w 2345"/>
                <a:gd name="T17" fmla="*/ 2249 h 2906"/>
                <a:gd name="T18" fmla="*/ 688 w 2345"/>
                <a:gd name="T19" fmla="*/ 2249 h 2906"/>
                <a:gd name="T20" fmla="*/ 625 w 2345"/>
                <a:gd name="T21" fmla="*/ 2468 h 2906"/>
                <a:gd name="T22" fmla="*/ 688 w 2345"/>
                <a:gd name="T23" fmla="*/ 2780 h 2906"/>
                <a:gd name="T24" fmla="*/ 844 w 2345"/>
                <a:gd name="T25" fmla="*/ 2718 h 2906"/>
                <a:gd name="T26" fmla="*/ 1219 w 2345"/>
                <a:gd name="T27" fmla="*/ 2905 h 2906"/>
                <a:gd name="T28" fmla="*/ 1407 w 2345"/>
                <a:gd name="T29" fmla="*/ 2780 h 2906"/>
                <a:gd name="T30" fmla="*/ 1532 w 2345"/>
                <a:gd name="T31" fmla="*/ 2655 h 2906"/>
                <a:gd name="T32" fmla="*/ 1782 w 2345"/>
                <a:gd name="T33" fmla="*/ 2718 h 2906"/>
                <a:gd name="T34" fmla="*/ 1938 w 2345"/>
                <a:gd name="T35" fmla="*/ 2749 h 2906"/>
                <a:gd name="T36" fmla="*/ 1907 w 2345"/>
                <a:gd name="T37" fmla="*/ 2562 h 2906"/>
                <a:gd name="T38" fmla="*/ 1969 w 2345"/>
                <a:gd name="T39" fmla="*/ 2468 h 2906"/>
                <a:gd name="T40" fmla="*/ 2063 w 2345"/>
                <a:gd name="T41" fmla="*/ 2312 h 2906"/>
                <a:gd name="T42" fmla="*/ 1969 w 2345"/>
                <a:gd name="T43" fmla="*/ 2187 h 2906"/>
                <a:gd name="T44" fmla="*/ 1844 w 2345"/>
                <a:gd name="T45" fmla="*/ 1937 h 2906"/>
                <a:gd name="T46" fmla="*/ 1719 w 2345"/>
                <a:gd name="T47" fmla="*/ 1749 h 2906"/>
                <a:gd name="T48" fmla="*/ 1844 w 2345"/>
                <a:gd name="T49" fmla="*/ 1718 h 2906"/>
                <a:gd name="T50" fmla="*/ 2063 w 2345"/>
                <a:gd name="T51" fmla="*/ 1530 h 2906"/>
                <a:gd name="T52" fmla="*/ 2344 w 2345"/>
                <a:gd name="T53" fmla="*/ 1499 h 2906"/>
                <a:gd name="T54" fmla="*/ 2313 w 2345"/>
                <a:gd name="T55" fmla="*/ 1124 h 2906"/>
                <a:gd name="T56" fmla="*/ 2282 w 2345"/>
                <a:gd name="T57" fmla="*/ 812 h 2906"/>
                <a:gd name="T58" fmla="*/ 2219 w 2345"/>
                <a:gd name="T59" fmla="*/ 593 h 2906"/>
                <a:gd name="T60" fmla="*/ 2032 w 2345"/>
                <a:gd name="T61" fmla="*/ 405 h 2906"/>
                <a:gd name="T62" fmla="*/ 1750 w 2345"/>
                <a:gd name="T63" fmla="*/ 312 h 2906"/>
                <a:gd name="T64" fmla="*/ 1594 w 2345"/>
                <a:gd name="T65" fmla="*/ 437 h 2906"/>
                <a:gd name="T66" fmla="*/ 1500 w 2345"/>
                <a:gd name="T67" fmla="*/ 562 h 2906"/>
                <a:gd name="T68" fmla="*/ 1313 w 2345"/>
                <a:gd name="T69" fmla="*/ 405 h 2906"/>
                <a:gd name="T70" fmla="*/ 1125 w 2345"/>
                <a:gd name="T71" fmla="*/ 249 h 2906"/>
                <a:gd name="T72" fmla="*/ 1219 w 2345"/>
                <a:gd name="T73" fmla="*/ 61 h 2906"/>
                <a:gd name="T74" fmla="*/ 1063 w 2345"/>
                <a:gd name="T75" fmla="*/ 0 h 2906"/>
                <a:gd name="T76" fmla="*/ 813 w 2345"/>
                <a:gd name="T77" fmla="*/ 155 h 2906"/>
                <a:gd name="T78" fmla="*/ 907 w 2345"/>
                <a:gd name="T79" fmla="*/ 405 h 2906"/>
                <a:gd name="T80" fmla="*/ 875 w 2345"/>
                <a:gd name="T81" fmla="*/ 562 h 2906"/>
                <a:gd name="T82" fmla="*/ 688 w 2345"/>
                <a:gd name="T83" fmla="*/ 655 h 2906"/>
                <a:gd name="T84" fmla="*/ 438 w 2345"/>
                <a:gd name="T85" fmla="*/ 718 h 2906"/>
                <a:gd name="T86" fmla="*/ 500 w 2345"/>
                <a:gd name="T87" fmla="*/ 780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5" h="2906">
                  <a:moveTo>
                    <a:pt x="438" y="812"/>
                  </a:moveTo>
                  <a:lnTo>
                    <a:pt x="500" y="937"/>
                  </a:lnTo>
                  <a:lnTo>
                    <a:pt x="438" y="1030"/>
                  </a:lnTo>
                  <a:lnTo>
                    <a:pt x="438" y="1093"/>
                  </a:lnTo>
                  <a:lnTo>
                    <a:pt x="438" y="1124"/>
                  </a:lnTo>
                  <a:lnTo>
                    <a:pt x="438" y="1155"/>
                  </a:lnTo>
                  <a:lnTo>
                    <a:pt x="375" y="1187"/>
                  </a:lnTo>
                  <a:lnTo>
                    <a:pt x="344" y="1218"/>
                  </a:lnTo>
                  <a:lnTo>
                    <a:pt x="219" y="1218"/>
                  </a:lnTo>
                  <a:lnTo>
                    <a:pt x="157" y="1218"/>
                  </a:lnTo>
                  <a:lnTo>
                    <a:pt x="125" y="1249"/>
                  </a:lnTo>
                  <a:lnTo>
                    <a:pt x="125" y="1280"/>
                  </a:lnTo>
                  <a:lnTo>
                    <a:pt x="32" y="1468"/>
                  </a:lnTo>
                  <a:lnTo>
                    <a:pt x="0" y="1530"/>
                  </a:lnTo>
                  <a:lnTo>
                    <a:pt x="32" y="1593"/>
                  </a:lnTo>
                  <a:lnTo>
                    <a:pt x="125" y="1624"/>
                  </a:lnTo>
                  <a:lnTo>
                    <a:pt x="125" y="1687"/>
                  </a:lnTo>
                  <a:lnTo>
                    <a:pt x="157" y="1780"/>
                  </a:lnTo>
                  <a:lnTo>
                    <a:pt x="125" y="1874"/>
                  </a:lnTo>
                  <a:lnTo>
                    <a:pt x="157" y="1937"/>
                  </a:lnTo>
                  <a:lnTo>
                    <a:pt x="219" y="1968"/>
                  </a:lnTo>
                  <a:lnTo>
                    <a:pt x="188" y="1999"/>
                  </a:lnTo>
                  <a:lnTo>
                    <a:pt x="188" y="2124"/>
                  </a:lnTo>
                  <a:lnTo>
                    <a:pt x="188" y="2187"/>
                  </a:lnTo>
                  <a:lnTo>
                    <a:pt x="282" y="2124"/>
                  </a:lnTo>
                  <a:lnTo>
                    <a:pt x="375" y="2187"/>
                  </a:lnTo>
                  <a:lnTo>
                    <a:pt x="438" y="2249"/>
                  </a:lnTo>
                  <a:lnTo>
                    <a:pt x="563" y="2218"/>
                  </a:lnTo>
                  <a:lnTo>
                    <a:pt x="625" y="2249"/>
                  </a:lnTo>
                  <a:lnTo>
                    <a:pt x="688" y="2249"/>
                  </a:lnTo>
                  <a:lnTo>
                    <a:pt x="688" y="2280"/>
                  </a:lnTo>
                  <a:lnTo>
                    <a:pt x="625" y="2405"/>
                  </a:lnTo>
                  <a:lnTo>
                    <a:pt x="625" y="2468"/>
                  </a:lnTo>
                  <a:lnTo>
                    <a:pt x="625" y="2562"/>
                  </a:lnTo>
                  <a:lnTo>
                    <a:pt x="625" y="2655"/>
                  </a:lnTo>
                  <a:lnTo>
                    <a:pt x="688" y="2780"/>
                  </a:lnTo>
                  <a:lnTo>
                    <a:pt x="719" y="2780"/>
                  </a:lnTo>
                  <a:lnTo>
                    <a:pt x="813" y="2749"/>
                  </a:lnTo>
                  <a:lnTo>
                    <a:pt x="844" y="2718"/>
                  </a:lnTo>
                  <a:lnTo>
                    <a:pt x="907" y="2718"/>
                  </a:lnTo>
                  <a:lnTo>
                    <a:pt x="969" y="2749"/>
                  </a:lnTo>
                  <a:lnTo>
                    <a:pt x="1219" y="2905"/>
                  </a:lnTo>
                  <a:lnTo>
                    <a:pt x="1250" y="2812"/>
                  </a:lnTo>
                  <a:lnTo>
                    <a:pt x="1313" y="2780"/>
                  </a:lnTo>
                  <a:lnTo>
                    <a:pt x="1407" y="2780"/>
                  </a:lnTo>
                  <a:lnTo>
                    <a:pt x="1469" y="2749"/>
                  </a:lnTo>
                  <a:lnTo>
                    <a:pt x="1500" y="2718"/>
                  </a:lnTo>
                  <a:lnTo>
                    <a:pt x="1532" y="2655"/>
                  </a:lnTo>
                  <a:lnTo>
                    <a:pt x="1625" y="2655"/>
                  </a:lnTo>
                  <a:lnTo>
                    <a:pt x="1719" y="2655"/>
                  </a:lnTo>
                  <a:lnTo>
                    <a:pt x="1782" y="2718"/>
                  </a:lnTo>
                  <a:lnTo>
                    <a:pt x="1844" y="2749"/>
                  </a:lnTo>
                  <a:lnTo>
                    <a:pt x="1907" y="2780"/>
                  </a:lnTo>
                  <a:lnTo>
                    <a:pt x="1938" y="2749"/>
                  </a:lnTo>
                  <a:lnTo>
                    <a:pt x="1938" y="2718"/>
                  </a:lnTo>
                  <a:lnTo>
                    <a:pt x="1938" y="2655"/>
                  </a:lnTo>
                  <a:lnTo>
                    <a:pt x="1907" y="2562"/>
                  </a:lnTo>
                  <a:lnTo>
                    <a:pt x="1844" y="2562"/>
                  </a:lnTo>
                  <a:lnTo>
                    <a:pt x="1938" y="2499"/>
                  </a:lnTo>
                  <a:lnTo>
                    <a:pt x="1969" y="2468"/>
                  </a:lnTo>
                  <a:lnTo>
                    <a:pt x="2000" y="2468"/>
                  </a:lnTo>
                  <a:lnTo>
                    <a:pt x="2000" y="2405"/>
                  </a:lnTo>
                  <a:lnTo>
                    <a:pt x="2063" y="2312"/>
                  </a:lnTo>
                  <a:lnTo>
                    <a:pt x="2125" y="2280"/>
                  </a:lnTo>
                  <a:lnTo>
                    <a:pt x="2032" y="2218"/>
                  </a:lnTo>
                  <a:lnTo>
                    <a:pt x="1969" y="2187"/>
                  </a:lnTo>
                  <a:lnTo>
                    <a:pt x="1907" y="2124"/>
                  </a:lnTo>
                  <a:lnTo>
                    <a:pt x="1907" y="1999"/>
                  </a:lnTo>
                  <a:lnTo>
                    <a:pt x="1844" y="1937"/>
                  </a:lnTo>
                  <a:lnTo>
                    <a:pt x="1782" y="1905"/>
                  </a:lnTo>
                  <a:lnTo>
                    <a:pt x="1750" y="1780"/>
                  </a:lnTo>
                  <a:lnTo>
                    <a:pt x="1719" y="1749"/>
                  </a:lnTo>
                  <a:lnTo>
                    <a:pt x="1719" y="1718"/>
                  </a:lnTo>
                  <a:lnTo>
                    <a:pt x="1750" y="1718"/>
                  </a:lnTo>
                  <a:lnTo>
                    <a:pt x="1844" y="1718"/>
                  </a:lnTo>
                  <a:lnTo>
                    <a:pt x="1938" y="1624"/>
                  </a:lnTo>
                  <a:lnTo>
                    <a:pt x="1969" y="1624"/>
                  </a:lnTo>
                  <a:lnTo>
                    <a:pt x="2063" y="1530"/>
                  </a:lnTo>
                  <a:lnTo>
                    <a:pt x="2188" y="1499"/>
                  </a:lnTo>
                  <a:lnTo>
                    <a:pt x="2219" y="1468"/>
                  </a:lnTo>
                  <a:lnTo>
                    <a:pt x="2344" y="1499"/>
                  </a:lnTo>
                  <a:lnTo>
                    <a:pt x="2313" y="1374"/>
                  </a:lnTo>
                  <a:lnTo>
                    <a:pt x="2313" y="1187"/>
                  </a:lnTo>
                  <a:lnTo>
                    <a:pt x="2313" y="1124"/>
                  </a:lnTo>
                  <a:lnTo>
                    <a:pt x="2282" y="1030"/>
                  </a:lnTo>
                  <a:lnTo>
                    <a:pt x="2282" y="937"/>
                  </a:lnTo>
                  <a:lnTo>
                    <a:pt x="2282" y="812"/>
                  </a:lnTo>
                  <a:lnTo>
                    <a:pt x="2219" y="780"/>
                  </a:lnTo>
                  <a:lnTo>
                    <a:pt x="2219" y="687"/>
                  </a:lnTo>
                  <a:lnTo>
                    <a:pt x="2219" y="593"/>
                  </a:lnTo>
                  <a:lnTo>
                    <a:pt x="2282" y="468"/>
                  </a:lnTo>
                  <a:lnTo>
                    <a:pt x="2157" y="437"/>
                  </a:lnTo>
                  <a:lnTo>
                    <a:pt x="2032" y="405"/>
                  </a:lnTo>
                  <a:lnTo>
                    <a:pt x="2000" y="312"/>
                  </a:lnTo>
                  <a:lnTo>
                    <a:pt x="1907" y="312"/>
                  </a:lnTo>
                  <a:lnTo>
                    <a:pt x="1750" y="312"/>
                  </a:lnTo>
                  <a:lnTo>
                    <a:pt x="1719" y="405"/>
                  </a:lnTo>
                  <a:lnTo>
                    <a:pt x="1657" y="437"/>
                  </a:lnTo>
                  <a:lnTo>
                    <a:pt x="1594" y="437"/>
                  </a:lnTo>
                  <a:lnTo>
                    <a:pt x="1532" y="437"/>
                  </a:lnTo>
                  <a:lnTo>
                    <a:pt x="1532" y="499"/>
                  </a:lnTo>
                  <a:lnTo>
                    <a:pt x="1500" y="562"/>
                  </a:lnTo>
                  <a:lnTo>
                    <a:pt x="1469" y="468"/>
                  </a:lnTo>
                  <a:lnTo>
                    <a:pt x="1438" y="405"/>
                  </a:lnTo>
                  <a:lnTo>
                    <a:pt x="1313" y="405"/>
                  </a:lnTo>
                  <a:lnTo>
                    <a:pt x="1250" y="405"/>
                  </a:lnTo>
                  <a:lnTo>
                    <a:pt x="1250" y="312"/>
                  </a:lnTo>
                  <a:lnTo>
                    <a:pt x="1125" y="249"/>
                  </a:lnTo>
                  <a:lnTo>
                    <a:pt x="1094" y="155"/>
                  </a:lnTo>
                  <a:lnTo>
                    <a:pt x="1125" y="124"/>
                  </a:lnTo>
                  <a:lnTo>
                    <a:pt x="1219" y="61"/>
                  </a:lnTo>
                  <a:lnTo>
                    <a:pt x="1094" y="61"/>
                  </a:lnTo>
                  <a:lnTo>
                    <a:pt x="1063" y="61"/>
                  </a:lnTo>
                  <a:lnTo>
                    <a:pt x="1063" y="0"/>
                  </a:lnTo>
                  <a:lnTo>
                    <a:pt x="844" y="0"/>
                  </a:lnTo>
                  <a:lnTo>
                    <a:pt x="813" y="93"/>
                  </a:lnTo>
                  <a:lnTo>
                    <a:pt x="813" y="155"/>
                  </a:lnTo>
                  <a:lnTo>
                    <a:pt x="875" y="155"/>
                  </a:lnTo>
                  <a:lnTo>
                    <a:pt x="875" y="249"/>
                  </a:lnTo>
                  <a:lnTo>
                    <a:pt x="907" y="405"/>
                  </a:lnTo>
                  <a:lnTo>
                    <a:pt x="907" y="593"/>
                  </a:lnTo>
                  <a:lnTo>
                    <a:pt x="875" y="593"/>
                  </a:lnTo>
                  <a:lnTo>
                    <a:pt x="875" y="562"/>
                  </a:lnTo>
                  <a:lnTo>
                    <a:pt x="844" y="624"/>
                  </a:lnTo>
                  <a:lnTo>
                    <a:pt x="813" y="687"/>
                  </a:lnTo>
                  <a:lnTo>
                    <a:pt x="688" y="655"/>
                  </a:lnTo>
                  <a:lnTo>
                    <a:pt x="594" y="655"/>
                  </a:lnTo>
                  <a:lnTo>
                    <a:pt x="563" y="687"/>
                  </a:lnTo>
                  <a:lnTo>
                    <a:pt x="438" y="718"/>
                  </a:lnTo>
                  <a:lnTo>
                    <a:pt x="438" y="749"/>
                  </a:lnTo>
                  <a:lnTo>
                    <a:pt x="500" y="749"/>
                  </a:lnTo>
                  <a:lnTo>
                    <a:pt x="500" y="780"/>
                  </a:lnTo>
                  <a:lnTo>
                    <a:pt x="438" y="812"/>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5" name="Freeform 71">
              <a:extLst>
                <a:ext uri="{FF2B5EF4-FFF2-40B4-BE49-F238E27FC236}">
                  <a16:creationId xmlns:a16="http://schemas.microsoft.com/office/drawing/2014/main" id="{03902411-5F62-4F1F-A48B-6CDA1E1F2980}"/>
                </a:ext>
              </a:extLst>
            </p:cNvPr>
            <p:cNvSpPr>
              <a:spLocks noChangeArrowheads="1"/>
            </p:cNvSpPr>
            <p:nvPr/>
          </p:nvSpPr>
          <p:spPr bwMode="auto">
            <a:xfrm>
              <a:off x="4191000" y="3789363"/>
              <a:ext cx="844550" cy="1046162"/>
            </a:xfrm>
            <a:custGeom>
              <a:avLst/>
              <a:gdLst>
                <a:gd name="T0" fmla="*/ 438 w 2345"/>
                <a:gd name="T1" fmla="*/ 1030 h 2906"/>
                <a:gd name="T2" fmla="*/ 438 w 2345"/>
                <a:gd name="T3" fmla="*/ 1155 h 2906"/>
                <a:gd name="T4" fmla="*/ 219 w 2345"/>
                <a:gd name="T5" fmla="*/ 1218 h 2906"/>
                <a:gd name="T6" fmla="*/ 125 w 2345"/>
                <a:gd name="T7" fmla="*/ 1280 h 2906"/>
                <a:gd name="T8" fmla="*/ 32 w 2345"/>
                <a:gd name="T9" fmla="*/ 1593 h 2906"/>
                <a:gd name="T10" fmla="*/ 157 w 2345"/>
                <a:gd name="T11" fmla="*/ 1780 h 2906"/>
                <a:gd name="T12" fmla="*/ 219 w 2345"/>
                <a:gd name="T13" fmla="*/ 1968 h 2906"/>
                <a:gd name="T14" fmla="*/ 188 w 2345"/>
                <a:gd name="T15" fmla="*/ 2187 h 2906"/>
                <a:gd name="T16" fmla="*/ 438 w 2345"/>
                <a:gd name="T17" fmla="*/ 2249 h 2906"/>
                <a:gd name="T18" fmla="*/ 688 w 2345"/>
                <a:gd name="T19" fmla="*/ 2249 h 2906"/>
                <a:gd name="T20" fmla="*/ 625 w 2345"/>
                <a:gd name="T21" fmla="*/ 2468 h 2906"/>
                <a:gd name="T22" fmla="*/ 688 w 2345"/>
                <a:gd name="T23" fmla="*/ 2780 h 2906"/>
                <a:gd name="T24" fmla="*/ 844 w 2345"/>
                <a:gd name="T25" fmla="*/ 2718 h 2906"/>
                <a:gd name="T26" fmla="*/ 1219 w 2345"/>
                <a:gd name="T27" fmla="*/ 2905 h 2906"/>
                <a:gd name="T28" fmla="*/ 1407 w 2345"/>
                <a:gd name="T29" fmla="*/ 2780 h 2906"/>
                <a:gd name="T30" fmla="*/ 1532 w 2345"/>
                <a:gd name="T31" fmla="*/ 2655 h 2906"/>
                <a:gd name="T32" fmla="*/ 1782 w 2345"/>
                <a:gd name="T33" fmla="*/ 2718 h 2906"/>
                <a:gd name="T34" fmla="*/ 1938 w 2345"/>
                <a:gd name="T35" fmla="*/ 2749 h 2906"/>
                <a:gd name="T36" fmla="*/ 1907 w 2345"/>
                <a:gd name="T37" fmla="*/ 2562 h 2906"/>
                <a:gd name="T38" fmla="*/ 1969 w 2345"/>
                <a:gd name="T39" fmla="*/ 2468 h 2906"/>
                <a:gd name="T40" fmla="*/ 2063 w 2345"/>
                <a:gd name="T41" fmla="*/ 2312 h 2906"/>
                <a:gd name="T42" fmla="*/ 1969 w 2345"/>
                <a:gd name="T43" fmla="*/ 2187 h 2906"/>
                <a:gd name="T44" fmla="*/ 1844 w 2345"/>
                <a:gd name="T45" fmla="*/ 1937 h 2906"/>
                <a:gd name="T46" fmla="*/ 1719 w 2345"/>
                <a:gd name="T47" fmla="*/ 1749 h 2906"/>
                <a:gd name="T48" fmla="*/ 1844 w 2345"/>
                <a:gd name="T49" fmla="*/ 1718 h 2906"/>
                <a:gd name="T50" fmla="*/ 2063 w 2345"/>
                <a:gd name="T51" fmla="*/ 1530 h 2906"/>
                <a:gd name="T52" fmla="*/ 2344 w 2345"/>
                <a:gd name="T53" fmla="*/ 1499 h 2906"/>
                <a:gd name="T54" fmla="*/ 2313 w 2345"/>
                <a:gd name="T55" fmla="*/ 1124 h 2906"/>
                <a:gd name="T56" fmla="*/ 2282 w 2345"/>
                <a:gd name="T57" fmla="*/ 812 h 2906"/>
                <a:gd name="T58" fmla="*/ 2219 w 2345"/>
                <a:gd name="T59" fmla="*/ 593 h 2906"/>
                <a:gd name="T60" fmla="*/ 2032 w 2345"/>
                <a:gd name="T61" fmla="*/ 405 h 2906"/>
                <a:gd name="T62" fmla="*/ 1750 w 2345"/>
                <a:gd name="T63" fmla="*/ 312 h 2906"/>
                <a:gd name="T64" fmla="*/ 1594 w 2345"/>
                <a:gd name="T65" fmla="*/ 437 h 2906"/>
                <a:gd name="T66" fmla="*/ 1500 w 2345"/>
                <a:gd name="T67" fmla="*/ 562 h 2906"/>
                <a:gd name="T68" fmla="*/ 1313 w 2345"/>
                <a:gd name="T69" fmla="*/ 405 h 2906"/>
                <a:gd name="T70" fmla="*/ 1125 w 2345"/>
                <a:gd name="T71" fmla="*/ 249 h 2906"/>
                <a:gd name="T72" fmla="*/ 1219 w 2345"/>
                <a:gd name="T73" fmla="*/ 61 h 2906"/>
                <a:gd name="T74" fmla="*/ 1063 w 2345"/>
                <a:gd name="T75" fmla="*/ 0 h 2906"/>
                <a:gd name="T76" fmla="*/ 813 w 2345"/>
                <a:gd name="T77" fmla="*/ 155 h 2906"/>
                <a:gd name="T78" fmla="*/ 907 w 2345"/>
                <a:gd name="T79" fmla="*/ 405 h 2906"/>
                <a:gd name="T80" fmla="*/ 875 w 2345"/>
                <a:gd name="T81" fmla="*/ 562 h 2906"/>
                <a:gd name="T82" fmla="*/ 688 w 2345"/>
                <a:gd name="T83" fmla="*/ 655 h 2906"/>
                <a:gd name="T84" fmla="*/ 438 w 2345"/>
                <a:gd name="T85" fmla="*/ 718 h 2906"/>
                <a:gd name="T86" fmla="*/ 500 w 2345"/>
                <a:gd name="T87" fmla="*/ 780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5" h="2906">
                  <a:moveTo>
                    <a:pt x="438" y="812"/>
                  </a:moveTo>
                  <a:lnTo>
                    <a:pt x="500" y="937"/>
                  </a:lnTo>
                  <a:lnTo>
                    <a:pt x="438" y="1030"/>
                  </a:lnTo>
                  <a:lnTo>
                    <a:pt x="438" y="1093"/>
                  </a:lnTo>
                  <a:lnTo>
                    <a:pt x="438" y="1124"/>
                  </a:lnTo>
                  <a:lnTo>
                    <a:pt x="438" y="1155"/>
                  </a:lnTo>
                  <a:lnTo>
                    <a:pt x="375" y="1187"/>
                  </a:lnTo>
                  <a:lnTo>
                    <a:pt x="344" y="1218"/>
                  </a:lnTo>
                  <a:lnTo>
                    <a:pt x="219" y="1218"/>
                  </a:lnTo>
                  <a:lnTo>
                    <a:pt x="157" y="1218"/>
                  </a:lnTo>
                  <a:lnTo>
                    <a:pt x="125" y="1249"/>
                  </a:lnTo>
                  <a:lnTo>
                    <a:pt x="125" y="1280"/>
                  </a:lnTo>
                  <a:lnTo>
                    <a:pt x="32" y="1468"/>
                  </a:lnTo>
                  <a:lnTo>
                    <a:pt x="0" y="1530"/>
                  </a:lnTo>
                  <a:lnTo>
                    <a:pt x="32" y="1593"/>
                  </a:lnTo>
                  <a:lnTo>
                    <a:pt x="125" y="1624"/>
                  </a:lnTo>
                  <a:lnTo>
                    <a:pt x="125" y="1687"/>
                  </a:lnTo>
                  <a:lnTo>
                    <a:pt x="157" y="1780"/>
                  </a:lnTo>
                  <a:lnTo>
                    <a:pt x="125" y="1874"/>
                  </a:lnTo>
                  <a:lnTo>
                    <a:pt x="157" y="1937"/>
                  </a:lnTo>
                  <a:lnTo>
                    <a:pt x="219" y="1968"/>
                  </a:lnTo>
                  <a:lnTo>
                    <a:pt x="188" y="1999"/>
                  </a:lnTo>
                  <a:lnTo>
                    <a:pt x="188" y="2124"/>
                  </a:lnTo>
                  <a:lnTo>
                    <a:pt x="188" y="2187"/>
                  </a:lnTo>
                  <a:lnTo>
                    <a:pt x="282" y="2124"/>
                  </a:lnTo>
                  <a:lnTo>
                    <a:pt x="375" y="2187"/>
                  </a:lnTo>
                  <a:lnTo>
                    <a:pt x="438" y="2249"/>
                  </a:lnTo>
                  <a:lnTo>
                    <a:pt x="563" y="2218"/>
                  </a:lnTo>
                  <a:lnTo>
                    <a:pt x="625" y="2249"/>
                  </a:lnTo>
                  <a:lnTo>
                    <a:pt x="688" y="2249"/>
                  </a:lnTo>
                  <a:lnTo>
                    <a:pt x="688" y="2280"/>
                  </a:lnTo>
                  <a:lnTo>
                    <a:pt x="625" y="2405"/>
                  </a:lnTo>
                  <a:lnTo>
                    <a:pt x="625" y="2468"/>
                  </a:lnTo>
                  <a:lnTo>
                    <a:pt x="625" y="2562"/>
                  </a:lnTo>
                  <a:lnTo>
                    <a:pt x="625" y="2655"/>
                  </a:lnTo>
                  <a:lnTo>
                    <a:pt x="688" y="2780"/>
                  </a:lnTo>
                  <a:lnTo>
                    <a:pt x="719" y="2780"/>
                  </a:lnTo>
                  <a:lnTo>
                    <a:pt x="813" y="2749"/>
                  </a:lnTo>
                  <a:lnTo>
                    <a:pt x="844" y="2718"/>
                  </a:lnTo>
                  <a:lnTo>
                    <a:pt x="907" y="2718"/>
                  </a:lnTo>
                  <a:lnTo>
                    <a:pt x="969" y="2749"/>
                  </a:lnTo>
                  <a:lnTo>
                    <a:pt x="1219" y="2905"/>
                  </a:lnTo>
                  <a:lnTo>
                    <a:pt x="1250" y="2812"/>
                  </a:lnTo>
                  <a:lnTo>
                    <a:pt x="1313" y="2780"/>
                  </a:lnTo>
                  <a:lnTo>
                    <a:pt x="1407" y="2780"/>
                  </a:lnTo>
                  <a:lnTo>
                    <a:pt x="1469" y="2749"/>
                  </a:lnTo>
                  <a:lnTo>
                    <a:pt x="1500" y="2718"/>
                  </a:lnTo>
                  <a:lnTo>
                    <a:pt x="1532" y="2655"/>
                  </a:lnTo>
                  <a:lnTo>
                    <a:pt x="1625" y="2655"/>
                  </a:lnTo>
                  <a:lnTo>
                    <a:pt x="1719" y="2655"/>
                  </a:lnTo>
                  <a:lnTo>
                    <a:pt x="1782" y="2718"/>
                  </a:lnTo>
                  <a:lnTo>
                    <a:pt x="1844" y="2749"/>
                  </a:lnTo>
                  <a:lnTo>
                    <a:pt x="1907" y="2780"/>
                  </a:lnTo>
                  <a:lnTo>
                    <a:pt x="1938" y="2749"/>
                  </a:lnTo>
                  <a:lnTo>
                    <a:pt x="1938" y="2718"/>
                  </a:lnTo>
                  <a:lnTo>
                    <a:pt x="1938" y="2655"/>
                  </a:lnTo>
                  <a:lnTo>
                    <a:pt x="1907" y="2562"/>
                  </a:lnTo>
                  <a:lnTo>
                    <a:pt x="1844" y="2562"/>
                  </a:lnTo>
                  <a:lnTo>
                    <a:pt x="1938" y="2499"/>
                  </a:lnTo>
                  <a:lnTo>
                    <a:pt x="1969" y="2468"/>
                  </a:lnTo>
                  <a:lnTo>
                    <a:pt x="2000" y="2468"/>
                  </a:lnTo>
                  <a:lnTo>
                    <a:pt x="2000" y="2405"/>
                  </a:lnTo>
                  <a:lnTo>
                    <a:pt x="2063" y="2312"/>
                  </a:lnTo>
                  <a:lnTo>
                    <a:pt x="2125" y="2280"/>
                  </a:lnTo>
                  <a:lnTo>
                    <a:pt x="2032" y="2218"/>
                  </a:lnTo>
                  <a:lnTo>
                    <a:pt x="1969" y="2187"/>
                  </a:lnTo>
                  <a:lnTo>
                    <a:pt x="1907" y="2124"/>
                  </a:lnTo>
                  <a:lnTo>
                    <a:pt x="1907" y="1999"/>
                  </a:lnTo>
                  <a:lnTo>
                    <a:pt x="1844" y="1937"/>
                  </a:lnTo>
                  <a:lnTo>
                    <a:pt x="1782" y="1905"/>
                  </a:lnTo>
                  <a:lnTo>
                    <a:pt x="1750" y="1780"/>
                  </a:lnTo>
                  <a:lnTo>
                    <a:pt x="1719" y="1749"/>
                  </a:lnTo>
                  <a:lnTo>
                    <a:pt x="1719" y="1718"/>
                  </a:lnTo>
                  <a:lnTo>
                    <a:pt x="1750" y="1718"/>
                  </a:lnTo>
                  <a:lnTo>
                    <a:pt x="1844" y="1718"/>
                  </a:lnTo>
                  <a:lnTo>
                    <a:pt x="1938" y="1624"/>
                  </a:lnTo>
                  <a:lnTo>
                    <a:pt x="1969" y="1624"/>
                  </a:lnTo>
                  <a:lnTo>
                    <a:pt x="2063" y="1530"/>
                  </a:lnTo>
                  <a:lnTo>
                    <a:pt x="2188" y="1499"/>
                  </a:lnTo>
                  <a:lnTo>
                    <a:pt x="2219" y="1468"/>
                  </a:lnTo>
                  <a:lnTo>
                    <a:pt x="2344" y="1499"/>
                  </a:lnTo>
                  <a:lnTo>
                    <a:pt x="2313" y="1374"/>
                  </a:lnTo>
                  <a:lnTo>
                    <a:pt x="2313" y="1187"/>
                  </a:lnTo>
                  <a:lnTo>
                    <a:pt x="2313" y="1124"/>
                  </a:lnTo>
                  <a:lnTo>
                    <a:pt x="2282" y="1030"/>
                  </a:lnTo>
                  <a:lnTo>
                    <a:pt x="2282" y="937"/>
                  </a:lnTo>
                  <a:lnTo>
                    <a:pt x="2282" y="812"/>
                  </a:lnTo>
                  <a:lnTo>
                    <a:pt x="2219" y="780"/>
                  </a:lnTo>
                  <a:lnTo>
                    <a:pt x="2219" y="687"/>
                  </a:lnTo>
                  <a:lnTo>
                    <a:pt x="2219" y="593"/>
                  </a:lnTo>
                  <a:lnTo>
                    <a:pt x="2282" y="468"/>
                  </a:lnTo>
                  <a:lnTo>
                    <a:pt x="2157" y="437"/>
                  </a:lnTo>
                  <a:lnTo>
                    <a:pt x="2032" y="405"/>
                  </a:lnTo>
                  <a:lnTo>
                    <a:pt x="2000" y="312"/>
                  </a:lnTo>
                  <a:lnTo>
                    <a:pt x="1907" y="312"/>
                  </a:lnTo>
                  <a:lnTo>
                    <a:pt x="1750" y="312"/>
                  </a:lnTo>
                  <a:lnTo>
                    <a:pt x="1719" y="405"/>
                  </a:lnTo>
                  <a:lnTo>
                    <a:pt x="1657" y="437"/>
                  </a:lnTo>
                  <a:lnTo>
                    <a:pt x="1594" y="437"/>
                  </a:lnTo>
                  <a:lnTo>
                    <a:pt x="1532" y="437"/>
                  </a:lnTo>
                  <a:lnTo>
                    <a:pt x="1532" y="499"/>
                  </a:lnTo>
                  <a:lnTo>
                    <a:pt x="1500" y="562"/>
                  </a:lnTo>
                  <a:lnTo>
                    <a:pt x="1469" y="468"/>
                  </a:lnTo>
                  <a:lnTo>
                    <a:pt x="1438" y="405"/>
                  </a:lnTo>
                  <a:lnTo>
                    <a:pt x="1313" y="405"/>
                  </a:lnTo>
                  <a:lnTo>
                    <a:pt x="1250" y="405"/>
                  </a:lnTo>
                  <a:lnTo>
                    <a:pt x="1250" y="312"/>
                  </a:lnTo>
                  <a:lnTo>
                    <a:pt x="1125" y="249"/>
                  </a:lnTo>
                  <a:lnTo>
                    <a:pt x="1094" y="155"/>
                  </a:lnTo>
                  <a:lnTo>
                    <a:pt x="1125" y="124"/>
                  </a:lnTo>
                  <a:lnTo>
                    <a:pt x="1219" y="61"/>
                  </a:lnTo>
                  <a:lnTo>
                    <a:pt x="1094" y="61"/>
                  </a:lnTo>
                  <a:lnTo>
                    <a:pt x="1063" y="61"/>
                  </a:lnTo>
                  <a:lnTo>
                    <a:pt x="1063" y="0"/>
                  </a:lnTo>
                  <a:lnTo>
                    <a:pt x="844" y="0"/>
                  </a:lnTo>
                  <a:lnTo>
                    <a:pt x="813" y="93"/>
                  </a:lnTo>
                  <a:lnTo>
                    <a:pt x="813" y="155"/>
                  </a:lnTo>
                  <a:lnTo>
                    <a:pt x="875" y="155"/>
                  </a:lnTo>
                  <a:lnTo>
                    <a:pt x="875" y="249"/>
                  </a:lnTo>
                  <a:lnTo>
                    <a:pt x="907" y="405"/>
                  </a:lnTo>
                  <a:lnTo>
                    <a:pt x="907" y="593"/>
                  </a:lnTo>
                  <a:lnTo>
                    <a:pt x="875" y="593"/>
                  </a:lnTo>
                  <a:lnTo>
                    <a:pt x="875" y="562"/>
                  </a:lnTo>
                  <a:lnTo>
                    <a:pt x="844" y="624"/>
                  </a:lnTo>
                  <a:lnTo>
                    <a:pt x="813" y="687"/>
                  </a:lnTo>
                  <a:lnTo>
                    <a:pt x="688" y="655"/>
                  </a:lnTo>
                  <a:lnTo>
                    <a:pt x="594" y="655"/>
                  </a:lnTo>
                  <a:lnTo>
                    <a:pt x="563" y="687"/>
                  </a:lnTo>
                  <a:lnTo>
                    <a:pt x="438" y="718"/>
                  </a:lnTo>
                  <a:lnTo>
                    <a:pt x="438" y="749"/>
                  </a:lnTo>
                  <a:lnTo>
                    <a:pt x="500" y="749"/>
                  </a:lnTo>
                  <a:lnTo>
                    <a:pt x="500" y="780"/>
                  </a:lnTo>
                  <a:lnTo>
                    <a:pt x="438" y="812"/>
                  </a:lnTo>
                </a:path>
              </a:pathLst>
            </a:custGeom>
            <a:solidFill>
              <a:schemeClr val="accent2"/>
            </a:solid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6" name="Freeform 72">
              <a:extLst>
                <a:ext uri="{FF2B5EF4-FFF2-40B4-BE49-F238E27FC236}">
                  <a16:creationId xmlns:a16="http://schemas.microsoft.com/office/drawing/2014/main" id="{F4A16785-F1B4-4BDE-A63D-6A105334C88E}"/>
                </a:ext>
              </a:extLst>
            </p:cNvPr>
            <p:cNvSpPr>
              <a:spLocks noChangeArrowheads="1"/>
            </p:cNvSpPr>
            <p:nvPr/>
          </p:nvSpPr>
          <p:spPr bwMode="auto">
            <a:xfrm>
              <a:off x="4460875" y="5375275"/>
              <a:ext cx="112713" cy="203200"/>
            </a:xfrm>
            <a:custGeom>
              <a:avLst/>
              <a:gdLst>
                <a:gd name="T0" fmla="*/ 219 w 314"/>
                <a:gd name="T1" fmla="*/ 0 h 564"/>
                <a:gd name="T2" fmla="*/ 157 w 314"/>
                <a:gd name="T3" fmla="*/ 32 h 564"/>
                <a:gd name="T4" fmla="*/ 157 w 314"/>
                <a:gd name="T5" fmla="*/ 94 h 564"/>
                <a:gd name="T6" fmla="*/ 0 w 314"/>
                <a:gd name="T7" fmla="*/ 250 h 564"/>
                <a:gd name="T8" fmla="*/ 0 w 314"/>
                <a:gd name="T9" fmla="*/ 344 h 564"/>
                <a:gd name="T10" fmla="*/ 0 w 314"/>
                <a:gd name="T11" fmla="*/ 438 h 564"/>
                <a:gd name="T12" fmla="*/ 94 w 314"/>
                <a:gd name="T13" fmla="*/ 563 h 564"/>
                <a:gd name="T14" fmla="*/ 157 w 314"/>
                <a:gd name="T15" fmla="*/ 563 h 564"/>
                <a:gd name="T16" fmla="*/ 219 w 314"/>
                <a:gd name="T17" fmla="*/ 563 h 564"/>
                <a:gd name="T18" fmla="*/ 219 w 314"/>
                <a:gd name="T19" fmla="*/ 469 h 564"/>
                <a:gd name="T20" fmla="*/ 219 w 314"/>
                <a:gd name="T21" fmla="*/ 344 h 564"/>
                <a:gd name="T22" fmla="*/ 282 w 314"/>
                <a:gd name="T23" fmla="*/ 344 h 564"/>
                <a:gd name="T24" fmla="*/ 313 w 314"/>
                <a:gd name="T25" fmla="*/ 313 h 564"/>
                <a:gd name="T26" fmla="*/ 282 w 314"/>
                <a:gd name="T27" fmla="*/ 250 h 564"/>
                <a:gd name="T28" fmla="*/ 282 w 314"/>
                <a:gd name="T29" fmla="*/ 157 h 564"/>
                <a:gd name="T30" fmla="*/ 219 w 314"/>
                <a:gd name="T31" fmla="*/ 63 h 564"/>
                <a:gd name="T32" fmla="*/ 219 w 314"/>
                <a:gd name="T3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564">
                  <a:moveTo>
                    <a:pt x="219" y="0"/>
                  </a:moveTo>
                  <a:lnTo>
                    <a:pt x="157" y="32"/>
                  </a:lnTo>
                  <a:lnTo>
                    <a:pt x="157" y="94"/>
                  </a:lnTo>
                  <a:lnTo>
                    <a:pt x="0" y="250"/>
                  </a:lnTo>
                  <a:lnTo>
                    <a:pt x="0" y="344"/>
                  </a:lnTo>
                  <a:lnTo>
                    <a:pt x="0" y="438"/>
                  </a:lnTo>
                  <a:lnTo>
                    <a:pt x="94" y="563"/>
                  </a:lnTo>
                  <a:lnTo>
                    <a:pt x="157" y="563"/>
                  </a:lnTo>
                  <a:lnTo>
                    <a:pt x="219" y="563"/>
                  </a:lnTo>
                  <a:lnTo>
                    <a:pt x="219" y="469"/>
                  </a:lnTo>
                  <a:lnTo>
                    <a:pt x="219" y="344"/>
                  </a:lnTo>
                  <a:lnTo>
                    <a:pt x="282" y="344"/>
                  </a:lnTo>
                  <a:lnTo>
                    <a:pt x="313" y="313"/>
                  </a:lnTo>
                  <a:lnTo>
                    <a:pt x="282" y="250"/>
                  </a:lnTo>
                  <a:lnTo>
                    <a:pt x="282" y="157"/>
                  </a:lnTo>
                  <a:lnTo>
                    <a:pt x="219" y="63"/>
                  </a:lnTo>
                  <a:lnTo>
                    <a:pt x="219" y="0"/>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7" name="Freeform 73">
              <a:extLst>
                <a:ext uri="{FF2B5EF4-FFF2-40B4-BE49-F238E27FC236}">
                  <a16:creationId xmlns:a16="http://schemas.microsoft.com/office/drawing/2014/main" id="{9B25587C-9ABC-46C5-9EE3-27ED4386C69E}"/>
                </a:ext>
              </a:extLst>
            </p:cNvPr>
            <p:cNvSpPr>
              <a:spLocks noChangeArrowheads="1"/>
            </p:cNvSpPr>
            <p:nvPr/>
          </p:nvSpPr>
          <p:spPr bwMode="auto">
            <a:xfrm>
              <a:off x="4460875" y="5375275"/>
              <a:ext cx="112713" cy="203200"/>
            </a:xfrm>
            <a:custGeom>
              <a:avLst/>
              <a:gdLst>
                <a:gd name="T0" fmla="*/ 219 w 314"/>
                <a:gd name="T1" fmla="*/ 0 h 564"/>
                <a:gd name="T2" fmla="*/ 157 w 314"/>
                <a:gd name="T3" fmla="*/ 32 h 564"/>
                <a:gd name="T4" fmla="*/ 157 w 314"/>
                <a:gd name="T5" fmla="*/ 94 h 564"/>
                <a:gd name="T6" fmla="*/ 0 w 314"/>
                <a:gd name="T7" fmla="*/ 250 h 564"/>
                <a:gd name="T8" fmla="*/ 0 w 314"/>
                <a:gd name="T9" fmla="*/ 344 h 564"/>
                <a:gd name="T10" fmla="*/ 0 w 314"/>
                <a:gd name="T11" fmla="*/ 438 h 564"/>
                <a:gd name="T12" fmla="*/ 94 w 314"/>
                <a:gd name="T13" fmla="*/ 563 h 564"/>
                <a:gd name="T14" fmla="*/ 157 w 314"/>
                <a:gd name="T15" fmla="*/ 563 h 564"/>
                <a:gd name="T16" fmla="*/ 219 w 314"/>
                <a:gd name="T17" fmla="*/ 563 h 564"/>
                <a:gd name="T18" fmla="*/ 219 w 314"/>
                <a:gd name="T19" fmla="*/ 469 h 564"/>
                <a:gd name="T20" fmla="*/ 219 w 314"/>
                <a:gd name="T21" fmla="*/ 344 h 564"/>
                <a:gd name="T22" fmla="*/ 282 w 314"/>
                <a:gd name="T23" fmla="*/ 344 h 564"/>
                <a:gd name="T24" fmla="*/ 313 w 314"/>
                <a:gd name="T25" fmla="*/ 313 h 564"/>
                <a:gd name="T26" fmla="*/ 282 w 314"/>
                <a:gd name="T27" fmla="*/ 250 h 564"/>
                <a:gd name="T28" fmla="*/ 282 w 314"/>
                <a:gd name="T29" fmla="*/ 157 h 564"/>
                <a:gd name="T30" fmla="*/ 219 w 314"/>
                <a:gd name="T31" fmla="*/ 63 h 564"/>
                <a:gd name="T32" fmla="*/ 219 w 314"/>
                <a:gd name="T3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564">
                  <a:moveTo>
                    <a:pt x="219" y="0"/>
                  </a:moveTo>
                  <a:lnTo>
                    <a:pt x="157" y="32"/>
                  </a:lnTo>
                  <a:lnTo>
                    <a:pt x="157" y="94"/>
                  </a:lnTo>
                  <a:lnTo>
                    <a:pt x="0" y="250"/>
                  </a:lnTo>
                  <a:lnTo>
                    <a:pt x="0" y="344"/>
                  </a:lnTo>
                  <a:lnTo>
                    <a:pt x="0" y="438"/>
                  </a:lnTo>
                  <a:lnTo>
                    <a:pt x="94" y="563"/>
                  </a:lnTo>
                  <a:lnTo>
                    <a:pt x="157" y="563"/>
                  </a:lnTo>
                  <a:lnTo>
                    <a:pt x="219" y="563"/>
                  </a:lnTo>
                  <a:lnTo>
                    <a:pt x="219" y="469"/>
                  </a:lnTo>
                  <a:lnTo>
                    <a:pt x="219" y="344"/>
                  </a:lnTo>
                  <a:lnTo>
                    <a:pt x="282" y="344"/>
                  </a:lnTo>
                  <a:lnTo>
                    <a:pt x="313" y="313"/>
                  </a:lnTo>
                  <a:lnTo>
                    <a:pt x="282" y="250"/>
                  </a:lnTo>
                  <a:lnTo>
                    <a:pt x="282" y="157"/>
                  </a:lnTo>
                  <a:lnTo>
                    <a:pt x="219" y="63"/>
                  </a:lnTo>
                  <a:lnTo>
                    <a:pt x="219" y="0"/>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8" name="Freeform 74">
              <a:extLst>
                <a:ext uri="{FF2B5EF4-FFF2-40B4-BE49-F238E27FC236}">
                  <a16:creationId xmlns:a16="http://schemas.microsoft.com/office/drawing/2014/main" id="{D538EE70-A04C-441C-A3C9-52C4470AD5E5}"/>
                </a:ext>
              </a:extLst>
            </p:cNvPr>
            <p:cNvSpPr>
              <a:spLocks noChangeArrowheads="1"/>
            </p:cNvSpPr>
            <p:nvPr/>
          </p:nvSpPr>
          <p:spPr bwMode="auto">
            <a:xfrm>
              <a:off x="4460875" y="5375275"/>
              <a:ext cx="112713" cy="203200"/>
            </a:xfrm>
            <a:custGeom>
              <a:avLst/>
              <a:gdLst>
                <a:gd name="T0" fmla="*/ 219 w 314"/>
                <a:gd name="T1" fmla="*/ 0 h 564"/>
                <a:gd name="T2" fmla="*/ 157 w 314"/>
                <a:gd name="T3" fmla="*/ 32 h 564"/>
                <a:gd name="T4" fmla="*/ 157 w 314"/>
                <a:gd name="T5" fmla="*/ 94 h 564"/>
                <a:gd name="T6" fmla="*/ 0 w 314"/>
                <a:gd name="T7" fmla="*/ 250 h 564"/>
                <a:gd name="T8" fmla="*/ 0 w 314"/>
                <a:gd name="T9" fmla="*/ 344 h 564"/>
                <a:gd name="T10" fmla="*/ 0 w 314"/>
                <a:gd name="T11" fmla="*/ 438 h 564"/>
                <a:gd name="T12" fmla="*/ 94 w 314"/>
                <a:gd name="T13" fmla="*/ 563 h 564"/>
                <a:gd name="T14" fmla="*/ 157 w 314"/>
                <a:gd name="T15" fmla="*/ 563 h 564"/>
                <a:gd name="T16" fmla="*/ 219 w 314"/>
                <a:gd name="T17" fmla="*/ 563 h 564"/>
                <a:gd name="T18" fmla="*/ 219 w 314"/>
                <a:gd name="T19" fmla="*/ 469 h 564"/>
                <a:gd name="T20" fmla="*/ 219 w 314"/>
                <a:gd name="T21" fmla="*/ 344 h 564"/>
                <a:gd name="T22" fmla="*/ 282 w 314"/>
                <a:gd name="T23" fmla="*/ 344 h 564"/>
                <a:gd name="T24" fmla="*/ 313 w 314"/>
                <a:gd name="T25" fmla="*/ 313 h 564"/>
                <a:gd name="T26" fmla="*/ 282 w 314"/>
                <a:gd name="T27" fmla="*/ 250 h 564"/>
                <a:gd name="T28" fmla="*/ 282 w 314"/>
                <a:gd name="T29" fmla="*/ 157 h 564"/>
                <a:gd name="T30" fmla="*/ 219 w 314"/>
                <a:gd name="T31" fmla="*/ 63 h 564"/>
                <a:gd name="T32" fmla="*/ 219 w 314"/>
                <a:gd name="T3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564">
                  <a:moveTo>
                    <a:pt x="219" y="0"/>
                  </a:moveTo>
                  <a:lnTo>
                    <a:pt x="157" y="32"/>
                  </a:lnTo>
                  <a:lnTo>
                    <a:pt x="157" y="94"/>
                  </a:lnTo>
                  <a:lnTo>
                    <a:pt x="0" y="250"/>
                  </a:lnTo>
                  <a:lnTo>
                    <a:pt x="0" y="344"/>
                  </a:lnTo>
                  <a:lnTo>
                    <a:pt x="0" y="438"/>
                  </a:lnTo>
                  <a:lnTo>
                    <a:pt x="94" y="563"/>
                  </a:lnTo>
                  <a:lnTo>
                    <a:pt x="157" y="563"/>
                  </a:lnTo>
                  <a:lnTo>
                    <a:pt x="219" y="563"/>
                  </a:lnTo>
                  <a:lnTo>
                    <a:pt x="219" y="469"/>
                  </a:lnTo>
                  <a:lnTo>
                    <a:pt x="219" y="344"/>
                  </a:lnTo>
                  <a:lnTo>
                    <a:pt x="282" y="344"/>
                  </a:lnTo>
                  <a:lnTo>
                    <a:pt x="313" y="313"/>
                  </a:lnTo>
                  <a:lnTo>
                    <a:pt x="282" y="250"/>
                  </a:lnTo>
                  <a:lnTo>
                    <a:pt x="282" y="157"/>
                  </a:lnTo>
                  <a:lnTo>
                    <a:pt x="219" y="63"/>
                  </a:lnTo>
                  <a:lnTo>
                    <a:pt x="219" y="0"/>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9" name="Freeform 75">
              <a:extLst>
                <a:ext uri="{FF2B5EF4-FFF2-40B4-BE49-F238E27FC236}">
                  <a16:creationId xmlns:a16="http://schemas.microsoft.com/office/drawing/2014/main" id="{0E836B8B-C6E9-4422-B1D5-2CEA32339C60}"/>
                </a:ext>
              </a:extLst>
            </p:cNvPr>
            <p:cNvSpPr>
              <a:spLocks noChangeArrowheads="1"/>
            </p:cNvSpPr>
            <p:nvPr/>
          </p:nvSpPr>
          <p:spPr bwMode="auto">
            <a:xfrm>
              <a:off x="3213100" y="4306888"/>
              <a:ext cx="1227138" cy="1158875"/>
            </a:xfrm>
            <a:custGeom>
              <a:avLst/>
              <a:gdLst>
                <a:gd name="T0" fmla="*/ 2781 w 3407"/>
                <a:gd name="T1" fmla="*/ 656 h 3219"/>
                <a:gd name="T2" fmla="*/ 3000 w 3407"/>
                <a:gd name="T3" fmla="*/ 656 h 3219"/>
                <a:gd name="T4" fmla="*/ 3281 w 3407"/>
                <a:gd name="T5" fmla="*/ 781 h 3219"/>
                <a:gd name="T6" fmla="*/ 3406 w 3407"/>
                <a:gd name="T7" fmla="*/ 843 h 3219"/>
                <a:gd name="T8" fmla="*/ 3343 w 3407"/>
                <a:gd name="T9" fmla="*/ 1125 h 3219"/>
                <a:gd name="T10" fmla="*/ 3343 w 3407"/>
                <a:gd name="T11" fmla="*/ 1375 h 3219"/>
                <a:gd name="T12" fmla="*/ 3218 w 3407"/>
                <a:gd name="T13" fmla="*/ 1437 h 3219"/>
                <a:gd name="T14" fmla="*/ 3062 w 3407"/>
                <a:gd name="T15" fmla="*/ 1531 h 3219"/>
                <a:gd name="T16" fmla="*/ 2843 w 3407"/>
                <a:gd name="T17" fmla="*/ 1812 h 3219"/>
                <a:gd name="T18" fmla="*/ 2843 w 3407"/>
                <a:gd name="T19" fmla="*/ 1968 h 3219"/>
                <a:gd name="T20" fmla="*/ 3000 w 3407"/>
                <a:gd name="T21" fmla="*/ 1968 h 3219"/>
                <a:gd name="T22" fmla="*/ 3156 w 3407"/>
                <a:gd name="T23" fmla="*/ 2062 h 3219"/>
                <a:gd name="T24" fmla="*/ 3093 w 3407"/>
                <a:gd name="T25" fmla="*/ 2218 h 3219"/>
                <a:gd name="T26" fmla="*/ 3000 w 3407"/>
                <a:gd name="T27" fmla="*/ 2312 h 3219"/>
                <a:gd name="T28" fmla="*/ 3062 w 3407"/>
                <a:gd name="T29" fmla="*/ 2468 h 3219"/>
                <a:gd name="T30" fmla="*/ 3156 w 3407"/>
                <a:gd name="T31" fmla="*/ 2625 h 3219"/>
                <a:gd name="T32" fmla="*/ 3093 w 3407"/>
                <a:gd name="T33" fmla="*/ 2750 h 3219"/>
                <a:gd name="T34" fmla="*/ 3062 w 3407"/>
                <a:gd name="T35" fmla="*/ 2750 h 3219"/>
                <a:gd name="T36" fmla="*/ 3031 w 3407"/>
                <a:gd name="T37" fmla="*/ 2906 h 3219"/>
                <a:gd name="T38" fmla="*/ 2687 w 3407"/>
                <a:gd name="T39" fmla="*/ 2937 h 3219"/>
                <a:gd name="T40" fmla="*/ 2218 w 3407"/>
                <a:gd name="T41" fmla="*/ 2843 h 3219"/>
                <a:gd name="T42" fmla="*/ 2125 w 3407"/>
                <a:gd name="T43" fmla="*/ 3031 h 3219"/>
                <a:gd name="T44" fmla="*/ 1937 w 3407"/>
                <a:gd name="T45" fmla="*/ 3218 h 3219"/>
                <a:gd name="T46" fmla="*/ 1687 w 3407"/>
                <a:gd name="T47" fmla="*/ 3125 h 3219"/>
                <a:gd name="T48" fmla="*/ 1406 w 3407"/>
                <a:gd name="T49" fmla="*/ 3093 h 3219"/>
                <a:gd name="T50" fmla="*/ 1218 w 3407"/>
                <a:gd name="T51" fmla="*/ 3031 h 3219"/>
                <a:gd name="T52" fmla="*/ 1000 w 3407"/>
                <a:gd name="T53" fmla="*/ 3000 h 3219"/>
                <a:gd name="T54" fmla="*/ 937 w 3407"/>
                <a:gd name="T55" fmla="*/ 2843 h 3219"/>
                <a:gd name="T56" fmla="*/ 1031 w 3407"/>
                <a:gd name="T57" fmla="*/ 2218 h 3219"/>
                <a:gd name="T58" fmla="*/ 656 w 3407"/>
                <a:gd name="T59" fmla="*/ 1750 h 3219"/>
                <a:gd name="T60" fmla="*/ 625 w 3407"/>
                <a:gd name="T61" fmla="*/ 1531 h 3219"/>
                <a:gd name="T62" fmla="*/ 500 w 3407"/>
                <a:gd name="T63" fmla="*/ 1468 h 3219"/>
                <a:gd name="T64" fmla="*/ 375 w 3407"/>
                <a:gd name="T65" fmla="*/ 1343 h 3219"/>
                <a:gd name="T66" fmla="*/ 0 w 3407"/>
                <a:gd name="T67" fmla="*/ 1156 h 3219"/>
                <a:gd name="T68" fmla="*/ 156 w 3407"/>
                <a:gd name="T69" fmla="*/ 1062 h 3219"/>
                <a:gd name="T70" fmla="*/ 62 w 3407"/>
                <a:gd name="T71" fmla="*/ 1000 h 3219"/>
                <a:gd name="T72" fmla="*/ 468 w 3407"/>
                <a:gd name="T73" fmla="*/ 968 h 3219"/>
                <a:gd name="T74" fmla="*/ 781 w 3407"/>
                <a:gd name="T75" fmla="*/ 937 h 3219"/>
                <a:gd name="T76" fmla="*/ 812 w 3407"/>
                <a:gd name="T77" fmla="*/ 750 h 3219"/>
                <a:gd name="T78" fmla="*/ 937 w 3407"/>
                <a:gd name="T79" fmla="*/ 500 h 3219"/>
                <a:gd name="T80" fmla="*/ 1093 w 3407"/>
                <a:gd name="T81" fmla="*/ 625 h 3219"/>
                <a:gd name="T82" fmla="*/ 1406 w 3407"/>
                <a:gd name="T83" fmla="*/ 468 h 3219"/>
                <a:gd name="T84" fmla="*/ 1625 w 3407"/>
                <a:gd name="T85" fmla="*/ 187 h 3219"/>
                <a:gd name="T86" fmla="*/ 1812 w 3407"/>
                <a:gd name="T87" fmla="*/ 0 h 3219"/>
                <a:gd name="T88" fmla="*/ 1968 w 3407"/>
                <a:gd name="T89" fmla="*/ 187 h 3219"/>
                <a:gd name="T90" fmla="*/ 2187 w 3407"/>
                <a:gd name="T91" fmla="*/ 312 h 3219"/>
                <a:gd name="T92" fmla="*/ 2250 w 3407"/>
                <a:gd name="T93" fmla="*/ 437 h 3219"/>
                <a:gd name="T94" fmla="*/ 2468 w 3407"/>
                <a:gd name="T95" fmla="*/ 468 h 3219"/>
                <a:gd name="T96" fmla="*/ 2593 w 3407"/>
                <a:gd name="T97" fmla="*/ 562 h 3219"/>
                <a:gd name="T98" fmla="*/ 2781 w 3407"/>
                <a:gd name="T99" fmla="*/ 562 h 3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7" h="3219">
                  <a:moveTo>
                    <a:pt x="2781" y="562"/>
                  </a:moveTo>
                  <a:lnTo>
                    <a:pt x="2781" y="625"/>
                  </a:lnTo>
                  <a:lnTo>
                    <a:pt x="2781" y="656"/>
                  </a:lnTo>
                  <a:lnTo>
                    <a:pt x="2875" y="656"/>
                  </a:lnTo>
                  <a:lnTo>
                    <a:pt x="2906" y="750"/>
                  </a:lnTo>
                  <a:lnTo>
                    <a:pt x="3000" y="656"/>
                  </a:lnTo>
                  <a:lnTo>
                    <a:pt x="3093" y="750"/>
                  </a:lnTo>
                  <a:lnTo>
                    <a:pt x="3156" y="812"/>
                  </a:lnTo>
                  <a:lnTo>
                    <a:pt x="3281" y="781"/>
                  </a:lnTo>
                  <a:lnTo>
                    <a:pt x="3343" y="812"/>
                  </a:lnTo>
                  <a:lnTo>
                    <a:pt x="3406" y="812"/>
                  </a:lnTo>
                  <a:lnTo>
                    <a:pt x="3406" y="843"/>
                  </a:lnTo>
                  <a:lnTo>
                    <a:pt x="3343" y="968"/>
                  </a:lnTo>
                  <a:lnTo>
                    <a:pt x="3343" y="1031"/>
                  </a:lnTo>
                  <a:lnTo>
                    <a:pt x="3343" y="1125"/>
                  </a:lnTo>
                  <a:lnTo>
                    <a:pt x="3343" y="1218"/>
                  </a:lnTo>
                  <a:lnTo>
                    <a:pt x="3406" y="1343"/>
                  </a:lnTo>
                  <a:lnTo>
                    <a:pt x="3343" y="1375"/>
                  </a:lnTo>
                  <a:lnTo>
                    <a:pt x="3281" y="1375"/>
                  </a:lnTo>
                  <a:lnTo>
                    <a:pt x="3218" y="1375"/>
                  </a:lnTo>
                  <a:lnTo>
                    <a:pt x="3218" y="1437"/>
                  </a:lnTo>
                  <a:lnTo>
                    <a:pt x="3218" y="1468"/>
                  </a:lnTo>
                  <a:lnTo>
                    <a:pt x="3156" y="1468"/>
                  </a:lnTo>
                  <a:lnTo>
                    <a:pt x="3062" y="1531"/>
                  </a:lnTo>
                  <a:lnTo>
                    <a:pt x="3000" y="1625"/>
                  </a:lnTo>
                  <a:lnTo>
                    <a:pt x="2906" y="1750"/>
                  </a:lnTo>
                  <a:lnTo>
                    <a:pt x="2843" y="1812"/>
                  </a:lnTo>
                  <a:lnTo>
                    <a:pt x="2843" y="1843"/>
                  </a:lnTo>
                  <a:lnTo>
                    <a:pt x="2781" y="1968"/>
                  </a:lnTo>
                  <a:lnTo>
                    <a:pt x="2843" y="1968"/>
                  </a:lnTo>
                  <a:lnTo>
                    <a:pt x="2875" y="1968"/>
                  </a:lnTo>
                  <a:lnTo>
                    <a:pt x="2937" y="1906"/>
                  </a:lnTo>
                  <a:lnTo>
                    <a:pt x="3000" y="1968"/>
                  </a:lnTo>
                  <a:lnTo>
                    <a:pt x="3031" y="2000"/>
                  </a:lnTo>
                  <a:lnTo>
                    <a:pt x="3156" y="2031"/>
                  </a:lnTo>
                  <a:lnTo>
                    <a:pt x="3156" y="2062"/>
                  </a:lnTo>
                  <a:lnTo>
                    <a:pt x="3218" y="2062"/>
                  </a:lnTo>
                  <a:lnTo>
                    <a:pt x="3156" y="2156"/>
                  </a:lnTo>
                  <a:lnTo>
                    <a:pt x="3093" y="2218"/>
                  </a:lnTo>
                  <a:lnTo>
                    <a:pt x="3031" y="2250"/>
                  </a:lnTo>
                  <a:lnTo>
                    <a:pt x="3000" y="2281"/>
                  </a:lnTo>
                  <a:lnTo>
                    <a:pt x="3000" y="2312"/>
                  </a:lnTo>
                  <a:lnTo>
                    <a:pt x="3031" y="2343"/>
                  </a:lnTo>
                  <a:lnTo>
                    <a:pt x="3031" y="2406"/>
                  </a:lnTo>
                  <a:lnTo>
                    <a:pt x="3062" y="2468"/>
                  </a:lnTo>
                  <a:lnTo>
                    <a:pt x="3062" y="2593"/>
                  </a:lnTo>
                  <a:lnTo>
                    <a:pt x="3156" y="2593"/>
                  </a:lnTo>
                  <a:lnTo>
                    <a:pt x="3156" y="2625"/>
                  </a:lnTo>
                  <a:lnTo>
                    <a:pt x="3156" y="2656"/>
                  </a:lnTo>
                  <a:lnTo>
                    <a:pt x="3093" y="2718"/>
                  </a:lnTo>
                  <a:lnTo>
                    <a:pt x="3093" y="2750"/>
                  </a:lnTo>
                  <a:lnTo>
                    <a:pt x="3156" y="2750"/>
                  </a:lnTo>
                  <a:lnTo>
                    <a:pt x="3093" y="2781"/>
                  </a:lnTo>
                  <a:lnTo>
                    <a:pt x="3062" y="2750"/>
                  </a:lnTo>
                  <a:lnTo>
                    <a:pt x="3000" y="2718"/>
                  </a:lnTo>
                  <a:lnTo>
                    <a:pt x="2937" y="2781"/>
                  </a:lnTo>
                  <a:lnTo>
                    <a:pt x="3031" y="2906"/>
                  </a:lnTo>
                  <a:lnTo>
                    <a:pt x="3000" y="2937"/>
                  </a:lnTo>
                  <a:lnTo>
                    <a:pt x="2937" y="2968"/>
                  </a:lnTo>
                  <a:lnTo>
                    <a:pt x="2687" y="2937"/>
                  </a:lnTo>
                  <a:lnTo>
                    <a:pt x="2406" y="2812"/>
                  </a:lnTo>
                  <a:lnTo>
                    <a:pt x="2312" y="2812"/>
                  </a:lnTo>
                  <a:lnTo>
                    <a:pt x="2218" y="2843"/>
                  </a:lnTo>
                  <a:lnTo>
                    <a:pt x="2156" y="2937"/>
                  </a:lnTo>
                  <a:lnTo>
                    <a:pt x="2125" y="2968"/>
                  </a:lnTo>
                  <a:lnTo>
                    <a:pt x="2125" y="3031"/>
                  </a:lnTo>
                  <a:lnTo>
                    <a:pt x="2125" y="3093"/>
                  </a:lnTo>
                  <a:lnTo>
                    <a:pt x="1968" y="3125"/>
                  </a:lnTo>
                  <a:lnTo>
                    <a:pt x="1937" y="3218"/>
                  </a:lnTo>
                  <a:lnTo>
                    <a:pt x="1812" y="3218"/>
                  </a:lnTo>
                  <a:lnTo>
                    <a:pt x="1718" y="3125"/>
                  </a:lnTo>
                  <a:lnTo>
                    <a:pt x="1687" y="3125"/>
                  </a:lnTo>
                  <a:lnTo>
                    <a:pt x="1625" y="3125"/>
                  </a:lnTo>
                  <a:lnTo>
                    <a:pt x="1500" y="3093"/>
                  </a:lnTo>
                  <a:lnTo>
                    <a:pt x="1406" y="3093"/>
                  </a:lnTo>
                  <a:lnTo>
                    <a:pt x="1281" y="3093"/>
                  </a:lnTo>
                  <a:lnTo>
                    <a:pt x="1250" y="3062"/>
                  </a:lnTo>
                  <a:lnTo>
                    <a:pt x="1218" y="3031"/>
                  </a:lnTo>
                  <a:lnTo>
                    <a:pt x="1156" y="3031"/>
                  </a:lnTo>
                  <a:lnTo>
                    <a:pt x="1062" y="3000"/>
                  </a:lnTo>
                  <a:lnTo>
                    <a:pt x="1000" y="3000"/>
                  </a:lnTo>
                  <a:lnTo>
                    <a:pt x="1000" y="2968"/>
                  </a:lnTo>
                  <a:lnTo>
                    <a:pt x="937" y="2906"/>
                  </a:lnTo>
                  <a:lnTo>
                    <a:pt x="937" y="2843"/>
                  </a:lnTo>
                  <a:lnTo>
                    <a:pt x="1000" y="2625"/>
                  </a:lnTo>
                  <a:lnTo>
                    <a:pt x="1031" y="2437"/>
                  </a:lnTo>
                  <a:lnTo>
                    <a:pt x="1031" y="2218"/>
                  </a:lnTo>
                  <a:lnTo>
                    <a:pt x="1031" y="1968"/>
                  </a:lnTo>
                  <a:lnTo>
                    <a:pt x="812" y="1843"/>
                  </a:lnTo>
                  <a:lnTo>
                    <a:pt x="656" y="1750"/>
                  </a:lnTo>
                  <a:lnTo>
                    <a:pt x="656" y="1593"/>
                  </a:lnTo>
                  <a:lnTo>
                    <a:pt x="687" y="1531"/>
                  </a:lnTo>
                  <a:lnTo>
                    <a:pt x="625" y="1531"/>
                  </a:lnTo>
                  <a:lnTo>
                    <a:pt x="562" y="1531"/>
                  </a:lnTo>
                  <a:lnTo>
                    <a:pt x="531" y="1468"/>
                  </a:lnTo>
                  <a:lnTo>
                    <a:pt x="500" y="1468"/>
                  </a:lnTo>
                  <a:lnTo>
                    <a:pt x="531" y="1343"/>
                  </a:lnTo>
                  <a:lnTo>
                    <a:pt x="375" y="1437"/>
                  </a:lnTo>
                  <a:lnTo>
                    <a:pt x="375" y="1343"/>
                  </a:lnTo>
                  <a:lnTo>
                    <a:pt x="218" y="1250"/>
                  </a:lnTo>
                  <a:lnTo>
                    <a:pt x="0" y="1250"/>
                  </a:lnTo>
                  <a:lnTo>
                    <a:pt x="0" y="1156"/>
                  </a:lnTo>
                  <a:lnTo>
                    <a:pt x="0" y="1125"/>
                  </a:lnTo>
                  <a:lnTo>
                    <a:pt x="62" y="1062"/>
                  </a:lnTo>
                  <a:lnTo>
                    <a:pt x="156" y="1062"/>
                  </a:lnTo>
                  <a:lnTo>
                    <a:pt x="62" y="1031"/>
                  </a:lnTo>
                  <a:lnTo>
                    <a:pt x="0" y="1000"/>
                  </a:lnTo>
                  <a:lnTo>
                    <a:pt x="62" y="1000"/>
                  </a:lnTo>
                  <a:lnTo>
                    <a:pt x="312" y="937"/>
                  </a:lnTo>
                  <a:lnTo>
                    <a:pt x="406" y="937"/>
                  </a:lnTo>
                  <a:lnTo>
                    <a:pt x="468" y="968"/>
                  </a:lnTo>
                  <a:lnTo>
                    <a:pt x="531" y="1000"/>
                  </a:lnTo>
                  <a:lnTo>
                    <a:pt x="656" y="937"/>
                  </a:lnTo>
                  <a:lnTo>
                    <a:pt x="781" y="937"/>
                  </a:lnTo>
                  <a:lnTo>
                    <a:pt x="906" y="968"/>
                  </a:lnTo>
                  <a:lnTo>
                    <a:pt x="906" y="875"/>
                  </a:lnTo>
                  <a:lnTo>
                    <a:pt x="812" y="750"/>
                  </a:lnTo>
                  <a:lnTo>
                    <a:pt x="781" y="562"/>
                  </a:lnTo>
                  <a:lnTo>
                    <a:pt x="812" y="500"/>
                  </a:lnTo>
                  <a:lnTo>
                    <a:pt x="937" y="500"/>
                  </a:lnTo>
                  <a:lnTo>
                    <a:pt x="937" y="531"/>
                  </a:lnTo>
                  <a:lnTo>
                    <a:pt x="937" y="625"/>
                  </a:lnTo>
                  <a:lnTo>
                    <a:pt x="1093" y="625"/>
                  </a:lnTo>
                  <a:lnTo>
                    <a:pt x="1312" y="625"/>
                  </a:lnTo>
                  <a:lnTo>
                    <a:pt x="1312" y="531"/>
                  </a:lnTo>
                  <a:lnTo>
                    <a:pt x="1406" y="468"/>
                  </a:lnTo>
                  <a:lnTo>
                    <a:pt x="1500" y="437"/>
                  </a:lnTo>
                  <a:lnTo>
                    <a:pt x="1687" y="375"/>
                  </a:lnTo>
                  <a:lnTo>
                    <a:pt x="1625" y="187"/>
                  </a:lnTo>
                  <a:lnTo>
                    <a:pt x="1625" y="62"/>
                  </a:lnTo>
                  <a:lnTo>
                    <a:pt x="1718" y="31"/>
                  </a:lnTo>
                  <a:lnTo>
                    <a:pt x="1812" y="0"/>
                  </a:lnTo>
                  <a:lnTo>
                    <a:pt x="1906" y="62"/>
                  </a:lnTo>
                  <a:lnTo>
                    <a:pt x="1937" y="156"/>
                  </a:lnTo>
                  <a:lnTo>
                    <a:pt x="1968" y="187"/>
                  </a:lnTo>
                  <a:lnTo>
                    <a:pt x="2031" y="250"/>
                  </a:lnTo>
                  <a:lnTo>
                    <a:pt x="2125" y="281"/>
                  </a:lnTo>
                  <a:lnTo>
                    <a:pt x="2187" y="312"/>
                  </a:lnTo>
                  <a:lnTo>
                    <a:pt x="2218" y="312"/>
                  </a:lnTo>
                  <a:lnTo>
                    <a:pt x="2218" y="343"/>
                  </a:lnTo>
                  <a:lnTo>
                    <a:pt x="2250" y="437"/>
                  </a:lnTo>
                  <a:lnTo>
                    <a:pt x="2343" y="468"/>
                  </a:lnTo>
                  <a:lnTo>
                    <a:pt x="2406" y="468"/>
                  </a:lnTo>
                  <a:lnTo>
                    <a:pt x="2468" y="468"/>
                  </a:lnTo>
                  <a:lnTo>
                    <a:pt x="2500" y="468"/>
                  </a:lnTo>
                  <a:lnTo>
                    <a:pt x="2500" y="531"/>
                  </a:lnTo>
                  <a:lnTo>
                    <a:pt x="2593" y="562"/>
                  </a:lnTo>
                  <a:lnTo>
                    <a:pt x="2656" y="562"/>
                  </a:lnTo>
                  <a:lnTo>
                    <a:pt x="2750" y="562"/>
                  </a:lnTo>
                  <a:lnTo>
                    <a:pt x="2781" y="562"/>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0" name="Freeform 76">
              <a:extLst>
                <a:ext uri="{FF2B5EF4-FFF2-40B4-BE49-F238E27FC236}">
                  <a16:creationId xmlns:a16="http://schemas.microsoft.com/office/drawing/2014/main" id="{C84164CB-3DE3-4A45-AB10-D1556F2DE26C}"/>
                </a:ext>
              </a:extLst>
            </p:cNvPr>
            <p:cNvSpPr>
              <a:spLocks noChangeArrowheads="1"/>
            </p:cNvSpPr>
            <p:nvPr/>
          </p:nvSpPr>
          <p:spPr bwMode="auto">
            <a:xfrm>
              <a:off x="3213100" y="4306888"/>
              <a:ext cx="1227138" cy="1158875"/>
            </a:xfrm>
            <a:custGeom>
              <a:avLst/>
              <a:gdLst>
                <a:gd name="T0" fmla="*/ 2781 w 3407"/>
                <a:gd name="T1" fmla="*/ 656 h 3219"/>
                <a:gd name="T2" fmla="*/ 3000 w 3407"/>
                <a:gd name="T3" fmla="*/ 656 h 3219"/>
                <a:gd name="T4" fmla="*/ 3281 w 3407"/>
                <a:gd name="T5" fmla="*/ 781 h 3219"/>
                <a:gd name="T6" fmla="*/ 3406 w 3407"/>
                <a:gd name="T7" fmla="*/ 843 h 3219"/>
                <a:gd name="T8" fmla="*/ 3343 w 3407"/>
                <a:gd name="T9" fmla="*/ 1125 h 3219"/>
                <a:gd name="T10" fmla="*/ 3343 w 3407"/>
                <a:gd name="T11" fmla="*/ 1375 h 3219"/>
                <a:gd name="T12" fmla="*/ 3218 w 3407"/>
                <a:gd name="T13" fmla="*/ 1437 h 3219"/>
                <a:gd name="T14" fmla="*/ 3062 w 3407"/>
                <a:gd name="T15" fmla="*/ 1531 h 3219"/>
                <a:gd name="T16" fmla="*/ 2843 w 3407"/>
                <a:gd name="T17" fmla="*/ 1812 h 3219"/>
                <a:gd name="T18" fmla="*/ 2843 w 3407"/>
                <a:gd name="T19" fmla="*/ 1968 h 3219"/>
                <a:gd name="T20" fmla="*/ 3000 w 3407"/>
                <a:gd name="T21" fmla="*/ 1968 h 3219"/>
                <a:gd name="T22" fmla="*/ 3156 w 3407"/>
                <a:gd name="T23" fmla="*/ 2062 h 3219"/>
                <a:gd name="T24" fmla="*/ 3093 w 3407"/>
                <a:gd name="T25" fmla="*/ 2218 h 3219"/>
                <a:gd name="T26" fmla="*/ 3000 w 3407"/>
                <a:gd name="T27" fmla="*/ 2312 h 3219"/>
                <a:gd name="T28" fmla="*/ 3062 w 3407"/>
                <a:gd name="T29" fmla="*/ 2468 h 3219"/>
                <a:gd name="T30" fmla="*/ 3156 w 3407"/>
                <a:gd name="T31" fmla="*/ 2625 h 3219"/>
                <a:gd name="T32" fmla="*/ 3093 w 3407"/>
                <a:gd name="T33" fmla="*/ 2750 h 3219"/>
                <a:gd name="T34" fmla="*/ 3062 w 3407"/>
                <a:gd name="T35" fmla="*/ 2750 h 3219"/>
                <a:gd name="T36" fmla="*/ 3031 w 3407"/>
                <a:gd name="T37" fmla="*/ 2906 h 3219"/>
                <a:gd name="T38" fmla="*/ 2687 w 3407"/>
                <a:gd name="T39" fmla="*/ 2937 h 3219"/>
                <a:gd name="T40" fmla="*/ 2218 w 3407"/>
                <a:gd name="T41" fmla="*/ 2843 h 3219"/>
                <a:gd name="T42" fmla="*/ 2125 w 3407"/>
                <a:gd name="T43" fmla="*/ 3031 h 3219"/>
                <a:gd name="T44" fmla="*/ 1937 w 3407"/>
                <a:gd name="T45" fmla="*/ 3218 h 3219"/>
                <a:gd name="T46" fmla="*/ 1687 w 3407"/>
                <a:gd name="T47" fmla="*/ 3125 h 3219"/>
                <a:gd name="T48" fmla="*/ 1406 w 3407"/>
                <a:gd name="T49" fmla="*/ 3093 h 3219"/>
                <a:gd name="T50" fmla="*/ 1218 w 3407"/>
                <a:gd name="T51" fmla="*/ 3031 h 3219"/>
                <a:gd name="T52" fmla="*/ 1000 w 3407"/>
                <a:gd name="T53" fmla="*/ 3000 h 3219"/>
                <a:gd name="T54" fmla="*/ 937 w 3407"/>
                <a:gd name="T55" fmla="*/ 2843 h 3219"/>
                <a:gd name="T56" fmla="*/ 1031 w 3407"/>
                <a:gd name="T57" fmla="*/ 2218 h 3219"/>
                <a:gd name="T58" fmla="*/ 656 w 3407"/>
                <a:gd name="T59" fmla="*/ 1750 h 3219"/>
                <a:gd name="T60" fmla="*/ 625 w 3407"/>
                <a:gd name="T61" fmla="*/ 1531 h 3219"/>
                <a:gd name="T62" fmla="*/ 500 w 3407"/>
                <a:gd name="T63" fmla="*/ 1468 h 3219"/>
                <a:gd name="T64" fmla="*/ 375 w 3407"/>
                <a:gd name="T65" fmla="*/ 1343 h 3219"/>
                <a:gd name="T66" fmla="*/ 0 w 3407"/>
                <a:gd name="T67" fmla="*/ 1156 h 3219"/>
                <a:gd name="T68" fmla="*/ 156 w 3407"/>
                <a:gd name="T69" fmla="*/ 1062 h 3219"/>
                <a:gd name="T70" fmla="*/ 62 w 3407"/>
                <a:gd name="T71" fmla="*/ 1000 h 3219"/>
                <a:gd name="T72" fmla="*/ 468 w 3407"/>
                <a:gd name="T73" fmla="*/ 968 h 3219"/>
                <a:gd name="T74" fmla="*/ 781 w 3407"/>
                <a:gd name="T75" fmla="*/ 937 h 3219"/>
                <a:gd name="T76" fmla="*/ 812 w 3407"/>
                <a:gd name="T77" fmla="*/ 750 h 3219"/>
                <a:gd name="T78" fmla="*/ 937 w 3407"/>
                <a:gd name="T79" fmla="*/ 500 h 3219"/>
                <a:gd name="T80" fmla="*/ 1093 w 3407"/>
                <a:gd name="T81" fmla="*/ 625 h 3219"/>
                <a:gd name="T82" fmla="*/ 1406 w 3407"/>
                <a:gd name="T83" fmla="*/ 468 h 3219"/>
                <a:gd name="T84" fmla="*/ 1625 w 3407"/>
                <a:gd name="T85" fmla="*/ 187 h 3219"/>
                <a:gd name="T86" fmla="*/ 1812 w 3407"/>
                <a:gd name="T87" fmla="*/ 0 h 3219"/>
                <a:gd name="T88" fmla="*/ 1968 w 3407"/>
                <a:gd name="T89" fmla="*/ 187 h 3219"/>
                <a:gd name="T90" fmla="*/ 2187 w 3407"/>
                <a:gd name="T91" fmla="*/ 312 h 3219"/>
                <a:gd name="T92" fmla="*/ 2250 w 3407"/>
                <a:gd name="T93" fmla="*/ 437 h 3219"/>
                <a:gd name="T94" fmla="*/ 2468 w 3407"/>
                <a:gd name="T95" fmla="*/ 468 h 3219"/>
                <a:gd name="T96" fmla="*/ 2593 w 3407"/>
                <a:gd name="T97" fmla="*/ 562 h 3219"/>
                <a:gd name="T98" fmla="*/ 2781 w 3407"/>
                <a:gd name="T99" fmla="*/ 562 h 3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7" h="3219">
                  <a:moveTo>
                    <a:pt x="2781" y="562"/>
                  </a:moveTo>
                  <a:lnTo>
                    <a:pt x="2781" y="625"/>
                  </a:lnTo>
                  <a:lnTo>
                    <a:pt x="2781" y="656"/>
                  </a:lnTo>
                  <a:lnTo>
                    <a:pt x="2875" y="656"/>
                  </a:lnTo>
                  <a:lnTo>
                    <a:pt x="2906" y="750"/>
                  </a:lnTo>
                  <a:lnTo>
                    <a:pt x="3000" y="656"/>
                  </a:lnTo>
                  <a:lnTo>
                    <a:pt x="3093" y="750"/>
                  </a:lnTo>
                  <a:lnTo>
                    <a:pt x="3156" y="812"/>
                  </a:lnTo>
                  <a:lnTo>
                    <a:pt x="3281" y="781"/>
                  </a:lnTo>
                  <a:lnTo>
                    <a:pt x="3343" y="812"/>
                  </a:lnTo>
                  <a:lnTo>
                    <a:pt x="3406" y="812"/>
                  </a:lnTo>
                  <a:lnTo>
                    <a:pt x="3406" y="843"/>
                  </a:lnTo>
                  <a:lnTo>
                    <a:pt x="3343" y="968"/>
                  </a:lnTo>
                  <a:lnTo>
                    <a:pt x="3343" y="1031"/>
                  </a:lnTo>
                  <a:lnTo>
                    <a:pt x="3343" y="1125"/>
                  </a:lnTo>
                  <a:lnTo>
                    <a:pt x="3343" y="1218"/>
                  </a:lnTo>
                  <a:lnTo>
                    <a:pt x="3406" y="1343"/>
                  </a:lnTo>
                  <a:lnTo>
                    <a:pt x="3343" y="1375"/>
                  </a:lnTo>
                  <a:lnTo>
                    <a:pt x="3281" y="1375"/>
                  </a:lnTo>
                  <a:lnTo>
                    <a:pt x="3218" y="1375"/>
                  </a:lnTo>
                  <a:lnTo>
                    <a:pt x="3218" y="1437"/>
                  </a:lnTo>
                  <a:lnTo>
                    <a:pt x="3218" y="1468"/>
                  </a:lnTo>
                  <a:lnTo>
                    <a:pt x="3156" y="1468"/>
                  </a:lnTo>
                  <a:lnTo>
                    <a:pt x="3062" y="1531"/>
                  </a:lnTo>
                  <a:lnTo>
                    <a:pt x="3000" y="1625"/>
                  </a:lnTo>
                  <a:lnTo>
                    <a:pt x="2906" y="1750"/>
                  </a:lnTo>
                  <a:lnTo>
                    <a:pt x="2843" y="1812"/>
                  </a:lnTo>
                  <a:lnTo>
                    <a:pt x="2843" y="1843"/>
                  </a:lnTo>
                  <a:lnTo>
                    <a:pt x="2781" y="1968"/>
                  </a:lnTo>
                  <a:lnTo>
                    <a:pt x="2843" y="1968"/>
                  </a:lnTo>
                  <a:lnTo>
                    <a:pt x="2875" y="1968"/>
                  </a:lnTo>
                  <a:lnTo>
                    <a:pt x="2937" y="1906"/>
                  </a:lnTo>
                  <a:lnTo>
                    <a:pt x="3000" y="1968"/>
                  </a:lnTo>
                  <a:lnTo>
                    <a:pt x="3031" y="2000"/>
                  </a:lnTo>
                  <a:lnTo>
                    <a:pt x="3156" y="2031"/>
                  </a:lnTo>
                  <a:lnTo>
                    <a:pt x="3156" y="2062"/>
                  </a:lnTo>
                  <a:lnTo>
                    <a:pt x="3218" y="2062"/>
                  </a:lnTo>
                  <a:lnTo>
                    <a:pt x="3156" y="2156"/>
                  </a:lnTo>
                  <a:lnTo>
                    <a:pt x="3093" y="2218"/>
                  </a:lnTo>
                  <a:lnTo>
                    <a:pt x="3031" y="2250"/>
                  </a:lnTo>
                  <a:lnTo>
                    <a:pt x="3000" y="2281"/>
                  </a:lnTo>
                  <a:lnTo>
                    <a:pt x="3000" y="2312"/>
                  </a:lnTo>
                  <a:lnTo>
                    <a:pt x="3031" y="2343"/>
                  </a:lnTo>
                  <a:lnTo>
                    <a:pt x="3031" y="2406"/>
                  </a:lnTo>
                  <a:lnTo>
                    <a:pt x="3062" y="2468"/>
                  </a:lnTo>
                  <a:lnTo>
                    <a:pt x="3062" y="2593"/>
                  </a:lnTo>
                  <a:lnTo>
                    <a:pt x="3156" y="2593"/>
                  </a:lnTo>
                  <a:lnTo>
                    <a:pt x="3156" y="2625"/>
                  </a:lnTo>
                  <a:lnTo>
                    <a:pt x="3156" y="2656"/>
                  </a:lnTo>
                  <a:lnTo>
                    <a:pt x="3093" y="2718"/>
                  </a:lnTo>
                  <a:lnTo>
                    <a:pt x="3093" y="2750"/>
                  </a:lnTo>
                  <a:lnTo>
                    <a:pt x="3156" y="2750"/>
                  </a:lnTo>
                  <a:lnTo>
                    <a:pt x="3093" y="2781"/>
                  </a:lnTo>
                  <a:lnTo>
                    <a:pt x="3062" y="2750"/>
                  </a:lnTo>
                  <a:lnTo>
                    <a:pt x="3000" y="2718"/>
                  </a:lnTo>
                  <a:lnTo>
                    <a:pt x="2937" y="2781"/>
                  </a:lnTo>
                  <a:lnTo>
                    <a:pt x="3031" y="2906"/>
                  </a:lnTo>
                  <a:lnTo>
                    <a:pt x="3000" y="2937"/>
                  </a:lnTo>
                  <a:lnTo>
                    <a:pt x="2937" y="2968"/>
                  </a:lnTo>
                  <a:lnTo>
                    <a:pt x="2687" y="2937"/>
                  </a:lnTo>
                  <a:lnTo>
                    <a:pt x="2406" y="2812"/>
                  </a:lnTo>
                  <a:lnTo>
                    <a:pt x="2312" y="2812"/>
                  </a:lnTo>
                  <a:lnTo>
                    <a:pt x="2218" y="2843"/>
                  </a:lnTo>
                  <a:lnTo>
                    <a:pt x="2156" y="2937"/>
                  </a:lnTo>
                  <a:lnTo>
                    <a:pt x="2125" y="2968"/>
                  </a:lnTo>
                  <a:lnTo>
                    <a:pt x="2125" y="3031"/>
                  </a:lnTo>
                  <a:lnTo>
                    <a:pt x="2125" y="3093"/>
                  </a:lnTo>
                  <a:lnTo>
                    <a:pt x="1968" y="3125"/>
                  </a:lnTo>
                  <a:lnTo>
                    <a:pt x="1937" y="3218"/>
                  </a:lnTo>
                  <a:lnTo>
                    <a:pt x="1812" y="3218"/>
                  </a:lnTo>
                  <a:lnTo>
                    <a:pt x="1718" y="3125"/>
                  </a:lnTo>
                  <a:lnTo>
                    <a:pt x="1687" y="3125"/>
                  </a:lnTo>
                  <a:lnTo>
                    <a:pt x="1625" y="3125"/>
                  </a:lnTo>
                  <a:lnTo>
                    <a:pt x="1500" y="3093"/>
                  </a:lnTo>
                  <a:lnTo>
                    <a:pt x="1406" y="3093"/>
                  </a:lnTo>
                  <a:lnTo>
                    <a:pt x="1281" y="3093"/>
                  </a:lnTo>
                  <a:lnTo>
                    <a:pt x="1250" y="3062"/>
                  </a:lnTo>
                  <a:lnTo>
                    <a:pt x="1218" y="3031"/>
                  </a:lnTo>
                  <a:lnTo>
                    <a:pt x="1156" y="3031"/>
                  </a:lnTo>
                  <a:lnTo>
                    <a:pt x="1062" y="3000"/>
                  </a:lnTo>
                  <a:lnTo>
                    <a:pt x="1000" y="3000"/>
                  </a:lnTo>
                  <a:lnTo>
                    <a:pt x="1000" y="2968"/>
                  </a:lnTo>
                  <a:lnTo>
                    <a:pt x="937" y="2906"/>
                  </a:lnTo>
                  <a:lnTo>
                    <a:pt x="937" y="2843"/>
                  </a:lnTo>
                  <a:lnTo>
                    <a:pt x="1000" y="2625"/>
                  </a:lnTo>
                  <a:lnTo>
                    <a:pt x="1031" y="2437"/>
                  </a:lnTo>
                  <a:lnTo>
                    <a:pt x="1031" y="2218"/>
                  </a:lnTo>
                  <a:lnTo>
                    <a:pt x="1031" y="1968"/>
                  </a:lnTo>
                  <a:lnTo>
                    <a:pt x="812" y="1843"/>
                  </a:lnTo>
                  <a:lnTo>
                    <a:pt x="656" y="1750"/>
                  </a:lnTo>
                  <a:lnTo>
                    <a:pt x="656" y="1593"/>
                  </a:lnTo>
                  <a:lnTo>
                    <a:pt x="687" y="1531"/>
                  </a:lnTo>
                  <a:lnTo>
                    <a:pt x="625" y="1531"/>
                  </a:lnTo>
                  <a:lnTo>
                    <a:pt x="562" y="1531"/>
                  </a:lnTo>
                  <a:lnTo>
                    <a:pt x="531" y="1468"/>
                  </a:lnTo>
                  <a:lnTo>
                    <a:pt x="500" y="1468"/>
                  </a:lnTo>
                  <a:lnTo>
                    <a:pt x="531" y="1343"/>
                  </a:lnTo>
                  <a:lnTo>
                    <a:pt x="375" y="1437"/>
                  </a:lnTo>
                  <a:lnTo>
                    <a:pt x="375" y="1343"/>
                  </a:lnTo>
                  <a:lnTo>
                    <a:pt x="218" y="1250"/>
                  </a:lnTo>
                  <a:lnTo>
                    <a:pt x="0" y="1250"/>
                  </a:lnTo>
                  <a:lnTo>
                    <a:pt x="0" y="1156"/>
                  </a:lnTo>
                  <a:lnTo>
                    <a:pt x="0" y="1125"/>
                  </a:lnTo>
                  <a:lnTo>
                    <a:pt x="62" y="1062"/>
                  </a:lnTo>
                  <a:lnTo>
                    <a:pt x="156" y="1062"/>
                  </a:lnTo>
                  <a:lnTo>
                    <a:pt x="62" y="1031"/>
                  </a:lnTo>
                  <a:lnTo>
                    <a:pt x="0" y="1000"/>
                  </a:lnTo>
                  <a:lnTo>
                    <a:pt x="62" y="1000"/>
                  </a:lnTo>
                  <a:lnTo>
                    <a:pt x="312" y="937"/>
                  </a:lnTo>
                  <a:lnTo>
                    <a:pt x="406" y="937"/>
                  </a:lnTo>
                  <a:lnTo>
                    <a:pt x="468" y="968"/>
                  </a:lnTo>
                  <a:lnTo>
                    <a:pt x="531" y="1000"/>
                  </a:lnTo>
                  <a:lnTo>
                    <a:pt x="656" y="937"/>
                  </a:lnTo>
                  <a:lnTo>
                    <a:pt x="781" y="937"/>
                  </a:lnTo>
                  <a:lnTo>
                    <a:pt x="906" y="968"/>
                  </a:lnTo>
                  <a:lnTo>
                    <a:pt x="906" y="875"/>
                  </a:lnTo>
                  <a:lnTo>
                    <a:pt x="812" y="750"/>
                  </a:lnTo>
                  <a:lnTo>
                    <a:pt x="781" y="562"/>
                  </a:lnTo>
                  <a:lnTo>
                    <a:pt x="812" y="500"/>
                  </a:lnTo>
                  <a:lnTo>
                    <a:pt x="937" y="500"/>
                  </a:lnTo>
                  <a:lnTo>
                    <a:pt x="937" y="531"/>
                  </a:lnTo>
                  <a:lnTo>
                    <a:pt x="937" y="625"/>
                  </a:lnTo>
                  <a:lnTo>
                    <a:pt x="1093" y="625"/>
                  </a:lnTo>
                  <a:lnTo>
                    <a:pt x="1312" y="625"/>
                  </a:lnTo>
                  <a:lnTo>
                    <a:pt x="1312" y="531"/>
                  </a:lnTo>
                  <a:lnTo>
                    <a:pt x="1406" y="468"/>
                  </a:lnTo>
                  <a:lnTo>
                    <a:pt x="1500" y="437"/>
                  </a:lnTo>
                  <a:lnTo>
                    <a:pt x="1687" y="375"/>
                  </a:lnTo>
                  <a:lnTo>
                    <a:pt x="1625" y="187"/>
                  </a:lnTo>
                  <a:lnTo>
                    <a:pt x="1625" y="62"/>
                  </a:lnTo>
                  <a:lnTo>
                    <a:pt x="1718" y="31"/>
                  </a:lnTo>
                  <a:lnTo>
                    <a:pt x="1812" y="0"/>
                  </a:lnTo>
                  <a:lnTo>
                    <a:pt x="1906" y="62"/>
                  </a:lnTo>
                  <a:lnTo>
                    <a:pt x="1937" y="156"/>
                  </a:lnTo>
                  <a:lnTo>
                    <a:pt x="1968" y="187"/>
                  </a:lnTo>
                  <a:lnTo>
                    <a:pt x="2031" y="250"/>
                  </a:lnTo>
                  <a:lnTo>
                    <a:pt x="2125" y="281"/>
                  </a:lnTo>
                  <a:lnTo>
                    <a:pt x="2187" y="312"/>
                  </a:lnTo>
                  <a:lnTo>
                    <a:pt x="2218" y="312"/>
                  </a:lnTo>
                  <a:lnTo>
                    <a:pt x="2218" y="343"/>
                  </a:lnTo>
                  <a:lnTo>
                    <a:pt x="2250" y="437"/>
                  </a:lnTo>
                  <a:lnTo>
                    <a:pt x="2343" y="468"/>
                  </a:lnTo>
                  <a:lnTo>
                    <a:pt x="2406" y="468"/>
                  </a:lnTo>
                  <a:lnTo>
                    <a:pt x="2468" y="468"/>
                  </a:lnTo>
                  <a:lnTo>
                    <a:pt x="2500" y="468"/>
                  </a:lnTo>
                  <a:lnTo>
                    <a:pt x="2500" y="531"/>
                  </a:lnTo>
                  <a:lnTo>
                    <a:pt x="2593" y="562"/>
                  </a:lnTo>
                  <a:lnTo>
                    <a:pt x="2656" y="562"/>
                  </a:lnTo>
                  <a:lnTo>
                    <a:pt x="2750" y="562"/>
                  </a:lnTo>
                  <a:lnTo>
                    <a:pt x="2781" y="562"/>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1" name="Freeform 77">
              <a:extLst>
                <a:ext uri="{FF2B5EF4-FFF2-40B4-BE49-F238E27FC236}">
                  <a16:creationId xmlns:a16="http://schemas.microsoft.com/office/drawing/2014/main" id="{387EB29E-132E-400B-BE8E-B3D72B3E662C}"/>
                </a:ext>
              </a:extLst>
            </p:cNvPr>
            <p:cNvSpPr>
              <a:spLocks noChangeArrowheads="1"/>
            </p:cNvSpPr>
            <p:nvPr/>
          </p:nvSpPr>
          <p:spPr bwMode="auto">
            <a:xfrm>
              <a:off x="3213100" y="4306888"/>
              <a:ext cx="1227138" cy="1158875"/>
            </a:xfrm>
            <a:custGeom>
              <a:avLst/>
              <a:gdLst>
                <a:gd name="T0" fmla="*/ 2781 w 3407"/>
                <a:gd name="T1" fmla="*/ 656 h 3219"/>
                <a:gd name="T2" fmla="*/ 3000 w 3407"/>
                <a:gd name="T3" fmla="*/ 656 h 3219"/>
                <a:gd name="T4" fmla="*/ 3281 w 3407"/>
                <a:gd name="T5" fmla="*/ 781 h 3219"/>
                <a:gd name="T6" fmla="*/ 3406 w 3407"/>
                <a:gd name="T7" fmla="*/ 843 h 3219"/>
                <a:gd name="T8" fmla="*/ 3343 w 3407"/>
                <a:gd name="T9" fmla="*/ 1125 h 3219"/>
                <a:gd name="T10" fmla="*/ 3343 w 3407"/>
                <a:gd name="T11" fmla="*/ 1375 h 3219"/>
                <a:gd name="T12" fmla="*/ 3218 w 3407"/>
                <a:gd name="T13" fmla="*/ 1437 h 3219"/>
                <a:gd name="T14" fmla="*/ 3062 w 3407"/>
                <a:gd name="T15" fmla="*/ 1531 h 3219"/>
                <a:gd name="T16" fmla="*/ 2843 w 3407"/>
                <a:gd name="T17" fmla="*/ 1812 h 3219"/>
                <a:gd name="T18" fmla="*/ 2843 w 3407"/>
                <a:gd name="T19" fmla="*/ 1968 h 3219"/>
                <a:gd name="T20" fmla="*/ 3000 w 3407"/>
                <a:gd name="T21" fmla="*/ 1968 h 3219"/>
                <a:gd name="T22" fmla="*/ 3156 w 3407"/>
                <a:gd name="T23" fmla="*/ 2062 h 3219"/>
                <a:gd name="T24" fmla="*/ 3093 w 3407"/>
                <a:gd name="T25" fmla="*/ 2218 h 3219"/>
                <a:gd name="T26" fmla="*/ 3000 w 3407"/>
                <a:gd name="T27" fmla="*/ 2312 h 3219"/>
                <a:gd name="T28" fmla="*/ 3062 w 3407"/>
                <a:gd name="T29" fmla="*/ 2468 h 3219"/>
                <a:gd name="T30" fmla="*/ 3156 w 3407"/>
                <a:gd name="T31" fmla="*/ 2625 h 3219"/>
                <a:gd name="T32" fmla="*/ 3093 w 3407"/>
                <a:gd name="T33" fmla="*/ 2750 h 3219"/>
                <a:gd name="T34" fmla="*/ 3062 w 3407"/>
                <a:gd name="T35" fmla="*/ 2750 h 3219"/>
                <a:gd name="T36" fmla="*/ 3031 w 3407"/>
                <a:gd name="T37" fmla="*/ 2906 h 3219"/>
                <a:gd name="T38" fmla="*/ 2687 w 3407"/>
                <a:gd name="T39" fmla="*/ 2937 h 3219"/>
                <a:gd name="T40" fmla="*/ 2218 w 3407"/>
                <a:gd name="T41" fmla="*/ 2843 h 3219"/>
                <a:gd name="T42" fmla="*/ 2125 w 3407"/>
                <a:gd name="T43" fmla="*/ 3031 h 3219"/>
                <a:gd name="T44" fmla="*/ 1937 w 3407"/>
                <a:gd name="T45" fmla="*/ 3218 h 3219"/>
                <a:gd name="T46" fmla="*/ 1687 w 3407"/>
                <a:gd name="T47" fmla="*/ 3125 h 3219"/>
                <a:gd name="T48" fmla="*/ 1406 w 3407"/>
                <a:gd name="T49" fmla="*/ 3093 h 3219"/>
                <a:gd name="T50" fmla="*/ 1218 w 3407"/>
                <a:gd name="T51" fmla="*/ 3031 h 3219"/>
                <a:gd name="T52" fmla="*/ 1000 w 3407"/>
                <a:gd name="T53" fmla="*/ 3000 h 3219"/>
                <a:gd name="T54" fmla="*/ 937 w 3407"/>
                <a:gd name="T55" fmla="*/ 2843 h 3219"/>
                <a:gd name="T56" fmla="*/ 1031 w 3407"/>
                <a:gd name="T57" fmla="*/ 2218 h 3219"/>
                <a:gd name="T58" fmla="*/ 656 w 3407"/>
                <a:gd name="T59" fmla="*/ 1750 h 3219"/>
                <a:gd name="T60" fmla="*/ 625 w 3407"/>
                <a:gd name="T61" fmla="*/ 1531 h 3219"/>
                <a:gd name="T62" fmla="*/ 500 w 3407"/>
                <a:gd name="T63" fmla="*/ 1468 h 3219"/>
                <a:gd name="T64" fmla="*/ 375 w 3407"/>
                <a:gd name="T65" fmla="*/ 1343 h 3219"/>
                <a:gd name="T66" fmla="*/ 0 w 3407"/>
                <a:gd name="T67" fmla="*/ 1156 h 3219"/>
                <a:gd name="T68" fmla="*/ 156 w 3407"/>
                <a:gd name="T69" fmla="*/ 1062 h 3219"/>
                <a:gd name="T70" fmla="*/ 62 w 3407"/>
                <a:gd name="T71" fmla="*/ 1000 h 3219"/>
                <a:gd name="T72" fmla="*/ 468 w 3407"/>
                <a:gd name="T73" fmla="*/ 968 h 3219"/>
                <a:gd name="T74" fmla="*/ 781 w 3407"/>
                <a:gd name="T75" fmla="*/ 937 h 3219"/>
                <a:gd name="T76" fmla="*/ 812 w 3407"/>
                <a:gd name="T77" fmla="*/ 750 h 3219"/>
                <a:gd name="T78" fmla="*/ 937 w 3407"/>
                <a:gd name="T79" fmla="*/ 500 h 3219"/>
                <a:gd name="T80" fmla="*/ 1093 w 3407"/>
                <a:gd name="T81" fmla="*/ 625 h 3219"/>
                <a:gd name="T82" fmla="*/ 1406 w 3407"/>
                <a:gd name="T83" fmla="*/ 468 h 3219"/>
                <a:gd name="T84" fmla="*/ 1625 w 3407"/>
                <a:gd name="T85" fmla="*/ 187 h 3219"/>
                <a:gd name="T86" fmla="*/ 1812 w 3407"/>
                <a:gd name="T87" fmla="*/ 0 h 3219"/>
                <a:gd name="T88" fmla="*/ 1968 w 3407"/>
                <a:gd name="T89" fmla="*/ 187 h 3219"/>
                <a:gd name="T90" fmla="*/ 2187 w 3407"/>
                <a:gd name="T91" fmla="*/ 312 h 3219"/>
                <a:gd name="T92" fmla="*/ 2250 w 3407"/>
                <a:gd name="T93" fmla="*/ 437 h 3219"/>
                <a:gd name="T94" fmla="*/ 2468 w 3407"/>
                <a:gd name="T95" fmla="*/ 468 h 3219"/>
                <a:gd name="T96" fmla="*/ 2593 w 3407"/>
                <a:gd name="T97" fmla="*/ 562 h 3219"/>
                <a:gd name="T98" fmla="*/ 2781 w 3407"/>
                <a:gd name="T99" fmla="*/ 562 h 3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7" h="3219">
                  <a:moveTo>
                    <a:pt x="2781" y="562"/>
                  </a:moveTo>
                  <a:lnTo>
                    <a:pt x="2781" y="625"/>
                  </a:lnTo>
                  <a:lnTo>
                    <a:pt x="2781" y="656"/>
                  </a:lnTo>
                  <a:lnTo>
                    <a:pt x="2875" y="656"/>
                  </a:lnTo>
                  <a:lnTo>
                    <a:pt x="2906" y="750"/>
                  </a:lnTo>
                  <a:lnTo>
                    <a:pt x="3000" y="656"/>
                  </a:lnTo>
                  <a:lnTo>
                    <a:pt x="3093" y="750"/>
                  </a:lnTo>
                  <a:lnTo>
                    <a:pt x="3156" y="812"/>
                  </a:lnTo>
                  <a:lnTo>
                    <a:pt x="3281" y="781"/>
                  </a:lnTo>
                  <a:lnTo>
                    <a:pt x="3343" y="812"/>
                  </a:lnTo>
                  <a:lnTo>
                    <a:pt x="3406" y="812"/>
                  </a:lnTo>
                  <a:lnTo>
                    <a:pt x="3406" y="843"/>
                  </a:lnTo>
                  <a:lnTo>
                    <a:pt x="3343" y="968"/>
                  </a:lnTo>
                  <a:lnTo>
                    <a:pt x="3343" y="1031"/>
                  </a:lnTo>
                  <a:lnTo>
                    <a:pt x="3343" y="1125"/>
                  </a:lnTo>
                  <a:lnTo>
                    <a:pt x="3343" y="1218"/>
                  </a:lnTo>
                  <a:lnTo>
                    <a:pt x="3406" y="1343"/>
                  </a:lnTo>
                  <a:lnTo>
                    <a:pt x="3343" y="1375"/>
                  </a:lnTo>
                  <a:lnTo>
                    <a:pt x="3281" y="1375"/>
                  </a:lnTo>
                  <a:lnTo>
                    <a:pt x="3218" y="1375"/>
                  </a:lnTo>
                  <a:lnTo>
                    <a:pt x="3218" y="1437"/>
                  </a:lnTo>
                  <a:lnTo>
                    <a:pt x="3218" y="1468"/>
                  </a:lnTo>
                  <a:lnTo>
                    <a:pt x="3156" y="1468"/>
                  </a:lnTo>
                  <a:lnTo>
                    <a:pt x="3062" y="1531"/>
                  </a:lnTo>
                  <a:lnTo>
                    <a:pt x="3000" y="1625"/>
                  </a:lnTo>
                  <a:lnTo>
                    <a:pt x="2906" y="1750"/>
                  </a:lnTo>
                  <a:lnTo>
                    <a:pt x="2843" y="1812"/>
                  </a:lnTo>
                  <a:lnTo>
                    <a:pt x="2843" y="1843"/>
                  </a:lnTo>
                  <a:lnTo>
                    <a:pt x="2781" y="1968"/>
                  </a:lnTo>
                  <a:lnTo>
                    <a:pt x="2843" y="1968"/>
                  </a:lnTo>
                  <a:lnTo>
                    <a:pt x="2875" y="1968"/>
                  </a:lnTo>
                  <a:lnTo>
                    <a:pt x="2937" y="1906"/>
                  </a:lnTo>
                  <a:lnTo>
                    <a:pt x="3000" y="1968"/>
                  </a:lnTo>
                  <a:lnTo>
                    <a:pt x="3031" y="2000"/>
                  </a:lnTo>
                  <a:lnTo>
                    <a:pt x="3156" y="2031"/>
                  </a:lnTo>
                  <a:lnTo>
                    <a:pt x="3156" y="2062"/>
                  </a:lnTo>
                  <a:lnTo>
                    <a:pt x="3218" y="2062"/>
                  </a:lnTo>
                  <a:lnTo>
                    <a:pt x="3156" y="2156"/>
                  </a:lnTo>
                  <a:lnTo>
                    <a:pt x="3093" y="2218"/>
                  </a:lnTo>
                  <a:lnTo>
                    <a:pt x="3031" y="2250"/>
                  </a:lnTo>
                  <a:lnTo>
                    <a:pt x="3000" y="2281"/>
                  </a:lnTo>
                  <a:lnTo>
                    <a:pt x="3000" y="2312"/>
                  </a:lnTo>
                  <a:lnTo>
                    <a:pt x="3031" y="2343"/>
                  </a:lnTo>
                  <a:lnTo>
                    <a:pt x="3031" y="2406"/>
                  </a:lnTo>
                  <a:lnTo>
                    <a:pt x="3062" y="2468"/>
                  </a:lnTo>
                  <a:lnTo>
                    <a:pt x="3062" y="2593"/>
                  </a:lnTo>
                  <a:lnTo>
                    <a:pt x="3156" y="2593"/>
                  </a:lnTo>
                  <a:lnTo>
                    <a:pt x="3156" y="2625"/>
                  </a:lnTo>
                  <a:lnTo>
                    <a:pt x="3156" y="2656"/>
                  </a:lnTo>
                  <a:lnTo>
                    <a:pt x="3093" y="2718"/>
                  </a:lnTo>
                  <a:lnTo>
                    <a:pt x="3093" y="2750"/>
                  </a:lnTo>
                  <a:lnTo>
                    <a:pt x="3156" y="2750"/>
                  </a:lnTo>
                  <a:lnTo>
                    <a:pt x="3093" y="2781"/>
                  </a:lnTo>
                  <a:lnTo>
                    <a:pt x="3062" y="2750"/>
                  </a:lnTo>
                  <a:lnTo>
                    <a:pt x="3000" y="2718"/>
                  </a:lnTo>
                  <a:lnTo>
                    <a:pt x="2937" y="2781"/>
                  </a:lnTo>
                  <a:lnTo>
                    <a:pt x="3031" y="2906"/>
                  </a:lnTo>
                  <a:lnTo>
                    <a:pt x="3000" y="2937"/>
                  </a:lnTo>
                  <a:lnTo>
                    <a:pt x="2937" y="2968"/>
                  </a:lnTo>
                  <a:lnTo>
                    <a:pt x="2687" y="2937"/>
                  </a:lnTo>
                  <a:lnTo>
                    <a:pt x="2406" y="2812"/>
                  </a:lnTo>
                  <a:lnTo>
                    <a:pt x="2312" y="2812"/>
                  </a:lnTo>
                  <a:lnTo>
                    <a:pt x="2218" y="2843"/>
                  </a:lnTo>
                  <a:lnTo>
                    <a:pt x="2156" y="2937"/>
                  </a:lnTo>
                  <a:lnTo>
                    <a:pt x="2125" y="2968"/>
                  </a:lnTo>
                  <a:lnTo>
                    <a:pt x="2125" y="3031"/>
                  </a:lnTo>
                  <a:lnTo>
                    <a:pt x="2125" y="3093"/>
                  </a:lnTo>
                  <a:lnTo>
                    <a:pt x="1968" y="3125"/>
                  </a:lnTo>
                  <a:lnTo>
                    <a:pt x="1937" y="3218"/>
                  </a:lnTo>
                  <a:lnTo>
                    <a:pt x="1812" y="3218"/>
                  </a:lnTo>
                  <a:lnTo>
                    <a:pt x="1718" y="3125"/>
                  </a:lnTo>
                  <a:lnTo>
                    <a:pt x="1687" y="3125"/>
                  </a:lnTo>
                  <a:lnTo>
                    <a:pt x="1625" y="3125"/>
                  </a:lnTo>
                  <a:lnTo>
                    <a:pt x="1500" y="3093"/>
                  </a:lnTo>
                  <a:lnTo>
                    <a:pt x="1406" y="3093"/>
                  </a:lnTo>
                  <a:lnTo>
                    <a:pt x="1281" y="3093"/>
                  </a:lnTo>
                  <a:lnTo>
                    <a:pt x="1250" y="3062"/>
                  </a:lnTo>
                  <a:lnTo>
                    <a:pt x="1218" y="3031"/>
                  </a:lnTo>
                  <a:lnTo>
                    <a:pt x="1156" y="3031"/>
                  </a:lnTo>
                  <a:lnTo>
                    <a:pt x="1062" y="3000"/>
                  </a:lnTo>
                  <a:lnTo>
                    <a:pt x="1000" y="3000"/>
                  </a:lnTo>
                  <a:lnTo>
                    <a:pt x="1000" y="2968"/>
                  </a:lnTo>
                  <a:lnTo>
                    <a:pt x="937" y="2906"/>
                  </a:lnTo>
                  <a:lnTo>
                    <a:pt x="937" y="2843"/>
                  </a:lnTo>
                  <a:lnTo>
                    <a:pt x="1000" y="2625"/>
                  </a:lnTo>
                  <a:lnTo>
                    <a:pt x="1031" y="2437"/>
                  </a:lnTo>
                  <a:lnTo>
                    <a:pt x="1031" y="2218"/>
                  </a:lnTo>
                  <a:lnTo>
                    <a:pt x="1031" y="1968"/>
                  </a:lnTo>
                  <a:lnTo>
                    <a:pt x="812" y="1843"/>
                  </a:lnTo>
                  <a:lnTo>
                    <a:pt x="656" y="1750"/>
                  </a:lnTo>
                  <a:lnTo>
                    <a:pt x="656" y="1593"/>
                  </a:lnTo>
                  <a:lnTo>
                    <a:pt x="687" y="1531"/>
                  </a:lnTo>
                  <a:lnTo>
                    <a:pt x="625" y="1531"/>
                  </a:lnTo>
                  <a:lnTo>
                    <a:pt x="562" y="1531"/>
                  </a:lnTo>
                  <a:lnTo>
                    <a:pt x="531" y="1468"/>
                  </a:lnTo>
                  <a:lnTo>
                    <a:pt x="500" y="1468"/>
                  </a:lnTo>
                  <a:lnTo>
                    <a:pt x="531" y="1343"/>
                  </a:lnTo>
                  <a:lnTo>
                    <a:pt x="375" y="1437"/>
                  </a:lnTo>
                  <a:lnTo>
                    <a:pt x="375" y="1343"/>
                  </a:lnTo>
                  <a:lnTo>
                    <a:pt x="218" y="1250"/>
                  </a:lnTo>
                  <a:lnTo>
                    <a:pt x="0" y="1250"/>
                  </a:lnTo>
                  <a:lnTo>
                    <a:pt x="0" y="1156"/>
                  </a:lnTo>
                  <a:lnTo>
                    <a:pt x="0" y="1125"/>
                  </a:lnTo>
                  <a:lnTo>
                    <a:pt x="62" y="1062"/>
                  </a:lnTo>
                  <a:lnTo>
                    <a:pt x="156" y="1062"/>
                  </a:lnTo>
                  <a:lnTo>
                    <a:pt x="62" y="1031"/>
                  </a:lnTo>
                  <a:lnTo>
                    <a:pt x="0" y="1000"/>
                  </a:lnTo>
                  <a:lnTo>
                    <a:pt x="62" y="1000"/>
                  </a:lnTo>
                  <a:lnTo>
                    <a:pt x="312" y="937"/>
                  </a:lnTo>
                  <a:lnTo>
                    <a:pt x="406" y="937"/>
                  </a:lnTo>
                  <a:lnTo>
                    <a:pt x="468" y="968"/>
                  </a:lnTo>
                  <a:lnTo>
                    <a:pt x="531" y="1000"/>
                  </a:lnTo>
                  <a:lnTo>
                    <a:pt x="656" y="937"/>
                  </a:lnTo>
                  <a:lnTo>
                    <a:pt x="781" y="937"/>
                  </a:lnTo>
                  <a:lnTo>
                    <a:pt x="906" y="968"/>
                  </a:lnTo>
                  <a:lnTo>
                    <a:pt x="906" y="875"/>
                  </a:lnTo>
                  <a:lnTo>
                    <a:pt x="812" y="750"/>
                  </a:lnTo>
                  <a:lnTo>
                    <a:pt x="781" y="562"/>
                  </a:lnTo>
                  <a:lnTo>
                    <a:pt x="812" y="500"/>
                  </a:lnTo>
                  <a:lnTo>
                    <a:pt x="937" y="500"/>
                  </a:lnTo>
                  <a:lnTo>
                    <a:pt x="937" y="531"/>
                  </a:lnTo>
                  <a:lnTo>
                    <a:pt x="937" y="625"/>
                  </a:lnTo>
                  <a:lnTo>
                    <a:pt x="1093" y="625"/>
                  </a:lnTo>
                  <a:lnTo>
                    <a:pt x="1312" y="625"/>
                  </a:lnTo>
                  <a:lnTo>
                    <a:pt x="1312" y="531"/>
                  </a:lnTo>
                  <a:lnTo>
                    <a:pt x="1406" y="468"/>
                  </a:lnTo>
                  <a:lnTo>
                    <a:pt x="1500" y="437"/>
                  </a:lnTo>
                  <a:lnTo>
                    <a:pt x="1687" y="375"/>
                  </a:lnTo>
                  <a:lnTo>
                    <a:pt x="1625" y="187"/>
                  </a:lnTo>
                  <a:lnTo>
                    <a:pt x="1625" y="62"/>
                  </a:lnTo>
                  <a:lnTo>
                    <a:pt x="1718" y="31"/>
                  </a:lnTo>
                  <a:lnTo>
                    <a:pt x="1812" y="0"/>
                  </a:lnTo>
                  <a:lnTo>
                    <a:pt x="1906" y="62"/>
                  </a:lnTo>
                  <a:lnTo>
                    <a:pt x="1937" y="156"/>
                  </a:lnTo>
                  <a:lnTo>
                    <a:pt x="1968" y="187"/>
                  </a:lnTo>
                  <a:lnTo>
                    <a:pt x="2031" y="250"/>
                  </a:lnTo>
                  <a:lnTo>
                    <a:pt x="2125" y="281"/>
                  </a:lnTo>
                  <a:lnTo>
                    <a:pt x="2187" y="312"/>
                  </a:lnTo>
                  <a:lnTo>
                    <a:pt x="2218" y="312"/>
                  </a:lnTo>
                  <a:lnTo>
                    <a:pt x="2218" y="343"/>
                  </a:lnTo>
                  <a:lnTo>
                    <a:pt x="2250" y="437"/>
                  </a:lnTo>
                  <a:lnTo>
                    <a:pt x="2343" y="468"/>
                  </a:lnTo>
                  <a:lnTo>
                    <a:pt x="2406" y="468"/>
                  </a:lnTo>
                  <a:lnTo>
                    <a:pt x="2468" y="468"/>
                  </a:lnTo>
                  <a:lnTo>
                    <a:pt x="2500" y="468"/>
                  </a:lnTo>
                  <a:lnTo>
                    <a:pt x="2500" y="531"/>
                  </a:lnTo>
                  <a:lnTo>
                    <a:pt x="2593" y="562"/>
                  </a:lnTo>
                  <a:lnTo>
                    <a:pt x="2656" y="562"/>
                  </a:lnTo>
                  <a:lnTo>
                    <a:pt x="2750" y="562"/>
                  </a:lnTo>
                  <a:lnTo>
                    <a:pt x="2781" y="562"/>
                  </a:lnTo>
                </a:path>
              </a:pathLst>
            </a:custGeom>
            <a:solidFill>
              <a:srgbClr val="005587"/>
            </a:solid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4" name="Freeform 80">
              <a:extLst>
                <a:ext uri="{FF2B5EF4-FFF2-40B4-BE49-F238E27FC236}">
                  <a16:creationId xmlns:a16="http://schemas.microsoft.com/office/drawing/2014/main" id="{68FFB3FE-EB5B-45D3-88CA-9A338C1AC569}"/>
                </a:ext>
              </a:extLst>
            </p:cNvPr>
            <p:cNvSpPr>
              <a:spLocks noChangeArrowheads="1"/>
            </p:cNvSpPr>
            <p:nvPr/>
          </p:nvSpPr>
          <p:spPr bwMode="auto">
            <a:xfrm>
              <a:off x="5765800" y="3170238"/>
              <a:ext cx="57150" cy="68262"/>
            </a:xfrm>
            <a:custGeom>
              <a:avLst/>
              <a:gdLst>
                <a:gd name="T0" fmla="*/ 63 w 157"/>
                <a:gd name="T1" fmla="*/ 0 h 189"/>
                <a:gd name="T2" fmla="*/ 63 w 157"/>
                <a:gd name="T3" fmla="*/ 32 h 189"/>
                <a:gd name="T4" fmla="*/ 0 w 157"/>
                <a:gd name="T5" fmla="*/ 32 h 189"/>
                <a:gd name="T6" fmla="*/ 63 w 157"/>
                <a:gd name="T7" fmla="*/ 125 h 189"/>
                <a:gd name="T8" fmla="*/ 63 w 157"/>
                <a:gd name="T9" fmla="*/ 188 h 189"/>
                <a:gd name="T10" fmla="*/ 125 w 157"/>
                <a:gd name="T11" fmla="*/ 157 h 189"/>
                <a:gd name="T12" fmla="*/ 156 w 157"/>
                <a:gd name="T13" fmla="*/ 157 h 189"/>
                <a:gd name="T14" fmla="*/ 156 w 157"/>
                <a:gd name="T15" fmla="*/ 32 h 189"/>
                <a:gd name="T16" fmla="*/ 156 w 157"/>
                <a:gd name="T17" fmla="*/ 0 h 189"/>
                <a:gd name="T18" fmla="*/ 63 w 157"/>
                <a:gd name="T1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89">
                  <a:moveTo>
                    <a:pt x="63" y="0"/>
                  </a:moveTo>
                  <a:lnTo>
                    <a:pt x="63" y="32"/>
                  </a:lnTo>
                  <a:lnTo>
                    <a:pt x="0" y="32"/>
                  </a:lnTo>
                  <a:lnTo>
                    <a:pt x="63" y="125"/>
                  </a:lnTo>
                  <a:lnTo>
                    <a:pt x="63" y="188"/>
                  </a:lnTo>
                  <a:lnTo>
                    <a:pt x="125" y="157"/>
                  </a:lnTo>
                  <a:lnTo>
                    <a:pt x="156" y="157"/>
                  </a:lnTo>
                  <a:lnTo>
                    <a:pt x="156" y="32"/>
                  </a:lnTo>
                  <a:lnTo>
                    <a:pt x="156" y="0"/>
                  </a:lnTo>
                  <a:lnTo>
                    <a:pt x="63" y="0"/>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5" name="Freeform 81">
              <a:extLst>
                <a:ext uri="{FF2B5EF4-FFF2-40B4-BE49-F238E27FC236}">
                  <a16:creationId xmlns:a16="http://schemas.microsoft.com/office/drawing/2014/main" id="{DF6A47EA-A1BF-443B-A9AA-1D0575C14DE9}"/>
                </a:ext>
              </a:extLst>
            </p:cNvPr>
            <p:cNvSpPr>
              <a:spLocks noChangeArrowheads="1"/>
            </p:cNvSpPr>
            <p:nvPr/>
          </p:nvSpPr>
          <p:spPr bwMode="auto">
            <a:xfrm>
              <a:off x="5765800" y="3170238"/>
              <a:ext cx="57150" cy="68262"/>
            </a:xfrm>
            <a:custGeom>
              <a:avLst/>
              <a:gdLst>
                <a:gd name="T0" fmla="*/ 63 w 157"/>
                <a:gd name="T1" fmla="*/ 0 h 189"/>
                <a:gd name="T2" fmla="*/ 63 w 157"/>
                <a:gd name="T3" fmla="*/ 32 h 189"/>
                <a:gd name="T4" fmla="*/ 0 w 157"/>
                <a:gd name="T5" fmla="*/ 32 h 189"/>
                <a:gd name="T6" fmla="*/ 63 w 157"/>
                <a:gd name="T7" fmla="*/ 125 h 189"/>
                <a:gd name="T8" fmla="*/ 63 w 157"/>
                <a:gd name="T9" fmla="*/ 188 h 189"/>
                <a:gd name="T10" fmla="*/ 125 w 157"/>
                <a:gd name="T11" fmla="*/ 157 h 189"/>
                <a:gd name="T12" fmla="*/ 156 w 157"/>
                <a:gd name="T13" fmla="*/ 157 h 189"/>
                <a:gd name="T14" fmla="*/ 156 w 157"/>
                <a:gd name="T15" fmla="*/ 32 h 189"/>
                <a:gd name="T16" fmla="*/ 156 w 157"/>
                <a:gd name="T17" fmla="*/ 0 h 189"/>
                <a:gd name="T18" fmla="*/ 63 w 157"/>
                <a:gd name="T1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89">
                  <a:moveTo>
                    <a:pt x="63" y="0"/>
                  </a:moveTo>
                  <a:lnTo>
                    <a:pt x="63" y="32"/>
                  </a:lnTo>
                  <a:lnTo>
                    <a:pt x="0" y="32"/>
                  </a:lnTo>
                  <a:lnTo>
                    <a:pt x="63" y="125"/>
                  </a:lnTo>
                  <a:lnTo>
                    <a:pt x="63" y="188"/>
                  </a:lnTo>
                  <a:lnTo>
                    <a:pt x="125" y="157"/>
                  </a:lnTo>
                  <a:lnTo>
                    <a:pt x="156" y="157"/>
                  </a:lnTo>
                  <a:lnTo>
                    <a:pt x="156" y="32"/>
                  </a:lnTo>
                  <a:lnTo>
                    <a:pt x="156" y="0"/>
                  </a:lnTo>
                  <a:lnTo>
                    <a:pt x="63" y="0"/>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6" name="Freeform 82">
              <a:extLst>
                <a:ext uri="{FF2B5EF4-FFF2-40B4-BE49-F238E27FC236}">
                  <a16:creationId xmlns:a16="http://schemas.microsoft.com/office/drawing/2014/main" id="{8767814B-C28F-415C-9776-AF7755550AE4}"/>
                </a:ext>
              </a:extLst>
            </p:cNvPr>
            <p:cNvSpPr>
              <a:spLocks noChangeArrowheads="1"/>
            </p:cNvSpPr>
            <p:nvPr/>
          </p:nvSpPr>
          <p:spPr bwMode="auto">
            <a:xfrm>
              <a:off x="5765800" y="3170238"/>
              <a:ext cx="57150" cy="68262"/>
            </a:xfrm>
            <a:custGeom>
              <a:avLst/>
              <a:gdLst>
                <a:gd name="T0" fmla="*/ 63 w 157"/>
                <a:gd name="T1" fmla="*/ 0 h 189"/>
                <a:gd name="T2" fmla="*/ 63 w 157"/>
                <a:gd name="T3" fmla="*/ 32 h 189"/>
                <a:gd name="T4" fmla="*/ 0 w 157"/>
                <a:gd name="T5" fmla="*/ 32 h 189"/>
                <a:gd name="T6" fmla="*/ 63 w 157"/>
                <a:gd name="T7" fmla="*/ 125 h 189"/>
                <a:gd name="T8" fmla="*/ 63 w 157"/>
                <a:gd name="T9" fmla="*/ 188 h 189"/>
                <a:gd name="T10" fmla="*/ 125 w 157"/>
                <a:gd name="T11" fmla="*/ 157 h 189"/>
                <a:gd name="T12" fmla="*/ 156 w 157"/>
                <a:gd name="T13" fmla="*/ 157 h 189"/>
                <a:gd name="T14" fmla="*/ 156 w 157"/>
                <a:gd name="T15" fmla="*/ 32 h 189"/>
                <a:gd name="T16" fmla="*/ 156 w 157"/>
                <a:gd name="T17" fmla="*/ 0 h 189"/>
                <a:gd name="T18" fmla="*/ 63 w 157"/>
                <a:gd name="T1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89">
                  <a:moveTo>
                    <a:pt x="63" y="0"/>
                  </a:moveTo>
                  <a:lnTo>
                    <a:pt x="63" y="32"/>
                  </a:lnTo>
                  <a:lnTo>
                    <a:pt x="0" y="32"/>
                  </a:lnTo>
                  <a:lnTo>
                    <a:pt x="63" y="125"/>
                  </a:lnTo>
                  <a:lnTo>
                    <a:pt x="63" y="188"/>
                  </a:lnTo>
                  <a:lnTo>
                    <a:pt x="125" y="157"/>
                  </a:lnTo>
                  <a:lnTo>
                    <a:pt x="156" y="157"/>
                  </a:lnTo>
                  <a:lnTo>
                    <a:pt x="156" y="32"/>
                  </a:lnTo>
                  <a:lnTo>
                    <a:pt x="156" y="0"/>
                  </a:lnTo>
                  <a:lnTo>
                    <a:pt x="63" y="0"/>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7" name="Freeform 83">
              <a:extLst>
                <a:ext uri="{FF2B5EF4-FFF2-40B4-BE49-F238E27FC236}">
                  <a16:creationId xmlns:a16="http://schemas.microsoft.com/office/drawing/2014/main" id="{952A43EE-6DF4-41D2-AC11-262CA7A25693}"/>
                </a:ext>
              </a:extLst>
            </p:cNvPr>
            <p:cNvSpPr>
              <a:spLocks noChangeArrowheads="1"/>
            </p:cNvSpPr>
            <p:nvPr/>
          </p:nvSpPr>
          <p:spPr bwMode="auto">
            <a:xfrm>
              <a:off x="5743575" y="3260725"/>
              <a:ext cx="101600" cy="90488"/>
            </a:xfrm>
            <a:custGeom>
              <a:avLst/>
              <a:gdLst>
                <a:gd name="T0" fmla="*/ 125 w 282"/>
                <a:gd name="T1" fmla="*/ 0 h 251"/>
                <a:gd name="T2" fmla="*/ 31 w 282"/>
                <a:gd name="T3" fmla="*/ 63 h 251"/>
                <a:gd name="T4" fmla="*/ 0 w 282"/>
                <a:gd name="T5" fmla="*/ 94 h 251"/>
                <a:gd name="T6" fmla="*/ 0 w 282"/>
                <a:gd name="T7" fmla="*/ 125 h 251"/>
                <a:gd name="T8" fmla="*/ 0 w 282"/>
                <a:gd name="T9" fmla="*/ 157 h 251"/>
                <a:gd name="T10" fmla="*/ 31 w 282"/>
                <a:gd name="T11" fmla="*/ 188 h 251"/>
                <a:gd name="T12" fmla="*/ 125 w 282"/>
                <a:gd name="T13" fmla="*/ 250 h 251"/>
                <a:gd name="T14" fmla="*/ 187 w 282"/>
                <a:gd name="T15" fmla="*/ 250 h 251"/>
                <a:gd name="T16" fmla="*/ 250 w 282"/>
                <a:gd name="T17" fmla="*/ 188 h 251"/>
                <a:gd name="T18" fmla="*/ 250 w 282"/>
                <a:gd name="T19" fmla="*/ 125 h 251"/>
                <a:gd name="T20" fmla="*/ 281 w 282"/>
                <a:gd name="T21" fmla="*/ 94 h 251"/>
                <a:gd name="T22" fmla="*/ 281 w 282"/>
                <a:gd name="T23" fmla="*/ 63 h 251"/>
                <a:gd name="T24" fmla="*/ 250 w 282"/>
                <a:gd name="T25" fmla="*/ 0 h 251"/>
                <a:gd name="T26" fmla="*/ 125 w 282"/>
                <a:gd name="T2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 h="251">
                  <a:moveTo>
                    <a:pt x="125" y="0"/>
                  </a:moveTo>
                  <a:lnTo>
                    <a:pt x="31" y="63"/>
                  </a:lnTo>
                  <a:lnTo>
                    <a:pt x="0" y="94"/>
                  </a:lnTo>
                  <a:lnTo>
                    <a:pt x="0" y="125"/>
                  </a:lnTo>
                  <a:lnTo>
                    <a:pt x="0" y="157"/>
                  </a:lnTo>
                  <a:lnTo>
                    <a:pt x="31" y="188"/>
                  </a:lnTo>
                  <a:lnTo>
                    <a:pt x="125" y="250"/>
                  </a:lnTo>
                  <a:lnTo>
                    <a:pt x="187" y="250"/>
                  </a:lnTo>
                  <a:lnTo>
                    <a:pt x="250" y="188"/>
                  </a:lnTo>
                  <a:lnTo>
                    <a:pt x="250" y="125"/>
                  </a:lnTo>
                  <a:lnTo>
                    <a:pt x="281" y="94"/>
                  </a:lnTo>
                  <a:lnTo>
                    <a:pt x="281" y="63"/>
                  </a:lnTo>
                  <a:lnTo>
                    <a:pt x="250" y="0"/>
                  </a:lnTo>
                  <a:lnTo>
                    <a:pt x="125" y="0"/>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8" name="Freeform 84">
              <a:extLst>
                <a:ext uri="{FF2B5EF4-FFF2-40B4-BE49-F238E27FC236}">
                  <a16:creationId xmlns:a16="http://schemas.microsoft.com/office/drawing/2014/main" id="{54390B2C-1536-40A5-BD7F-970E6897D05A}"/>
                </a:ext>
              </a:extLst>
            </p:cNvPr>
            <p:cNvSpPr>
              <a:spLocks noChangeArrowheads="1"/>
            </p:cNvSpPr>
            <p:nvPr/>
          </p:nvSpPr>
          <p:spPr bwMode="auto">
            <a:xfrm>
              <a:off x="5743575" y="3260725"/>
              <a:ext cx="101600" cy="90488"/>
            </a:xfrm>
            <a:custGeom>
              <a:avLst/>
              <a:gdLst>
                <a:gd name="T0" fmla="*/ 125 w 282"/>
                <a:gd name="T1" fmla="*/ 0 h 251"/>
                <a:gd name="T2" fmla="*/ 31 w 282"/>
                <a:gd name="T3" fmla="*/ 63 h 251"/>
                <a:gd name="T4" fmla="*/ 0 w 282"/>
                <a:gd name="T5" fmla="*/ 94 h 251"/>
                <a:gd name="T6" fmla="*/ 0 w 282"/>
                <a:gd name="T7" fmla="*/ 125 h 251"/>
                <a:gd name="T8" fmla="*/ 0 w 282"/>
                <a:gd name="T9" fmla="*/ 157 h 251"/>
                <a:gd name="T10" fmla="*/ 31 w 282"/>
                <a:gd name="T11" fmla="*/ 188 h 251"/>
                <a:gd name="T12" fmla="*/ 125 w 282"/>
                <a:gd name="T13" fmla="*/ 250 h 251"/>
                <a:gd name="T14" fmla="*/ 187 w 282"/>
                <a:gd name="T15" fmla="*/ 250 h 251"/>
                <a:gd name="T16" fmla="*/ 250 w 282"/>
                <a:gd name="T17" fmla="*/ 188 h 251"/>
                <a:gd name="T18" fmla="*/ 250 w 282"/>
                <a:gd name="T19" fmla="*/ 125 h 251"/>
                <a:gd name="T20" fmla="*/ 281 w 282"/>
                <a:gd name="T21" fmla="*/ 94 h 251"/>
                <a:gd name="T22" fmla="*/ 281 w 282"/>
                <a:gd name="T23" fmla="*/ 63 h 251"/>
                <a:gd name="T24" fmla="*/ 250 w 282"/>
                <a:gd name="T25" fmla="*/ 0 h 251"/>
                <a:gd name="T26" fmla="*/ 125 w 282"/>
                <a:gd name="T2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 h="251">
                  <a:moveTo>
                    <a:pt x="125" y="0"/>
                  </a:moveTo>
                  <a:lnTo>
                    <a:pt x="31" y="63"/>
                  </a:lnTo>
                  <a:lnTo>
                    <a:pt x="0" y="94"/>
                  </a:lnTo>
                  <a:lnTo>
                    <a:pt x="0" y="125"/>
                  </a:lnTo>
                  <a:lnTo>
                    <a:pt x="0" y="157"/>
                  </a:lnTo>
                  <a:lnTo>
                    <a:pt x="31" y="188"/>
                  </a:lnTo>
                  <a:lnTo>
                    <a:pt x="125" y="250"/>
                  </a:lnTo>
                  <a:lnTo>
                    <a:pt x="187" y="250"/>
                  </a:lnTo>
                  <a:lnTo>
                    <a:pt x="250" y="188"/>
                  </a:lnTo>
                  <a:lnTo>
                    <a:pt x="250" y="125"/>
                  </a:lnTo>
                  <a:lnTo>
                    <a:pt x="281" y="94"/>
                  </a:lnTo>
                  <a:lnTo>
                    <a:pt x="281" y="63"/>
                  </a:lnTo>
                  <a:lnTo>
                    <a:pt x="250" y="0"/>
                  </a:lnTo>
                  <a:lnTo>
                    <a:pt x="125" y="0"/>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9" name="Freeform 85">
              <a:extLst>
                <a:ext uri="{FF2B5EF4-FFF2-40B4-BE49-F238E27FC236}">
                  <a16:creationId xmlns:a16="http://schemas.microsoft.com/office/drawing/2014/main" id="{64B4406B-F1D7-4045-A777-F67FBC813797}"/>
                </a:ext>
              </a:extLst>
            </p:cNvPr>
            <p:cNvSpPr>
              <a:spLocks noChangeArrowheads="1"/>
            </p:cNvSpPr>
            <p:nvPr/>
          </p:nvSpPr>
          <p:spPr bwMode="auto">
            <a:xfrm>
              <a:off x="5743575" y="3260725"/>
              <a:ext cx="101600" cy="90488"/>
            </a:xfrm>
            <a:custGeom>
              <a:avLst/>
              <a:gdLst>
                <a:gd name="T0" fmla="*/ 125 w 282"/>
                <a:gd name="T1" fmla="*/ 0 h 251"/>
                <a:gd name="T2" fmla="*/ 31 w 282"/>
                <a:gd name="T3" fmla="*/ 63 h 251"/>
                <a:gd name="T4" fmla="*/ 0 w 282"/>
                <a:gd name="T5" fmla="*/ 94 h 251"/>
                <a:gd name="T6" fmla="*/ 0 w 282"/>
                <a:gd name="T7" fmla="*/ 125 h 251"/>
                <a:gd name="T8" fmla="*/ 0 w 282"/>
                <a:gd name="T9" fmla="*/ 157 h 251"/>
                <a:gd name="T10" fmla="*/ 31 w 282"/>
                <a:gd name="T11" fmla="*/ 188 h 251"/>
                <a:gd name="T12" fmla="*/ 125 w 282"/>
                <a:gd name="T13" fmla="*/ 250 h 251"/>
                <a:gd name="T14" fmla="*/ 187 w 282"/>
                <a:gd name="T15" fmla="*/ 250 h 251"/>
                <a:gd name="T16" fmla="*/ 250 w 282"/>
                <a:gd name="T17" fmla="*/ 188 h 251"/>
                <a:gd name="T18" fmla="*/ 250 w 282"/>
                <a:gd name="T19" fmla="*/ 125 h 251"/>
                <a:gd name="T20" fmla="*/ 281 w 282"/>
                <a:gd name="T21" fmla="*/ 94 h 251"/>
                <a:gd name="T22" fmla="*/ 281 w 282"/>
                <a:gd name="T23" fmla="*/ 63 h 251"/>
                <a:gd name="T24" fmla="*/ 250 w 282"/>
                <a:gd name="T25" fmla="*/ 0 h 251"/>
                <a:gd name="T26" fmla="*/ 125 w 282"/>
                <a:gd name="T2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 h="251">
                  <a:moveTo>
                    <a:pt x="125" y="0"/>
                  </a:moveTo>
                  <a:lnTo>
                    <a:pt x="31" y="63"/>
                  </a:lnTo>
                  <a:lnTo>
                    <a:pt x="0" y="94"/>
                  </a:lnTo>
                  <a:lnTo>
                    <a:pt x="0" y="125"/>
                  </a:lnTo>
                  <a:lnTo>
                    <a:pt x="0" y="157"/>
                  </a:lnTo>
                  <a:lnTo>
                    <a:pt x="31" y="188"/>
                  </a:lnTo>
                  <a:lnTo>
                    <a:pt x="125" y="250"/>
                  </a:lnTo>
                  <a:lnTo>
                    <a:pt x="187" y="250"/>
                  </a:lnTo>
                  <a:lnTo>
                    <a:pt x="250" y="188"/>
                  </a:lnTo>
                  <a:lnTo>
                    <a:pt x="250" y="125"/>
                  </a:lnTo>
                  <a:lnTo>
                    <a:pt x="281" y="94"/>
                  </a:lnTo>
                  <a:lnTo>
                    <a:pt x="281" y="63"/>
                  </a:lnTo>
                  <a:lnTo>
                    <a:pt x="250" y="0"/>
                  </a:lnTo>
                  <a:lnTo>
                    <a:pt x="125" y="0"/>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0" name="Freeform 86">
              <a:extLst>
                <a:ext uri="{FF2B5EF4-FFF2-40B4-BE49-F238E27FC236}">
                  <a16:creationId xmlns:a16="http://schemas.microsoft.com/office/drawing/2014/main" id="{13F37806-D2D0-47CF-AD88-0D8BF9A6CB1B}"/>
                </a:ext>
              </a:extLst>
            </p:cNvPr>
            <p:cNvSpPr>
              <a:spLocks noChangeArrowheads="1"/>
            </p:cNvSpPr>
            <p:nvPr/>
          </p:nvSpPr>
          <p:spPr bwMode="auto">
            <a:xfrm>
              <a:off x="5900738" y="3114675"/>
              <a:ext cx="439737" cy="304800"/>
            </a:xfrm>
            <a:custGeom>
              <a:avLst/>
              <a:gdLst>
                <a:gd name="T0" fmla="*/ 1125 w 1220"/>
                <a:gd name="T1" fmla="*/ 313 h 845"/>
                <a:gd name="T2" fmla="*/ 1157 w 1220"/>
                <a:gd name="T3" fmla="*/ 188 h 845"/>
                <a:gd name="T4" fmla="*/ 1219 w 1220"/>
                <a:gd name="T5" fmla="*/ 156 h 845"/>
                <a:gd name="T6" fmla="*/ 1157 w 1220"/>
                <a:gd name="T7" fmla="*/ 63 h 845"/>
                <a:gd name="T8" fmla="*/ 1157 w 1220"/>
                <a:gd name="T9" fmla="*/ 31 h 845"/>
                <a:gd name="T10" fmla="*/ 1157 w 1220"/>
                <a:gd name="T11" fmla="*/ 63 h 845"/>
                <a:gd name="T12" fmla="*/ 1157 w 1220"/>
                <a:gd name="T13" fmla="*/ 94 h 845"/>
                <a:gd name="T14" fmla="*/ 875 w 1220"/>
                <a:gd name="T15" fmla="*/ 31 h 845"/>
                <a:gd name="T16" fmla="*/ 594 w 1220"/>
                <a:gd name="T17" fmla="*/ 0 h 845"/>
                <a:gd name="T18" fmla="*/ 531 w 1220"/>
                <a:gd name="T19" fmla="*/ 31 h 845"/>
                <a:gd name="T20" fmla="*/ 500 w 1220"/>
                <a:gd name="T21" fmla="*/ 63 h 845"/>
                <a:gd name="T22" fmla="*/ 375 w 1220"/>
                <a:gd name="T23" fmla="*/ 63 h 845"/>
                <a:gd name="T24" fmla="*/ 313 w 1220"/>
                <a:gd name="T25" fmla="*/ 63 h 845"/>
                <a:gd name="T26" fmla="*/ 157 w 1220"/>
                <a:gd name="T27" fmla="*/ 94 h 845"/>
                <a:gd name="T28" fmla="*/ 0 w 1220"/>
                <a:gd name="T29" fmla="*/ 188 h 845"/>
                <a:gd name="T30" fmla="*/ 0 w 1220"/>
                <a:gd name="T31" fmla="*/ 313 h 845"/>
                <a:gd name="T32" fmla="*/ 0 w 1220"/>
                <a:gd name="T33" fmla="*/ 500 h 845"/>
                <a:gd name="T34" fmla="*/ 157 w 1220"/>
                <a:gd name="T35" fmla="*/ 531 h 845"/>
                <a:gd name="T36" fmla="*/ 157 w 1220"/>
                <a:gd name="T37" fmla="*/ 594 h 845"/>
                <a:gd name="T38" fmla="*/ 157 w 1220"/>
                <a:gd name="T39" fmla="*/ 688 h 845"/>
                <a:gd name="T40" fmla="*/ 219 w 1220"/>
                <a:gd name="T41" fmla="*/ 688 h 845"/>
                <a:gd name="T42" fmla="*/ 250 w 1220"/>
                <a:gd name="T43" fmla="*/ 688 h 845"/>
                <a:gd name="T44" fmla="*/ 344 w 1220"/>
                <a:gd name="T45" fmla="*/ 656 h 845"/>
                <a:gd name="T46" fmla="*/ 375 w 1220"/>
                <a:gd name="T47" fmla="*/ 656 h 845"/>
                <a:gd name="T48" fmla="*/ 500 w 1220"/>
                <a:gd name="T49" fmla="*/ 656 h 845"/>
                <a:gd name="T50" fmla="*/ 594 w 1220"/>
                <a:gd name="T51" fmla="*/ 688 h 845"/>
                <a:gd name="T52" fmla="*/ 625 w 1220"/>
                <a:gd name="T53" fmla="*/ 750 h 845"/>
                <a:gd name="T54" fmla="*/ 719 w 1220"/>
                <a:gd name="T55" fmla="*/ 750 h 845"/>
                <a:gd name="T56" fmla="*/ 750 w 1220"/>
                <a:gd name="T57" fmla="*/ 844 h 845"/>
                <a:gd name="T58" fmla="*/ 907 w 1220"/>
                <a:gd name="T59" fmla="*/ 813 h 845"/>
                <a:gd name="T60" fmla="*/ 907 w 1220"/>
                <a:gd name="T61" fmla="*/ 750 h 845"/>
                <a:gd name="T62" fmla="*/ 938 w 1220"/>
                <a:gd name="T63" fmla="*/ 688 h 845"/>
                <a:gd name="T64" fmla="*/ 1000 w 1220"/>
                <a:gd name="T65" fmla="*/ 656 h 845"/>
                <a:gd name="T66" fmla="*/ 1032 w 1220"/>
                <a:gd name="T67" fmla="*/ 594 h 845"/>
                <a:gd name="T68" fmla="*/ 1000 w 1220"/>
                <a:gd name="T69" fmla="*/ 500 h 845"/>
                <a:gd name="T70" fmla="*/ 938 w 1220"/>
                <a:gd name="T71" fmla="*/ 406 h 845"/>
                <a:gd name="T72" fmla="*/ 938 w 1220"/>
                <a:gd name="T73" fmla="*/ 344 h 845"/>
                <a:gd name="T74" fmla="*/ 1032 w 1220"/>
                <a:gd name="T75" fmla="*/ 313 h 845"/>
                <a:gd name="T76" fmla="*/ 1125 w 1220"/>
                <a:gd name="T77" fmla="*/ 313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0" h="845">
                  <a:moveTo>
                    <a:pt x="1125" y="313"/>
                  </a:moveTo>
                  <a:lnTo>
                    <a:pt x="1157" y="188"/>
                  </a:lnTo>
                  <a:lnTo>
                    <a:pt x="1219" y="156"/>
                  </a:lnTo>
                  <a:lnTo>
                    <a:pt x="1157" y="63"/>
                  </a:lnTo>
                  <a:lnTo>
                    <a:pt x="1157" y="31"/>
                  </a:lnTo>
                  <a:lnTo>
                    <a:pt x="1157" y="63"/>
                  </a:lnTo>
                  <a:lnTo>
                    <a:pt x="1157" y="94"/>
                  </a:lnTo>
                  <a:lnTo>
                    <a:pt x="875" y="31"/>
                  </a:lnTo>
                  <a:lnTo>
                    <a:pt x="594" y="0"/>
                  </a:lnTo>
                  <a:lnTo>
                    <a:pt x="531" y="31"/>
                  </a:lnTo>
                  <a:lnTo>
                    <a:pt x="500" y="63"/>
                  </a:lnTo>
                  <a:lnTo>
                    <a:pt x="375" y="63"/>
                  </a:lnTo>
                  <a:lnTo>
                    <a:pt x="313" y="63"/>
                  </a:lnTo>
                  <a:lnTo>
                    <a:pt x="157" y="94"/>
                  </a:lnTo>
                  <a:lnTo>
                    <a:pt x="0" y="188"/>
                  </a:lnTo>
                  <a:lnTo>
                    <a:pt x="0" y="313"/>
                  </a:lnTo>
                  <a:lnTo>
                    <a:pt x="0" y="500"/>
                  </a:lnTo>
                  <a:lnTo>
                    <a:pt x="157" y="531"/>
                  </a:lnTo>
                  <a:lnTo>
                    <a:pt x="157" y="594"/>
                  </a:lnTo>
                  <a:lnTo>
                    <a:pt x="157" y="688"/>
                  </a:lnTo>
                  <a:lnTo>
                    <a:pt x="219" y="688"/>
                  </a:lnTo>
                  <a:lnTo>
                    <a:pt x="250" y="688"/>
                  </a:lnTo>
                  <a:lnTo>
                    <a:pt x="344" y="656"/>
                  </a:lnTo>
                  <a:lnTo>
                    <a:pt x="375" y="656"/>
                  </a:lnTo>
                  <a:lnTo>
                    <a:pt x="500" y="656"/>
                  </a:lnTo>
                  <a:lnTo>
                    <a:pt x="594" y="688"/>
                  </a:lnTo>
                  <a:lnTo>
                    <a:pt x="625" y="750"/>
                  </a:lnTo>
                  <a:lnTo>
                    <a:pt x="719" y="750"/>
                  </a:lnTo>
                  <a:lnTo>
                    <a:pt x="750" y="844"/>
                  </a:lnTo>
                  <a:lnTo>
                    <a:pt x="907" y="813"/>
                  </a:lnTo>
                  <a:lnTo>
                    <a:pt x="907" y="750"/>
                  </a:lnTo>
                  <a:lnTo>
                    <a:pt x="938" y="688"/>
                  </a:lnTo>
                  <a:lnTo>
                    <a:pt x="1000" y="656"/>
                  </a:lnTo>
                  <a:lnTo>
                    <a:pt x="1032" y="594"/>
                  </a:lnTo>
                  <a:lnTo>
                    <a:pt x="1000" y="500"/>
                  </a:lnTo>
                  <a:lnTo>
                    <a:pt x="938" y="406"/>
                  </a:lnTo>
                  <a:lnTo>
                    <a:pt x="938" y="344"/>
                  </a:lnTo>
                  <a:lnTo>
                    <a:pt x="1032" y="313"/>
                  </a:lnTo>
                  <a:lnTo>
                    <a:pt x="1125" y="313"/>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1" name="Freeform 87">
              <a:extLst>
                <a:ext uri="{FF2B5EF4-FFF2-40B4-BE49-F238E27FC236}">
                  <a16:creationId xmlns:a16="http://schemas.microsoft.com/office/drawing/2014/main" id="{CD171FCB-C293-4093-9E5D-618E4DC4AF68}"/>
                </a:ext>
              </a:extLst>
            </p:cNvPr>
            <p:cNvSpPr>
              <a:spLocks noChangeArrowheads="1"/>
            </p:cNvSpPr>
            <p:nvPr/>
          </p:nvSpPr>
          <p:spPr bwMode="auto">
            <a:xfrm>
              <a:off x="5900738" y="3114675"/>
              <a:ext cx="439737" cy="304800"/>
            </a:xfrm>
            <a:custGeom>
              <a:avLst/>
              <a:gdLst>
                <a:gd name="T0" fmla="*/ 1125 w 1220"/>
                <a:gd name="T1" fmla="*/ 313 h 845"/>
                <a:gd name="T2" fmla="*/ 1157 w 1220"/>
                <a:gd name="T3" fmla="*/ 188 h 845"/>
                <a:gd name="T4" fmla="*/ 1219 w 1220"/>
                <a:gd name="T5" fmla="*/ 156 h 845"/>
                <a:gd name="T6" fmla="*/ 1157 w 1220"/>
                <a:gd name="T7" fmla="*/ 63 h 845"/>
                <a:gd name="T8" fmla="*/ 1157 w 1220"/>
                <a:gd name="T9" fmla="*/ 31 h 845"/>
                <a:gd name="T10" fmla="*/ 1157 w 1220"/>
                <a:gd name="T11" fmla="*/ 63 h 845"/>
                <a:gd name="T12" fmla="*/ 1157 w 1220"/>
                <a:gd name="T13" fmla="*/ 94 h 845"/>
                <a:gd name="T14" fmla="*/ 875 w 1220"/>
                <a:gd name="T15" fmla="*/ 31 h 845"/>
                <a:gd name="T16" fmla="*/ 594 w 1220"/>
                <a:gd name="T17" fmla="*/ 0 h 845"/>
                <a:gd name="T18" fmla="*/ 531 w 1220"/>
                <a:gd name="T19" fmla="*/ 31 h 845"/>
                <a:gd name="T20" fmla="*/ 500 w 1220"/>
                <a:gd name="T21" fmla="*/ 63 h 845"/>
                <a:gd name="T22" fmla="*/ 375 w 1220"/>
                <a:gd name="T23" fmla="*/ 63 h 845"/>
                <a:gd name="T24" fmla="*/ 313 w 1220"/>
                <a:gd name="T25" fmla="*/ 63 h 845"/>
                <a:gd name="T26" fmla="*/ 157 w 1220"/>
                <a:gd name="T27" fmla="*/ 94 h 845"/>
                <a:gd name="T28" fmla="*/ 0 w 1220"/>
                <a:gd name="T29" fmla="*/ 188 h 845"/>
                <a:gd name="T30" fmla="*/ 0 w 1220"/>
                <a:gd name="T31" fmla="*/ 313 h 845"/>
                <a:gd name="T32" fmla="*/ 0 w 1220"/>
                <a:gd name="T33" fmla="*/ 500 h 845"/>
                <a:gd name="T34" fmla="*/ 157 w 1220"/>
                <a:gd name="T35" fmla="*/ 531 h 845"/>
                <a:gd name="T36" fmla="*/ 157 w 1220"/>
                <a:gd name="T37" fmla="*/ 594 h 845"/>
                <a:gd name="T38" fmla="*/ 157 w 1220"/>
                <a:gd name="T39" fmla="*/ 688 h 845"/>
                <a:gd name="T40" fmla="*/ 219 w 1220"/>
                <a:gd name="T41" fmla="*/ 688 h 845"/>
                <a:gd name="T42" fmla="*/ 250 w 1220"/>
                <a:gd name="T43" fmla="*/ 688 h 845"/>
                <a:gd name="T44" fmla="*/ 344 w 1220"/>
                <a:gd name="T45" fmla="*/ 656 h 845"/>
                <a:gd name="T46" fmla="*/ 375 w 1220"/>
                <a:gd name="T47" fmla="*/ 656 h 845"/>
                <a:gd name="T48" fmla="*/ 500 w 1220"/>
                <a:gd name="T49" fmla="*/ 656 h 845"/>
                <a:gd name="T50" fmla="*/ 594 w 1220"/>
                <a:gd name="T51" fmla="*/ 688 h 845"/>
                <a:gd name="T52" fmla="*/ 625 w 1220"/>
                <a:gd name="T53" fmla="*/ 750 h 845"/>
                <a:gd name="T54" fmla="*/ 719 w 1220"/>
                <a:gd name="T55" fmla="*/ 750 h 845"/>
                <a:gd name="T56" fmla="*/ 750 w 1220"/>
                <a:gd name="T57" fmla="*/ 844 h 845"/>
                <a:gd name="T58" fmla="*/ 907 w 1220"/>
                <a:gd name="T59" fmla="*/ 813 h 845"/>
                <a:gd name="T60" fmla="*/ 907 w 1220"/>
                <a:gd name="T61" fmla="*/ 750 h 845"/>
                <a:gd name="T62" fmla="*/ 938 w 1220"/>
                <a:gd name="T63" fmla="*/ 688 h 845"/>
                <a:gd name="T64" fmla="*/ 1000 w 1220"/>
                <a:gd name="T65" fmla="*/ 656 h 845"/>
                <a:gd name="T66" fmla="*/ 1032 w 1220"/>
                <a:gd name="T67" fmla="*/ 594 h 845"/>
                <a:gd name="T68" fmla="*/ 1000 w 1220"/>
                <a:gd name="T69" fmla="*/ 500 h 845"/>
                <a:gd name="T70" fmla="*/ 938 w 1220"/>
                <a:gd name="T71" fmla="*/ 406 h 845"/>
                <a:gd name="T72" fmla="*/ 938 w 1220"/>
                <a:gd name="T73" fmla="*/ 344 h 845"/>
                <a:gd name="T74" fmla="*/ 1032 w 1220"/>
                <a:gd name="T75" fmla="*/ 313 h 845"/>
                <a:gd name="T76" fmla="*/ 1125 w 1220"/>
                <a:gd name="T77" fmla="*/ 313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0" h="845">
                  <a:moveTo>
                    <a:pt x="1125" y="313"/>
                  </a:moveTo>
                  <a:lnTo>
                    <a:pt x="1157" y="188"/>
                  </a:lnTo>
                  <a:lnTo>
                    <a:pt x="1219" y="156"/>
                  </a:lnTo>
                  <a:lnTo>
                    <a:pt x="1157" y="63"/>
                  </a:lnTo>
                  <a:lnTo>
                    <a:pt x="1157" y="31"/>
                  </a:lnTo>
                  <a:lnTo>
                    <a:pt x="1157" y="63"/>
                  </a:lnTo>
                  <a:lnTo>
                    <a:pt x="1157" y="94"/>
                  </a:lnTo>
                  <a:lnTo>
                    <a:pt x="875" y="31"/>
                  </a:lnTo>
                  <a:lnTo>
                    <a:pt x="594" y="0"/>
                  </a:lnTo>
                  <a:lnTo>
                    <a:pt x="531" y="31"/>
                  </a:lnTo>
                  <a:lnTo>
                    <a:pt x="500" y="63"/>
                  </a:lnTo>
                  <a:lnTo>
                    <a:pt x="375" y="63"/>
                  </a:lnTo>
                  <a:lnTo>
                    <a:pt x="313" y="63"/>
                  </a:lnTo>
                  <a:lnTo>
                    <a:pt x="157" y="94"/>
                  </a:lnTo>
                  <a:lnTo>
                    <a:pt x="0" y="188"/>
                  </a:lnTo>
                  <a:lnTo>
                    <a:pt x="0" y="313"/>
                  </a:lnTo>
                  <a:lnTo>
                    <a:pt x="0" y="500"/>
                  </a:lnTo>
                  <a:lnTo>
                    <a:pt x="157" y="531"/>
                  </a:lnTo>
                  <a:lnTo>
                    <a:pt x="157" y="594"/>
                  </a:lnTo>
                  <a:lnTo>
                    <a:pt x="157" y="688"/>
                  </a:lnTo>
                  <a:lnTo>
                    <a:pt x="219" y="688"/>
                  </a:lnTo>
                  <a:lnTo>
                    <a:pt x="250" y="688"/>
                  </a:lnTo>
                  <a:lnTo>
                    <a:pt x="344" y="656"/>
                  </a:lnTo>
                  <a:lnTo>
                    <a:pt x="375" y="656"/>
                  </a:lnTo>
                  <a:lnTo>
                    <a:pt x="500" y="656"/>
                  </a:lnTo>
                  <a:lnTo>
                    <a:pt x="594" y="688"/>
                  </a:lnTo>
                  <a:lnTo>
                    <a:pt x="625" y="750"/>
                  </a:lnTo>
                  <a:lnTo>
                    <a:pt x="719" y="750"/>
                  </a:lnTo>
                  <a:lnTo>
                    <a:pt x="750" y="844"/>
                  </a:lnTo>
                  <a:lnTo>
                    <a:pt x="907" y="813"/>
                  </a:lnTo>
                  <a:lnTo>
                    <a:pt x="907" y="750"/>
                  </a:lnTo>
                  <a:lnTo>
                    <a:pt x="938" y="688"/>
                  </a:lnTo>
                  <a:lnTo>
                    <a:pt x="1000" y="656"/>
                  </a:lnTo>
                  <a:lnTo>
                    <a:pt x="1032" y="594"/>
                  </a:lnTo>
                  <a:lnTo>
                    <a:pt x="1000" y="500"/>
                  </a:lnTo>
                  <a:lnTo>
                    <a:pt x="938" y="406"/>
                  </a:lnTo>
                  <a:lnTo>
                    <a:pt x="938" y="344"/>
                  </a:lnTo>
                  <a:lnTo>
                    <a:pt x="1032" y="313"/>
                  </a:lnTo>
                  <a:lnTo>
                    <a:pt x="1125" y="313"/>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2" name="Freeform 88">
              <a:extLst>
                <a:ext uri="{FF2B5EF4-FFF2-40B4-BE49-F238E27FC236}">
                  <a16:creationId xmlns:a16="http://schemas.microsoft.com/office/drawing/2014/main" id="{E9E4F4BD-F9B9-4DD5-9A17-339F1A8C17AB}"/>
                </a:ext>
              </a:extLst>
            </p:cNvPr>
            <p:cNvSpPr>
              <a:spLocks noChangeArrowheads="1"/>
            </p:cNvSpPr>
            <p:nvPr/>
          </p:nvSpPr>
          <p:spPr bwMode="auto">
            <a:xfrm>
              <a:off x="5900738" y="3114675"/>
              <a:ext cx="439737" cy="304800"/>
            </a:xfrm>
            <a:custGeom>
              <a:avLst/>
              <a:gdLst>
                <a:gd name="T0" fmla="*/ 1125 w 1220"/>
                <a:gd name="T1" fmla="*/ 313 h 845"/>
                <a:gd name="T2" fmla="*/ 1157 w 1220"/>
                <a:gd name="T3" fmla="*/ 188 h 845"/>
                <a:gd name="T4" fmla="*/ 1219 w 1220"/>
                <a:gd name="T5" fmla="*/ 156 h 845"/>
                <a:gd name="T6" fmla="*/ 1157 w 1220"/>
                <a:gd name="T7" fmla="*/ 63 h 845"/>
                <a:gd name="T8" fmla="*/ 1157 w 1220"/>
                <a:gd name="T9" fmla="*/ 31 h 845"/>
                <a:gd name="T10" fmla="*/ 1157 w 1220"/>
                <a:gd name="T11" fmla="*/ 63 h 845"/>
                <a:gd name="T12" fmla="*/ 1157 w 1220"/>
                <a:gd name="T13" fmla="*/ 94 h 845"/>
                <a:gd name="T14" fmla="*/ 875 w 1220"/>
                <a:gd name="T15" fmla="*/ 31 h 845"/>
                <a:gd name="T16" fmla="*/ 594 w 1220"/>
                <a:gd name="T17" fmla="*/ 0 h 845"/>
                <a:gd name="T18" fmla="*/ 531 w 1220"/>
                <a:gd name="T19" fmla="*/ 31 h 845"/>
                <a:gd name="T20" fmla="*/ 500 w 1220"/>
                <a:gd name="T21" fmla="*/ 63 h 845"/>
                <a:gd name="T22" fmla="*/ 375 w 1220"/>
                <a:gd name="T23" fmla="*/ 63 h 845"/>
                <a:gd name="T24" fmla="*/ 313 w 1220"/>
                <a:gd name="T25" fmla="*/ 63 h 845"/>
                <a:gd name="T26" fmla="*/ 157 w 1220"/>
                <a:gd name="T27" fmla="*/ 94 h 845"/>
                <a:gd name="T28" fmla="*/ 0 w 1220"/>
                <a:gd name="T29" fmla="*/ 188 h 845"/>
                <a:gd name="T30" fmla="*/ 0 w 1220"/>
                <a:gd name="T31" fmla="*/ 313 h 845"/>
                <a:gd name="T32" fmla="*/ 0 w 1220"/>
                <a:gd name="T33" fmla="*/ 500 h 845"/>
                <a:gd name="T34" fmla="*/ 157 w 1220"/>
                <a:gd name="T35" fmla="*/ 531 h 845"/>
                <a:gd name="T36" fmla="*/ 157 w 1220"/>
                <a:gd name="T37" fmla="*/ 594 h 845"/>
                <a:gd name="T38" fmla="*/ 157 w 1220"/>
                <a:gd name="T39" fmla="*/ 688 h 845"/>
                <a:gd name="T40" fmla="*/ 219 w 1220"/>
                <a:gd name="T41" fmla="*/ 688 h 845"/>
                <a:gd name="T42" fmla="*/ 250 w 1220"/>
                <a:gd name="T43" fmla="*/ 688 h 845"/>
                <a:gd name="T44" fmla="*/ 344 w 1220"/>
                <a:gd name="T45" fmla="*/ 656 h 845"/>
                <a:gd name="T46" fmla="*/ 375 w 1220"/>
                <a:gd name="T47" fmla="*/ 656 h 845"/>
                <a:gd name="T48" fmla="*/ 500 w 1220"/>
                <a:gd name="T49" fmla="*/ 656 h 845"/>
                <a:gd name="T50" fmla="*/ 594 w 1220"/>
                <a:gd name="T51" fmla="*/ 688 h 845"/>
                <a:gd name="T52" fmla="*/ 625 w 1220"/>
                <a:gd name="T53" fmla="*/ 750 h 845"/>
                <a:gd name="T54" fmla="*/ 719 w 1220"/>
                <a:gd name="T55" fmla="*/ 750 h 845"/>
                <a:gd name="T56" fmla="*/ 750 w 1220"/>
                <a:gd name="T57" fmla="*/ 844 h 845"/>
                <a:gd name="T58" fmla="*/ 907 w 1220"/>
                <a:gd name="T59" fmla="*/ 813 h 845"/>
                <a:gd name="T60" fmla="*/ 907 w 1220"/>
                <a:gd name="T61" fmla="*/ 750 h 845"/>
                <a:gd name="T62" fmla="*/ 938 w 1220"/>
                <a:gd name="T63" fmla="*/ 688 h 845"/>
                <a:gd name="T64" fmla="*/ 1000 w 1220"/>
                <a:gd name="T65" fmla="*/ 656 h 845"/>
                <a:gd name="T66" fmla="*/ 1032 w 1220"/>
                <a:gd name="T67" fmla="*/ 594 h 845"/>
                <a:gd name="T68" fmla="*/ 1000 w 1220"/>
                <a:gd name="T69" fmla="*/ 500 h 845"/>
                <a:gd name="T70" fmla="*/ 938 w 1220"/>
                <a:gd name="T71" fmla="*/ 406 h 845"/>
                <a:gd name="T72" fmla="*/ 938 w 1220"/>
                <a:gd name="T73" fmla="*/ 344 h 845"/>
                <a:gd name="T74" fmla="*/ 1032 w 1220"/>
                <a:gd name="T75" fmla="*/ 313 h 845"/>
                <a:gd name="T76" fmla="*/ 1125 w 1220"/>
                <a:gd name="T77" fmla="*/ 313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0" h="845">
                  <a:moveTo>
                    <a:pt x="1125" y="313"/>
                  </a:moveTo>
                  <a:lnTo>
                    <a:pt x="1157" y="188"/>
                  </a:lnTo>
                  <a:lnTo>
                    <a:pt x="1219" y="156"/>
                  </a:lnTo>
                  <a:lnTo>
                    <a:pt x="1157" y="63"/>
                  </a:lnTo>
                  <a:lnTo>
                    <a:pt x="1157" y="31"/>
                  </a:lnTo>
                  <a:lnTo>
                    <a:pt x="1157" y="63"/>
                  </a:lnTo>
                  <a:lnTo>
                    <a:pt x="1157" y="94"/>
                  </a:lnTo>
                  <a:lnTo>
                    <a:pt x="875" y="31"/>
                  </a:lnTo>
                  <a:lnTo>
                    <a:pt x="594" y="0"/>
                  </a:lnTo>
                  <a:lnTo>
                    <a:pt x="531" y="31"/>
                  </a:lnTo>
                  <a:lnTo>
                    <a:pt x="500" y="63"/>
                  </a:lnTo>
                  <a:lnTo>
                    <a:pt x="375" y="63"/>
                  </a:lnTo>
                  <a:lnTo>
                    <a:pt x="313" y="63"/>
                  </a:lnTo>
                  <a:lnTo>
                    <a:pt x="157" y="94"/>
                  </a:lnTo>
                  <a:lnTo>
                    <a:pt x="0" y="188"/>
                  </a:lnTo>
                  <a:lnTo>
                    <a:pt x="0" y="313"/>
                  </a:lnTo>
                  <a:lnTo>
                    <a:pt x="0" y="500"/>
                  </a:lnTo>
                  <a:lnTo>
                    <a:pt x="157" y="531"/>
                  </a:lnTo>
                  <a:lnTo>
                    <a:pt x="157" y="594"/>
                  </a:lnTo>
                  <a:lnTo>
                    <a:pt x="157" y="688"/>
                  </a:lnTo>
                  <a:lnTo>
                    <a:pt x="219" y="688"/>
                  </a:lnTo>
                  <a:lnTo>
                    <a:pt x="250" y="688"/>
                  </a:lnTo>
                  <a:lnTo>
                    <a:pt x="344" y="656"/>
                  </a:lnTo>
                  <a:lnTo>
                    <a:pt x="375" y="656"/>
                  </a:lnTo>
                  <a:lnTo>
                    <a:pt x="500" y="656"/>
                  </a:lnTo>
                  <a:lnTo>
                    <a:pt x="594" y="688"/>
                  </a:lnTo>
                  <a:lnTo>
                    <a:pt x="625" y="750"/>
                  </a:lnTo>
                  <a:lnTo>
                    <a:pt x="719" y="750"/>
                  </a:lnTo>
                  <a:lnTo>
                    <a:pt x="750" y="844"/>
                  </a:lnTo>
                  <a:lnTo>
                    <a:pt x="907" y="813"/>
                  </a:lnTo>
                  <a:lnTo>
                    <a:pt x="907" y="750"/>
                  </a:lnTo>
                  <a:lnTo>
                    <a:pt x="938" y="688"/>
                  </a:lnTo>
                  <a:lnTo>
                    <a:pt x="1000" y="656"/>
                  </a:lnTo>
                  <a:lnTo>
                    <a:pt x="1032" y="594"/>
                  </a:lnTo>
                  <a:lnTo>
                    <a:pt x="1000" y="500"/>
                  </a:lnTo>
                  <a:lnTo>
                    <a:pt x="938" y="406"/>
                  </a:lnTo>
                  <a:lnTo>
                    <a:pt x="938" y="344"/>
                  </a:lnTo>
                  <a:lnTo>
                    <a:pt x="1032" y="313"/>
                  </a:lnTo>
                  <a:lnTo>
                    <a:pt x="1125" y="313"/>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3" name="Freeform 89">
              <a:extLst>
                <a:ext uri="{FF2B5EF4-FFF2-40B4-BE49-F238E27FC236}">
                  <a16:creationId xmlns:a16="http://schemas.microsoft.com/office/drawing/2014/main" id="{6FC93255-5EF1-418D-A842-AE3D6BEE8082}"/>
                </a:ext>
              </a:extLst>
            </p:cNvPr>
            <p:cNvSpPr>
              <a:spLocks noChangeArrowheads="1"/>
            </p:cNvSpPr>
            <p:nvPr/>
          </p:nvSpPr>
          <p:spPr bwMode="auto">
            <a:xfrm>
              <a:off x="4416425" y="3362325"/>
              <a:ext cx="428625" cy="528638"/>
            </a:xfrm>
            <a:custGeom>
              <a:avLst/>
              <a:gdLst>
                <a:gd name="T0" fmla="*/ 438 w 1189"/>
                <a:gd name="T1" fmla="*/ 1187 h 1468"/>
                <a:gd name="T2" fmla="*/ 532 w 1189"/>
                <a:gd name="T3" fmla="*/ 1125 h 1468"/>
                <a:gd name="T4" fmla="*/ 625 w 1189"/>
                <a:gd name="T5" fmla="*/ 1187 h 1468"/>
                <a:gd name="T6" fmla="*/ 750 w 1189"/>
                <a:gd name="T7" fmla="*/ 1311 h 1468"/>
                <a:gd name="T8" fmla="*/ 750 w 1189"/>
                <a:gd name="T9" fmla="*/ 1187 h 1468"/>
                <a:gd name="T10" fmla="*/ 625 w 1189"/>
                <a:gd name="T11" fmla="*/ 1000 h 1468"/>
                <a:gd name="T12" fmla="*/ 625 w 1189"/>
                <a:gd name="T13" fmla="*/ 875 h 1468"/>
                <a:gd name="T14" fmla="*/ 688 w 1189"/>
                <a:gd name="T15" fmla="*/ 781 h 1468"/>
                <a:gd name="T16" fmla="*/ 782 w 1189"/>
                <a:gd name="T17" fmla="*/ 656 h 1468"/>
                <a:gd name="T18" fmla="*/ 688 w 1189"/>
                <a:gd name="T19" fmla="*/ 625 h 1468"/>
                <a:gd name="T20" fmla="*/ 657 w 1189"/>
                <a:gd name="T21" fmla="*/ 468 h 1468"/>
                <a:gd name="T22" fmla="*/ 532 w 1189"/>
                <a:gd name="T23" fmla="*/ 374 h 1468"/>
                <a:gd name="T24" fmla="*/ 625 w 1189"/>
                <a:gd name="T25" fmla="*/ 343 h 1468"/>
                <a:gd name="T26" fmla="*/ 688 w 1189"/>
                <a:gd name="T27" fmla="*/ 156 h 1468"/>
                <a:gd name="T28" fmla="*/ 594 w 1189"/>
                <a:gd name="T29" fmla="*/ 62 h 1468"/>
                <a:gd name="T30" fmla="*/ 438 w 1189"/>
                <a:gd name="T31" fmla="*/ 218 h 1468"/>
                <a:gd name="T32" fmla="*/ 282 w 1189"/>
                <a:gd name="T33" fmla="*/ 312 h 1468"/>
                <a:gd name="T34" fmla="*/ 125 w 1189"/>
                <a:gd name="T35" fmla="*/ 374 h 1468"/>
                <a:gd name="T36" fmla="*/ 94 w 1189"/>
                <a:gd name="T37" fmla="*/ 468 h 1468"/>
                <a:gd name="T38" fmla="*/ 188 w 1189"/>
                <a:gd name="T39" fmla="*/ 406 h 1468"/>
                <a:gd name="T40" fmla="*/ 219 w 1189"/>
                <a:gd name="T41" fmla="*/ 468 h 1468"/>
                <a:gd name="T42" fmla="*/ 282 w 1189"/>
                <a:gd name="T43" fmla="*/ 468 h 1468"/>
                <a:gd name="T44" fmla="*/ 344 w 1189"/>
                <a:gd name="T45" fmla="*/ 374 h 1468"/>
                <a:gd name="T46" fmla="*/ 407 w 1189"/>
                <a:gd name="T47" fmla="*/ 468 h 1468"/>
                <a:gd name="T48" fmla="*/ 344 w 1189"/>
                <a:gd name="T49" fmla="*/ 500 h 1468"/>
                <a:gd name="T50" fmla="*/ 282 w 1189"/>
                <a:gd name="T51" fmla="*/ 562 h 1468"/>
                <a:gd name="T52" fmla="*/ 0 w 1189"/>
                <a:gd name="T53" fmla="*/ 625 h 1468"/>
                <a:gd name="T54" fmla="*/ 0 w 1189"/>
                <a:gd name="T55" fmla="*/ 812 h 1468"/>
                <a:gd name="T56" fmla="*/ 125 w 1189"/>
                <a:gd name="T57" fmla="*/ 843 h 1468"/>
                <a:gd name="T58" fmla="*/ 94 w 1189"/>
                <a:gd name="T59" fmla="*/ 968 h 1468"/>
                <a:gd name="T60" fmla="*/ 219 w 1189"/>
                <a:gd name="T61" fmla="*/ 1125 h 1468"/>
                <a:gd name="T62" fmla="*/ 219 w 1189"/>
                <a:gd name="T63" fmla="*/ 1187 h 1468"/>
                <a:gd name="T64" fmla="*/ 969 w 1189"/>
                <a:gd name="T65" fmla="*/ 1280 h 1468"/>
                <a:gd name="T66" fmla="*/ 844 w 1189"/>
                <a:gd name="T67" fmla="*/ 1342 h 1468"/>
                <a:gd name="T68" fmla="*/ 875 w 1189"/>
                <a:gd name="T69" fmla="*/ 1467 h 1468"/>
                <a:gd name="T70" fmla="*/ 1032 w 1189"/>
                <a:gd name="T71" fmla="*/ 1436 h 1468"/>
                <a:gd name="T72" fmla="*/ 1188 w 1189"/>
                <a:gd name="T73" fmla="*/ 1311 h 1468"/>
                <a:gd name="T74" fmla="*/ 1125 w 1189"/>
                <a:gd name="T75" fmla="*/ 1280 h 1468"/>
                <a:gd name="T76" fmla="*/ 1032 w 1189"/>
                <a:gd name="T77" fmla="*/ 781 h 1468"/>
                <a:gd name="T78" fmla="*/ 1000 w 1189"/>
                <a:gd name="T79" fmla="*/ 875 h 1468"/>
                <a:gd name="T80" fmla="*/ 875 w 1189"/>
                <a:gd name="T81" fmla="*/ 875 h 1468"/>
                <a:gd name="T82" fmla="*/ 782 w 1189"/>
                <a:gd name="T83" fmla="*/ 968 h 1468"/>
                <a:gd name="T84" fmla="*/ 844 w 1189"/>
                <a:gd name="T85" fmla="*/ 1093 h 1468"/>
                <a:gd name="T86" fmla="*/ 1000 w 1189"/>
                <a:gd name="T87" fmla="*/ 1156 h 1468"/>
                <a:gd name="T88" fmla="*/ 1032 w 1189"/>
                <a:gd name="T89" fmla="*/ 1156 h 1468"/>
                <a:gd name="T90" fmla="*/ 1188 w 1189"/>
                <a:gd name="T91" fmla="*/ 968 h 1468"/>
                <a:gd name="T92" fmla="*/ 1094 w 1189"/>
                <a:gd name="T93" fmla="*/ 781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9" h="1468">
                  <a:moveTo>
                    <a:pt x="219" y="1187"/>
                  </a:moveTo>
                  <a:lnTo>
                    <a:pt x="438" y="1187"/>
                  </a:lnTo>
                  <a:lnTo>
                    <a:pt x="469" y="1093"/>
                  </a:lnTo>
                  <a:lnTo>
                    <a:pt x="532" y="1125"/>
                  </a:lnTo>
                  <a:lnTo>
                    <a:pt x="594" y="1156"/>
                  </a:lnTo>
                  <a:lnTo>
                    <a:pt x="625" y="1187"/>
                  </a:lnTo>
                  <a:lnTo>
                    <a:pt x="688" y="1187"/>
                  </a:lnTo>
                  <a:lnTo>
                    <a:pt x="750" y="1311"/>
                  </a:lnTo>
                  <a:lnTo>
                    <a:pt x="782" y="1405"/>
                  </a:lnTo>
                  <a:lnTo>
                    <a:pt x="750" y="1187"/>
                  </a:lnTo>
                  <a:lnTo>
                    <a:pt x="688" y="1000"/>
                  </a:lnTo>
                  <a:lnTo>
                    <a:pt x="625" y="1000"/>
                  </a:lnTo>
                  <a:lnTo>
                    <a:pt x="594" y="1000"/>
                  </a:lnTo>
                  <a:lnTo>
                    <a:pt x="625" y="875"/>
                  </a:lnTo>
                  <a:lnTo>
                    <a:pt x="657" y="687"/>
                  </a:lnTo>
                  <a:lnTo>
                    <a:pt x="688" y="781"/>
                  </a:lnTo>
                  <a:lnTo>
                    <a:pt x="782" y="781"/>
                  </a:lnTo>
                  <a:lnTo>
                    <a:pt x="782" y="656"/>
                  </a:lnTo>
                  <a:lnTo>
                    <a:pt x="782" y="625"/>
                  </a:lnTo>
                  <a:lnTo>
                    <a:pt x="688" y="625"/>
                  </a:lnTo>
                  <a:lnTo>
                    <a:pt x="657" y="625"/>
                  </a:lnTo>
                  <a:lnTo>
                    <a:pt x="657" y="468"/>
                  </a:lnTo>
                  <a:lnTo>
                    <a:pt x="657" y="374"/>
                  </a:lnTo>
                  <a:lnTo>
                    <a:pt x="532" y="374"/>
                  </a:lnTo>
                  <a:lnTo>
                    <a:pt x="469" y="343"/>
                  </a:lnTo>
                  <a:lnTo>
                    <a:pt x="625" y="343"/>
                  </a:lnTo>
                  <a:lnTo>
                    <a:pt x="688" y="281"/>
                  </a:lnTo>
                  <a:lnTo>
                    <a:pt x="688" y="156"/>
                  </a:lnTo>
                  <a:lnTo>
                    <a:pt x="688" y="0"/>
                  </a:lnTo>
                  <a:lnTo>
                    <a:pt x="594" y="62"/>
                  </a:lnTo>
                  <a:lnTo>
                    <a:pt x="469" y="156"/>
                  </a:lnTo>
                  <a:lnTo>
                    <a:pt x="438" y="218"/>
                  </a:lnTo>
                  <a:lnTo>
                    <a:pt x="407" y="312"/>
                  </a:lnTo>
                  <a:lnTo>
                    <a:pt x="282" y="312"/>
                  </a:lnTo>
                  <a:lnTo>
                    <a:pt x="219" y="312"/>
                  </a:lnTo>
                  <a:lnTo>
                    <a:pt x="125" y="374"/>
                  </a:lnTo>
                  <a:lnTo>
                    <a:pt x="63" y="468"/>
                  </a:lnTo>
                  <a:lnTo>
                    <a:pt x="94" y="468"/>
                  </a:lnTo>
                  <a:lnTo>
                    <a:pt x="125" y="500"/>
                  </a:lnTo>
                  <a:lnTo>
                    <a:pt x="188" y="406"/>
                  </a:lnTo>
                  <a:lnTo>
                    <a:pt x="250" y="406"/>
                  </a:lnTo>
                  <a:lnTo>
                    <a:pt x="219" y="468"/>
                  </a:lnTo>
                  <a:lnTo>
                    <a:pt x="250" y="500"/>
                  </a:lnTo>
                  <a:lnTo>
                    <a:pt x="282" y="468"/>
                  </a:lnTo>
                  <a:lnTo>
                    <a:pt x="250" y="374"/>
                  </a:lnTo>
                  <a:lnTo>
                    <a:pt x="344" y="374"/>
                  </a:lnTo>
                  <a:lnTo>
                    <a:pt x="407" y="374"/>
                  </a:lnTo>
                  <a:lnTo>
                    <a:pt x="407" y="468"/>
                  </a:lnTo>
                  <a:lnTo>
                    <a:pt x="407" y="500"/>
                  </a:lnTo>
                  <a:lnTo>
                    <a:pt x="344" y="500"/>
                  </a:lnTo>
                  <a:lnTo>
                    <a:pt x="344" y="468"/>
                  </a:lnTo>
                  <a:lnTo>
                    <a:pt x="282" y="562"/>
                  </a:lnTo>
                  <a:lnTo>
                    <a:pt x="250" y="625"/>
                  </a:lnTo>
                  <a:lnTo>
                    <a:pt x="0" y="625"/>
                  </a:lnTo>
                  <a:lnTo>
                    <a:pt x="0" y="687"/>
                  </a:lnTo>
                  <a:lnTo>
                    <a:pt x="0" y="812"/>
                  </a:lnTo>
                  <a:lnTo>
                    <a:pt x="94" y="812"/>
                  </a:lnTo>
                  <a:lnTo>
                    <a:pt x="125" y="843"/>
                  </a:lnTo>
                  <a:lnTo>
                    <a:pt x="125" y="906"/>
                  </a:lnTo>
                  <a:lnTo>
                    <a:pt x="94" y="968"/>
                  </a:lnTo>
                  <a:lnTo>
                    <a:pt x="94" y="1093"/>
                  </a:lnTo>
                  <a:lnTo>
                    <a:pt x="219" y="1125"/>
                  </a:lnTo>
                  <a:lnTo>
                    <a:pt x="219" y="1156"/>
                  </a:lnTo>
                  <a:lnTo>
                    <a:pt x="219" y="1187"/>
                  </a:lnTo>
                  <a:close/>
                  <a:moveTo>
                    <a:pt x="1032" y="1280"/>
                  </a:moveTo>
                  <a:lnTo>
                    <a:pt x="969" y="1280"/>
                  </a:lnTo>
                  <a:lnTo>
                    <a:pt x="844" y="1311"/>
                  </a:lnTo>
                  <a:lnTo>
                    <a:pt x="844" y="1342"/>
                  </a:lnTo>
                  <a:lnTo>
                    <a:pt x="844" y="1436"/>
                  </a:lnTo>
                  <a:lnTo>
                    <a:pt x="875" y="1467"/>
                  </a:lnTo>
                  <a:lnTo>
                    <a:pt x="969" y="1467"/>
                  </a:lnTo>
                  <a:lnTo>
                    <a:pt x="1032" y="1436"/>
                  </a:lnTo>
                  <a:lnTo>
                    <a:pt x="1188" y="1342"/>
                  </a:lnTo>
                  <a:lnTo>
                    <a:pt x="1188" y="1311"/>
                  </a:lnTo>
                  <a:lnTo>
                    <a:pt x="1188" y="1280"/>
                  </a:lnTo>
                  <a:lnTo>
                    <a:pt x="1125" y="1280"/>
                  </a:lnTo>
                  <a:lnTo>
                    <a:pt x="1032" y="1280"/>
                  </a:lnTo>
                  <a:close/>
                  <a:moveTo>
                    <a:pt x="1032" y="781"/>
                  </a:moveTo>
                  <a:lnTo>
                    <a:pt x="969" y="875"/>
                  </a:lnTo>
                  <a:lnTo>
                    <a:pt x="1000" y="875"/>
                  </a:lnTo>
                  <a:lnTo>
                    <a:pt x="1000" y="968"/>
                  </a:lnTo>
                  <a:lnTo>
                    <a:pt x="875" y="875"/>
                  </a:lnTo>
                  <a:lnTo>
                    <a:pt x="844" y="906"/>
                  </a:lnTo>
                  <a:lnTo>
                    <a:pt x="782" y="968"/>
                  </a:lnTo>
                  <a:lnTo>
                    <a:pt x="813" y="1062"/>
                  </a:lnTo>
                  <a:lnTo>
                    <a:pt x="844" y="1093"/>
                  </a:lnTo>
                  <a:lnTo>
                    <a:pt x="875" y="1156"/>
                  </a:lnTo>
                  <a:lnTo>
                    <a:pt x="1000" y="1156"/>
                  </a:lnTo>
                  <a:lnTo>
                    <a:pt x="1000" y="1187"/>
                  </a:lnTo>
                  <a:lnTo>
                    <a:pt x="1032" y="1156"/>
                  </a:lnTo>
                  <a:lnTo>
                    <a:pt x="1188" y="1125"/>
                  </a:lnTo>
                  <a:lnTo>
                    <a:pt x="1188" y="968"/>
                  </a:lnTo>
                  <a:lnTo>
                    <a:pt x="1188" y="781"/>
                  </a:lnTo>
                  <a:lnTo>
                    <a:pt x="1094" y="781"/>
                  </a:lnTo>
                  <a:lnTo>
                    <a:pt x="1032" y="781"/>
                  </a:lnTo>
                  <a:close/>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4" name="Freeform 90">
              <a:extLst>
                <a:ext uri="{FF2B5EF4-FFF2-40B4-BE49-F238E27FC236}">
                  <a16:creationId xmlns:a16="http://schemas.microsoft.com/office/drawing/2014/main" id="{8D738E0A-782D-4B27-A17F-9C73492747F0}"/>
                </a:ext>
              </a:extLst>
            </p:cNvPr>
            <p:cNvSpPr>
              <a:spLocks noChangeArrowheads="1"/>
            </p:cNvSpPr>
            <p:nvPr/>
          </p:nvSpPr>
          <p:spPr bwMode="auto">
            <a:xfrm>
              <a:off x="4416425" y="3362325"/>
              <a:ext cx="428625" cy="528638"/>
            </a:xfrm>
            <a:custGeom>
              <a:avLst/>
              <a:gdLst>
                <a:gd name="T0" fmla="*/ 438 w 1189"/>
                <a:gd name="T1" fmla="*/ 1187 h 1468"/>
                <a:gd name="T2" fmla="*/ 532 w 1189"/>
                <a:gd name="T3" fmla="*/ 1125 h 1468"/>
                <a:gd name="T4" fmla="*/ 625 w 1189"/>
                <a:gd name="T5" fmla="*/ 1187 h 1468"/>
                <a:gd name="T6" fmla="*/ 750 w 1189"/>
                <a:gd name="T7" fmla="*/ 1311 h 1468"/>
                <a:gd name="T8" fmla="*/ 750 w 1189"/>
                <a:gd name="T9" fmla="*/ 1187 h 1468"/>
                <a:gd name="T10" fmla="*/ 625 w 1189"/>
                <a:gd name="T11" fmla="*/ 1000 h 1468"/>
                <a:gd name="T12" fmla="*/ 625 w 1189"/>
                <a:gd name="T13" fmla="*/ 875 h 1468"/>
                <a:gd name="T14" fmla="*/ 688 w 1189"/>
                <a:gd name="T15" fmla="*/ 781 h 1468"/>
                <a:gd name="T16" fmla="*/ 782 w 1189"/>
                <a:gd name="T17" fmla="*/ 656 h 1468"/>
                <a:gd name="T18" fmla="*/ 688 w 1189"/>
                <a:gd name="T19" fmla="*/ 625 h 1468"/>
                <a:gd name="T20" fmla="*/ 657 w 1189"/>
                <a:gd name="T21" fmla="*/ 468 h 1468"/>
                <a:gd name="T22" fmla="*/ 532 w 1189"/>
                <a:gd name="T23" fmla="*/ 374 h 1468"/>
                <a:gd name="T24" fmla="*/ 625 w 1189"/>
                <a:gd name="T25" fmla="*/ 343 h 1468"/>
                <a:gd name="T26" fmla="*/ 688 w 1189"/>
                <a:gd name="T27" fmla="*/ 156 h 1468"/>
                <a:gd name="T28" fmla="*/ 594 w 1189"/>
                <a:gd name="T29" fmla="*/ 62 h 1468"/>
                <a:gd name="T30" fmla="*/ 438 w 1189"/>
                <a:gd name="T31" fmla="*/ 218 h 1468"/>
                <a:gd name="T32" fmla="*/ 282 w 1189"/>
                <a:gd name="T33" fmla="*/ 312 h 1468"/>
                <a:gd name="T34" fmla="*/ 125 w 1189"/>
                <a:gd name="T35" fmla="*/ 374 h 1468"/>
                <a:gd name="T36" fmla="*/ 94 w 1189"/>
                <a:gd name="T37" fmla="*/ 468 h 1468"/>
                <a:gd name="T38" fmla="*/ 188 w 1189"/>
                <a:gd name="T39" fmla="*/ 406 h 1468"/>
                <a:gd name="T40" fmla="*/ 219 w 1189"/>
                <a:gd name="T41" fmla="*/ 468 h 1468"/>
                <a:gd name="T42" fmla="*/ 282 w 1189"/>
                <a:gd name="T43" fmla="*/ 468 h 1468"/>
                <a:gd name="T44" fmla="*/ 344 w 1189"/>
                <a:gd name="T45" fmla="*/ 374 h 1468"/>
                <a:gd name="T46" fmla="*/ 407 w 1189"/>
                <a:gd name="T47" fmla="*/ 468 h 1468"/>
                <a:gd name="T48" fmla="*/ 344 w 1189"/>
                <a:gd name="T49" fmla="*/ 500 h 1468"/>
                <a:gd name="T50" fmla="*/ 282 w 1189"/>
                <a:gd name="T51" fmla="*/ 562 h 1468"/>
                <a:gd name="T52" fmla="*/ 0 w 1189"/>
                <a:gd name="T53" fmla="*/ 625 h 1468"/>
                <a:gd name="T54" fmla="*/ 0 w 1189"/>
                <a:gd name="T55" fmla="*/ 812 h 1468"/>
                <a:gd name="T56" fmla="*/ 125 w 1189"/>
                <a:gd name="T57" fmla="*/ 843 h 1468"/>
                <a:gd name="T58" fmla="*/ 94 w 1189"/>
                <a:gd name="T59" fmla="*/ 968 h 1468"/>
                <a:gd name="T60" fmla="*/ 219 w 1189"/>
                <a:gd name="T61" fmla="*/ 1125 h 1468"/>
                <a:gd name="T62" fmla="*/ 219 w 1189"/>
                <a:gd name="T63" fmla="*/ 1187 h 1468"/>
                <a:gd name="T64" fmla="*/ 969 w 1189"/>
                <a:gd name="T65" fmla="*/ 1280 h 1468"/>
                <a:gd name="T66" fmla="*/ 844 w 1189"/>
                <a:gd name="T67" fmla="*/ 1342 h 1468"/>
                <a:gd name="T68" fmla="*/ 875 w 1189"/>
                <a:gd name="T69" fmla="*/ 1467 h 1468"/>
                <a:gd name="T70" fmla="*/ 1032 w 1189"/>
                <a:gd name="T71" fmla="*/ 1436 h 1468"/>
                <a:gd name="T72" fmla="*/ 1188 w 1189"/>
                <a:gd name="T73" fmla="*/ 1311 h 1468"/>
                <a:gd name="T74" fmla="*/ 1125 w 1189"/>
                <a:gd name="T75" fmla="*/ 1280 h 1468"/>
                <a:gd name="T76" fmla="*/ 1032 w 1189"/>
                <a:gd name="T77" fmla="*/ 781 h 1468"/>
                <a:gd name="T78" fmla="*/ 1000 w 1189"/>
                <a:gd name="T79" fmla="*/ 875 h 1468"/>
                <a:gd name="T80" fmla="*/ 875 w 1189"/>
                <a:gd name="T81" fmla="*/ 875 h 1468"/>
                <a:gd name="T82" fmla="*/ 782 w 1189"/>
                <a:gd name="T83" fmla="*/ 968 h 1468"/>
                <a:gd name="T84" fmla="*/ 844 w 1189"/>
                <a:gd name="T85" fmla="*/ 1093 h 1468"/>
                <a:gd name="T86" fmla="*/ 1000 w 1189"/>
                <a:gd name="T87" fmla="*/ 1156 h 1468"/>
                <a:gd name="T88" fmla="*/ 1032 w 1189"/>
                <a:gd name="T89" fmla="*/ 1156 h 1468"/>
                <a:gd name="T90" fmla="*/ 1188 w 1189"/>
                <a:gd name="T91" fmla="*/ 968 h 1468"/>
                <a:gd name="T92" fmla="*/ 1094 w 1189"/>
                <a:gd name="T93" fmla="*/ 781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9" h="1468">
                  <a:moveTo>
                    <a:pt x="219" y="1187"/>
                  </a:moveTo>
                  <a:lnTo>
                    <a:pt x="438" y="1187"/>
                  </a:lnTo>
                  <a:lnTo>
                    <a:pt x="469" y="1093"/>
                  </a:lnTo>
                  <a:lnTo>
                    <a:pt x="532" y="1125"/>
                  </a:lnTo>
                  <a:lnTo>
                    <a:pt x="594" y="1156"/>
                  </a:lnTo>
                  <a:lnTo>
                    <a:pt x="625" y="1187"/>
                  </a:lnTo>
                  <a:lnTo>
                    <a:pt x="688" y="1187"/>
                  </a:lnTo>
                  <a:lnTo>
                    <a:pt x="750" y="1311"/>
                  </a:lnTo>
                  <a:lnTo>
                    <a:pt x="782" y="1405"/>
                  </a:lnTo>
                  <a:lnTo>
                    <a:pt x="750" y="1187"/>
                  </a:lnTo>
                  <a:lnTo>
                    <a:pt x="688" y="1000"/>
                  </a:lnTo>
                  <a:lnTo>
                    <a:pt x="625" y="1000"/>
                  </a:lnTo>
                  <a:lnTo>
                    <a:pt x="594" y="1000"/>
                  </a:lnTo>
                  <a:lnTo>
                    <a:pt x="625" y="875"/>
                  </a:lnTo>
                  <a:lnTo>
                    <a:pt x="657" y="687"/>
                  </a:lnTo>
                  <a:lnTo>
                    <a:pt x="688" y="781"/>
                  </a:lnTo>
                  <a:lnTo>
                    <a:pt x="782" y="781"/>
                  </a:lnTo>
                  <a:lnTo>
                    <a:pt x="782" y="656"/>
                  </a:lnTo>
                  <a:lnTo>
                    <a:pt x="782" y="625"/>
                  </a:lnTo>
                  <a:lnTo>
                    <a:pt x="688" y="625"/>
                  </a:lnTo>
                  <a:lnTo>
                    <a:pt x="657" y="625"/>
                  </a:lnTo>
                  <a:lnTo>
                    <a:pt x="657" y="468"/>
                  </a:lnTo>
                  <a:lnTo>
                    <a:pt x="657" y="374"/>
                  </a:lnTo>
                  <a:lnTo>
                    <a:pt x="532" y="374"/>
                  </a:lnTo>
                  <a:lnTo>
                    <a:pt x="469" y="343"/>
                  </a:lnTo>
                  <a:lnTo>
                    <a:pt x="625" y="343"/>
                  </a:lnTo>
                  <a:lnTo>
                    <a:pt x="688" y="281"/>
                  </a:lnTo>
                  <a:lnTo>
                    <a:pt x="688" y="156"/>
                  </a:lnTo>
                  <a:lnTo>
                    <a:pt x="688" y="0"/>
                  </a:lnTo>
                  <a:lnTo>
                    <a:pt x="594" y="62"/>
                  </a:lnTo>
                  <a:lnTo>
                    <a:pt x="469" y="156"/>
                  </a:lnTo>
                  <a:lnTo>
                    <a:pt x="438" y="218"/>
                  </a:lnTo>
                  <a:lnTo>
                    <a:pt x="407" y="312"/>
                  </a:lnTo>
                  <a:lnTo>
                    <a:pt x="282" y="312"/>
                  </a:lnTo>
                  <a:lnTo>
                    <a:pt x="219" y="312"/>
                  </a:lnTo>
                  <a:lnTo>
                    <a:pt x="125" y="374"/>
                  </a:lnTo>
                  <a:lnTo>
                    <a:pt x="63" y="468"/>
                  </a:lnTo>
                  <a:lnTo>
                    <a:pt x="94" y="468"/>
                  </a:lnTo>
                  <a:lnTo>
                    <a:pt x="125" y="500"/>
                  </a:lnTo>
                  <a:lnTo>
                    <a:pt x="188" y="406"/>
                  </a:lnTo>
                  <a:lnTo>
                    <a:pt x="250" y="406"/>
                  </a:lnTo>
                  <a:lnTo>
                    <a:pt x="219" y="468"/>
                  </a:lnTo>
                  <a:lnTo>
                    <a:pt x="250" y="500"/>
                  </a:lnTo>
                  <a:lnTo>
                    <a:pt x="282" y="468"/>
                  </a:lnTo>
                  <a:lnTo>
                    <a:pt x="250" y="374"/>
                  </a:lnTo>
                  <a:lnTo>
                    <a:pt x="344" y="374"/>
                  </a:lnTo>
                  <a:lnTo>
                    <a:pt x="407" y="374"/>
                  </a:lnTo>
                  <a:lnTo>
                    <a:pt x="407" y="468"/>
                  </a:lnTo>
                  <a:lnTo>
                    <a:pt x="407" y="500"/>
                  </a:lnTo>
                  <a:lnTo>
                    <a:pt x="344" y="500"/>
                  </a:lnTo>
                  <a:lnTo>
                    <a:pt x="344" y="468"/>
                  </a:lnTo>
                  <a:lnTo>
                    <a:pt x="282" y="562"/>
                  </a:lnTo>
                  <a:lnTo>
                    <a:pt x="250" y="625"/>
                  </a:lnTo>
                  <a:lnTo>
                    <a:pt x="0" y="625"/>
                  </a:lnTo>
                  <a:lnTo>
                    <a:pt x="0" y="687"/>
                  </a:lnTo>
                  <a:lnTo>
                    <a:pt x="0" y="812"/>
                  </a:lnTo>
                  <a:lnTo>
                    <a:pt x="94" y="812"/>
                  </a:lnTo>
                  <a:lnTo>
                    <a:pt x="125" y="843"/>
                  </a:lnTo>
                  <a:lnTo>
                    <a:pt x="125" y="906"/>
                  </a:lnTo>
                  <a:lnTo>
                    <a:pt x="94" y="968"/>
                  </a:lnTo>
                  <a:lnTo>
                    <a:pt x="94" y="1093"/>
                  </a:lnTo>
                  <a:lnTo>
                    <a:pt x="219" y="1125"/>
                  </a:lnTo>
                  <a:lnTo>
                    <a:pt x="219" y="1156"/>
                  </a:lnTo>
                  <a:lnTo>
                    <a:pt x="219" y="1187"/>
                  </a:lnTo>
                  <a:close/>
                  <a:moveTo>
                    <a:pt x="1032" y="1280"/>
                  </a:moveTo>
                  <a:lnTo>
                    <a:pt x="969" y="1280"/>
                  </a:lnTo>
                  <a:lnTo>
                    <a:pt x="844" y="1311"/>
                  </a:lnTo>
                  <a:lnTo>
                    <a:pt x="844" y="1342"/>
                  </a:lnTo>
                  <a:lnTo>
                    <a:pt x="844" y="1436"/>
                  </a:lnTo>
                  <a:lnTo>
                    <a:pt x="875" y="1467"/>
                  </a:lnTo>
                  <a:lnTo>
                    <a:pt x="969" y="1467"/>
                  </a:lnTo>
                  <a:lnTo>
                    <a:pt x="1032" y="1436"/>
                  </a:lnTo>
                  <a:lnTo>
                    <a:pt x="1188" y="1342"/>
                  </a:lnTo>
                  <a:lnTo>
                    <a:pt x="1188" y="1311"/>
                  </a:lnTo>
                  <a:lnTo>
                    <a:pt x="1188" y="1280"/>
                  </a:lnTo>
                  <a:lnTo>
                    <a:pt x="1125" y="1280"/>
                  </a:lnTo>
                  <a:lnTo>
                    <a:pt x="1032" y="1280"/>
                  </a:lnTo>
                  <a:close/>
                  <a:moveTo>
                    <a:pt x="1032" y="781"/>
                  </a:moveTo>
                  <a:lnTo>
                    <a:pt x="969" y="875"/>
                  </a:lnTo>
                  <a:lnTo>
                    <a:pt x="1000" y="875"/>
                  </a:lnTo>
                  <a:lnTo>
                    <a:pt x="1000" y="968"/>
                  </a:lnTo>
                  <a:lnTo>
                    <a:pt x="875" y="875"/>
                  </a:lnTo>
                  <a:lnTo>
                    <a:pt x="844" y="906"/>
                  </a:lnTo>
                  <a:lnTo>
                    <a:pt x="782" y="968"/>
                  </a:lnTo>
                  <a:lnTo>
                    <a:pt x="813" y="1062"/>
                  </a:lnTo>
                  <a:lnTo>
                    <a:pt x="844" y="1093"/>
                  </a:lnTo>
                  <a:lnTo>
                    <a:pt x="875" y="1156"/>
                  </a:lnTo>
                  <a:lnTo>
                    <a:pt x="1000" y="1156"/>
                  </a:lnTo>
                  <a:lnTo>
                    <a:pt x="1000" y="1187"/>
                  </a:lnTo>
                  <a:lnTo>
                    <a:pt x="1032" y="1156"/>
                  </a:lnTo>
                  <a:lnTo>
                    <a:pt x="1188" y="1125"/>
                  </a:lnTo>
                  <a:lnTo>
                    <a:pt x="1188" y="968"/>
                  </a:lnTo>
                  <a:lnTo>
                    <a:pt x="1188" y="781"/>
                  </a:lnTo>
                  <a:lnTo>
                    <a:pt x="1094" y="781"/>
                  </a:lnTo>
                  <a:lnTo>
                    <a:pt x="1032" y="781"/>
                  </a:lnTo>
                  <a:close/>
                </a:path>
              </a:pathLst>
            </a:custGeom>
            <a:grpFill/>
            <a:ln w="9525" cap="flat">
              <a:solidFill>
                <a:srgbClr val="FFFFFF"/>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5" name="Freeform 91">
              <a:extLst>
                <a:ext uri="{FF2B5EF4-FFF2-40B4-BE49-F238E27FC236}">
                  <a16:creationId xmlns:a16="http://schemas.microsoft.com/office/drawing/2014/main" id="{0C897278-810C-4A83-91B0-ED1949F1E769}"/>
                </a:ext>
              </a:extLst>
            </p:cNvPr>
            <p:cNvSpPr>
              <a:spLocks noChangeArrowheads="1"/>
            </p:cNvSpPr>
            <p:nvPr/>
          </p:nvSpPr>
          <p:spPr bwMode="auto">
            <a:xfrm>
              <a:off x="4799013" y="4306888"/>
              <a:ext cx="573087" cy="338137"/>
            </a:xfrm>
            <a:custGeom>
              <a:avLst/>
              <a:gdLst>
                <a:gd name="T0" fmla="*/ 1249 w 1594"/>
                <a:gd name="T1" fmla="*/ 843 h 938"/>
                <a:gd name="T2" fmla="*/ 1280 w 1594"/>
                <a:gd name="T3" fmla="*/ 812 h 938"/>
                <a:gd name="T4" fmla="*/ 1405 w 1594"/>
                <a:gd name="T5" fmla="*/ 750 h 938"/>
                <a:gd name="T6" fmla="*/ 1436 w 1594"/>
                <a:gd name="T7" fmla="*/ 656 h 938"/>
                <a:gd name="T8" fmla="*/ 1436 w 1594"/>
                <a:gd name="T9" fmla="*/ 625 h 938"/>
                <a:gd name="T10" fmla="*/ 1561 w 1594"/>
                <a:gd name="T11" fmla="*/ 593 h 938"/>
                <a:gd name="T12" fmla="*/ 1593 w 1594"/>
                <a:gd name="T13" fmla="*/ 593 h 938"/>
                <a:gd name="T14" fmla="*/ 1561 w 1594"/>
                <a:gd name="T15" fmla="*/ 500 h 938"/>
                <a:gd name="T16" fmla="*/ 1530 w 1594"/>
                <a:gd name="T17" fmla="*/ 437 h 938"/>
                <a:gd name="T18" fmla="*/ 1436 w 1594"/>
                <a:gd name="T19" fmla="*/ 343 h 938"/>
                <a:gd name="T20" fmla="*/ 1343 w 1594"/>
                <a:gd name="T21" fmla="*/ 312 h 938"/>
                <a:gd name="T22" fmla="*/ 1249 w 1594"/>
                <a:gd name="T23" fmla="*/ 312 h 938"/>
                <a:gd name="T24" fmla="*/ 1186 w 1594"/>
                <a:gd name="T25" fmla="*/ 281 h 938"/>
                <a:gd name="T26" fmla="*/ 1061 w 1594"/>
                <a:gd name="T27" fmla="*/ 218 h 938"/>
                <a:gd name="T28" fmla="*/ 999 w 1594"/>
                <a:gd name="T29" fmla="*/ 218 h 938"/>
                <a:gd name="T30" fmla="*/ 936 w 1594"/>
                <a:gd name="T31" fmla="*/ 187 h 938"/>
                <a:gd name="T32" fmla="*/ 874 w 1594"/>
                <a:gd name="T33" fmla="*/ 156 h 938"/>
                <a:gd name="T34" fmla="*/ 780 w 1594"/>
                <a:gd name="T35" fmla="*/ 156 h 938"/>
                <a:gd name="T36" fmla="*/ 780 w 1594"/>
                <a:gd name="T37" fmla="*/ 125 h 938"/>
                <a:gd name="T38" fmla="*/ 687 w 1594"/>
                <a:gd name="T39" fmla="*/ 62 h 938"/>
                <a:gd name="T40" fmla="*/ 531 w 1594"/>
                <a:gd name="T41" fmla="*/ 0 h 938"/>
                <a:gd name="T42" fmla="*/ 500 w 1594"/>
                <a:gd name="T43" fmla="*/ 62 h 938"/>
                <a:gd name="T44" fmla="*/ 375 w 1594"/>
                <a:gd name="T45" fmla="*/ 125 h 938"/>
                <a:gd name="T46" fmla="*/ 250 w 1594"/>
                <a:gd name="T47" fmla="*/ 187 h 938"/>
                <a:gd name="T48" fmla="*/ 250 w 1594"/>
                <a:gd name="T49" fmla="*/ 218 h 938"/>
                <a:gd name="T50" fmla="*/ 156 w 1594"/>
                <a:gd name="T51" fmla="*/ 281 h 938"/>
                <a:gd name="T52" fmla="*/ 62 w 1594"/>
                <a:gd name="T53" fmla="*/ 281 h 938"/>
                <a:gd name="T54" fmla="*/ 0 w 1594"/>
                <a:gd name="T55" fmla="*/ 281 h 938"/>
                <a:gd name="T56" fmla="*/ 0 w 1594"/>
                <a:gd name="T57" fmla="*/ 312 h 938"/>
                <a:gd name="T58" fmla="*/ 62 w 1594"/>
                <a:gd name="T59" fmla="*/ 343 h 938"/>
                <a:gd name="T60" fmla="*/ 125 w 1594"/>
                <a:gd name="T61" fmla="*/ 468 h 938"/>
                <a:gd name="T62" fmla="*/ 156 w 1594"/>
                <a:gd name="T63" fmla="*/ 500 h 938"/>
                <a:gd name="T64" fmla="*/ 187 w 1594"/>
                <a:gd name="T65" fmla="*/ 593 h 938"/>
                <a:gd name="T66" fmla="*/ 187 w 1594"/>
                <a:gd name="T67" fmla="*/ 656 h 938"/>
                <a:gd name="T68" fmla="*/ 250 w 1594"/>
                <a:gd name="T69" fmla="*/ 750 h 938"/>
                <a:gd name="T70" fmla="*/ 344 w 1594"/>
                <a:gd name="T71" fmla="*/ 781 h 938"/>
                <a:gd name="T72" fmla="*/ 406 w 1594"/>
                <a:gd name="T73" fmla="*/ 843 h 938"/>
                <a:gd name="T74" fmla="*/ 469 w 1594"/>
                <a:gd name="T75" fmla="*/ 875 h 938"/>
                <a:gd name="T76" fmla="*/ 500 w 1594"/>
                <a:gd name="T77" fmla="*/ 937 h 938"/>
                <a:gd name="T78" fmla="*/ 562 w 1594"/>
                <a:gd name="T79" fmla="*/ 937 h 938"/>
                <a:gd name="T80" fmla="*/ 625 w 1594"/>
                <a:gd name="T81" fmla="*/ 937 h 938"/>
                <a:gd name="T82" fmla="*/ 719 w 1594"/>
                <a:gd name="T83" fmla="*/ 812 h 938"/>
                <a:gd name="T84" fmla="*/ 780 w 1594"/>
                <a:gd name="T85" fmla="*/ 781 h 938"/>
                <a:gd name="T86" fmla="*/ 874 w 1594"/>
                <a:gd name="T87" fmla="*/ 812 h 938"/>
                <a:gd name="T88" fmla="*/ 999 w 1594"/>
                <a:gd name="T89" fmla="*/ 843 h 938"/>
                <a:gd name="T90" fmla="*/ 1061 w 1594"/>
                <a:gd name="T91" fmla="*/ 875 h 938"/>
                <a:gd name="T92" fmla="*/ 1186 w 1594"/>
                <a:gd name="T93" fmla="*/ 843 h 938"/>
                <a:gd name="T94" fmla="*/ 1249 w 1594"/>
                <a:gd name="T95" fmla="*/ 843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938">
                  <a:moveTo>
                    <a:pt x="1249" y="843"/>
                  </a:moveTo>
                  <a:lnTo>
                    <a:pt x="1280" y="812"/>
                  </a:lnTo>
                  <a:lnTo>
                    <a:pt x="1405" y="750"/>
                  </a:lnTo>
                  <a:lnTo>
                    <a:pt x="1436" y="656"/>
                  </a:lnTo>
                  <a:lnTo>
                    <a:pt x="1436" y="625"/>
                  </a:lnTo>
                  <a:lnTo>
                    <a:pt x="1561" y="593"/>
                  </a:lnTo>
                  <a:lnTo>
                    <a:pt x="1593" y="593"/>
                  </a:lnTo>
                  <a:lnTo>
                    <a:pt x="1561" y="500"/>
                  </a:lnTo>
                  <a:lnTo>
                    <a:pt x="1530" y="437"/>
                  </a:lnTo>
                  <a:lnTo>
                    <a:pt x="1436" y="343"/>
                  </a:lnTo>
                  <a:lnTo>
                    <a:pt x="1343" y="312"/>
                  </a:lnTo>
                  <a:lnTo>
                    <a:pt x="1249" y="312"/>
                  </a:lnTo>
                  <a:lnTo>
                    <a:pt x="1186" y="281"/>
                  </a:lnTo>
                  <a:lnTo>
                    <a:pt x="1061" y="218"/>
                  </a:lnTo>
                  <a:lnTo>
                    <a:pt x="999" y="218"/>
                  </a:lnTo>
                  <a:lnTo>
                    <a:pt x="936" y="187"/>
                  </a:lnTo>
                  <a:lnTo>
                    <a:pt x="874" y="156"/>
                  </a:lnTo>
                  <a:lnTo>
                    <a:pt x="780" y="156"/>
                  </a:lnTo>
                  <a:lnTo>
                    <a:pt x="780" y="125"/>
                  </a:lnTo>
                  <a:lnTo>
                    <a:pt x="687" y="62"/>
                  </a:lnTo>
                  <a:lnTo>
                    <a:pt x="531" y="0"/>
                  </a:lnTo>
                  <a:lnTo>
                    <a:pt x="500" y="62"/>
                  </a:lnTo>
                  <a:lnTo>
                    <a:pt x="375" y="125"/>
                  </a:lnTo>
                  <a:lnTo>
                    <a:pt x="250" y="187"/>
                  </a:lnTo>
                  <a:lnTo>
                    <a:pt x="250" y="218"/>
                  </a:lnTo>
                  <a:lnTo>
                    <a:pt x="156" y="281"/>
                  </a:lnTo>
                  <a:lnTo>
                    <a:pt x="62" y="281"/>
                  </a:lnTo>
                  <a:lnTo>
                    <a:pt x="0" y="281"/>
                  </a:lnTo>
                  <a:lnTo>
                    <a:pt x="0" y="312"/>
                  </a:lnTo>
                  <a:lnTo>
                    <a:pt x="62" y="343"/>
                  </a:lnTo>
                  <a:lnTo>
                    <a:pt x="125" y="468"/>
                  </a:lnTo>
                  <a:lnTo>
                    <a:pt x="156" y="500"/>
                  </a:lnTo>
                  <a:lnTo>
                    <a:pt x="187" y="593"/>
                  </a:lnTo>
                  <a:lnTo>
                    <a:pt x="187" y="656"/>
                  </a:lnTo>
                  <a:lnTo>
                    <a:pt x="250" y="750"/>
                  </a:lnTo>
                  <a:lnTo>
                    <a:pt x="344" y="781"/>
                  </a:lnTo>
                  <a:lnTo>
                    <a:pt x="406" y="843"/>
                  </a:lnTo>
                  <a:lnTo>
                    <a:pt x="469" y="875"/>
                  </a:lnTo>
                  <a:lnTo>
                    <a:pt x="500" y="937"/>
                  </a:lnTo>
                  <a:lnTo>
                    <a:pt x="562" y="937"/>
                  </a:lnTo>
                  <a:lnTo>
                    <a:pt x="625" y="937"/>
                  </a:lnTo>
                  <a:lnTo>
                    <a:pt x="719" y="812"/>
                  </a:lnTo>
                  <a:lnTo>
                    <a:pt x="780" y="781"/>
                  </a:lnTo>
                  <a:lnTo>
                    <a:pt x="874" y="812"/>
                  </a:lnTo>
                  <a:lnTo>
                    <a:pt x="999" y="843"/>
                  </a:lnTo>
                  <a:lnTo>
                    <a:pt x="1061" y="875"/>
                  </a:lnTo>
                  <a:lnTo>
                    <a:pt x="1186" y="843"/>
                  </a:lnTo>
                  <a:lnTo>
                    <a:pt x="1249" y="843"/>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6" name="Freeform 92">
              <a:extLst>
                <a:ext uri="{FF2B5EF4-FFF2-40B4-BE49-F238E27FC236}">
                  <a16:creationId xmlns:a16="http://schemas.microsoft.com/office/drawing/2014/main" id="{D2C9C0BC-6E31-479E-BE0A-8C68B8509678}"/>
                </a:ext>
              </a:extLst>
            </p:cNvPr>
            <p:cNvSpPr>
              <a:spLocks noChangeArrowheads="1"/>
            </p:cNvSpPr>
            <p:nvPr/>
          </p:nvSpPr>
          <p:spPr bwMode="auto">
            <a:xfrm>
              <a:off x="4799013" y="4306888"/>
              <a:ext cx="573087" cy="338137"/>
            </a:xfrm>
            <a:custGeom>
              <a:avLst/>
              <a:gdLst>
                <a:gd name="T0" fmla="*/ 1249 w 1594"/>
                <a:gd name="T1" fmla="*/ 843 h 938"/>
                <a:gd name="T2" fmla="*/ 1280 w 1594"/>
                <a:gd name="T3" fmla="*/ 812 h 938"/>
                <a:gd name="T4" fmla="*/ 1405 w 1594"/>
                <a:gd name="T5" fmla="*/ 750 h 938"/>
                <a:gd name="T6" fmla="*/ 1436 w 1594"/>
                <a:gd name="T7" fmla="*/ 656 h 938"/>
                <a:gd name="T8" fmla="*/ 1436 w 1594"/>
                <a:gd name="T9" fmla="*/ 625 h 938"/>
                <a:gd name="T10" fmla="*/ 1561 w 1594"/>
                <a:gd name="T11" fmla="*/ 593 h 938"/>
                <a:gd name="T12" fmla="*/ 1593 w 1594"/>
                <a:gd name="T13" fmla="*/ 593 h 938"/>
                <a:gd name="T14" fmla="*/ 1561 w 1594"/>
                <a:gd name="T15" fmla="*/ 500 h 938"/>
                <a:gd name="T16" fmla="*/ 1530 w 1594"/>
                <a:gd name="T17" fmla="*/ 437 h 938"/>
                <a:gd name="T18" fmla="*/ 1436 w 1594"/>
                <a:gd name="T19" fmla="*/ 343 h 938"/>
                <a:gd name="T20" fmla="*/ 1343 w 1594"/>
                <a:gd name="T21" fmla="*/ 312 h 938"/>
                <a:gd name="T22" fmla="*/ 1249 w 1594"/>
                <a:gd name="T23" fmla="*/ 312 h 938"/>
                <a:gd name="T24" fmla="*/ 1186 w 1594"/>
                <a:gd name="T25" fmla="*/ 281 h 938"/>
                <a:gd name="T26" fmla="*/ 1061 w 1594"/>
                <a:gd name="T27" fmla="*/ 218 h 938"/>
                <a:gd name="T28" fmla="*/ 999 w 1594"/>
                <a:gd name="T29" fmla="*/ 218 h 938"/>
                <a:gd name="T30" fmla="*/ 936 w 1594"/>
                <a:gd name="T31" fmla="*/ 187 h 938"/>
                <a:gd name="T32" fmla="*/ 874 w 1594"/>
                <a:gd name="T33" fmla="*/ 156 h 938"/>
                <a:gd name="T34" fmla="*/ 780 w 1594"/>
                <a:gd name="T35" fmla="*/ 156 h 938"/>
                <a:gd name="T36" fmla="*/ 780 w 1594"/>
                <a:gd name="T37" fmla="*/ 125 h 938"/>
                <a:gd name="T38" fmla="*/ 687 w 1594"/>
                <a:gd name="T39" fmla="*/ 62 h 938"/>
                <a:gd name="T40" fmla="*/ 531 w 1594"/>
                <a:gd name="T41" fmla="*/ 0 h 938"/>
                <a:gd name="T42" fmla="*/ 500 w 1594"/>
                <a:gd name="T43" fmla="*/ 62 h 938"/>
                <a:gd name="T44" fmla="*/ 375 w 1594"/>
                <a:gd name="T45" fmla="*/ 125 h 938"/>
                <a:gd name="T46" fmla="*/ 250 w 1594"/>
                <a:gd name="T47" fmla="*/ 187 h 938"/>
                <a:gd name="T48" fmla="*/ 250 w 1594"/>
                <a:gd name="T49" fmla="*/ 218 h 938"/>
                <a:gd name="T50" fmla="*/ 156 w 1594"/>
                <a:gd name="T51" fmla="*/ 281 h 938"/>
                <a:gd name="T52" fmla="*/ 62 w 1594"/>
                <a:gd name="T53" fmla="*/ 281 h 938"/>
                <a:gd name="T54" fmla="*/ 0 w 1594"/>
                <a:gd name="T55" fmla="*/ 281 h 938"/>
                <a:gd name="T56" fmla="*/ 0 w 1594"/>
                <a:gd name="T57" fmla="*/ 312 h 938"/>
                <a:gd name="T58" fmla="*/ 62 w 1594"/>
                <a:gd name="T59" fmla="*/ 343 h 938"/>
                <a:gd name="T60" fmla="*/ 125 w 1594"/>
                <a:gd name="T61" fmla="*/ 468 h 938"/>
                <a:gd name="T62" fmla="*/ 156 w 1594"/>
                <a:gd name="T63" fmla="*/ 500 h 938"/>
                <a:gd name="T64" fmla="*/ 187 w 1594"/>
                <a:gd name="T65" fmla="*/ 593 h 938"/>
                <a:gd name="T66" fmla="*/ 187 w 1594"/>
                <a:gd name="T67" fmla="*/ 656 h 938"/>
                <a:gd name="T68" fmla="*/ 250 w 1594"/>
                <a:gd name="T69" fmla="*/ 750 h 938"/>
                <a:gd name="T70" fmla="*/ 344 w 1594"/>
                <a:gd name="T71" fmla="*/ 781 h 938"/>
                <a:gd name="T72" fmla="*/ 406 w 1594"/>
                <a:gd name="T73" fmla="*/ 843 h 938"/>
                <a:gd name="T74" fmla="*/ 469 w 1594"/>
                <a:gd name="T75" fmla="*/ 875 h 938"/>
                <a:gd name="T76" fmla="*/ 500 w 1594"/>
                <a:gd name="T77" fmla="*/ 937 h 938"/>
                <a:gd name="T78" fmla="*/ 562 w 1594"/>
                <a:gd name="T79" fmla="*/ 937 h 938"/>
                <a:gd name="T80" fmla="*/ 625 w 1594"/>
                <a:gd name="T81" fmla="*/ 937 h 938"/>
                <a:gd name="T82" fmla="*/ 719 w 1594"/>
                <a:gd name="T83" fmla="*/ 812 h 938"/>
                <a:gd name="T84" fmla="*/ 780 w 1594"/>
                <a:gd name="T85" fmla="*/ 781 h 938"/>
                <a:gd name="T86" fmla="*/ 874 w 1594"/>
                <a:gd name="T87" fmla="*/ 812 h 938"/>
                <a:gd name="T88" fmla="*/ 999 w 1594"/>
                <a:gd name="T89" fmla="*/ 843 h 938"/>
                <a:gd name="T90" fmla="*/ 1061 w 1594"/>
                <a:gd name="T91" fmla="*/ 875 h 938"/>
                <a:gd name="T92" fmla="*/ 1186 w 1594"/>
                <a:gd name="T93" fmla="*/ 843 h 938"/>
                <a:gd name="T94" fmla="*/ 1249 w 1594"/>
                <a:gd name="T95" fmla="*/ 843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938">
                  <a:moveTo>
                    <a:pt x="1249" y="843"/>
                  </a:moveTo>
                  <a:lnTo>
                    <a:pt x="1280" y="812"/>
                  </a:lnTo>
                  <a:lnTo>
                    <a:pt x="1405" y="750"/>
                  </a:lnTo>
                  <a:lnTo>
                    <a:pt x="1436" y="656"/>
                  </a:lnTo>
                  <a:lnTo>
                    <a:pt x="1436" y="625"/>
                  </a:lnTo>
                  <a:lnTo>
                    <a:pt x="1561" y="593"/>
                  </a:lnTo>
                  <a:lnTo>
                    <a:pt x="1593" y="593"/>
                  </a:lnTo>
                  <a:lnTo>
                    <a:pt x="1561" y="500"/>
                  </a:lnTo>
                  <a:lnTo>
                    <a:pt x="1530" y="437"/>
                  </a:lnTo>
                  <a:lnTo>
                    <a:pt x="1436" y="343"/>
                  </a:lnTo>
                  <a:lnTo>
                    <a:pt x="1343" y="312"/>
                  </a:lnTo>
                  <a:lnTo>
                    <a:pt x="1249" y="312"/>
                  </a:lnTo>
                  <a:lnTo>
                    <a:pt x="1186" y="281"/>
                  </a:lnTo>
                  <a:lnTo>
                    <a:pt x="1061" y="218"/>
                  </a:lnTo>
                  <a:lnTo>
                    <a:pt x="999" y="218"/>
                  </a:lnTo>
                  <a:lnTo>
                    <a:pt x="936" y="187"/>
                  </a:lnTo>
                  <a:lnTo>
                    <a:pt x="874" y="156"/>
                  </a:lnTo>
                  <a:lnTo>
                    <a:pt x="780" y="156"/>
                  </a:lnTo>
                  <a:lnTo>
                    <a:pt x="780" y="125"/>
                  </a:lnTo>
                  <a:lnTo>
                    <a:pt x="687" y="62"/>
                  </a:lnTo>
                  <a:lnTo>
                    <a:pt x="531" y="0"/>
                  </a:lnTo>
                  <a:lnTo>
                    <a:pt x="500" y="62"/>
                  </a:lnTo>
                  <a:lnTo>
                    <a:pt x="375" y="125"/>
                  </a:lnTo>
                  <a:lnTo>
                    <a:pt x="250" y="187"/>
                  </a:lnTo>
                  <a:lnTo>
                    <a:pt x="250" y="218"/>
                  </a:lnTo>
                  <a:lnTo>
                    <a:pt x="156" y="281"/>
                  </a:lnTo>
                  <a:lnTo>
                    <a:pt x="62" y="281"/>
                  </a:lnTo>
                  <a:lnTo>
                    <a:pt x="0" y="281"/>
                  </a:lnTo>
                  <a:lnTo>
                    <a:pt x="0" y="312"/>
                  </a:lnTo>
                  <a:lnTo>
                    <a:pt x="62" y="343"/>
                  </a:lnTo>
                  <a:lnTo>
                    <a:pt x="125" y="468"/>
                  </a:lnTo>
                  <a:lnTo>
                    <a:pt x="156" y="500"/>
                  </a:lnTo>
                  <a:lnTo>
                    <a:pt x="187" y="593"/>
                  </a:lnTo>
                  <a:lnTo>
                    <a:pt x="187" y="656"/>
                  </a:lnTo>
                  <a:lnTo>
                    <a:pt x="250" y="750"/>
                  </a:lnTo>
                  <a:lnTo>
                    <a:pt x="344" y="781"/>
                  </a:lnTo>
                  <a:lnTo>
                    <a:pt x="406" y="843"/>
                  </a:lnTo>
                  <a:lnTo>
                    <a:pt x="469" y="875"/>
                  </a:lnTo>
                  <a:lnTo>
                    <a:pt x="500" y="937"/>
                  </a:lnTo>
                  <a:lnTo>
                    <a:pt x="562" y="937"/>
                  </a:lnTo>
                  <a:lnTo>
                    <a:pt x="625" y="937"/>
                  </a:lnTo>
                  <a:lnTo>
                    <a:pt x="719" y="812"/>
                  </a:lnTo>
                  <a:lnTo>
                    <a:pt x="780" y="781"/>
                  </a:lnTo>
                  <a:lnTo>
                    <a:pt x="874" y="812"/>
                  </a:lnTo>
                  <a:lnTo>
                    <a:pt x="999" y="843"/>
                  </a:lnTo>
                  <a:lnTo>
                    <a:pt x="1061" y="875"/>
                  </a:lnTo>
                  <a:lnTo>
                    <a:pt x="1186" y="843"/>
                  </a:lnTo>
                  <a:lnTo>
                    <a:pt x="1249" y="843"/>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7" name="Freeform 93">
              <a:extLst>
                <a:ext uri="{FF2B5EF4-FFF2-40B4-BE49-F238E27FC236}">
                  <a16:creationId xmlns:a16="http://schemas.microsoft.com/office/drawing/2014/main" id="{1D9AA94F-4EB3-40D4-9231-86D7B05442CB}"/>
                </a:ext>
              </a:extLst>
            </p:cNvPr>
            <p:cNvSpPr>
              <a:spLocks noChangeArrowheads="1"/>
            </p:cNvSpPr>
            <p:nvPr/>
          </p:nvSpPr>
          <p:spPr bwMode="auto">
            <a:xfrm>
              <a:off x="4799013" y="4306888"/>
              <a:ext cx="573087" cy="338137"/>
            </a:xfrm>
            <a:custGeom>
              <a:avLst/>
              <a:gdLst>
                <a:gd name="T0" fmla="*/ 1249 w 1594"/>
                <a:gd name="T1" fmla="*/ 843 h 938"/>
                <a:gd name="T2" fmla="*/ 1280 w 1594"/>
                <a:gd name="T3" fmla="*/ 812 h 938"/>
                <a:gd name="T4" fmla="*/ 1405 w 1594"/>
                <a:gd name="T5" fmla="*/ 750 h 938"/>
                <a:gd name="T6" fmla="*/ 1436 w 1594"/>
                <a:gd name="T7" fmla="*/ 656 h 938"/>
                <a:gd name="T8" fmla="*/ 1436 w 1594"/>
                <a:gd name="T9" fmla="*/ 625 h 938"/>
                <a:gd name="T10" fmla="*/ 1561 w 1594"/>
                <a:gd name="T11" fmla="*/ 593 h 938"/>
                <a:gd name="T12" fmla="*/ 1593 w 1594"/>
                <a:gd name="T13" fmla="*/ 593 h 938"/>
                <a:gd name="T14" fmla="*/ 1561 w 1594"/>
                <a:gd name="T15" fmla="*/ 500 h 938"/>
                <a:gd name="T16" fmla="*/ 1530 w 1594"/>
                <a:gd name="T17" fmla="*/ 437 h 938"/>
                <a:gd name="T18" fmla="*/ 1436 w 1594"/>
                <a:gd name="T19" fmla="*/ 343 h 938"/>
                <a:gd name="T20" fmla="*/ 1343 w 1594"/>
                <a:gd name="T21" fmla="*/ 312 h 938"/>
                <a:gd name="T22" fmla="*/ 1249 w 1594"/>
                <a:gd name="T23" fmla="*/ 312 h 938"/>
                <a:gd name="T24" fmla="*/ 1186 w 1594"/>
                <a:gd name="T25" fmla="*/ 281 h 938"/>
                <a:gd name="T26" fmla="*/ 1061 w 1594"/>
                <a:gd name="T27" fmla="*/ 218 h 938"/>
                <a:gd name="T28" fmla="*/ 999 w 1594"/>
                <a:gd name="T29" fmla="*/ 218 h 938"/>
                <a:gd name="T30" fmla="*/ 936 w 1594"/>
                <a:gd name="T31" fmla="*/ 187 h 938"/>
                <a:gd name="T32" fmla="*/ 874 w 1594"/>
                <a:gd name="T33" fmla="*/ 156 h 938"/>
                <a:gd name="T34" fmla="*/ 780 w 1594"/>
                <a:gd name="T35" fmla="*/ 156 h 938"/>
                <a:gd name="T36" fmla="*/ 780 w 1594"/>
                <a:gd name="T37" fmla="*/ 125 h 938"/>
                <a:gd name="T38" fmla="*/ 687 w 1594"/>
                <a:gd name="T39" fmla="*/ 62 h 938"/>
                <a:gd name="T40" fmla="*/ 531 w 1594"/>
                <a:gd name="T41" fmla="*/ 0 h 938"/>
                <a:gd name="T42" fmla="*/ 500 w 1594"/>
                <a:gd name="T43" fmla="*/ 62 h 938"/>
                <a:gd name="T44" fmla="*/ 375 w 1594"/>
                <a:gd name="T45" fmla="*/ 125 h 938"/>
                <a:gd name="T46" fmla="*/ 250 w 1594"/>
                <a:gd name="T47" fmla="*/ 187 h 938"/>
                <a:gd name="T48" fmla="*/ 250 w 1594"/>
                <a:gd name="T49" fmla="*/ 218 h 938"/>
                <a:gd name="T50" fmla="*/ 156 w 1594"/>
                <a:gd name="T51" fmla="*/ 281 h 938"/>
                <a:gd name="T52" fmla="*/ 31 w 1594"/>
                <a:gd name="T53" fmla="*/ 281 h 938"/>
                <a:gd name="T54" fmla="*/ 0 w 1594"/>
                <a:gd name="T55" fmla="*/ 281 h 938"/>
                <a:gd name="T56" fmla="*/ 0 w 1594"/>
                <a:gd name="T57" fmla="*/ 312 h 938"/>
                <a:gd name="T58" fmla="*/ 31 w 1594"/>
                <a:gd name="T59" fmla="*/ 343 h 938"/>
                <a:gd name="T60" fmla="*/ 125 w 1594"/>
                <a:gd name="T61" fmla="*/ 468 h 938"/>
                <a:gd name="T62" fmla="*/ 156 w 1594"/>
                <a:gd name="T63" fmla="*/ 500 h 938"/>
                <a:gd name="T64" fmla="*/ 187 w 1594"/>
                <a:gd name="T65" fmla="*/ 593 h 938"/>
                <a:gd name="T66" fmla="*/ 187 w 1594"/>
                <a:gd name="T67" fmla="*/ 656 h 938"/>
                <a:gd name="T68" fmla="*/ 250 w 1594"/>
                <a:gd name="T69" fmla="*/ 750 h 938"/>
                <a:gd name="T70" fmla="*/ 344 w 1594"/>
                <a:gd name="T71" fmla="*/ 781 h 938"/>
                <a:gd name="T72" fmla="*/ 406 w 1594"/>
                <a:gd name="T73" fmla="*/ 843 h 938"/>
                <a:gd name="T74" fmla="*/ 469 w 1594"/>
                <a:gd name="T75" fmla="*/ 875 h 938"/>
                <a:gd name="T76" fmla="*/ 500 w 1594"/>
                <a:gd name="T77" fmla="*/ 937 h 938"/>
                <a:gd name="T78" fmla="*/ 562 w 1594"/>
                <a:gd name="T79" fmla="*/ 937 h 938"/>
                <a:gd name="T80" fmla="*/ 625 w 1594"/>
                <a:gd name="T81" fmla="*/ 937 h 938"/>
                <a:gd name="T82" fmla="*/ 719 w 1594"/>
                <a:gd name="T83" fmla="*/ 812 h 938"/>
                <a:gd name="T84" fmla="*/ 780 w 1594"/>
                <a:gd name="T85" fmla="*/ 781 h 938"/>
                <a:gd name="T86" fmla="*/ 874 w 1594"/>
                <a:gd name="T87" fmla="*/ 812 h 938"/>
                <a:gd name="T88" fmla="*/ 999 w 1594"/>
                <a:gd name="T89" fmla="*/ 843 h 938"/>
                <a:gd name="T90" fmla="*/ 1061 w 1594"/>
                <a:gd name="T91" fmla="*/ 875 h 938"/>
                <a:gd name="T92" fmla="*/ 1186 w 1594"/>
                <a:gd name="T93" fmla="*/ 843 h 938"/>
                <a:gd name="T94" fmla="*/ 1249 w 1594"/>
                <a:gd name="T95" fmla="*/ 843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938">
                  <a:moveTo>
                    <a:pt x="1249" y="843"/>
                  </a:moveTo>
                  <a:lnTo>
                    <a:pt x="1280" y="812"/>
                  </a:lnTo>
                  <a:lnTo>
                    <a:pt x="1405" y="750"/>
                  </a:lnTo>
                  <a:lnTo>
                    <a:pt x="1436" y="656"/>
                  </a:lnTo>
                  <a:lnTo>
                    <a:pt x="1436" y="625"/>
                  </a:lnTo>
                  <a:lnTo>
                    <a:pt x="1561" y="593"/>
                  </a:lnTo>
                  <a:lnTo>
                    <a:pt x="1593" y="593"/>
                  </a:lnTo>
                  <a:lnTo>
                    <a:pt x="1561" y="500"/>
                  </a:lnTo>
                  <a:lnTo>
                    <a:pt x="1530" y="437"/>
                  </a:lnTo>
                  <a:lnTo>
                    <a:pt x="1436" y="343"/>
                  </a:lnTo>
                  <a:lnTo>
                    <a:pt x="1343" y="312"/>
                  </a:lnTo>
                  <a:lnTo>
                    <a:pt x="1249" y="312"/>
                  </a:lnTo>
                  <a:lnTo>
                    <a:pt x="1186" y="281"/>
                  </a:lnTo>
                  <a:lnTo>
                    <a:pt x="1061" y="218"/>
                  </a:lnTo>
                  <a:lnTo>
                    <a:pt x="999" y="218"/>
                  </a:lnTo>
                  <a:lnTo>
                    <a:pt x="936" y="187"/>
                  </a:lnTo>
                  <a:lnTo>
                    <a:pt x="874" y="156"/>
                  </a:lnTo>
                  <a:lnTo>
                    <a:pt x="780" y="156"/>
                  </a:lnTo>
                  <a:lnTo>
                    <a:pt x="780" y="125"/>
                  </a:lnTo>
                  <a:lnTo>
                    <a:pt x="687" y="62"/>
                  </a:lnTo>
                  <a:lnTo>
                    <a:pt x="531" y="0"/>
                  </a:lnTo>
                  <a:lnTo>
                    <a:pt x="500" y="62"/>
                  </a:lnTo>
                  <a:lnTo>
                    <a:pt x="375" y="125"/>
                  </a:lnTo>
                  <a:lnTo>
                    <a:pt x="250" y="187"/>
                  </a:lnTo>
                  <a:lnTo>
                    <a:pt x="250" y="218"/>
                  </a:lnTo>
                  <a:lnTo>
                    <a:pt x="156" y="281"/>
                  </a:lnTo>
                  <a:lnTo>
                    <a:pt x="31" y="281"/>
                  </a:lnTo>
                  <a:lnTo>
                    <a:pt x="0" y="281"/>
                  </a:lnTo>
                  <a:lnTo>
                    <a:pt x="0" y="312"/>
                  </a:lnTo>
                  <a:lnTo>
                    <a:pt x="31" y="343"/>
                  </a:lnTo>
                  <a:lnTo>
                    <a:pt x="125" y="468"/>
                  </a:lnTo>
                  <a:lnTo>
                    <a:pt x="156" y="500"/>
                  </a:lnTo>
                  <a:lnTo>
                    <a:pt x="187" y="593"/>
                  </a:lnTo>
                  <a:lnTo>
                    <a:pt x="187" y="656"/>
                  </a:lnTo>
                  <a:lnTo>
                    <a:pt x="250" y="750"/>
                  </a:lnTo>
                  <a:lnTo>
                    <a:pt x="344" y="781"/>
                  </a:lnTo>
                  <a:lnTo>
                    <a:pt x="406" y="843"/>
                  </a:lnTo>
                  <a:lnTo>
                    <a:pt x="469" y="875"/>
                  </a:lnTo>
                  <a:lnTo>
                    <a:pt x="500" y="937"/>
                  </a:lnTo>
                  <a:lnTo>
                    <a:pt x="562" y="937"/>
                  </a:lnTo>
                  <a:lnTo>
                    <a:pt x="625" y="937"/>
                  </a:lnTo>
                  <a:lnTo>
                    <a:pt x="719" y="812"/>
                  </a:lnTo>
                  <a:lnTo>
                    <a:pt x="780" y="781"/>
                  </a:lnTo>
                  <a:lnTo>
                    <a:pt x="874" y="812"/>
                  </a:lnTo>
                  <a:lnTo>
                    <a:pt x="999" y="843"/>
                  </a:lnTo>
                  <a:lnTo>
                    <a:pt x="1061" y="875"/>
                  </a:lnTo>
                  <a:lnTo>
                    <a:pt x="1186" y="843"/>
                  </a:lnTo>
                  <a:lnTo>
                    <a:pt x="1249" y="843"/>
                  </a:lnTo>
                </a:path>
              </a:pathLst>
            </a:custGeom>
            <a:solidFill>
              <a:schemeClr val="accent1"/>
            </a:solid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8" name="Freeform 94">
              <a:extLst>
                <a:ext uri="{FF2B5EF4-FFF2-40B4-BE49-F238E27FC236}">
                  <a16:creationId xmlns:a16="http://schemas.microsoft.com/office/drawing/2014/main" id="{52E3440D-7D2A-4BCB-9EFA-086166E28123}"/>
                </a:ext>
              </a:extLst>
            </p:cNvPr>
            <p:cNvSpPr>
              <a:spLocks noChangeArrowheads="1"/>
            </p:cNvSpPr>
            <p:nvPr/>
          </p:nvSpPr>
          <p:spPr bwMode="auto">
            <a:xfrm>
              <a:off x="4922838" y="4892675"/>
              <a:ext cx="584200" cy="608013"/>
            </a:xfrm>
            <a:custGeom>
              <a:avLst/>
              <a:gdLst>
                <a:gd name="T0" fmla="*/ 1342 w 1624"/>
                <a:gd name="T1" fmla="*/ 1687 h 1688"/>
                <a:gd name="T2" fmla="*/ 1342 w 1624"/>
                <a:gd name="T3" fmla="*/ 1593 h 1688"/>
                <a:gd name="T4" fmla="*/ 1249 w 1624"/>
                <a:gd name="T5" fmla="*/ 1468 h 1688"/>
                <a:gd name="T6" fmla="*/ 1186 w 1624"/>
                <a:gd name="T7" fmla="*/ 1437 h 1688"/>
                <a:gd name="T8" fmla="*/ 1092 w 1624"/>
                <a:gd name="T9" fmla="*/ 1343 h 1688"/>
                <a:gd name="T10" fmla="*/ 874 w 1624"/>
                <a:gd name="T11" fmla="*/ 1156 h 1688"/>
                <a:gd name="T12" fmla="*/ 780 w 1624"/>
                <a:gd name="T13" fmla="*/ 1000 h 1688"/>
                <a:gd name="T14" fmla="*/ 686 w 1624"/>
                <a:gd name="T15" fmla="*/ 812 h 1688"/>
                <a:gd name="T16" fmla="*/ 624 w 1624"/>
                <a:gd name="T17" fmla="*/ 687 h 1688"/>
                <a:gd name="T18" fmla="*/ 655 w 1624"/>
                <a:gd name="T19" fmla="*/ 562 h 1688"/>
                <a:gd name="T20" fmla="*/ 780 w 1624"/>
                <a:gd name="T21" fmla="*/ 687 h 1688"/>
                <a:gd name="T22" fmla="*/ 842 w 1624"/>
                <a:gd name="T23" fmla="*/ 656 h 1688"/>
                <a:gd name="T24" fmla="*/ 1061 w 1624"/>
                <a:gd name="T25" fmla="*/ 687 h 1688"/>
                <a:gd name="T26" fmla="*/ 1249 w 1624"/>
                <a:gd name="T27" fmla="*/ 718 h 1688"/>
                <a:gd name="T28" fmla="*/ 1342 w 1624"/>
                <a:gd name="T29" fmla="*/ 750 h 1688"/>
                <a:gd name="T30" fmla="*/ 1561 w 1624"/>
                <a:gd name="T31" fmla="*/ 812 h 1688"/>
                <a:gd name="T32" fmla="*/ 1623 w 1624"/>
                <a:gd name="T33" fmla="*/ 750 h 1688"/>
                <a:gd name="T34" fmla="*/ 1561 w 1624"/>
                <a:gd name="T35" fmla="*/ 656 h 1688"/>
                <a:gd name="T36" fmla="*/ 1623 w 1624"/>
                <a:gd name="T37" fmla="*/ 531 h 1688"/>
                <a:gd name="T38" fmla="*/ 1467 w 1624"/>
                <a:gd name="T39" fmla="*/ 531 h 1688"/>
                <a:gd name="T40" fmla="*/ 1280 w 1624"/>
                <a:gd name="T41" fmla="*/ 468 h 1688"/>
                <a:gd name="T42" fmla="*/ 1061 w 1624"/>
                <a:gd name="T43" fmla="*/ 281 h 1688"/>
                <a:gd name="T44" fmla="*/ 874 w 1624"/>
                <a:gd name="T45" fmla="*/ 31 h 1688"/>
                <a:gd name="T46" fmla="*/ 780 w 1624"/>
                <a:gd name="T47" fmla="*/ 0 h 1688"/>
                <a:gd name="T48" fmla="*/ 686 w 1624"/>
                <a:gd name="T49" fmla="*/ 93 h 1688"/>
                <a:gd name="T50" fmla="*/ 561 w 1624"/>
                <a:gd name="T51" fmla="*/ 93 h 1688"/>
                <a:gd name="T52" fmla="*/ 530 w 1624"/>
                <a:gd name="T53" fmla="*/ 312 h 1688"/>
                <a:gd name="T54" fmla="*/ 405 w 1624"/>
                <a:gd name="T55" fmla="*/ 375 h 1688"/>
                <a:gd name="T56" fmla="*/ 343 w 1624"/>
                <a:gd name="T57" fmla="*/ 406 h 1688"/>
                <a:gd name="T58" fmla="*/ 156 w 1624"/>
                <a:gd name="T59" fmla="*/ 562 h 1688"/>
                <a:gd name="T60" fmla="*/ 0 w 1624"/>
                <a:gd name="T61" fmla="*/ 718 h 1688"/>
                <a:gd name="T62" fmla="*/ 125 w 1624"/>
                <a:gd name="T63" fmla="*/ 812 h 1688"/>
                <a:gd name="T64" fmla="*/ 156 w 1624"/>
                <a:gd name="T65" fmla="*/ 718 h 1688"/>
                <a:gd name="T66" fmla="*/ 250 w 1624"/>
                <a:gd name="T67" fmla="*/ 656 h 1688"/>
                <a:gd name="T68" fmla="*/ 343 w 1624"/>
                <a:gd name="T69" fmla="*/ 593 h 1688"/>
                <a:gd name="T70" fmla="*/ 343 w 1624"/>
                <a:gd name="T71" fmla="*/ 750 h 1688"/>
                <a:gd name="T72" fmla="*/ 499 w 1624"/>
                <a:gd name="T73" fmla="*/ 1000 h 1688"/>
                <a:gd name="T74" fmla="*/ 436 w 1624"/>
                <a:gd name="T75" fmla="*/ 1125 h 1688"/>
                <a:gd name="T76" fmla="*/ 686 w 1624"/>
                <a:gd name="T77" fmla="*/ 1250 h 1688"/>
                <a:gd name="T78" fmla="*/ 842 w 1624"/>
                <a:gd name="T79" fmla="*/ 1250 h 1688"/>
                <a:gd name="T80" fmla="*/ 999 w 1624"/>
                <a:gd name="T81" fmla="*/ 1437 h 1688"/>
                <a:gd name="T82" fmla="*/ 1249 w 1624"/>
                <a:gd name="T83" fmla="*/ 1531 h 1688"/>
                <a:gd name="T84" fmla="*/ 1280 w 1624"/>
                <a:gd name="T85" fmla="*/ 1656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4" h="1688">
                  <a:moveTo>
                    <a:pt x="1280" y="1656"/>
                  </a:moveTo>
                  <a:lnTo>
                    <a:pt x="1342" y="1687"/>
                  </a:lnTo>
                  <a:lnTo>
                    <a:pt x="1374" y="1625"/>
                  </a:lnTo>
                  <a:lnTo>
                    <a:pt x="1342" y="1593"/>
                  </a:lnTo>
                  <a:lnTo>
                    <a:pt x="1280" y="1531"/>
                  </a:lnTo>
                  <a:lnTo>
                    <a:pt x="1249" y="1468"/>
                  </a:lnTo>
                  <a:lnTo>
                    <a:pt x="1217" y="1437"/>
                  </a:lnTo>
                  <a:lnTo>
                    <a:pt x="1186" y="1437"/>
                  </a:lnTo>
                  <a:lnTo>
                    <a:pt x="1092" y="1437"/>
                  </a:lnTo>
                  <a:lnTo>
                    <a:pt x="1092" y="1343"/>
                  </a:lnTo>
                  <a:lnTo>
                    <a:pt x="999" y="1250"/>
                  </a:lnTo>
                  <a:lnTo>
                    <a:pt x="874" y="1156"/>
                  </a:lnTo>
                  <a:lnTo>
                    <a:pt x="780" y="1031"/>
                  </a:lnTo>
                  <a:lnTo>
                    <a:pt x="780" y="1000"/>
                  </a:lnTo>
                  <a:lnTo>
                    <a:pt x="780" y="968"/>
                  </a:lnTo>
                  <a:lnTo>
                    <a:pt x="686" y="812"/>
                  </a:lnTo>
                  <a:lnTo>
                    <a:pt x="655" y="718"/>
                  </a:lnTo>
                  <a:lnTo>
                    <a:pt x="624" y="687"/>
                  </a:lnTo>
                  <a:lnTo>
                    <a:pt x="624" y="656"/>
                  </a:lnTo>
                  <a:lnTo>
                    <a:pt x="655" y="562"/>
                  </a:lnTo>
                  <a:lnTo>
                    <a:pt x="717" y="593"/>
                  </a:lnTo>
                  <a:lnTo>
                    <a:pt x="780" y="687"/>
                  </a:lnTo>
                  <a:lnTo>
                    <a:pt x="811" y="687"/>
                  </a:lnTo>
                  <a:lnTo>
                    <a:pt x="842" y="656"/>
                  </a:lnTo>
                  <a:lnTo>
                    <a:pt x="905" y="718"/>
                  </a:lnTo>
                  <a:lnTo>
                    <a:pt x="1061" y="687"/>
                  </a:lnTo>
                  <a:lnTo>
                    <a:pt x="1186" y="687"/>
                  </a:lnTo>
                  <a:lnTo>
                    <a:pt x="1249" y="718"/>
                  </a:lnTo>
                  <a:lnTo>
                    <a:pt x="1280" y="718"/>
                  </a:lnTo>
                  <a:lnTo>
                    <a:pt x="1342" y="750"/>
                  </a:lnTo>
                  <a:lnTo>
                    <a:pt x="1436" y="812"/>
                  </a:lnTo>
                  <a:lnTo>
                    <a:pt x="1561" y="812"/>
                  </a:lnTo>
                  <a:lnTo>
                    <a:pt x="1561" y="750"/>
                  </a:lnTo>
                  <a:lnTo>
                    <a:pt x="1623" y="750"/>
                  </a:lnTo>
                  <a:lnTo>
                    <a:pt x="1623" y="687"/>
                  </a:lnTo>
                  <a:lnTo>
                    <a:pt x="1561" y="656"/>
                  </a:lnTo>
                  <a:lnTo>
                    <a:pt x="1561" y="562"/>
                  </a:lnTo>
                  <a:lnTo>
                    <a:pt x="1623" y="531"/>
                  </a:lnTo>
                  <a:lnTo>
                    <a:pt x="1561" y="531"/>
                  </a:lnTo>
                  <a:lnTo>
                    <a:pt x="1467" y="531"/>
                  </a:lnTo>
                  <a:lnTo>
                    <a:pt x="1374" y="500"/>
                  </a:lnTo>
                  <a:lnTo>
                    <a:pt x="1280" y="468"/>
                  </a:lnTo>
                  <a:lnTo>
                    <a:pt x="1186" y="406"/>
                  </a:lnTo>
                  <a:lnTo>
                    <a:pt x="1061" y="281"/>
                  </a:lnTo>
                  <a:lnTo>
                    <a:pt x="936" y="156"/>
                  </a:lnTo>
                  <a:lnTo>
                    <a:pt x="874" y="31"/>
                  </a:lnTo>
                  <a:lnTo>
                    <a:pt x="811" y="0"/>
                  </a:lnTo>
                  <a:lnTo>
                    <a:pt x="780" y="0"/>
                  </a:lnTo>
                  <a:lnTo>
                    <a:pt x="717" y="62"/>
                  </a:lnTo>
                  <a:lnTo>
                    <a:pt x="686" y="93"/>
                  </a:lnTo>
                  <a:lnTo>
                    <a:pt x="655" y="93"/>
                  </a:lnTo>
                  <a:lnTo>
                    <a:pt x="561" y="93"/>
                  </a:lnTo>
                  <a:lnTo>
                    <a:pt x="561" y="187"/>
                  </a:lnTo>
                  <a:lnTo>
                    <a:pt x="530" y="312"/>
                  </a:lnTo>
                  <a:lnTo>
                    <a:pt x="436" y="406"/>
                  </a:lnTo>
                  <a:lnTo>
                    <a:pt x="405" y="375"/>
                  </a:lnTo>
                  <a:lnTo>
                    <a:pt x="343" y="375"/>
                  </a:lnTo>
                  <a:lnTo>
                    <a:pt x="343" y="406"/>
                  </a:lnTo>
                  <a:lnTo>
                    <a:pt x="343" y="500"/>
                  </a:lnTo>
                  <a:lnTo>
                    <a:pt x="156" y="562"/>
                  </a:lnTo>
                  <a:lnTo>
                    <a:pt x="0" y="562"/>
                  </a:lnTo>
                  <a:lnTo>
                    <a:pt x="0" y="718"/>
                  </a:lnTo>
                  <a:lnTo>
                    <a:pt x="31" y="875"/>
                  </a:lnTo>
                  <a:lnTo>
                    <a:pt x="125" y="812"/>
                  </a:lnTo>
                  <a:lnTo>
                    <a:pt x="125" y="750"/>
                  </a:lnTo>
                  <a:lnTo>
                    <a:pt x="156" y="718"/>
                  </a:lnTo>
                  <a:lnTo>
                    <a:pt x="250" y="718"/>
                  </a:lnTo>
                  <a:lnTo>
                    <a:pt x="250" y="656"/>
                  </a:lnTo>
                  <a:lnTo>
                    <a:pt x="281" y="562"/>
                  </a:lnTo>
                  <a:lnTo>
                    <a:pt x="343" y="593"/>
                  </a:lnTo>
                  <a:lnTo>
                    <a:pt x="405" y="656"/>
                  </a:lnTo>
                  <a:lnTo>
                    <a:pt x="343" y="750"/>
                  </a:lnTo>
                  <a:lnTo>
                    <a:pt x="343" y="906"/>
                  </a:lnTo>
                  <a:lnTo>
                    <a:pt x="499" y="1000"/>
                  </a:lnTo>
                  <a:lnTo>
                    <a:pt x="436" y="1062"/>
                  </a:lnTo>
                  <a:lnTo>
                    <a:pt x="436" y="1125"/>
                  </a:lnTo>
                  <a:lnTo>
                    <a:pt x="561" y="1187"/>
                  </a:lnTo>
                  <a:lnTo>
                    <a:pt x="686" y="1250"/>
                  </a:lnTo>
                  <a:lnTo>
                    <a:pt x="780" y="1250"/>
                  </a:lnTo>
                  <a:lnTo>
                    <a:pt x="842" y="1250"/>
                  </a:lnTo>
                  <a:lnTo>
                    <a:pt x="905" y="1343"/>
                  </a:lnTo>
                  <a:lnTo>
                    <a:pt x="999" y="1437"/>
                  </a:lnTo>
                  <a:lnTo>
                    <a:pt x="1124" y="1468"/>
                  </a:lnTo>
                  <a:lnTo>
                    <a:pt x="1249" y="1531"/>
                  </a:lnTo>
                  <a:lnTo>
                    <a:pt x="1249" y="1593"/>
                  </a:lnTo>
                  <a:lnTo>
                    <a:pt x="1280" y="1656"/>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9" name="Freeform 95">
              <a:extLst>
                <a:ext uri="{FF2B5EF4-FFF2-40B4-BE49-F238E27FC236}">
                  <a16:creationId xmlns:a16="http://schemas.microsoft.com/office/drawing/2014/main" id="{B7E0ACB9-E1F1-45C5-8E74-509B4EE776BB}"/>
                </a:ext>
              </a:extLst>
            </p:cNvPr>
            <p:cNvSpPr>
              <a:spLocks noChangeArrowheads="1"/>
            </p:cNvSpPr>
            <p:nvPr/>
          </p:nvSpPr>
          <p:spPr bwMode="auto">
            <a:xfrm>
              <a:off x="4922838" y="4892675"/>
              <a:ext cx="584200" cy="608013"/>
            </a:xfrm>
            <a:custGeom>
              <a:avLst/>
              <a:gdLst>
                <a:gd name="T0" fmla="*/ 1342 w 1624"/>
                <a:gd name="T1" fmla="*/ 1687 h 1688"/>
                <a:gd name="T2" fmla="*/ 1342 w 1624"/>
                <a:gd name="T3" fmla="*/ 1593 h 1688"/>
                <a:gd name="T4" fmla="*/ 1249 w 1624"/>
                <a:gd name="T5" fmla="*/ 1468 h 1688"/>
                <a:gd name="T6" fmla="*/ 1186 w 1624"/>
                <a:gd name="T7" fmla="*/ 1437 h 1688"/>
                <a:gd name="T8" fmla="*/ 1092 w 1624"/>
                <a:gd name="T9" fmla="*/ 1343 h 1688"/>
                <a:gd name="T10" fmla="*/ 874 w 1624"/>
                <a:gd name="T11" fmla="*/ 1156 h 1688"/>
                <a:gd name="T12" fmla="*/ 780 w 1624"/>
                <a:gd name="T13" fmla="*/ 1000 h 1688"/>
                <a:gd name="T14" fmla="*/ 686 w 1624"/>
                <a:gd name="T15" fmla="*/ 812 h 1688"/>
                <a:gd name="T16" fmla="*/ 624 w 1624"/>
                <a:gd name="T17" fmla="*/ 687 h 1688"/>
                <a:gd name="T18" fmla="*/ 655 w 1624"/>
                <a:gd name="T19" fmla="*/ 562 h 1688"/>
                <a:gd name="T20" fmla="*/ 780 w 1624"/>
                <a:gd name="T21" fmla="*/ 687 h 1688"/>
                <a:gd name="T22" fmla="*/ 842 w 1624"/>
                <a:gd name="T23" fmla="*/ 656 h 1688"/>
                <a:gd name="T24" fmla="*/ 1061 w 1624"/>
                <a:gd name="T25" fmla="*/ 687 h 1688"/>
                <a:gd name="T26" fmla="*/ 1249 w 1624"/>
                <a:gd name="T27" fmla="*/ 718 h 1688"/>
                <a:gd name="T28" fmla="*/ 1342 w 1624"/>
                <a:gd name="T29" fmla="*/ 750 h 1688"/>
                <a:gd name="T30" fmla="*/ 1561 w 1624"/>
                <a:gd name="T31" fmla="*/ 812 h 1688"/>
                <a:gd name="T32" fmla="*/ 1623 w 1624"/>
                <a:gd name="T33" fmla="*/ 750 h 1688"/>
                <a:gd name="T34" fmla="*/ 1561 w 1624"/>
                <a:gd name="T35" fmla="*/ 656 h 1688"/>
                <a:gd name="T36" fmla="*/ 1623 w 1624"/>
                <a:gd name="T37" fmla="*/ 531 h 1688"/>
                <a:gd name="T38" fmla="*/ 1467 w 1624"/>
                <a:gd name="T39" fmla="*/ 531 h 1688"/>
                <a:gd name="T40" fmla="*/ 1280 w 1624"/>
                <a:gd name="T41" fmla="*/ 468 h 1688"/>
                <a:gd name="T42" fmla="*/ 1061 w 1624"/>
                <a:gd name="T43" fmla="*/ 281 h 1688"/>
                <a:gd name="T44" fmla="*/ 874 w 1624"/>
                <a:gd name="T45" fmla="*/ 31 h 1688"/>
                <a:gd name="T46" fmla="*/ 780 w 1624"/>
                <a:gd name="T47" fmla="*/ 0 h 1688"/>
                <a:gd name="T48" fmla="*/ 686 w 1624"/>
                <a:gd name="T49" fmla="*/ 93 h 1688"/>
                <a:gd name="T50" fmla="*/ 561 w 1624"/>
                <a:gd name="T51" fmla="*/ 93 h 1688"/>
                <a:gd name="T52" fmla="*/ 530 w 1624"/>
                <a:gd name="T53" fmla="*/ 312 h 1688"/>
                <a:gd name="T54" fmla="*/ 405 w 1624"/>
                <a:gd name="T55" fmla="*/ 375 h 1688"/>
                <a:gd name="T56" fmla="*/ 343 w 1624"/>
                <a:gd name="T57" fmla="*/ 406 h 1688"/>
                <a:gd name="T58" fmla="*/ 156 w 1624"/>
                <a:gd name="T59" fmla="*/ 562 h 1688"/>
                <a:gd name="T60" fmla="*/ 0 w 1624"/>
                <a:gd name="T61" fmla="*/ 718 h 1688"/>
                <a:gd name="T62" fmla="*/ 125 w 1624"/>
                <a:gd name="T63" fmla="*/ 812 h 1688"/>
                <a:gd name="T64" fmla="*/ 156 w 1624"/>
                <a:gd name="T65" fmla="*/ 718 h 1688"/>
                <a:gd name="T66" fmla="*/ 250 w 1624"/>
                <a:gd name="T67" fmla="*/ 656 h 1688"/>
                <a:gd name="T68" fmla="*/ 343 w 1624"/>
                <a:gd name="T69" fmla="*/ 593 h 1688"/>
                <a:gd name="T70" fmla="*/ 343 w 1624"/>
                <a:gd name="T71" fmla="*/ 750 h 1688"/>
                <a:gd name="T72" fmla="*/ 499 w 1624"/>
                <a:gd name="T73" fmla="*/ 1000 h 1688"/>
                <a:gd name="T74" fmla="*/ 436 w 1624"/>
                <a:gd name="T75" fmla="*/ 1125 h 1688"/>
                <a:gd name="T76" fmla="*/ 686 w 1624"/>
                <a:gd name="T77" fmla="*/ 1250 h 1688"/>
                <a:gd name="T78" fmla="*/ 842 w 1624"/>
                <a:gd name="T79" fmla="*/ 1250 h 1688"/>
                <a:gd name="T80" fmla="*/ 999 w 1624"/>
                <a:gd name="T81" fmla="*/ 1437 h 1688"/>
                <a:gd name="T82" fmla="*/ 1249 w 1624"/>
                <a:gd name="T83" fmla="*/ 1531 h 1688"/>
                <a:gd name="T84" fmla="*/ 1280 w 1624"/>
                <a:gd name="T85" fmla="*/ 1656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4" h="1688">
                  <a:moveTo>
                    <a:pt x="1280" y="1656"/>
                  </a:moveTo>
                  <a:lnTo>
                    <a:pt x="1342" y="1687"/>
                  </a:lnTo>
                  <a:lnTo>
                    <a:pt x="1374" y="1625"/>
                  </a:lnTo>
                  <a:lnTo>
                    <a:pt x="1342" y="1593"/>
                  </a:lnTo>
                  <a:lnTo>
                    <a:pt x="1280" y="1531"/>
                  </a:lnTo>
                  <a:lnTo>
                    <a:pt x="1249" y="1468"/>
                  </a:lnTo>
                  <a:lnTo>
                    <a:pt x="1217" y="1437"/>
                  </a:lnTo>
                  <a:lnTo>
                    <a:pt x="1186" y="1437"/>
                  </a:lnTo>
                  <a:lnTo>
                    <a:pt x="1092" y="1437"/>
                  </a:lnTo>
                  <a:lnTo>
                    <a:pt x="1092" y="1343"/>
                  </a:lnTo>
                  <a:lnTo>
                    <a:pt x="999" y="1250"/>
                  </a:lnTo>
                  <a:lnTo>
                    <a:pt x="874" y="1156"/>
                  </a:lnTo>
                  <a:lnTo>
                    <a:pt x="780" y="1031"/>
                  </a:lnTo>
                  <a:lnTo>
                    <a:pt x="780" y="1000"/>
                  </a:lnTo>
                  <a:lnTo>
                    <a:pt x="780" y="968"/>
                  </a:lnTo>
                  <a:lnTo>
                    <a:pt x="686" y="812"/>
                  </a:lnTo>
                  <a:lnTo>
                    <a:pt x="655" y="718"/>
                  </a:lnTo>
                  <a:lnTo>
                    <a:pt x="624" y="687"/>
                  </a:lnTo>
                  <a:lnTo>
                    <a:pt x="624" y="656"/>
                  </a:lnTo>
                  <a:lnTo>
                    <a:pt x="655" y="562"/>
                  </a:lnTo>
                  <a:lnTo>
                    <a:pt x="717" y="593"/>
                  </a:lnTo>
                  <a:lnTo>
                    <a:pt x="780" y="687"/>
                  </a:lnTo>
                  <a:lnTo>
                    <a:pt x="811" y="687"/>
                  </a:lnTo>
                  <a:lnTo>
                    <a:pt x="842" y="656"/>
                  </a:lnTo>
                  <a:lnTo>
                    <a:pt x="905" y="718"/>
                  </a:lnTo>
                  <a:lnTo>
                    <a:pt x="1061" y="687"/>
                  </a:lnTo>
                  <a:lnTo>
                    <a:pt x="1186" y="687"/>
                  </a:lnTo>
                  <a:lnTo>
                    <a:pt x="1249" y="718"/>
                  </a:lnTo>
                  <a:lnTo>
                    <a:pt x="1280" y="718"/>
                  </a:lnTo>
                  <a:lnTo>
                    <a:pt x="1342" y="750"/>
                  </a:lnTo>
                  <a:lnTo>
                    <a:pt x="1436" y="812"/>
                  </a:lnTo>
                  <a:lnTo>
                    <a:pt x="1561" y="812"/>
                  </a:lnTo>
                  <a:lnTo>
                    <a:pt x="1561" y="750"/>
                  </a:lnTo>
                  <a:lnTo>
                    <a:pt x="1623" y="750"/>
                  </a:lnTo>
                  <a:lnTo>
                    <a:pt x="1623" y="687"/>
                  </a:lnTo>
                  <a:lnTo>
                    <a:pt x="1561" y="656"/>
                  </a:lnTo>
                  <a:lnTo>
                    <a:pt x="1561" y="562"/>
                  </a:lnTo>
                  <a:lnTo>
                    <a:pt x="1623" y="531"/>
                  </a:lnTo>
                  <a:lnTo>
                    <a:pt x="1561" y="531"/>
                  </a:lnTo>
                  <a:lnTo>
                    <a:pt x="1467" y="531"/>
                  </a:lnTo>
                  <a:lnTo>
                    <a:pt x="1374" y="500"/>
                  </a:lnTo>
                  <a:lnTo>
                    <a:pt x="1280" y="468"/>
                  </a:lnTo>
                  <a:lnTo>
                    <a:pt x="1186" y="406"/>
                  </a:lnTo>
                  <a:lnTo>
                    <a:pt x="1061" y="281"/>
                  </a:lnTo>
                  <a:lnTo>
                    <a:pt x="936" y="156"/>
                  </a:lnTo>
                  <a:lnTo>
                    <a:pt x="874" y="31"/>
                  </a:lnTo>
                  <a:lnTo>
                    <a:pt x="811" y="0"/>
                  </a:lnTo>
                  <a:lnTo>
                    <a:pt x="780" y="0"/>
                  </a:lnTo>
                  <a:lnTo>
                    <a:pt x="717" y="62"/>
                  </a:lnTo>
                  <a:lnTo>
                    <a:pt x="686" y="93"/>
                  </a:lnTo>
                  <a:lnTo>
                    <a:pt x="655" y="93"/>
                  </a:lnTo>
                  <a:lnTo>
                    <a:pt x="561" y="93"/>
                  </a:lnTo>
                  <a:lnTo>
                    <a:pt x="561" y="187"/>
                  </a:lnTo>
                  <a:lnTo>
                    <a:pt x="530" y="312"/>
                  </a:lnTo>
                  <a:lnTo>
                    <a:pt x="436" y="406"/>
                  </a:lnTo>
                  <a:lnTo>
                    <a:pt x="405" y="375"/>
                  </a:lnTo>
                  <a:lnTo>
                    <a:pt x="343" y="375"/>
                  </a:lnTo>
                  <a:lnTo>
                    <a:pt x="343" y="406"/>
                  </a:lnTo>
                  <a:lnTo>
                    <a:pt x="343" y="500"/>
                  </a:lnTo>
                  <a:lnTo>
                    <a:pt x="156" y="562"/>
                  </a:lnTo>
                  <a:lnTo>
                    <a:pt x="0" y="562"/>
                  </a:lnTo>
                  <a:lnTo>
                    <a:pt x="0" y="718"/>
                  </a:lnTo>
                  <a:lnTo>
                    <a:pt x="31" y="875"/>
                  </a:lnTo>
                  <a:lnTo>
                    <a:pt x="125" y="812"/>
                  </a:lnTo>
                  <a:lnTo>
                    <a:pt x="125" y="750"/>
                  </a:lnTo>
                  <a:lnTo>
                    <a:pt x="156" y="718"/>
                  </a:lnTo>
                  <a:lnTo>
                    <a:pt x="250" y="718"/>
                  </a:lnTo>
                  <a:lnTo>
                    <a:pt x="250" y="656"/>
                  </a:lnTo>
                  <a:lnTo>
                    <a:pt x="281" y="562"/>
                  </a:lnTo>
                  <a:lnTo>
                    <a:pt x="343" y="593"/>
                  </a:lnTo>
                  <a:lnTo>
                    <a:pt x="405" y="656"/>
                  </a:lnTo>
                  <a:lnTo>
                    <a:pt x="343" y="750"/>
                  </a:lnTo>
                  <a:lnTo>
                    <a:pt x="343" y="906"/>
                  </a:lnTo>
                  <a:lnTo>
                    <a:pt x="499" y="1000"/>
                  </a:lnTo>
                  <a:lnTo>
                    <a:pt x="436" y="1062"/>
                  </a:lnTo>
                  <a:lnTo>
                    <a:pt x="436" y="1125"/>
                  </a:lnTo>
                  <a:lnTo>
                    <a:pt x="561" y="1187"/>
                  </a:lnTo>
                  <a:lnTo>
                    <a:pt x="686" y="1250"/>
                  </a:lnTo>
                  <a:lnTo>
                    <a:pt x="780" y="1250"/>
                  </a:lnTo>
                  <a:lnTo>
                    <a:pt x="842" y="1250"/>
                  </a:lnTo>
                  <a:lnTo>
                    <a:pt x="905" y="1343"/>
                  </a:lnTo>
                  <a:lnTo>
                    <a:pt x="999" y="1437"/>
                  </a:lnTo>
                  <a:lnTo>
                    <a:pt x="1124" y="1468"/>
                  </a:lnTo>
                  <a:lnTo>
                    <a:pt x="1249" y="1531"/>
                  </a:lnTo>
                  <a:lnTo>
                    <a:pt x="1249" y="1593"/>
                  </a:lnTo>
                  <a:lnTo>
                    <a:pt x="1280" y="1656"/>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0" name="Freeform 96">
              <a:extLst>
                <a:ext uri="{FF2B5EF4-FFF2-40B4-BE49-F238E27FC236}">
                  <a16:creationId xmlns:a16="http://schemas.microsoft.com/office/drawing/2014/main" id="{B6751F7B-BDEC-474F-869B-51598BACCB87}"/>
                </a:ext>
              </a:extLst>
            </p:cNvPr>
            <p:cNvSpPr>
              <a:spLocks noChangeArrowheads="1"/>
            </p:cNvSpPr>
            <p:nvPr/>
          </p:nvSpPr>
          <p:spPr bwMode="auto">
            <a:xfrm>
              <a:off x="4922838" y="4892675"/>
              <a:ext cx="584200" cy="608013"/>
            </a:xfrm>
            <a:custGeom>
              <a:avLst/>
              <a:gdLst>
                <a:gd name="T0" fmla="*/ 1342 w 1624"/>
                <a:gd name="T1" fmla="*/ 1687 h 1688"/>
                <a:gd name="T2" fmla="*/ 1342 w 1624"/>
                <a:gd name="T3" fmla="*/ 1593 h 1688"/>
                <a:gd name="T4" fmla="*/ 1249 w 1624"/>
                <a:gd name="T5" fmla="*/ 1468 h 1688"/>
                <a:gd name="T6" fmla="*/ 1186 w 1624"/>
                <a:gd name="T7" fmla="*/ 1437 h 1688"/>
                <a:gd name="T8" fmla="*/ 1092 w 1624"/>
                <a:gd name="T9" fmla="*/ 1343 h 1688"/>
                <a:gd name="T10" fmla="*/ 874 w 1624"/>
                <a:gd name="T11" fmla="*/ 1156 h 1688"/>
                <a:gd name="T12" fmla="*/ 780 w 1624"/>
                <a:gd name="T13" fmla="*/ 1000 h 1688"/>
                <a:gd name="T14" fmla="*/ 686 w 1624"/>
                <a:gd name="T15" fmla="*/ 812 h 1688"/>
                <a:gd name="T16" fmla="*/ 624 w 1624"/>
                <a:gd name="T17" fmla="*/ 687 h 1688"/>
                <a:gd name="T18" fmla="*/ 655 w 1624"/>
                <a:gd name="T19" fmla="*/ 562 h 1688"/>
                <a:gd name="T20" fmla="*/ 780 w 1624"/>
                <a:gd name="T21" fmla="*/ 687 h 1688"/>
                <a:gd name="T22" fmla="*/ 842 w 1624"/>
                <a:gd name="T23" fmla="*/ 656 h 1688"/>
                <a:gd name="T24" fmla="*/ 1061 w 1624"/>
                <a:gd name="T25" fmla="*/ 687 h 1688"/>
                <a:gd name="T26" fmla="*/ 1249 w 1624"/>
                <a:gd name="T27" fmla="*/ 718 h 1688"/>
                <a:gd name="T28" fmla="*/ 1342 w 1624"/>
                <a:gd name="T29" fmla="*/ 750 h 1688"/>
                <a:gd name="T30" fmla="*/ 1561 w 1624"/>
                <a:gd name="T31" fmla="*/ 812 h 1688"/>
                <a:gd name="T32" fmla="*/ 1623 w 1624"/>
                <a:gd name="T33" fmla="*/ 750 h 1688"/>
                <a:gd name="T34" fmla="*/ 1561 w 1624"/>
                <a:gd name="T35" fmla="*/ 656 h 1688"/>
                <a:gd name="T36" fmla="*/ 1623 w 1624"/>
                <a:gd name="T37" fmla="*/ 531 h 1688"/>
                <a:gd name="T38" fmla="*/ 1467 w 1624"/>
                <a:gd name="T39" fmla="*/ 531 h 1688"/>
                <a:gd name="T40" fmla="*/ 1280 w 1624"/>
                <a:gd name="T41" fmla="*/ 468 h 1688"/>
                <a:gd name="T42" fmla="*/ 1061 w 1624"/>
                <a:gd name="T43" fmla="*/ 281 h 1688"/>
                <a:gd name="T44" fmla="*/ 874 w 1624"/>
                <a:gd name="T45" fmla="*/ 31 h 1688"/>
                <a:gd name="T46" fmla="*/ 780 w 1624"/>
                <a:gd name="T47" fmla="*/ 0 h 1688"/>
                <a:gd name="T48" fmla="*/ 686 w 1624"/>
                <a:gd name="T49" fmla="*/ 93 h 1688"/>
                <a:gd name="T50" fmla="*/ 561 w 1624"/>
                <a:gd name="T51" fmla="*/ 93 h 1688"/>
                <a:gd name="T52" fmla="*/ 530 w 1624"/>
                <a:gd name="T53" fmla="*/ 312 h 1688"/>
                <a:gd name="T54" fmla="*/ 405 w 1624"/>
                <a:gd name="T55" fmla="*/ 375 h 1688"/>
                <a:gd name="T56" fmla="*/ 343 w 1624"/>
                <a:gd name="T57" fmla="*/ 406 h 1688"/>
                <a:gd name="T58" fmla="*/ 156 w 1624"/>
                <a:gd name="T59" fmla="*/ 562 h 1688"/>
                <a:gd name="T60" fmla="*/ 0 w 1624"/>
                <a:gd name="T61" fmla="*/ 718 h 1688"/>
                <a:gd name="T62" fmla="*/ 125 w 1624"/>
                <a:gd name="T63" fmla="*/ 812 h 1688"/>
                <a:gd name="T64" fmla="*/ 156 w 1624"/>
                <a:gd name="T65" fmla="*/ 718 h 1688"/>
                <a:gd name="T66" fmla="*/ 250 w 1624"/>
                <a:gd name="T67" fmla="*/ 656 h 1688"/>
                <a:gd name="T68" fmla="*/ 343 w 1624"/>
                <a:gd name="T69" fmla="*/ 593 h 1688"/>
                <a:gd name="T70" fmla="*/ 343 w 1624"/>
                <a:gd name="T71" fmla="*/ 750 h 1688"/>
                <a:gd name="T72" fmla="*/ 499 w 1624"/>
                <a:gd name="T73" fmla="*/ 1000 h 1688"/>
                <a:gd name="T74" fmla="*/ 436 w 1624"/>
                <a:gd name="T75" fmla="*/ 1125 h 1688"/>
                <a:gd name="T76" fmla="*/ 686 w 1624"/>
                <a:gd name="T77" fmla="*/ 1250 h 1688"/>
                <a:gd name="T78" fmla="*/ 842 w 1624"/>
                <a:gd name="T79" fmla="*/ 1250 h 1688"/>
                <a:gd name="T80" fmla="*/ 999 w 1624"/>
                <a:gd name="T81" fmla="*/ 1437 h 1688"/>
                <a:gd name="T82" fmla="*/ 1249 w 1624"/>
                <a:gd name="T83" fmla="*/ 1531 h 1688"/>
                <a:gd name="T84" fmla="*/ 1280 w 1624"/>
                <a:gd name="T85" fmla="*/ 1656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4" h="1688">
                  <a:moveTo>
                    <a:pt x="1280" y="1656"/>
                  </a:moveTo>
                  <a:lnTo>
                    <a:pt x="1342" y="1687"/>
                  </a:lnTo>
                  <a:lnTo>
                    <a:pt x="1374" y="1625"/>
                  </a:lnTo>
                  <a:lnTo>
                    <a:pt x="1342" y="1593"/>
                  </a:lnTo>
                  <a:lnTo>
                    <a:pt x="1280" y="1531"/>
                  </a:lnTo>
                  <a:lnTo>
                    <a:pt x="1249" y="1468"/>
                  </a:lnTo>
                  <a:lnTo>
                    <a:pt x="1217" y="1437"/>
                  </a:lnTo>
                  <a:lnTo>
                    <a:pt x="1186" y="1437"/>
                  </a:lnTo>
                  <a:lnTo>
                    <a:pt x="1092" y="1437"/>
                  </a:lnTo>
                  <a:lnTo>
                    <a:pt x="1092" y="1343"/>
                  </a:lnTo>
                  <a:lnTo>
                    <a:pt x="999" y="1250"/>
                  </a:lnTo>
                  <a:lnTo>
                    <a:pt x="874" y="1156"/>
                  </a:lnTo>
                  <a:lnTo>
                    <a:pt x="780" y="1031"/>
                  </a:lnTo>
                  <a:lnTo>
                    <a:pt x="780" y="1000"/>
                  </a:lnTo>
                  <a:lnTo>
                    <a:pt x="780" y="968"/>
                  </a:lnTo>
                  <a:lnTo>
                    <a:pt x="686" y="812"/>
                  </a:lnTo>
                  <a:lnTo>
                    <a:pt x="655" y="718"/>
                  </a:lnTo>
                  <a:lnTo>
                    <a:pt x="624" y="687"/>
                  </a:lnTo>
                  <a:lnTo>
                    <a:pt x="624" y="656"/>
                  </a:lnTo>
                  <a:lnTo>
                    <a:pt x="655" y="562"/>
                  </a:lnTo>
                  <a:lnTo>
                    <a:pt x="717" y="593"/>
                  </a:lnTo>
                  <a:lnTo>
                    <a:pt x="780" y="687"/>
                  </a:lnTo>
                  <a:lnTo>
                    <a:pt x="811" y="687"/>
                  </a:lnTo>
                  <a:lnTo>
                    <a:pt x="842" y="656"/>
                  </a:lnTo>
                  <a:lnTo>
                    <a:pt x="905" y="718"/>
                  </a:lnTo>
                  <a:lnTo>
                    <a:pt x="1061" y="687"/>
                  </a:lnTo>
                  <a:lnTo>
                    <a:pt x="1186" y="687"/>
                  </a:lnTo>
                  <a:lnTo>
                    <a:pt x="1249" y="718"/>
                  </a:lnTo>
                  <a:lnTo>
                    <a:pt x="1280" y="718"/>
                  </a:lnTo>
                  <a:lnTo>
                    <a:pt x="1342" y="750"/>
                  </a:lnTo>
                  <a:lnTo>
                    <a:pt x="1436" y="812"/>
                  </a:lnTo>
                  <a:lnTo>
                    <a:pt x="1561" y="812"/>
                  </a:lnTo>
                  <a:lnTo>
                    <a:pt x="1561" y="750"/>
                  </a:lnTo>
                  <a:lnTo>
                    <a:pt x="1623" y="750"/>
                  </a:lnTo>
                  <a:lnTo>
                    <a:pt x="1623" y="687"/>
                  </a:lnTo>
                  <a:lnTo>
                    <a:pt x="1561" y="656"/>
                  </a:lnTo>
                  <a:lnTo>
                    <a:pt x="1561" y="562"/>
                  </a:lnTo>
                  <a:lnTo>
                    <a:pt x="1623" y="531"/>
                  </a:lnTo>
                  <a:lnTo>
                    <a:pt x="1561" y="531"/>
                  </a:lnTo>
                  <a:lnTo>
                    <a:pt x="1467" y="531"/>
                  </a:lnTo>
                  <a:lnTo>
                    <a:pt x="1374" y="500"/>
                  </a:lnTo>
                  <a:lnTo>
                    <a:pt x="1280" y="468"/>
                  </a:lnTo>
                  <a:lnTo>
                    <a:pt x="1186" y="406"/>
                  </a:lnTo>
                  <a:lnTo>
                    <a:pt x="1061" y="281"/>
                  </a:lnTo>
                  <a:lnTo>
                    <a:pt x="936" y="156"/>
                  </a:lnTo>
                  <a:lnTo>
                    <a:pt x="874" y="31"/>
                  </a:lnTo>
                  <a:lnTo>
                    <a:pt x="811" y="0"/>
                  </a:lnTo>
                  <a:lnTo>
                    <a:pt x="780" y="0"/>
                  </a:lnTo>
                  <a:lnTo>
                    <a:pt x="717" y="62"/>
                  </a:lnTo>
                  <a:lnTo>
                    <a:pt x="686" y="93"/>
                  </a:lnTo>
                  <a:lnTo>
                    <a:pt x="655" y="93"/>
                  </a:lnTo>
                  <a:lnTo>
                    <a:pt x="561" y="93"/>
                  </a:lnTo>
                  <a:lnTo>
                    <a:pt x="561" y="187"/>
                  </a:lnTo>
                  <a:lnTo>
                    <a:pt x="530" y="312"/>
                  </a:lnTo>
                  <a:lnTo>
                    <a:pt x="436" y="406"/>
                  </a:lnTo>
                  <a:lnTo>
                    <a:pt x="405" y="375"/>
                  </a:lnTo>
                  <a:lnTo>
                    <a:pt x="343" y="375"/>
                  </a:lnTo>
                  <a:lnTo>
                    <a:pt x="343" y="406"/>
                  </a:lnTo>
                  <a:lnTo>
                    <a:pt x="343" y="500"/>
                  </a:lnTo>
                  <a:lnTo>
                    <a:pt x="156" y="562"/>
                  </a:lnTo>
                  <a:lnTo>
                    <a:pt x="0" y="562"/>
                  </a:lnTo>
                  <a:lnTo>
                    <a:pt x="0" y="718"/>
                  </a:lnTo>
                  <a:lnTo>
                    <a:pt x="31" y="875"/>
                  </a:lnTo>
                  <a:lnTo>
                    <a:pt x="125" y="812"/>
                  </a:lnTo>
                  <a:lnTo>
                    <a:pt x="125" y="750"/>
                  </a:lnTo>
                  <a:lnTo>
                    <a:pt x="156" y="718"/>
                  </a:lnTo>
                  <a:lnTo>
                    <a:pt x="250" y="718"/>
                  </a:lnTo>
                  <a:lnTo>
                    <a:pt x="250" y="656"/>
                  </a:lnTo>
                  <a:lnTo>
                    <a:pt x="281" y="562"/>
                  </a:lnTo>
                  <a:lnTo>
                    <a:pt x="343" y="593"/>
                  </a:lnTo>
                  <a:lnTo>
                    <a:pt x="405" y="656"/>
                  </a:lnTo>
                  <a:lnTo>
                    <a:pt x="343" y="750"/>
                  </a:lnTo>
                  <a:lnTo>
                    <a:pt x="343" y="906"/>
                  </a:lnTo>
                  <a:lnTo>
                    <a:pt x="499" y="1000"/>
                  </a:lnTo>
                  <a:lnTo>
                    <a:pt x="436" y="1062"/>
                  </a:lnTo>
                  <a:lnTo>
                    <a:pt x="436" y="1125"/>
                  </a:lnTo>
                  <a:lnTo>
                    <a:pt x="561" y="1187"/>
                  </a:lnTo>
                  <a:lnTo>
                    <a:pt x="686" y="1250"/>
                  </a:lnTo>
                  <a:lnTo>
                    <a:pt x="780" y="1250"/>
                  </a:lnTo>
                  <a:lnTo>
                    <a:pt x="842" y="1250"/>
                  </a:lnTo>
                  <a:lnTo>
                    <a:pt x="905" y="1343"/>
                  </a:lnTo>
                  <a:lnTo>
                    <a:pt x="999" y="1437"/>
                  </a:lnTo>
                  <a:lnTo>
                    <a:pt x="1124" y="1468"/>
                  </a:lnTo>
                  <a:lnTo>
                    <a:pt x="1249" y="1531"/>
                  </a:lnTo>
                  <a:lnTo>
                    <a:pt x="1249" y="1593"/>
                  </a:lnTo>
                  <a:lnTo>
                    <a:pt x="1280" y="1656"/>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1" name="Freeform 97">
              <a:extLst>
                <a:ext uri="{FF2B5EF4-FFF2-40B4-BE49-F238E27FC236}">
                  <a16:creationId xmlns:a16="http://schemas.microsoft.com/office/drawing/2014/main" id="{621C7E3E-34DF-42F9-86B7-C0A139721D8F}"/>
                </a:ext>
              </a:extLst>
            </p:cNvPr>
            <p:cNvSpPr>
              <a:spLocks noChangeArrowheads="1"/>
            </p:cNvSpPr>
            <p:nvPr/>
          </p:nvSpPr>
          <p:spPr bwMode="auto">
            <a:xfrm>
              <a:off x="5821363" y="5229225"/>
              <a:ext cx="541337" cy="371475"/>
            </a:xfrm>
            <a:custGeom>
              <a:avLst/>
              <a:gdLst>
                <a:gd name="T0" fmla="*/ 1501 w 1502"/>
                <a:gd name="T1" fmla="*/ 94 h 1032"/>
                <a:gd name="T2" fmla="*/ 1469 w 1502"/>
                <a:gd name="T3" fmla="*/ 31 h 1032"/>
                <a:gd name="T4" fmla="*/ 1407 w 1502"/>
                <a:gd name="T5" fmla="*/ 0 h 1032"/>
                <a:gd name="T6" fmla="*/ 1376 w 1502"/>
                <a:gd name="T7" fmla="*/ 0 h 1032"/>
                <a:gd name="T8" fmla="*/ 1251 w 1502"/>
                <a:gd name="T9" fmla="*/ 31 h 1032"/>
                <a:gd name="T10" fmla="*/ 1126 w 1502"/>
                <a:gd name="T11" fmla="*/ 31 h 1032"/>
                <a:gd name="T12" fmla="*/ 1063 w 1502"/>
                <a:gd name="T13" fmla="*/ 0 h 1032"/>
                <a:gd name="T14" fmla="*/ 938 w 1502"/>
                <a:gd name="T15" fmla="*/ 0 h 1032"/>
                <a:gd name="T16" fmla="*/ 876 w 1502"/>
                <a:gd name="T17" fmla="*/ 94 h 1032"/>
                <a:gd name="T18" fmla="*/ 844 w 1502"/>
                <a:gd name="T19" fmla="*/ 125 h 1032"/>
                <a:gd name="T20" fmla="*/ 719 w 1502"/>
                <a:gd name="T21" fmla="*/ 125 h 1032"/>
                <a:gd name="T22" fmla="*/ 594 w 1502"/>
                <a:gd name="T23" fmla="*/ 156 h 1032"/>
                <a:gd name="T24" fmla="*/ 532 w 1502"/>
                <a:gd name="T25" fmla="*/ 125 h 1032"/>
                <a:gd name="T26" fmla="*/ 438 w 1502"/>
                <a:gd name="T27" fmla="*/ 125 h 1032"/>
                <a:gd name="T28" fmla="*/ 344 w 1502"/>
                <a:gd name="T29" fmla="*/ 156 h 1032"/>
                <a:gd name="T30" fmla="*/ 282 w 1502"/>
                <a:gd name="T31" fmla="*/ 156 h 1032"/>
                <a:gd name="T32" fmla="*/ 219 w 1502"/>
                <a:gd name="T33" fmla="*/ 125 h 1032"/>
                <a:gd name="T34" fmla="*/ 219 w 1502"/>
                <a:gd name="T35" fmla="*/ 94 h 1032"/>
                <a:gd name="T36" fmla="*/ 282 w 1502"/>
                <a:gd name="T37" fmla="*/ 31 h 1032"/>
                <a:gd name="T38" fmla="*/ 219 w 1502"/>
                <a:gd name="T39" fmla="*/ 0 h 1032"/>
                <a:gd name="T40" fmla="*/ 157 w 1502"/>
                <a:gd name="T41" fmla="*/ 0 h 1032"/>
                <a:gd name="T42" fmla="*/ 157 w 1502"/>
                <a:gd name="T43" fmla="*/ 31 h 1032"/>
                <a:gd name="T44" fmla="*/ 63 w 1502"/>
                <a:gd name="T45" fmla="*/ 125 h 1032"/>
                <a:gd name="T46" fmla="*/ 0 w 1502"/>
                <a:gd name="T47" fmla="*/ 156 h 1032"/>
                <a:gd name="T48" fmla="*/ 0 w 1502"/>
                <a:gd name="T49" fmla="*/ 219 h 1032"/>
                <a:gd name="T50" fmla="*/ 32 w 1502"/>
                <a:gd name="T51" fmla="*/ 313 h 1032"/>
                <a:gd name="T52" fmla="*/ 94 w 1502"/>
                <a:gd name="T53" fmla="*/ 375 h 1032"/>
                <a:gd name="T54" fmla="*/ 63 w 1502"/>
                <a:gd name="T55" fmla="*/ 438 h 1032"/>
                <a:gd name="T56" fmla="*/ 32 w 1502"/>
                <a:gd name="T57" fmla="*/ 531 h 1032"/>
                <a:gd name="T58" fmla="*/ 32 w 1502"/>
                <a:gd name="T59" fmla="*/ 656 h 1032"/>
                <a:gd name="T60" fmla="*/ 94 w 1502"/>
                <a:gd name="T61" fmla="*/ 750 h 1032"/>
                <a:gd name="T62" fmla="*/ 94 w 1502"/>
                <a:gd name="T63" fmla="*/ 844 h 1032"/>
                <a:gd name="T64" fmla="*/ 94 w 1502"/>
                <a:gd name="T65" fmla="*/ 875 h 1032"/>
                <a:gd name="T66" fmla="*/ 157 w 1502"/>
                <a:gd name="T67" fmla="*/ 1000 h 1032"/>
                <a:gd name="T68" fmla="*/ 219 w 1502"/>
                <a:gd name="T69" fmla="*/ 1000 h 1032"/>
                <a:gd name="T70" fmla="*/ 313 w 1502"/>
                <a:gd name="T71" fmla="*/ 1031 h 1032"/>
                <a:gd name="T72" fmla="*/ 438 w 1502"/>
                <a:gd name="T73" fmla="*/ 1000 h 1032"/>
                <a:gd name="T74" fmla="*/ 469 w 1502"/>
                <a:gd name="T75" fmla="*/ 969 h 1032"/>
                <a:gd name="T76" fmla="*/ 563 w 1502"/>
                <a:gd name="T77" fmla="*/ 875 h 1032"/>
                <a:gd name="T78" fmla="*/ 626 w 1502"/>
                <a:gd name="T79" fmla="*/ 938 h 1032"/>
                <a:gd name="T80" fmla="*/ 719 w 1502"/>
                <a:gd name="T81" fmla="*/ 969 h 1032"/>
                <a:gd name="T82" fmla="*/ 719 w 1502"/>
                <a:gd name="T83" fmla="*/ 1000 h 1032"/>
                <a:gd name="T84" fmla="*/ 750 w 1502"/>
                <a:gd name="T85" fmla="*/ 1000 h 1032"/>
                <a:gd name="T86" fmla="*/ 876 w 1502"/>
                <a:gd name="T87" fmla="*/ 1000 h 1032"/>
                <a:gd name="T88" fmla="*/ 907 w 1502"/>
                <a:gd name="T89" fmla="*/ 1000 h 1032"/>
                <a:gd name="T90" fmla="*/ 938 w 1502"/>
                <a:gd name="T91" fmla="*/ 1000 h 1032"/>
                <a:gd name="T92" fmla="*/ 938 w 1502"/>
                <a:gd name="T93" fmla="*/ 969 h 1032"/>
                <a:gd name="T94" fmla="*/ 969 w 1502"/>
                <a:gd name="T95" fmla="*/ 875 h 1032"/>
                <a:gd name="T96" fmla="*/ 1063 w 1502"/>
                <a:gd name="T97" fmla="*/ 875 h 1032"/>
                <a:gd name="T98" fmla="*/ 1094 w 1502"/>
                <a:gd name="T99" fmla="*/ 875 h 1032"/>
                <a:gd name="T100" fmla="*/ 1126 w 1502"/>
                <a:gd name="T101" fmla="*/ 844 h 1032"/>
                <a:gd name="T102" fmla="*/ 1219 w 1502"/>
                <a:gd name="T103" fmla="*/ 875 h 1032"/>
                <a:gd name="T104" fmla="*/ 1251 w 1502"/>
                <a:gd name="T105" fmla="*/ 875 h 1032"/>
                <a:gd name="T106" fmla="*/ 1282 w 1502"/>
                <a:gd name="T107" fmla="*/ 875 h 1032"/>
                <a:gd name="T108" fmla="*/ 1251 w 1502"/>
                <a:gd name="T109" fmla="*/ 781 h 1032"/>
                <a:gd name="T110" fmla="*/ 1219 w 1502"/>
                <a:gd name="T111" fmla="*/ 719 h 1032"/>
                <a:gd name="T112" fmla="*/ 1282 w 1502"/>
                <a:gd name="T113" fmla="*/ 531 h 1032"/>
                <a:gd name="T114" fmla="*/ 1407 w 1502"/>
                <a:gd name="T115" fmla="*/ 375 h 1032"/>
                <a:gd name="T116" fmla="*/ 1469 w 1502"/>
                <a:gd name="T117" fmla="*/ 344 h 1032"/>
                <a:gd name="T118" fmla="*/ 1469 w 1502"/>
                <a:gd name="T119" fmla="*/ 188 h 1032"/>
                <a:gd name="T120" fmla="*/ 1501 w 1502"/>
                <a:gd name="T121" fmla="*/ 94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2" h="1032">
                  <a:moveTo>
                    <a:pt x="1501" y="94"/>
                  </a:moveTo>
                  <a:lnTo>
                    <a:pt x="1469" y="31"/>
                  </a:lnTo>
                  <a:lnTo>
                    <a:pt x="1407" y="0"/>
                  </a:lnTo>
                  <a:lnTo>
                    <a:pt x="1376" y="0"/>
                  </a:lnTo>
                  <a:lnTo>
                    <a:pt x="1251" y="31"/>
                  </a:lnTo>
                  <a:lnTo>
                    <a:pt x="1126" y="31"/>
                  </a:lnTo>
                  <a:lnTo>
                    <a:pt x="1063" y="0"/>
                  </a:lnTo>
                  <a:lnTo>
                    <a:pt x="938" y="0"/>
                  </a:lnTo>
                  <a:lnTo>
                    <a:pt x="876" y="94"/>
                  </a:lnTo>
                  <a:lnTo>
                    <a:pt x="844" y="125"/>
                  </a:lnTo>
                  <a:lnTo>
                    <a:pt x="719" y="125"/>
                  </a:lnTo>
                  <a:lnTo>
                    <a:pt x="594" y="156"/>
                  </a:lnTo>
                  <a:lnTo>
                    <a:pt x="532" y="125"/>
                  </a:lnTo>
                  <a:lnTo>
                    <a:pt x="438" y="125"/>
                  </a:lnTo>
                  <a:lnTo>
                    <a:pt x="344" y="156"/>
                  </a:lnTo>
                  <a:lnTo>
                    <a:pt x="282" y="156"/>
                  </a:lnTo>
                  <a:lnTo>
                    <a:pt x="219" y="125"/>
                  </a:lnTo>
                  <a:lnTo>
                    <a:pt x="219" y="94"/>
                  </a:lnTo>
                  <a:lnTo>
                    <a:pt x="282" y="31"/>
                  </a:lnTo>
                  <a:lnTo>
                    <a:pt x="219" y="0"/>
                  </a:lnTo>
                  <a:lnTo>
                    <a:pt x="157" y="0"/>
                  </a:lnTo>
                  <a:lnTo>
                    <a:pt x="157" y="31"/>
                  </a:lnTo>
                  <a:lnTo>
                    <a:pt x="63" y="125"/>
                  </a:lnTo>
                  <a:lnTo>
                    <a:pt x="0" y="156"/>
                  </a:lnTo>
                  <a:lnTo>
                    <a:pt x="0" y="219"/>
                  </a:lnTo>
                  <a:lnTo>
                    <a:pt x="32" y="313"/>
                  </a:lnTo>
                  <a:lnTo>
                    <a:pt x="94" y="375"/>
                  </a:lnTo>
                  <a:lnTo>
                    <a:pt x="63" y="438"/>
                  </a:lnTo>
                  <a:lnTo>
                    <a:pt x="32" y="531"/>
                  </a:lnTo>
                  <a:lnTo>
                    <a:pt x="32" y="656"/>
                  </a:lnTo>
                  <a:lnTo>
                    <a:pt x="94" y="750"/>
                  </a:lnTo>
                  <a:lnTo>
                    <a:pt x="94" y="844"/>
                  </a:lnTo>
                  <a:lnTo>
                    <a:pt x="94" y="875"/>
                  </a:lnTo>
                  <a:lnTo>
                    <a:pt x="157" y="1000"/>
                  </a:lnTo>
                  <a:lnTo>
                    <a:pt x="219" y="1000"/>
                  </a:lnTo>
                  <a:lnTo>
                    <a:pt x="313" y="1031"/>
                  </a:lnTo>
                  <a:lnTo>
                    <a:pt x="438" y="1000"/>
                  </a:lnTo>
                  <a:lnTo>
                    <a:pt x="469" y="969"/>
                  </a:lnTo>
                  <a:lnTo>
                    <a:pt x="563" y="875"/>
                  </a:lnTo>
                  <a:lnTo>
                    <a:pt x="626" y="938"/>
                  </a:lnTo>
                  <a:lnTo>
                    <a:pt x="719" y="969"/>
                  </a:lnTo>
                  <a:lnTo>
                    <a:pt x="719" y="1000"/>
                  </a:lnTo>
                  <a:lnTo>
                    <a:pt x="750" y="1000"/>
                  </a:lnTo>
                  <a:lnTo>
                    <a:pt x="876" y="1000"/>
                  </a:lnTo>
                  <a:lnTo>
                    <a:pt x="907" y="1000"/>
                  </a:lnTo>
                  <a:lnTo>
                    <a:pt x="938" y="1000"/>
                  </a:lnTo>
                  <a:lnTo>
                    <a:pt x="938" y="969"/>
                  </a:lnTo>
                  <a:lnTo>
                    <a:pt x="969" y="875"/>
                  </a:lnTo>
                  <a:lnTo>
                    <a:pt x="1063" y="875"/>
                  </a:lnTo>
                  <a:lnTo>
                    <a:pt x="1094" y="875"/>
                  </a:lnTo>
                  <a:lnTo>
                    <a:pt x="1126" y="844"/>
                  </a:lnTo>
                  <a:lnTo>
                    <a:pt x="1219" y="875"/>
                  </a:lnTo>
                  <a:lnTo>
                    <a:pt x="1251" y="875"/>
                  </a:lnTo>
                  <a:lnTo>
                    <a:pt x="1282" y="875"/>
                  </a:lnTo>
                  <a:lnTo>
                    <a:pt x="1251" y="781"/>
                  </a:lnTo>
                  <a:lnTo>
                    <a:pt x="1219" y="719"/>
                  </a:lnTo>
                  <a:lnTo>
                    <a:pt x="1282" y="531"/>
                  </a:lnTo>
                  <a:lnTo>
                    <a:pt x="1407" y="375"/>
                  </a:lnTo>
                  <a:lnTo>
                    <a:pt x="1469" y="344"/>
                  </a:lnTo>
                  <a:lnTo>
                    <a:pt x="1469" y="188"/>
                  </a:lnTo>
                  <a:lnTo>
                    <a:pt x="1501" y="94"/>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2" name="Freeform 98">
              <a:extLst>
                <a:ext uri="{FF2B5EF4-FFF2-40B4-BE49-F238E27FC236}">
                  <a16:creationId xmlns:a16="http://schemas.microsoft.com/office/drawing/2014/main" id="{61F152A2-C5C7-466D-B913-A32D85F240BD}"/>
                </a:ext>
              </a:extLst>
            </p:cNvPr>
            <p:cNvSpPr>
              <a:spLocks noChangeArrowheads="1"/>
            </p:cNvSpPr>
            <p:nvPr/>
          </p:nvSpPr>
          <p:spPr bwMode="auto">
            <a:xfrm>
              <a:off x="5821363" y="5229225"/>
              <a:ext cx="541337" cy="371475"/>
            </a:xfrm>
            <a:custGeom>
              <a:avLst/>
              <a:gdLst>
                <a:gd name="T0" fmla="*/ 1501 w 1502"/>
                <a:gd name="T1" fmla="*/ 94 h 1032"/>
                <a:gd name="T2" fmla="*/ 1469 w 1502"/>
                <a:gd name="T3" fmla="*/ 31 h 1032"/>
                <a:gd name="T4" fmla="*/ 1407 w 1502"/>
                <a:gd name="T5" fmla="*/ 0 h 1032"/>
                <a:gd name="T6" fmla="*/ 1376 w 1502"/>
                <a:gd name="T7" fmla="*/ 0 h 1032"/>
                <a:gd name="T8" fmla="*/ 1251 w 1502"/>
                <a:gd name="T9" fmla="*/ 31 h 1032"/>
                <a:gd name="T10" fmla="*/ 1126 w 1502"/>
                <a:gd name="T11" fmla="*/ 31 h 1032"/>
                <a:gd name="T12" fmla="*/ 1063 w 1502"/>
                <a:gd name="T13" fmla="*/ 0 h 1032"/>
                <a:gd name="T14" fmla="*/ 938 w 1502"/>
                <a:gd name="T15" fmla="*/ 0 h 1032"/>
                <a:gd name="T16" fmla="*/ 876 w 1502"/>
                <a:gd name="T17" fmla="*/ 94 h 1032"/>
                <a:gd name="T18" fmla="*/ 844 w 1502"/>
                <a:gd name="T19" fmla="*/ 125 h 1032"/>
                <a:gd name="T20" fmla="*/ 719 w 1502"/>
                <a:gd name="T21" fmla="*/ 125 h 1032"/>
                <a:gd name="T22" fmla="*/ 594 w 1502"/>
                <a:gd name="T23" fmla="*/ 156 h 1032"/>
                <a:gd name="T24" fmla="*/ 532 w 1502"/>
                <a:gd name="T25" fmla="*/ 125 h 1032"/>
                <a:gd name="T26" fmla="*/ 438 w 1502"/>
                <a:gd name="T27" fmla="*/ 125 h 1032"/>
                <a:gd name="T28" fmla="*/ 344 w 1502"/>
                <a:gd name="T29" fmla="*/ 156 h 1032"/>
                <a:gd name="T30" fmla="*/ 282 w 1502"/>
                <a:gd name="T31" fmla="*/ 156 h 1032"/>
                <a:gd name="T32" fmla="*/ 219 w 1502"/>
                <a:gd name="T33" fmla="*/ 125 h 1032"/>
                <a:gd name="T34" fmla="*/ 219 w 1502"/>
                <a:gd name="T35" fmla="*/ 94 h 1032"/>
                <a:gd name="T36" fmla="*/ 282 w 1502"/>
                <a:gd name="T37" fmla="*/ 31 h 1032"/>
                <a:gd name="T38" fmla="*/ 219 w 1502"/>
                <a:gd name="T39" fmla="*/ 0 h 1032"/>
                <a:gd name="T40" fmla="*/ 157 w 1502"/>
                <a:gd name="T41" fmla="*/ 0 h 1032"/>
                <a:gd name="T42" fmla="*/ 157 w 1502"/>
                <a:gd name="T43" fmla="*/ 31 h 1032"/>
                <a:gd name="T44" fmla="*/ 63 w 1502"/>
                <a:gd name="T45" fmla="*/ 125 h 1032"/>
                <a:gd name="T46" fmla="*/ 0 w 1502"/>
                <a:gd name="T47" fmla="*/ 156 h 1032"/>
                <a:gd name="T48" fmla="*/ 0 w 1502"/>
                <a:gd name="T49" fmla="*/ 219 h 1032"/>
                <a:gd name="T50" fmla="*/ 32 w 1502"/>
                <a:gd name="T51" fmla="*/ 313 h 1032"/>
                <a:gd name="T52" fmla="*/ 94 w 1502"/>
                <a:gd name="T53" fmla="*/ 375 h 1032"/>
                <a:gd name="T54" fmla="*/ 63 w 1502"/>
                <a:gd name="T55" fmla="*/ 438 h 1032"/>
                <a:gd name="T56" fmla="*/ 32 w 1502"/>
                <a:gd name="T57" fmla="*/ 531 h 1032"/>
                <a:gd name="T58" fmla="*/ 32 w 1502"/>
                <a:gd name="T59" fmla="*/ 656 h 1032"/>
                <a:gd name="T60" fmla="*/ 94 w 1502"/>
                <a:gd name="T61" fmla="*/ 750 h 1032"/>
                <a:gd name="T62" fmla="*/ 94 w 1502"/>
                <a:gd name="T63" fmla="*/ 844 h 1032"/>
                <a:gd name="T64" fmla="*/ 94 w 1502"/>
                <a:gd name="T65" fmla="*/ 875 h 1032"/>
                <a:gd name="T66" fmla="*/ 157 w 1502"/>
                <a:gd name="T67" fmla="*/ 1000 h 1032"/>
                <a:gd name="T68" fmla="*/ 219 w 1502"/>
                <a:gd name="T69" fmla="*/ 1000 h 1032"/>
                <a:gd name="T70" fmla="*/ 313 w 1502"/>
                <a:gd name="T71" fmla="*/ 1031 h 1032"/>
                <a:gd name="T72" fmla="*/ 438 w 1502"/>
                <a:gd name="T73" fmla="*/ 1000 h 1032"/>
                <a:gd name="T74" fmla="*/ 469 w 1502"/>
                <a:gd name="T75" fmla="*/ 969 h 1032"/>
                <a:gd name="T76" fmla="*/ 563 w 1502"/>
                <a:gd name="T77" fmla="*/ 875 h 1032"/>
                <a:gd name="T78" fmla="*/ 626 w 1502"/>
                <a:gd name="T79" fmla="*/ 938 h 1032"/>
                <a:gd name="T80" fmla="*/ 719 w 1502"/>
                <a:gd name="T81" fmla="*/ 969 h 1032"/>
                <a:gd name="T82" fmla="*/ 719 w 1502"/>
                <a:gd name="T83" fmla="*/ 1000 h 1032"/>
                <a:gd name="T84" fmla="*/ 750 w 1502"/>
                <a:gd name="T85" fmla="*/ 1000 h 1032"/>
                <a:gd name="T86" fmla="*/ 876 w 1502"/>
                <a:gd name="T87" fmla="*/ 1000 h 1032"/>
                <a:gd name="T88" fmla="*/ 907 w 1502"/>
                <a:gd name="T89" fmla="*/ 1000 h 1032"/>
                <a:gd name="T90" fmla="*/ 938 w 1502"/>
                <a:gd name="T91" fmla="*/ 1000 h 1032"/>
                <a:gd name="T92" fmla="*/ 938 w 1502"/>
                <a:gd name="T93" fmla="*/ 969 h 1032"/>
                <a:gd name="T94" fmla="*/ 969 w 1502"/>
                <a:gd name="T95" fmla="*/ 875 h 1032"/>
                <a:gd name="T96" fmla="*/ 1063 w 1502"/>
                <a:gd name="T97" fmla="*/ 875 h 1032"/>
                <a:gd name="T98" fmla="*/ 1094 w 1502"/>
                <a:gd name="T99" fmla="*/ 875 h 1032"/>
                <a:gd name="T100" fmla="*/ 1126 w 1502"/>
                <a:gd name="T101" fmla="*/ 844 h 1032"/>
                <a:gd name="T102" fmla="*/ 1219 w 1502"/>
                <a:gd name="T103" fmla="*/ 875 h 1032"/>
                <a:gd name="T104" fmla="*/ 1251 w 1502"/>
                <a:gd name="T105" fmla="*/ 875 h 1032"/>
                <a:gd name="T106" fmla="*/ 1282 w 1502"/>
                <a:gd name="T107" fmla="*/ 875 h 1032"/>
                <a:gd name="T108" fmla="*/ 1251 w 1502"/>
                <a:gd name="T109" fmla="*/ 781 h 1032"/>
                <a:gd name="T110" fmla="*/ 1219 w 1502"/>
                <a:gd name="T111" fmla="*/ 719 h 1032"/>
                <a:gd name="T112" fmla="*/ 1282 w 1502"/>
                <a:gd name="T113" fmla="*/ 531 h 1032"/>
                <a:gd name="T114" fmla="*/ 1407 w 1502"/>
                <a:gd name="T115" fmla="*/ 375 h 1032"/>
                <a:gd name="T116" fmla="*/ 1469 w 1502"/>
                <a:gd name="T117" fmla="*/ 344 h 1032"/>
                <a:gd name="T118" fmla="*/ 1469 w 1502"/>
                <a:gd name="T119" fmla="*/ 188 h 1032"/>
                <a:gd name="T120" fmla="*/ 1501 w 1502"/>
                <a:gd name="T121" fmla="*/ 94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2" h="1032">
                  <a:moveTo>
                    <a:pt x="1501" y="94"/>
                  </a:moveTo>
                  <a:lnTo>
                    <a:pt x="1469" y="31"/>
                  </a:lnTo>
                  <a:lnTo>
                    <a:pt x="1407" y="0"/>
                  </a:lnTo>
                  <a:lnTo>
                    <a:pt x="1376" y="0"/>
                  </a:lnTo>
                  <a:lnTo>
                    <a:pt x="1251" y="31"/>
                  </a:lnTo>
                  <a:lnTo>
                    <a:pt x="1126" y="31"/>
                  </a:lnTo>
                  <a:lnTo>
                    <a:pt x="1063" y="0"/>
                  </a:lnTo>
                  <a:lnTo>
                    <a:pt x="938" y="0"/>
                  </a:lnTo>
                  <a:lnTo>
                    <a:pt x="876" y="94"/>
                  </a:lnTo>
                  <a:lnTo>
                    <a:pt x="844" y="125"/>
                  </a:lnTo>
                  <a:lnTo>
                    <a:pt x="719" y="125"/>
                  </a:lnTo>
                  <a:lnTo>
                    <a:pt x="594" y="156"/>
                  </a:lnTo>
                  <a:lnTo>
                    <a:pt x="532" y="125"/>
                  </a:lnTo>
                  <a:lnTo>
                    <a:pt x="438" y="125"/>
                  </a:lnTo>
                  <a:lnTo>
                    <a:pt x="344" y="156"/>
                  </a:lnTo>
                  <a:lnTo>
                    <a:pt x="282" y="156"/>
                  </a:lnTo>
                  <a:lnTo>
                    <a:pt x="219" y="125"/>
                  </a:lnTo>
                  <a:lnTo>
                    <a:pt x="219" y="94"/>
                  </a:lnTo>
                  <a:lnTo>
                    <a:pt x="282" y="31"/>
                  </a:lnTo>
                  <a:lnTo>
                    <a:pt x="219" y="0"/>
                  </a:lnTo>
                  <a:lnTo>
                    <a:pt x="157" y="0"/>
                  </a:lnTo>
                  <a:lnTo>
                    <a:pt x="157" y="31"/>
                  </a:lnTo>
                  <a:lnTo>
                    <a:pt x="63" y="125"/>
                  </a:lnTo>
                  <a:lnTo>
                    <a:pt x="0" y="156"/>
                  </a:lnTo>
                  <a:lnTo>
                    <a:pt x="0" y="219"/>
                  </a:lnTo>
                  <a:lnTo>
                    <a:pt x="32" y="313"/>
                  </a:lnTo>
                  <a:lnTo>
                    <a:pt x="94" y="375"/>
                  </a:lnTo>
                  <a:lnTo>
                    <a:pt x="63" y="438"/>
                  </a:lnTo>
                  <a:lnTo>
                    <a:pt x="32" y="531"/>
                  </a:lnTo>
                  <a:lnTo>
                    <a:pt x="32" y="656"/>
                  </a:lnTo>
                  <a:lnTo>
                    <a:pt x="94" y="750"/>
                  </a:lnTo>
                  <a:lnTo>
                    <a:pt x="94" y="844"/>
                  </a:lnTo>
                  <a:lnTo>
                    <a:pt x="94" y="875"/>
                  </a:lnTo>
                  <a:lnTo>
                    <a:pt x="157" y="1000"/>
                  </a:lnTo>
                  <a:lnTo>
                    <a:pt x="219" y="1000"/>
                  </a:lnTo>
                  <a:lnTo>
                    <a:pt x="313" y="1031"/>
                  </a:lnTo>
                  <a:lnTo>
                    <a:pt x="438" y="1000"/>
                  </a:lnTo>
                  <a:lnTo>
                    <a:pt x="469" y="969"/>
                  </a:lnTo>
                  <a:lnTo>
                    <a:pt x="563" y="875"/>
                  </a:lnTo>
                  <a:lnTo>
                    <a:pt x="626" y="938"/>
                  </a:lnTo>
                  <a:lnTo>
                    <a:pt x="719" y="969"/>
                  </a:lnTo>
                  <a:lnTo>
                    <a:pt x="719" y="1000"/>
                  </a:lnTo>
                  <a:lnTo>
                    <a:pt x="750" y="1000"/>
                  </a:lnTo>
                  <a:lnTo>
                    <a:pt x="876" y="1000"/>
                  </a:lnTo>
                  <a:lnTo>
                    <a:pt x="907" y="1000"/>
                  </a:lnTo>
                  <a:lnTo>
                    <a:pt x="938" y="1000"/>
                  </a:lnTo>
                  <a:lnTo>
                    <a:pt x="938" y="969"/>
                  </a:lnTo>
                  <a:lnTo>
                    <a:pt x="969" y="875"/>
                  </a:lnTo>
                  <a:lnTo>
                    <a:pt x="1063" y="875"/>
                  </a:lnTo>
                  <a:lnTo>
                    <a:pt x="1094" y="875"/>
                  </a:lnTo>
                  <a:lnTo>
                    <a:pt x="1126" y="844"/>
                  </a:lnTo>
                  <a:lnTo>
                    <a:pt x="1219" y="875"/>
                  </a:lnTo>
                  <a:lnTo>
                    <a:pt x="1251" y="875"/>
                  </a:lnTo>
                  <a:lnTo>
                    <a:pt x="1282" y="875"/>
                  </a:lnTo>
                  <a:lnTo>
                    <a:pt x="1251" y="781"/>
                  </a:lnTo>
                  <a:lnTo>
                    <a:pt x="1219" y="719"/>
                  </a:lnTo>
                  <a:lnTo>
                    <a:pt x="1282" y="531"/>
                  </a:lnTo>
                  <a:lnTo>
                    <a:pt x="1407" y="375"/>
                  </a:lnTo>
                  <a:lnTo>
                    <a:pt x="1469" y="344"/>
                  </a:lnTo>
                  <a:lnTo>
                    <a:pt x="1469" y="188"/>
                  </a:lnTo>
                  <a:lnTo>
                    <a:pt x="1501" y="94"/>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3" name="Freeform 99">
              <a:extLst>
                <a:ext uri="{FF2B5EF4-FFF2-40B4-BE49-F238E27FC236}">
                  <a16:creationId xmlns:a16="http://schemas.microsoft.com/office/drawing/2014/main" id="{5B803AF7-B80D-40BC-B904-8054B2B8A5D7}"/>
                </a:ext>
              </a:extLst>
            </p:cNvPr>
            <p:cNvSpPr>
              <a:spLocks noChangeArrowheads="1"/>
            </p:cNvSpPr>
            <p:nvPr/>
          </p:nvSpPr>
          <p:spPr bwMode="auto">
            <a:xfrm>
              <a:off x="5821363" y="5229225"/>
              <a:ext cx="541337" cy="371475"/>
            </a:xfrm>
            <a:custGeom>
              <a:avLst/>
              <a:gdLst>
                <a:gd name="T0" fmla="*/ 1501 w 1502"/>
                <a:gd name="T1" fmla="*/ 94 h 1032"/>
                <a:gd name="T2" fmla="*/ 1469 w 1502"/>
                <a:gd name="T3" fmla="*/ 31 h 1032"/>
                <a:gd name="T4" fmla="*/ 1407 w 1502"/>
                <a:gd name="T5" fmla="*/ 0 h 1032"/>
                <a:gd name="T6" fmla="*/ 1376 w 1502"/>
                <a:gd name="T7" fmla="*/ 0 h 1032"/>
                <a:gd name="T8" fmla="*/ 1251 w 1502"/>
                <a:gd name="T9" fmla="*/ 31 h 1032"/>
                <a:gd name="T10" fmla="*/ 1126 w 1502"/>
                <a:gd name="T11" fmla="*/ 31 h 1032"/>
                <a:gd name="T12" fmla="*/ 1063 w 1502"/>
                <a:gd name="T13" fmla="*/ 0 h 1032"/>
                <a:gd name="T14" fmla="*/ 938 w 1502"/>
                <a:gd name="T15" fmla="*/ 0 h 1032"/>
                <a:gd name="T16" fmla="*/ 876 w 1502"/>
                <a:gd name="T17" fmla="*/ 94 h 1032"/>
                <a:gd name="T18" fmla="*/ 844 w 1502"/>
                <a:gd name="T19" fmla="*/ 125 h 1032"/>
                <a:gd name="T20" fmla="*/ 719 w 1502"/>
                <a:gd name="T21" fmla="*/ 125 h 1032"/>
                <a:gd name="T22" fmla="*/ 594 w 1502"/>
                <a:gd name="T23" fmla="*/ 156 h 1032"/>
                <a:gd name="T24" fmla="*/ 532 w 1502"/>
                <a:gd name="T25" fmla="*/ 125 h 1032"/>
                <a:gd name="T26" fmla="*/ 438 w 1502"/>
                <a:gd name="T27" fmla="*/ 125 h 1032"/>
                <a:gd name="T28" fmla="*/ 344 w 1502"/>
                <a:gd name="T29" fmla="*/ 156 h 1032"/>
                <a:gd name="T30" fmla="*/ 282 w 1502"/>
                <a:gd name="T31" fmla="*/ 156 h 1032"/>
                <a:gd name="T32" fmla="*/ 219 w 1502"/>
                <a:gd name="T33" fmla="*/ 125 h 1032"/>
                <a:gd name="T34" fmla="*/ 219 w 1502"/>
                <a:gd name="T35" fmla="*/ 94 h 1032"/>
                <a:gd name="T36" fmla="*/ 282 w 1502"/>
                <a:gd name="T37" fmla="*/ 31 h 1032"/>
                <a:gd name="T38" fmla="*/ 219 w 1502"/>
                <a:gd name="T39" fmla="*/ 0 h 1032"/>
                <a:gd name="T40" fmla="*/ 157 w 1502"/>
                <a:gd name="T41" fmla="*/ 0 h 1032"/>
                <a:gd name="T42" fmla="*/ 157 w 1502"/>
                <a:gd name="T43" fmla="*/ 31 h 1032"/>
                <a:gd name="T44" fmla="*/ 63 w 1502"/>
                <a:gd name="T45" fmla="*/ 125 h 1032"/>
                <a:gd name="T46" fmla="*/ 0 w 1502"/>
                <a:gd name="T47" fmla="*/ 156 h 1032"/>
                <a:gd name="T48" fmla="*/ 0 w 1502"/>
                <a:gd name="T49" fmla="*/ 219 h 1032"/>
                <a:gd name="T50" fmla="*/ 32 w 1502"/>
                <a:gd name="T51" fmla="*/ 313 h 1032"/>
                <a:gd name="T52" fmla="*/ 94 w 1502"/>
                <a:gd name="T53" fmla="*/ 375 h 1032"/>
                <a:gd name="T54" fmla="*/ 63 w 1502"/>
                <a:gd name="T55" fmla="*/ 438 h 1032"/>
                <a:gd name="T56" fmla="*/ 32 w 1502"/>
                <a:gd name="T57" fmla="*/ 531 h 1032"/>
                <a:gd name="T58" fmla="*/ 32 w 1502"/>
                <a:gd name="T59" fmla="*/ 656 h 1032"/>
                <a:gd name="T60" fmla="*/ 94 w 1502"/>
                <a:gd name="T61" fmla="*/ 750 h 1032"/>
                <a:gd name="T62" fmla="*/ 94 w 1502"/>
                <a:gd name="T63" fmla="*/ 844 h 1032"/>
                <a:gd name="T64" fmla="*/ 94 w 1502"/>
                <a:gd name="T65" fmla="*/ 875 h 1032"/>
                <a:gd name="T66" fmla="*/ 157 w 1502"/>
                <a:gd name="T67" fmla="*/ 1000 h 1032"/>
                <a:gd name="T68" fmla="*/ 219 w 1502"/>
                <a:gd name="T69" fmla="*/ 1000 h 1032"/>
                <a:gd name="T70" fmla="*/ 313 w 1502"/>
                <a:gd name="T71" fmla="*/ 1031 h 1032"/>
                <a:gd name="T72" fmla="*/ 438 w 1502"/>
                <a:gd name="T73" fmla="*/ 1000 h 1032"/>
                <a:gd name="T74" fmla="*/ 469 w 1502"/>
                <a:gd name="T75" fmla="*/ 969 h 1032"/>
                <a:gd name="T76" fmla="*/ 563 w 1502"/>
                <a:gd name="T77" fmla="*/ 875 h 1032"/>
                <a:gd name="T78" fmla="*/ 626 w 1502"/>
                <a:gd name="T79" fmla="*/ 938 h 1032"/>
                <a:gd name="T80" fmla="*/ 719 w 1502"/>
                <a:gd name="T81" fmla="*/ 969 h 1032"/>
                <a:gd name="T82" fmla="*/ 719 w 1502"/>
                <a:gd name="T83" fmla="*/ 1000 h 1032"/>
                <a:gd name="T84" fmla="*/ 750 w 1502"/>
                <a:gd name="T85" fmla="*/ 1000 h 1032"/>
                <a:gd name="T86" fmla="*/ 876 w 1502"/>
                <a:gd name="T87" fmla="*/ 1000 h 1032"/>
                <a:gd name="T88" fmla="*/ 907 w 1502"/>
                <a:gd name="T89" fmla="*/ 1000 h 1032"/>
                <a:gd name="T90" fmla="*/ 938 w 1502"/>
                <a:gd name="T91" fmla="*/ 1000 h 1032"/>
                <a:gd name="T92" fmla="*/ 938 w 1502"/>
                <a:gd name="T93" fmla="*/ 969 h 1032"/>
                <a:gd name="T94" fmla="*/ 969 w 1502"/>
                <a:gd name="T95" fmla="*/ 875 h 1032"/>
                <a:gd name="T96" fmla="*/ 1063 w 1502"/>
                <a:gd name="T97" fmla="*/ 875 h 1032"/>
                <a:gd name="T98" fmla="*/ 1094 w 1502"/>
                <a:gd name="T99" fmla="*/ 875 h 1032"/>
                <a:gd name="T100" fmla="*/ 1126 w 1502"/>
                <a:gd name="T101" fmla="*/ 844 h 1032"/>
                <a:gd name="T102" fmla="*/ 1219 w 1502"/>
                <a:gd name="T103" fmla="*/ 875 h 1032"/>
                <a:gd name="T104" fmla="*/ 1251 w 1502"/>
                <a:gd name="T105" fmla="*/ 875 h 1032"/>
                <a:gd name="T106" fmla="*/ 1282 w 1502"/>
                <a:gd name="T107" fmla="*/ 875 h 1032"/>
                <a:gd name="T108" fmla="*/ 1251 w 1502"/>
                <a:gd name="T109" fmla="*/ 781 h 1032"/>
                <a:gd name="T110" fmla="*/ 1219 w 1502"/>
                <a:gd name="T111" fmla="*/ 719 h 1032"/>
                <a:gd name="T112" fmla="*/ 1282 w 1502"/>
                <a:gd name="T113" fmla="*/ 531 h 1032"/>
                <a:gd name="T114" fmla="*/ 1407 w 1502"/>
                <a:gd name="T115" fmla="*/ 375 h 1032"/>
                <a:gd name="T116" fmla="*/ 1469 w 1502"/>
                <a:gd name="T117" fmla="*/ 344 h 1032"/>
                <a:gd name="T118" fmla="*/ 1469 w 1502"/>
                <a:gd name="T119" fmla="*/ 188 h 1032"/>
                <a:gd name="T120" fmla="*/ 1501 w 1502"/>
                <a:gd name="T121" fmla="*/ 94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2" h="1032">
                  <a:moveTo>
                    <a:pt x="1501" y="94"/>
                  </a:moveTo>
                  <a:lnTo>
                    <a:pt x="1469" y="31"/>
                  </a:lnTo>
                  <a:lnTo>
                    <a:pt x="1407" y="0"/>
                  </a:lnTo>
                  <a:lnTo>
                    <a:pt x="1376" y="0"/>
                  </a:lnTo>
                  <a:lnTo>
                    <a:pt x="1251" y="31"/>
                  </a:lnTo>
                  <a:lnTo>
                    <a:pt x="1126" y="31"/>
                  </a:lnTo>
                  <a:lnTo>
                    <a:pt x="1063" y="0"/>
                  </a:lnTo>
                  <a:lnTo>
                    <a:pt x="938" y="0"/>
                  </a:lnTo>
                  <a:lnTo>
                    <a:pt x="876" y="94"/>
                  </a:lnTo>
                  <a:lnTo>
                    <a:pt x="844" y="125"/>
                  </a:lnTo>
                  <a:lnTo>
                    <a:pt x="719" y="125"/>
                  </a:lnTo>
                  <a:lnTo>
                    <a:pt x="594" y="156"/>
                  </a:lnTo>
                  <a:lnTo>
                    <a:pt x="532" y="125"/>
                  </a:lnTo>
                  <a:lnTo>
                    <a:pt x="438" y="125"/>
                  </a:lnTo>
                  <a:lnTo>
                    <a:pt x="344" y="156"/>
                  </a:lnTo>
                  <a:lnTo>
                    <a:pt x="282" y="156"/>
                  </a:lnTo>
                  <a:lnTo>
                    <a:pt x="219" y="125"/>
                  </a:lnTo>
                  <a:lnTo>
                    <a:pt x="219" y="94"/>
                  </a:lnTo>
                  <a:lnTo>
                    <a:pt x="282" y="31"/>
                  </a:lnTo>
                  <a:lnTo>
                    <a:pt x="219" y="0"/>
                  </a:lnTo>
                  <a:lnTo>
                    <a:pt x="157" y="0"/>
                  </a:lnTo>
                  <a:lnTo>
                    <a:pt x="157" y="31"/>
                  </a:lnTo>
                  <a:lnTo>
                    <a:pt x="63" y="125"/>
                  </a:lnTo>
                  <a:lnTo>
                    <a:pt x="0" y="156"/>
                  </a:lnTo>
                  <a:lnTo>
                    <a:pt x="0" y="219"/>
                  </a:lnTo>
                  <a:lnTo>
                    <a:pt x="32" y="313"/>
                  </a:lnTo>
                  <a:lnTo>
                    <a:pt x="94" y="375"/>
                  </a:lnTo>
                  <a:lnTo>
                    <a:pt x="63" y="438"/>
                  </a:lnTo>
                  <a:lnTo>
                    <a:pt x="32" y="531"/>
                  </a:lnTo>
                  <a:lnTo>
                    <a:pt x="32" y="656"/>
                  </a:lnTo>
                  <a:lnTo>
                    <a:pt x="94" y="750"/>
                  </a:lnTo>
                  <a:lnTo>
                    <a:pt x="94" y="844"/>
                  </a:lnTo>
                  <a:lnTo>
                    <a:pt x="94" y="875"/>
                  </a:lnTo>
                  <a:lnTo>
                    <a:pt x="157" y="1000"/>
                  </a:lnTo>
                  <a:lnTo>
                    <a:pt x="219" y="1000"/>
                  </a:lnTo>
                  <a:lnTo>
                    <a:pt x="313" y="1031"/>
                  </a:lnTo>
                  <a:lnTo>
                    <a:pt x="438" y="1000"/>
                  </a:lnTo>
                  <a:lnTo>
                    <a:pt x="469" y="969"/>
                  </a:lnTo>
                  <a:lnTo>
                    <a:pt x="563" y="875"/>
                  </a:lnTo>
                  <a:lnTo>
                    <a:pt x="626" y="938"/>
                  </a:lnTo>
                  <a:lnTo>
                    <a:pt x="719" y="969"/>
                  </a:lnTo>
                  <a:lnTo>
                    <a:pt x="719" y="1000"/>
                  </a:lnTo>
                  <a:lnTo>
                    <a:pt x="750" y="1000"/>
                  </a:lnTo>
                  <a:lnTo>
                    <a:pt x="876" y="1000"/>
                  </a:lnTo>
                  <a:lnTo>
                    <a:pt x="907" y="1000"/>
                  </a:lnTo>
                  <a:lnTo>
                    <a:pt x="938" y="1000"/>
                  </a:lnTo>
                  <a:lnTo>
                    <a:pt x="938" y="969"/>
                  </a:lnTo>
                  <a:lnTo>
                    <a:pt x="969" y="875"/>
                  </a:lnTo>
                  <a:lnTo>
                    <a:pt x="1063" y="875"/>
                  </a:lnTo>
                  <a:lnTo>
                    <a:pt x="1094" y="875"/>
                  </a:lnTo>
                  <a:lnTo>
                    <a:pt x="1126" y="844"/>
                  </a:lnTo>
                  <a:lnTo>
                    <a:pt x="1219" y="875"/>
                  </a:lnTo>
                  <a:lnTo>
                    <a:pt x="1251" y="875"/>
                  </a:lnTo>
                  <a:lnTo>
                    <a:pt x="1282" y="875"/>
                  </a:lnTo>
                  <a:lnTo>
                    <a:pt x="1251" y="781"/>
                  </a:lnTo>
                  <a:lnTo>
                    <a:pt x="1219" y="719"/>
                  </a:lnTo>
                  <a:lnTo>
                    <a:pt x="1282" y="531"/>
                  </a:lnTo>
                  <a:lnTo>
                    <a:pt x="1407" y="375"/>
                  </a:lnTo>
                  <a:lnTo>
                    <a:pt x="1469" y="344"/>
                  </a:lnTo>
                  <a:lnTo>
                    <a:pt x="1469" y="188"/>
                  </a:lnTo>
                  <a:lnTo>
                    <a:pt x="1501" y="94"/>
                  </a:lnTo>
                </a:path>
              </a:pathLst>
            </a:custGeom>
            <a:solidFill>
              <a:schemeClr val="tx2"/>
            </a:solid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4" name="Freeform 100">
              <a:extLst>
                <a:ext uri="{FF2B5EF4-FFF2-40B4-BE49-F238E27FC236}">
                  <a16:creationId xmlns:a16="http://schemas.microsoft.com/office/drawing/2014/main" id="{6FDEE186-A711-416A-BA65-54A04FB99944}"/>
                </a:ext>
              </a:extLst>
            </p:cNvPr>
            <p:cNvSpPr>
              <a:spLocks noChangeArrowheads="1"/>
            </p:cNvSpPr>
            <p:nvPr/>
          </p:nvSpPr>
          <p:spPr bwMode="auto">
            <a:xfrm>
              <a:off x="5135563" y="5094288"/>
              <a:ext cx="382587" cy="382587"/>
            </a:xfrm>
            <a:custGeom>
              <a:avLst/>
              <a:gdLst>
                <a:gd name="T0" fmla="*/ 719 w 1064"/>
                <a:gd name="T1" fmla="*/ 1063 h 1064"/>
                <a:gd name="T2" fmla="*/ 719 w 1064"/>
                <a:gd name="T3" fmla="*/ 906 h 1064"/>
                <a:gd name="T4" fmla="*/ 782 w 1064"/>
                <a:gd name="T5" fmla="*/ 781 h 1064"/>
                <a:gd name="T6" fmla="*/ 844 w 1064"/>
                <a:gd name="T7" fmla="*/ 781 h 1064"/>
                <a:gd name="T8" fmla="*/ 875 w 1064"/>
                <a:gd name="T9" fmla="*/ 688 h 1064"/>
                <a:gd name="T10" fmla="*/ 907 w 1064"/>
                <a:gd name="T11" fmla="*/ 656 h 1064"/>
                <a:gd name="T12" fmla="*/ 1031 w 1064"/>
                <a:gd name="T13" fmla="*/ 656 h 1064"/>
                <a:gd name="T14" fmla="*/ 1063 w 1064"/>
                <a:gd name="T15" fmla="*/ 625 h 1064"/>
                <a:gd name="T16" fmla="*/ 938 w 1064"/>
                <a:gd name="T17" fmla="*/ 563 h 1064"/>
                <a:gd name="T18" fmla="*/ 907 w 1064"/>
                <a:gd name="T19" fmla="*/ 500 h 1064"/>
                <a:gd name="T20" fmla="*/ 938 w 1064"/>
                <a:gd name="T21" fmla="*/ 469 h 1064"/>
                <a:gd name="T22" fmla="*/ 1063 w 1064"/>
                <a:gd name="T23" fmla="*/ 438 h 1064"/>
                <a:gd name="T24" fmla="*/ 1031 w 1064"/>
                <a:gd name="T25" fmla="*/ 406 h 1064"/>
                <a:gd name="T26" fmla="*/ 938 w 1064"/>
                <a:gd name="T27" fmla="*/ 313 h 1064"/>
                <a:gd name="T28" fmla="*/ 938 w 1064"/>
                <a:gd name="T29" fmla="*/ 281 h 1064"/>
                <a:gd name="T30" fmla="*/ 938 w 1064"/>
                <a:gd name="T31" fmla="*/ 250 h 1064"/>
                <a:gd name="T32" fmla="*/ 844 w 1064"/>
                <a:gd name="T33" fmla="*/ 250 h 1064"/>
                <a:gd name="T34" fmla="*/ 719 w 1064"/>
                <a:gd name="T35" fmla="*/ 188 h 1064"/>
                <a:gd name="T36" fmla="*/ 688 w 1064"/>
                <a:gd name="T37" fmla="*/ 156 h 1064"/>
                <a:gd name="T38" fmla="*/ 657 w 1064"/>
                <a:gd name="T39" fmla="*/ 156 h 1064"/>
                <a:gd name="T40" fmla="*/ 563 w 1064"/>
                <a:gd name="T41" fmla="*/ 125 h 1064"/>
                <a:gd name="T42" fmla="*/ 438 w 1064"/>
                <a:gd name="T43" fmla="*/ 125 h 1064"/>
                <a:gd name="T44" fmla="*/ 313 w 1064"/>
                <a:gd name="T45" fmla="*/ 156 h 1064"/>
                <a:gd name="T46" fmla="*/ 250 w 1064"/>
                <a:gd name="T47" fmla="*/ 94 h 1064"/>
                <a:gd name="T48" fmla="*/ 188 w 1064"/>
                <a:gd name="T49" fmla="*/ 125 h 1064"/>
                <a:gd name="T50" fmla="*/ 157 w 1064"/>
                <a:gd name="T51" fmla="*/ 125 h 1064"/>
                <a:gd name="T52" fmla="*/ 125 w 1064"/>
                <a:gd name="T53" fmla="*/ 31 h 1064"/>
                <a:gd name="T54" fmla="*/ 32 w 1064"/>
                <a:gd name="T55" fmla="*/ 0 h 1064"/>
                <a:gd name="T56" fmla="*/ 0 w 1064"/>
                <a:gd name="T57" fmla="*/ 94 h 1064"/>
                <a:gd name="T58" fmla="*/ 0 w 1064"/>
                <a:gd name="T59" fmla="*/ 125 h 1064"/>
                <a:gd name="T60" fmla="*/ 32 w 1064"/>
                <a:gd name="T61" fmla="*/ 156 h 1064"/>
                <a:gd name="T62" fmla="*/ 94 w 1064"/>
                <a:gd name="T63" fmla="*/ 250 h 1064"/>
                <a:gd name="T64" fmla="*/ 157 w 1064"/>
                <a:gd name="T65" fmla="*/ 406 h 1064"/>
                <a:gd name="T66" fmla="*/ 157 w 1064"/>
                <a:gd name="T67" fmla="*/ 438 h 1064"/>
                <a:gd name="T68" fmla="*/ 157 w 1064"/>
                <a:gd name="T69" fmla="*/ 469 h 1064"/>
                <a:gd name="T70" fmla="*/ 282 w 1064"/>
                <a:gd name="T71" fmla="*/ 594 h 1064"/>
                <a:gd name="T72" fmla="*/ 407 w 1064"/>
                <a:gd name="T73" fmla="*/ 688 h 1064"/>
                <a:gd name="T74" fmla="*/ 500 w 1064"/>
                <a:gd name="T75" fmla="*/ 781 h 1064"/>
                <a:gd name="T76" fmla="*/ 500 w 1064"/>
                <a:gd name="T77" fmla="*/ 875 h 1064"/>
                <a:gd name="T78" fmla="*/ 563 w 1064"/>
                <a:gd name="T79" fmla="*/ 875 h 1064"/>
                <a:gd name="T80" fmla="*/ 625 w 1064"/>
                <a:gd name="T81" fmla="*/ 875 h 1064"/>
                <a:gd name="T82" fmla="*/ 657 w 1064"/>
                <a:gd name="T83" fmla="*/ 906 h 1064"/>
                <a:gd name="T84" fmla="*/ 688 w 1064"/>
                <a:gd name="T85" fmla="*/ 938 h 1064"/>
                <a:gd name="T86" fmla="*/ 719 w 1064"/>
                <a:gd name="T87" fmla="*/ 1031 h 1064"/>
                <a:gd name="T88" fmla="*/ 719 w 1064"/>
                <a:gd name="T89" fmla="*/ 1063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4" h="1064">
                  <a:moveTo>
                    <a:pt x="719" y="1063"/>
                  </a:moveTo>
                  <a:lnTo>
                    <a:pt x="719" y="906"/>
                  </a:lnTo>
                  <a:lnTo>
                    <a:pt x="782" y="781"/>
                  </a:lnTo>
                  <a:lnTo>
                    <a:pt x="844" y="781"/>
                  </a:lnTo>
                  <a:lnTo>
                    <a:pt x="875" y="688"/>
                  </a:lnTo>
                  <a:lnTo>
                    <a:pt x="907" y="656"/>
                  </a:lnTo>
                  <a:lnTo>
                    <a:pt x="1031" y="656"/>
                  </a:lnTo>
                  <a:lnTo>
                    <a:pt x="1063" y="625"/>
                  </a:lnTo>
                  <a:lnTo>
                    <a:pt x="938" y="563"/>
                  </a:lnTo>
                  <a:lnTo>
                    <a:pt x="907" y="500"/>
                  </a:lnTo>
                  <a:lnTo>
                    <a:pt x="938" y="469"/>
                  </a:lnTo>
                  <a:lnTo>
                    <a:pt x="1063" y="438"/>
                  </a:lnTo>
                  <a:lnTo>
                    <a:pt x="1031" y="406"/>
                  </a:lnTo>
                  <a:lnTo>
                    <a:pt x="938" y="313"/>
                  </a:lnTo>
                  <a:lnTo>
                    <a:pt x="938" y="281"/>
                  </a:lnTo>
                  <a:lnTo>
                    <a:pt x="938" y="250"/>
                  </a:lnTo>
                  <a:lnTo>
                    <a:pt x="844" y="250"/>
                  </a:lnTo>
                  <a:lnTo>
                    <a:pt x="719" y="188"/>
                  </a:lnTo>
                  <a:lnTo>
                    <a:pt x="688" y="156"/>
                  </a:lnTo>
                  <a:lnTo>
                    <a:pt x="657" y="156"/>
                  </a:lnTo>
                  <a:lnTo>
                    <a:pt x="563" y="125"/>
                  </a:lnTo>
                  <a:lnTo>
                    <a:pt x="438" y="125"/>
                  </a:lnTo>
                  <a:lnTo>
                    <a:pt x="313" y="156"/>
                  </a:lnTo>
                  <a:lnTo>
                    <a:pt x="250" y="94"/>
                  </a:lnTo>
                  <a:lnTo>
                    <a:pt x="188" y="125"/>
                  </a:lnTo>
                  <a:lnTo>
                    <a:pt x="157" y="125"/>
                  </a:lnTo>
                  <a:lnTo>
                    <a:pt x="125" y="31"/>
                  </a:lnTo>
                  <a:lnTo>
                    <a:pt x="32" y="0"/>
                  </a:lnTo>
                  <a:lnTo>
                    <a:pt x="0" y="94"/>
                  </a:lnTo>
                  <a:lnTo>
                    <a:pt x="0" y="125"/>
                  </a:lnTo>
                  <a:lnTo>
                    <a:pt x="32" y="156"/>
                  </a:lnTo>
                  <a:lnTo>
                    <a:pt x="94" y="250"/>
                  </a:lnTo>
                  <a:lnTo>
                    <a:pt x="157" y="406"/>
                  </a:lnTo>
                  <a:lnTo>
                    <a:pt x="157" y="438"/>
                  </a:lnTo>
                  <a:lnTo>
                    <a:pt x="157" y="469"/>
                  </a:lnTo>
                  <a:lnTo>
                    <a:pt x="282" y="594"/>
                  </a:lnTo>
                  <a:lnTo>
                    <a:pt x="407" y="688"/>
                  </a:lnTo>
                  <a:lnTo>
                    <a:pt x="500" y="781"/>
                  </a:lnTo>
                  <a:lnTo>
                    <a:pt x="500" y="875"/>
                  </a:lnTo>
                  <a:lnTo>
                    <a:pt x="563" y="875"/>
                  </a:lnTo>
                  <a:lnTo>
                    <a:pt x="625" y="875"/>
                  </a:lnTo>
                  <a:lnTo>
                    <a:pt x="657" y="906"/>
                  </a:lnTo>
                  <a:lnTo>
                    <a:pt x="688" y="938"/>
                  </a:lnTo>
                  <a:lnTo>
                    <a:pt x="719" y="1031"/>
                  </a:lnTo>
                  <a:lnTo>
                    <a:pt x="719" y="1063"/>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5" name="Freeform 101">
              <a:extLst>
                <a:ext uri="{FF2B5EF4-FFF2-40B4-BE49-F238E27FC236}">
                  <a16:creationId xmlns:a16="http://schemas.microsoft.com/office/drawing/2014/main" id="{7CABBE76-5144-4DE2-AC67-44653D7A26D4}"/>
                </a:ext>
              </a:extLst>
            </p:cNvPr>
            <p:cNvSpPr>
              <a:spLocks noChangeArrowheads="1"/>
            </p:cNvSpPr>
            <p:nvPr/>
          </p:nvSpPr>
          <p:spPr bwMode="auto">
            <a:xfrm>
              <a:off x="5135563" y="5094288"/>
              <a:ext cx="382587" cy="382587"/>
            </a:xfrm>
            <a:custGeom>
              <a:avLst/>
              <a:gdLst>
                <a:gd name="T0" fmla="*/ 719 w 1064"/>
                <a:gd name="T1" fmla="*/ 1063 h 1064"/>
                <a:gd name="T2" fmla="*/ 719 w 1064"/>
                <a:gd name="T3" fmla="*/ 906 h 1064"/>
                <a:gd name="T4" fmla="*/ 782 w 1064"/>
                <a:gd name="T5" fmla="*/ 781 h 1064"/>
                <a:gd name="T6" fmla="*/ 844 w 1064"/>
                <a:gd name="T7" fmla="*/ 781 h 1064"/>
                <a:gd name="T8" fmla="*/ 875 w 1064"/>
                <a:gd name="T9" fmla="*/ 688 h 1064"/>
                <a:gd name="T10" fmla="*/ 907 w 1064"/>
                <a:gd name="T11" fmla="*/ 656 h 1064"/>
                <a:gd name="T12" fmla="*/ 1031 w 1064"/>
                <a:gd name="T13" fmla="*/ 656 h 1064"/>
                <a:gd name="T14" fmla="*/ 1063 w 1064"/>
                <a:gd name="T15" fmla="*/ 625 h 1064"/>
                <a:gd name="T16" fmla="*/ 938 w 1064"/>
                <a:gd name="T17" fmla="*/ 563 h 1064"/>
                <a:gd name="T18" fmla="*/ 907 w 1064"/>
                <a:gd name="T19" fmla="*/ 500 h 1064"/>
                <a:gd name="T20" fmla="*/ 938 w 1064"/>
                <a:gd name="T21" fmla="*/ 469 h 1064"/>
                <a:gd name="T22" fmla="*/ 1063 w 1064"/>
                <a:gd name="T23" fmla="*/ 438 h 1064"/>
                <a:gd name="T24" fmla="*/ 1031 w 1064"/>
                <a:gd name="T25" fmla="*/ 406 h 1064"/>
                <a:gd name="T26" fmla="*/ 938 w 1064"/>
                <a:gd name="T27" fmla="*/ 313 h 1064"/>
                <a:gd name="T28" fmla="*/ 938 w 1064"/>
                <a:gd name="T29" fmla="*/ 281 h 1064"/>
                <a:gd name="T30" fmla="*/ 938 w 1064"/>
                <a:gd name="T31" fmla="*/ 250 h 1064"/>
                <a:gd name="T32" fmla="*/ 844 w 1064"/>
                <a:gd name="T33" fmla="*/ 250 h 1064"/>
                <a:gd name="T34" fmla="*/ 719 w 1064"/>
                <a:gd name="T35" fmla="*/ 188 h 1064"/>
                <a:gd name="T36" fmla="*/ 688 w 1064"/>
                <a:gd name="T37" fmla="*/ 156 h 1064"/>
                <a:gd name="T38" fmla="*/ 657 w 1064"/>
                <a:gd name="T39" fmla="*/ 156 h 1064"/>
                <a:gd name="T40" fmla="*/ 563 w 1064"/>
                <a:gd name="T41" fmla="*/ 125 h 1064"/>
                <a:gd name="T42" fmla="*/ 438 w 1064"/>
                <a:gd name="T43" fmla="*/ 125 h 1064"/>
                <a:gd name="T44" fmla="*/ 313 w 1064"/>
                <a:gd name="T45" fmla="*/ 156 h 1064"/>
                <a:gd name="T46" fmla="*/ 250 w 1064"/>
                <a:gd name="T47" fmla="*/ 94 h 1064"/>
                <a:gd name="T48" fmla="*/ 188 w 1064"/>
                <a:gd name="T49" fmla="*/ 125 h 1064"/>
                <a:gd name="T50" fmla="*/ 157 w 1064"/>
                <a:gd name="T51" fmla="*/ 125 h 1064"/>
                <a:gd name="T52" fmla="*/ 125 w 1064"/>
                <a:gd name="T53" fmla="*/ 31 h 1064"/>
                <a:gd name="T54" fmla="*/ 32 w 1064"/>
                <a:gd name="T55" fmla="*/ 0 h 1064"/>
                <a:gd name="T56" fmla="*/ 0 w 1064"/>
                <a:gd name="T57" fmla="*/ 94 h 1064"/>
                <a:gd name="T58" fmla="*/ 0 w 1064"/>
                <a:gd name="T59" fmla="*/ 125 h 1064"/>
                <a:gd name="T60" fmla="*/ 32 w 1064"/>
                <a:gd name="T61" fmla="*/ 156 h 1064"/>
                <a:gd name="T62" fmla="*/ 94 w 1064"/>
                <a:gd name="T63" fmla="*/ 250 h 1064"/>
                <a:gd name="T64" fmla="*/ 157 w 1064"/>
                <a:gd name="T65" fmla="*/ 406 h 1064"/>
                <a:gd name="T66" fmla="*/ 157 w 1064"/>
                <a:gd name="T67" fmla="*/ 438 h 1064"/>
                <a:gd name="T68" fmla="*/ 157 w 1064"/>
                <a:gd name="T69" fmla="*/ 469 h 1064"/>
                <a:gd name="T70" fmla="*/ 282 w 1064"/>
                <a:gd name="T71" fmla="*/ 594 h 1064"/>
                <a:gd name="T72" fmla="*/ 407 w 1064"/>
                <a:gd name="T73" fmla="*/ 688 h 1064"/>
                <a:gd name="T74" fmla="*/ 500 w 1064"/>
                <a:gd name="T75" fmla="*/ 781 h 1064"/>
                <a:gd name="T76" fmla="*/ 500 w 1064"/>
                <a:gd name="T77" fmla="*/ 875 h 1064"/>
                <a:gd name="T78" fmla="*/ 563 w 1064"/>
                <a:gd name="T79" fmla="*/ 875 h 1064"/>
                <a:gd name="T80" fmla="*/ 625 w 1064"/>
                <a:gd name="T81" fmla="*/ 875 h 1064"/>
                <a:gd name="T82" fmla="*/ 657 w 1064"/>
                <a:gd name="T83" fmla="*/ 906 h 1064"/>
                <a:gd name="T84" fmla="*/ 688 w 1064"/>
                <a:gd name="T85" fmla="*/ 938 h 1064"/>
                <a:gd name="T86" fmla="*/ 719 w 1064"/>
                <a:gd name="T87" fmla="*/ 1031 h 1064"/>
                <a:gd name="T88" fmla="*/ 719 w 1064"/>
                <a:gd name="T89" fmla="*/ 1063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4" h="1064">
                  <a:moveTo>
                    <a:pt x="719" y="1063"/>
                  </a:moveTo>
                  <a:lnTo>
                    <a:pt x="719" y="906"/>
                  </a:lnTo>
                  <a:lnTo>
                    <a:pt x="782" y="781"/>
                  </a:lnTo>
                  <a:lnTo>
                    <a:pt x="844" y="781"/>
                  </a:lnTo>
                  <a:lnTo>
                    <a:pt x="875" y="688"/>
                  </a:lnTo>
                  <a:lnTo>
                    <a:pt x="907" y="656"/>
                  </a:lnTo>
                  <a:lnTo>
                    <a:pt x="1031" y="656"/>
                  </a:lnTo>
                  <a:lnTo>
                    <a:pt x="1063" y="625"/>
                  </a:lnTo>
                  <a:lnTo>
                    <a:pt x="938" y="563"/>
                  </a:lnTo>
                  <a:lnTo>
                    <a:pt x="907" y="500"/>
                  </a:lnTo>
                  <a:lnTo>
                    <a:pt x="938" y="469"/>
                  </a:lnTo>
                  <a:lnTo>
                    <a:pt x="1063" y="438"/>
                  </a:lnTo>
                  <a:lnTo>
                    <a:pt x="1031" y="406"/>
                  </a:lnTo>
                  <a:lnTo>
                    <a:pt x="938" y="313"/>
                  </a:lnTo>
                  <a:lnTo>
                    <a:pt x="938" y="281"/>
                  </a:lnTo>
                  <a:lnTo>
                    <a:pt x="938" y="250"/>
                  </a:lnTo>
                  <a:lnTo>
                    <a:pt x="844" y="250"/>
                  </a:lnTo>
                  <a:lnTo>
                    <a:pt x="719" y="188"/>
                  </a:lnTo>
                  <a:lnTo>
                    <a:pt x="688" y="156"/>
                  </a:lnTo>
                  <a:lnTo>
                    <a:pt x="657" y="156"/>
                  </a:lnTo>
                  <a:lnTo>
                    <a:pt x="563" y="125"/>
                  </a:lnTo>
                  <a:lnTo>
                    <a:pt x="438" y="125"/>
                  </a:lnTo>
                  <a:lnTo>
                    <a:pt x="313" y="156"/>
                  </a:lnTo>
                  <a:lnTo>
                    <a:pt x="250" y="94"/>
                  </a:lnTo>
                  <a:lnTo>
                    <a:pt x="188" y="125"/>
                  </a:lnTo>
                  <a:lnTo>
                    <a:pt x="157" y="125"/>
                  </a:lnTo>
                  <a:lnTo>
                    <a:pt x="125" y="31"/>
                  </a:lnTo>
                  <a:lnTo>
                    <a:pt x="32" y="0"/>
                  </a:lnTo>
                  <a:lnTo>
                    <a:pt x="0" y="94"/>
                  </a:lnTo>
                  <a:lnTo>
                    <a:pt x="0" y="125"/>
                  </a:lnTo>
                  <a:lnTo>
                    <a:pt x="32" y="156"/>
                  </a:lnTo>
                  <a:lnTo>
                    <a:pt x="94" y="250"/>
                  </a:lnTo>
                  <a:lnTo>
                    <a:pt x="157" y="406"/>
                  </a:lnTo>
                  <a:lnTo>
                    <a:pt x="157" y="438"/>
                  </a:lnTo>
                  <a:lnTo>
                    <a:pt x="157" y="469"/>
                  </a:lnTo>
                  <a:lnTo>
                    <a:pt x="282" y="594"/>
                  </a:lnTo>
                  <a:lnTo>
                    <a:pt x="407" y="688"/>
                  </a:lnTo>
                  <a:lnTo>
                    <a:pt x="500" y="781"/>
                  </a:lnTo>
                  <a:lnTo>
                    <a:pt x="500" y="875"/>
                  </a:lnTo>
                  <a:lnTo>
                    <a:pt x="563" y="875"/>
                  </a:lnTo>
                  <a:lnTo>
                    <a:pt x="625" y="875"/>
                  </a:lnTo>
                  <a:lnTo>
                    <a:pt x="657" y="906"/>
                  </a:lnTo>
                  <a:lnTo>
                    <a:pt x="688" y="938"/>
                  </a:lnTo>
                  <a:lnTo>
                    <a:pt x="719" y="1031"/>
                  </a:lnTo>
                  <a:lnTo>
                    <a:pt x="719" y="1063"/>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6" name="Freeform 102">
              <a:extLst>
                <a:ext uri="{FF2B5EF4-FFF2-40B4-BE49-F238E27FC236}">
                  <a16:creationId xmlns:a16="http://schemas.microsoft.com/office/drawing/2014/main" id="{4C407AB4-F4C3-4C88-8F6E-595DD037C6CE}"/>
                </a:ext>
              </a:extLst>
            </p:cNvPr>
            <p:cNvSpPr>
              <a:spLocks noChangeArrowheads="1"/>
            </p:cNvSpPr>
            <p:nvPr/>
          </p:nvSpPr>
          <p:spPr bwMode="auto">
            <a:xfrm>
              <a:off x="5135563" y="5094288"/>
              <a:ext cx="382587" cy="382587"/>
            </a:xfrm>
            <a:custGeom>
              <a:avLst/>
              <a:gdLst>
                <a:gd name="T0" fmla="*/ 719 w 1064"/>
                <a:gd name="T1" fmla="*/ 1063 h 1064"/>
                <a:gd name="T2" fmla="*/ 719 w 1064"/>
                <a:gd name="T3" fmla="*/ 906 h 1064"/>
                <a:gd name="T4" fmla="*/ 782 w 1064"/>
                <a:gd name="T5" fmla="*/ 781 h 1064"/>
                <a:gd name="T6" fmla="*/ 844 w 1064"/>
                <a:gd name="T7" fmla="*/ 781 h 1064"/>
                <a:gd name="T8" fmla="*/ 875 w 1064"/>
                <a:gd name="T9" fmla="*/ 688 h 1064"/>
                <a:gd name="T10" fmla="*/ 907 w 1064"/>
                <a:gd name="T11" fmla="*/ 656 h 1064"/>
                <a:gd name="T12" fmla="*/ 1031 w 1064"/>
                <a:gd name="T13" fmla="*/ 656 h 1064"/>
                <a:gd name="T14" fmla="*/ 1063 w 1064"/>
                <a:gd name="T15" fmla="*/ 625 h 1064"/>
                <a:gd name="T16" fmla="*/ 938 w 1064"/>
                <a:gd name="T17" fmla="*/ 563 h 1064"/>
                <a:gd name="T18" fmla="*/ 907 w 1064"/>
                <a:gd name="T19" fmla="*/ 500 h 1064"/>
                <a:gd name="T20" fmla="*/ 938 w 1064"/>
                <a:gd name="T21" fmla="*/ 469 h 1064"/>
                <a:gd name="T22" fmla="*/ 1063 w 1064"/>
                <a:gd name="T23" fmla="*/ 438 h 1064"/>
                <a:gd name="T24" fmla="*/ 1031 w 1064"/>
                <a:gd name="T25" fmla="*/ 406 h 1064"/>
                <a:gd name="T26" fmla="*/ 938 w 1064"/>
                <a:gd name="T27" fmla="*/ 313 h 1064"/>
                <a:gd name="T28" fmla="*/ 938 w 1064"/>
                <a:gd name="T29" fmla="*/ 281 h 1064"/>
                <a:gd name="T30" fmla="*/ 938 w 1064"/>
                <a:gd name="T31" fmla="*/ 250 h 1064"/>
                <a:gd name="T32" fmla="*/ 844 w 1064"/>
                <a:gd name="T33" fmla="*/ 250 h 1064"/>
                <a:gd name="T34" fmla="*/ 719 w 1064"/>
                <a:gd name="T35" fmla="*/ 188 h 1064"/>
                <a:gd name="T36" fmla="*/ 688 w 1064"/>
                <a:gd name="T37" fmla="*/ 156 h 1064"/>
                <a:gd name="T38" fmla="*/ 657 w 1064"/>
                <a:gd name="T39" fmla="*/ 156 h 1064"/>
                <a:gd name="T40" fmla="*/ 563 w 1064"/>
                <a:gd name="T41" fmla="*/ 125 h 1064"/>
                <a:gd name="T42" fmla="*/ 438 w 1064"/>
                <a:gd name="T43" fmla="*/ 125 h 1064"/>
                <a:gd name="T44" fmla="*/ 313 w 1064"/>
                <a:gd name="T45" fmla="*/ 156 h 1064"/>
                <a:gd name="T46" fmla="*/ 250 w 1064"/>
                <a:gd name="T47" fmla="*/ 94 h 1064"/>
                <a:gd name="T48" fmla="*/ 188 w 1064"/>
                <a:gd name="T49" fmla="*/ 125 h 1064"/>
                <a:gd name="T50" fmla="*/ 157 w 1064"/>
                <a:gd name="T51" fmla="*/ 125 h 1064"/>
                <a:gd name="T52" fmla="*/ 125 w 1064"/>
                <a:gd name="T53" fmla="*/ 31 h 1064"/>
                <a:gd name="T54" fmla="*/ 32 w 1064"/>
                <a:gd name="T55" fmla="*/ 0 h 1064"/>
                <a:gd name="T56" fmla="*/ 0 w 1064"/>
                <a:gd name="T57" fmla="*/ 94 h 1064"/>
                <a:gd name="T58" fmla="*/ 0 w 1064"/>
                <a:gd name="T59" fmla="*/ 125 h 1064"/>
                <a:gd name="T60" fmla="*/ 32 w 1064"/>
                <a:gd name="T61" fmla="*/ 156 h 1064"/>
                <a:gd name="T62" fmla="*/ 94 w 1064"/>
                <a:gd name="T63" fmla="*/ 250 h 1064"/>
                <a:gd name="T64" fmla="*/ 157 w 1064"/>
                <a:gd name="T65" fmla="*/ 406 h 1064"/>
                <a:gd name="T66" fmla="*/ 157 w 1064"/>
                <a:gd name="T67" fmla="*/ 438 h 1064"/>
                <a:gd name="T68" fmla="*/ 157 w 1064"/>
                <a:gd name="T69" fmla="*/ 469 h 1064"/>
                <a:gd name="T70" fmla="*/ 282 w 1064"/>
                <a:gd name="T71" fmla="*/ 594 h 1064"/>
                <a:gd name="T72" fmla="*/ 407 w 1064"/>
                <a:gd name="T73" fmla="*/ 688 h 1064"/>
                <a:gd name="T74" fmla="*/ 500 w 1064"/>
                <a:gd name="T75" fmla="*/ 781 h 1064"/>
                <a:gd name="T76" fmla="*/ 500 w 1064"/>
                <a:gd name="T77" fmla="*/ 875 h 1064"/>
                <a:gd name="T78" fmla="*/ 563 w 1064"/>
                <a:gd name="T79" fmla="*/ 875 h 1064"/>
                <a:gd name="T80" fmla="*/ 625 w 1064"/>
                <a:gd name="T81" fmla="*/ 875 h 1064"/>
                <a:gd name="T82" fmla="*/ 657 w 1064"/>
                <a:gd name="T83" fmla="*/ 906 h 1064"/>
                <a:gd name="T84" fmla="*/ 688 w 1064"/>
                <a:gd name="T85" fmla="*/ 938 h 1064"/>
                <a:gd name="T86" fmla="*/ 719 w 1064"/>
                <a:gd name="T87" fmla="*/ 1031 h 1064"/>
                <a:gd name="T88" fmla="*/ 719 w 1064"/>
                <a:gd name="T89" fmla="*/ 1063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4" h="1064">
                  <a:moveTo>
                    <a:pt x="719" y="1063"/>
                  </a:moveTo>
                  <a:lnTo>
                    <a:pt x="719" y="906"/>
                  </a:lnTo>
                  <a:lnTo>
                    <a:pt x="782" y="781"/>
                  </a:lnTo>
                  <a:lnTo>
                    <a:pt x="844" y="781"/>
                  </a:lnTo>
                  <a:lnTo>
                    <a:pt x="875" y="688"/>
                  </a:lnTo>
                  <a:lnTo>
                    <a:pt x="907" y="656"/>
                  </a:lnTo>
                  <a:lnTo>
                    <a:pt x="1031" y="656"/>
                  </a:lnTo>
                  <a:lnTo>
                    <a:pt x="1063" y="625"/>
                  </a:lnTo>
                  <a:lnTo>
                    <a:pt x="938" y="563"/>
                  </a:lnTo>
                  <a:lnTo>
                    <a:pt x="907" y="500"/>
                  </a:lnTo>
                  <a:lnTo>
                    <a:pt x="938" y="469"/>
                  </a:lnTo>
                  <a:lnTo>
                    <a:pt x="1063" y="438"/>
                  </a:lnTo>
                  <a:lnTo>
                    <a:pt x="1031" y="406"/>
                  </a:lnTo>
                  <a:lnTo>
                    <a:pt x="938" y="313"/>
                  </a:lnTo>
                  <a:lnTo>
                    <a:pt x="938" y="281"/>
                  </a:lnTo>
                  <a:lnTo>
                    <a:pt x="938" y="250"/>
                  </a:lnTo>
                  <a:lnTo>
                    <a:pt x="844" y="250"/>
                  </a:lnTo>
                  <a:lnTo>
                    <a:pt x="719" y="188"/>
                  </a:lnTo>
                  <a:lnTo>
                    <a:pt x="688" y="156"/>
                  </a:lnTo>
                  <a:lnTo>
                    <a:pt x="657" y="156"/>
                  </a:lnTo>
                  <a:lnTo>
                    <a:pt x="563" y="125"/>
                  </a:lnTo>
                  <a:lnTo>
                    <a:pt x="438" y="125"/>
                  </a:lnTo>
                  <a:lnTo>
                    <a:pt x="313" y="156"/>
                  </a:lnTo>
                  <a:lnTo>
                    <a:pt x="250" y="94"/>
                  </a:lnTo>
                  <a:lnTo>
                    <a:pt x="188" y="125"/>
                  </a:lnTo>
                  <a:lnTo>
                    <a:pt x="157" y="125"/>
                  </a:lnTo>
                  <a:lnTo>
                    <a:pt x="125" y="31"/>
                  </a:lnTo>
                  <a:lnTo>
                    <a:pt x="32" y="0"/>
                  </a:lnTo>
                  <a:lnTo>
                    <a:pt x="0" y="94"/>
                  </a:lnTo>
                  <a:lnTo>
                    <a:pt x="0" y="125"/>
                  </a:lnTo>
                  <a:lnTo>
                    <a:pt x="32" y="156"/>
                  </a:lnTo>
                  <a:lnTo>
                    <a:pt x="94" y="250"/>
                  </a:lnTo>
                  <a:lnTo>
                    <a:pt x="157" y="406"/>
                  </a:lnTo>
                  <a:lnTo>
                    <a:pt x="157" y="438"/>
                  </a:lnTo>
                  <a:lnTo>
                    <a:pt x="157" y="469"/>
                  </a:lnTo>
                  <a:lnTo>
                    <a:pt x="282" y="594"/>
                  </a:lnTo>
                  <a:lnTo>
                    <a:pt x="407" y="688"/>
                  </a:lnTo>
                  <a:lnTo>
                    <a:pt x="500" y="781"/>
                  </a:lnTo>
                  <a:lnTo>
                    <a:pt x="500" y="875"/>
                  </a:lnTo>
                  <a:lnTo>
                    <a:pt x="563" y="875"/>
                  </a:lnTo>
                  <a:lnTo>
                    <a:pt x="625" y="875"/>
                  </a:lnTo>
                  <a:lnTo>
                    <a:pt x="657" y="906"/>
                  </a:lnTo>
                  <a:lnTo>
                    <a:pt x="688" y="938"/>
                  </a:lnTo>
                  <a:lnTo>
                    <a:pt x="719" y="1031"/>
                  </a:lnTo>
                  <a:lnTo>
                    <a:pt x="719" y="1063"/>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7" name="Freeform 103">
              <a:extLst>
                <a:ext uri="{FF2B5EF4-FFF2-40B4-BE49-F238E27FC236}">
                  <a16:creationId xmlns:a16="http://schemas.microsoft.com/office/drawing/2014/main" id="{98B6AFA3-5D18-4718-843C-7B7BB1363C41}"/>
                </a:ext>
              </a:extLst>
            </p:cNvPr>
            <p:cNvSpPr>
              <a:spLocks noChangeArrowheads="1"/>
            </p:cNvSpPr>
            <p:nvPr/>
          </p:nvSpPr>
          <p:spPr bwMode="auto">
            <a:xfrm>
              <a:off x="5980113" y="3609975"/>
              <a:ext cx="698500" cy="619125"/>
            </a:xfrm>
            <a:custGeom>
              <a:avLst/>
              <a:gdLst>
                <a:gd name="T0" fmla="*/ 594 w 1939"/>
                <a:gd name="T1" fmla="*/ 281 h 1719"/>
                <a:gd name="T2" fmla="*/ 813 w 1939"/>
                <a:gd name="T3" fmla="*/ 281 h 1719"/>
                <a:gd name="T4" fmla="*/ 844 w 1939"/>
                <a:gd name="T5" fmla="*/ 188 h 1719"/>
                <a:gd name="T6" fmla="*/ 875 w 1939"/>
                <a:gd name="T7" fmla="*/ 0 h 1719"/>
                <a:gd name="T8" fmla="*/ 1063 w 1939"/>
                <a:gd name="T9" fmla="*/ 0 h 1719"/>
                <a:gd name="T10" fmla="*/ 1156 w 1939"/>
                <a:gd name="T11" fmla="*/ 94 h 1719"/>
                <a:gd name="T12" fmla="*/ 1281 w 1939"/>
                <a:gd name="T13" fmla="*/ 31 h 1719"/>
                <a:gd name="T14" fmla="*/ 1406 w 1939"/>
                <a:gd name="T15" fmla="*/ 94 h 1719"/>
                <a:gd name="T16" fmla="*/ 1500 w 1939"/>
                <a:gd name="T17" fmla="*/ 188 h 1719"/>
                <a:gd name="T18" fmla="*/ 1625 w 1939"/>
                <a:gd name="T19" fmla="*/ 313 h 1719"/>
                <a:gd name="T20" fmla="*/ 1656 w 1939"/>
                <a:gd name="T21" fmla="*/ 500 h 1719"/>
                <a:gd name="T22" fmla="*/ 1719 w 1939"/>
                <a:gd name="T23" fmla="*/ 718 h 1719"/>
                <a:gd name="T24" fmla="*/ 1906 w 1939"/>
                <a:gd name="T25" fmla="*/ 874 h 1719"/>
                <a:gd name="T26" fmla="*/ 1938 w 1939"/>
                <a:gd name="T27" fmla="*/ 968 h 1719"/>
                <a:gd name="T28" fmla="*/ 1906 w 1939"/>
                <a:gd name="T29" fmla="*/ 1062 h 1719"/>
                <a:gd name="T30" fmla="*/ 1719 w 1939"/>
                <a:gd name="T31" fmla="*/ 1093 h 1719"/>
                <a:gd name="T32" fmla="*/ 1781 w 1939"/>
                <a:gd name="T33" fmla="*/ 1187 h 1719"/>
                <a:gd name="T34" fmla="*/ 1781 w 1939"/>
                <a:gd name="T35" fmla="*/ 1499 h 1719"/>
                <a:gd name="T36" fmla="*/ 1656 w 1939"/>
                <a:gd name="T37" fmla="*/ 1562 h 1719"/>
                <a:gd name="T38" fmla="*/ 1625 w 1939"/>
                <a:gd name="T39" fmla="*/ 1655 h 1719"/>
                <a:gd name="T40" fmla="*/ 1594 w 1939"/>
                <a:gd name="T41" fmla="*/ 1687 h 1719"/>
                <a:gd name="T42" fmla="*/ 1438 w 1939"/>
                <a:gd name="T43" fmla="*/ 1687 h 1719"/>
                <a:gd name="T44" fmla="*/ 1281 w 1939"/>
                <a:gd name="T45" fmla="*/ 1655 h 1719"/>
                <a:gd name="T46" fmla="*/ 1156 w 1939"/>
                <a:gd name="T47" fmla="*/ 1655 h 1719"/>
                <a:gd name="T48" fmla="*/ 1063 w 1939"/>
                <a:gd name="T49" fmla="*/ 1687 h 1719"/>
                <a:gd name="T50" fmla="*/ 1031 w 1939"/>
                <a:gd name="T51" fmla="*/ 1655 h 1719"/>
                <a:gd name="T52" fmla="*/ 844 w 1939"/>
                <a:gd name="T53" fmla="*/ 1655 h 1719"/>
                <a:gd name="T54" fmla="*/ 594 w 1939"/>
                <a:gd name="T55" fmla="*/ 1624 h 1719"/>
                <a:gd name="T56" fmla="*/ 312 w 1939"/>
                <a:gd name="T57" fmla="*/ 1624 h 1719"/>
                <a:gd name="T58" fmla="*/ 250 w 1939"/>
                <a:gd name="T59" fmla="*/ 1655 h 1719"/>
                <a:gd name="T60" fmla="*/ 156 w 1939"/>
                <a:gd name="T61" fmla="*/ 1687 h 1719"/>
                <a:gd name="T62" fmla="*/ 0 w 1939"/>
                <a:gd name="T63" fmla="*/ 1655 h 1719"/>
                <a:gd name="T64" fmla="*/ 0 w 1939"/>
                <a:gd name="T65" fmla="*/ 1468 h 1719"/>
                <a:gd name="T66" fmla="*/ 94 w 1939"/>
                <a:gd name="T67" fmla="*/ 1218 h 1719"/>
                <a:gd name="T68" fmla="*/ 0 w 1939"/>
                <a:gd name="T69" fmla="*/ 1062 h 1719"/>
                <a:gd name="T70" fmla="*/ 156 w 1939"/>
                <a:gd name="T71" fmla="*/ 968 h 1719"/>
                <a:gd name="T72" fmla="*/ 281 w 1939"/>
                <a:gd name="T73" fmla="*/ 937 h 1719"/>
                <a:gd name="T74" fmla="*/ 406 w 1939"/>
                <a:gd name="T75" fmla="*/ 905 h 1719"/>
                <a:gd name="T76" fmla="*/ 406 w 1939"/>
                <a:gd name="T77" fmla="*/ 718 h 1719"/>
                <a:gd name="T78" fmla="*/ 500 w 1939"/>
                <a:gd name="T79" fmla="*/ 500 h 1719"/>
                <a:gd name="T80" fmla="*/ 531 w 1939"/>
                <a:gd name="T81" fmla="*/ 344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9" h="1719">
                  <a:moveTo>
                    <a:pt x="531" y="344"/>
                  </a:moveTo>
                  <a:lnTo>
                    <a:pt x="594" y="281"/>
                  </a:lnTo>
                  <a:lnTo>
                    <a:pt x="719" y="250"/>
                  </a:lnTo>
                  <a:lnTo>
                    <a:pt x="813" y="281"/>
                  </a:lnTo>
                  <a:lnTo>
                    <a:pt x="844" y="250"/>
                  </a:lnTo>
                  <a:lnTo>
                    <a:pt x="844" y="188"/>
                  </a:lnTo>
                  <a:lnTo>
                    <a:pt x="844" y="31"/>
                  </a:lnTo>
                  <a:lnTo>
                    <a:pt x="875" y="0"/>
                  </a:lnTo>
                  <a:lnTo>
                    <a:pt x="938" y="31"/>
                  </a:lnTo>
                  <a:lnTo>
                    <a:pt x="1063" y="0"/>
                  </a:lnTo>
                  <a:lnTo>
                    <a:pt x="1094" y="31"/>
                  </a:lnTo>
                  <a:lnTo>
                    <a:pt x="1156" y="94"/>
                  </a:lnTo>
                  <a:lnTo>
                    <a:pt x="1250" y="31"/>
                  </a:lnTo>
                  <a:lnTo>
                    <a:pt x="1281" y="31"/>
                  </a:lnTo>
                  <a:lnTo>
                    <a:pt x="1344" y="31"/>
                  </a:lnTo>
                  <a:lnTo>
                    <a:pt x="1406" y="94"/>
                  </a:lnTo>
                  <a:lnTo>
                    <a:pt x="1469" y="156"/>
                  </a:lnTo>
                  <a:lnTo>
                    <a:pt x="1500" y="188"/>
                  </a:lnTo>
                  <a:lnTo>
                    <a:pt x="1594" y="250"/>
                  </a:lnTo>
                  <a:lnTo>
                    <a:pt x="1625" y="313"/>
                  </a:lnTo>
                  <a:lnTo>
                    <a:pt x="1656" y="406"/>
                  </a:lnTo>
                  <a:lnTo>
                    <a:pt x="1656" y="500"/>
                  </a:lnTo>
                  <a:lnTo>
                    <a:pt x="1656" y="624"/>
                  </a:lnTo>
                  <a:lnTo>
                    <a:pt x="1719" y="718"/>
                  </a:lnTo>
                  <a:lnTo>
                    <a:pt x="1781" y="780"/>
                  </a:lnTo>
                  <a:lnTo>
                    <a:pt x="1906" y="874"/>
                  </a:lnTo>
                  <a:lnTo>
                    <a:pt x="1938" y="937"/>
                  </a:lnTo>
                  <a:lnTo>
                    <a:pt x="1938" y="968"/>
                  </a:lnTo>
                  <a:lnTo>
                    <a:pt x="1938" y="999"/>
                  </a:lnTo>
                  <a:lnTo>
                    <a:pt x="1906" y="1062"/>
                  </a:lnTo>
                  <a:lnTo>
                    <a:pt x="1781" y="1062"/>
                  </a:lnTo>
                  <a:lnTo>
                    <a:pt x="1719" y="1093"/>
                  </a:lnTo>
                  <a:lnTo>
                    <a:pt x="1750" y="1155"/>
                  </a:lnTo>
                  <a:lnTo>
                    <a:pt x="1781" y="1187"/>
                  </a:lnTo>
                  <a:lnTo>
                    <a:pt x="1781" y="1405"/>
                  </a:lnTo>
                  <a:lnTo>
                    <a:pt x="1781" y="1499"/>
                  </a:lnTo>
                  <a:lnTo>
                    <a:pt x="1719" y="1499"/>
                  </a:lnTo>
                  <a:lnTo>
                    <a:pt x="1656" y="1562"/>
                  </a:lnTo>
                  <a:lnTo>
                    <a:pt x="1625" y="1593"/>
                  </a:lnTo>
                  <a:lnTo>
                    <a:pt x="1625" y="1655"/>
                  </a:lnTo>
                  <a:lnTo>
                    <a:pt x="1625" y="1687"/>
                  </a:lnTo>
                  <a:lnTo>
                    <a:pt x="1594" y="1687"/>
                  </a:lnTo>
                  <a:lnTo>
                    <a:pt x="1563" y="1687"/>
                  </a:lnTo>
                  <a:lnTo>
                    <a:pt x="1438" y="1687"/>
                  </a:lnTo>
                  <a:lnTo>
                    <a:pt x="1375" y="1687"/>
                  </a:lnTo>
                  <a:lnTo>
                    <a:pt x="1281" y="1655"/>
                  </a:lnTo>
                  <a:lnTo>
                    <a:pt x="1250" y="1687"/>
                  </a:lnTo>
                  <a:lnTo>
                    <a:pt x="1156" y="1655"/>
                  </a:lnTo>
                  <a:lnTo>
                    <a:pt x="1094" y="1655"/>
                  </a:lnTo>
                  <a:lnTo>
                    <a:pt x="1063" y="1687"/>
                  </a:lnTo>
                  <a:lnTo>
                    <a:pt x="1063" y="1718"/>
                  </a:lnTo>
                  <a:lnTo>
                    <a:pt x="1031" y="1655"/>
                  </a:lnTo>
                  <a:lnTo>
                    <a:pt x="938" y="1655"/>
                  </a:lnTo>
                  <a:lnTo>
                    <a:pt x="844" y="1655"/>
                  </a:lnTo>
                  <a:lnTo>
                    <a:pt x="719" y="1655"/>
                  </a:lnTo>
                  <a:lnTo>
                    <a:pt x="594" y="1624"/>
                  </a:lnTo>
                  <a:lnTo>
                    <a:pt x="438" y="1624"/>
                  </a:lnTo>
                  <a:lnTo>
                    <a:pt x="312" y="1624"/>
                  </a:lnTo>
                  <a:lnTo>
                    <a:pt x="250" y="1624"/>
                  </a:lnTo>
                  <a:lnTo>
                    <a:pt x="250" y="1655"/>
                  </a:lnTo>
                  <a:lnTo>
                    <a:pt x="188" y="1687"/>
                  </a:lnTo>
                  <a:lnTo>
                    <a:pt x="156" y="1687"/>
                  </a:lnTo>
                  <a:lnTo>
                    <a:pt x="94" y="1624"/>
                  </a:lnTo>
                  <a:lnTo>
                    <a:pt x="0" y="1655"/>
                  </a:lnTo>
                  <a:lnTo>
                    <a:pt x="0" y="1593"/>
                  </a:lnTo>
                  <a:lnTo>
                    <a:pt x="0" y="1468"/>
                  </a:lnTo>
                  <a:lnTo>
                    <a:pt x="31" y="1343"/>
                  </a:lnTo>
                  <a:lnTo>
                    <a:pt x="94" y="1218"/>
                  </a:lnTo>
                  <a:lnTo>
                    <a:pt x="0" y="1124"/>
                  </a:lnTo>
                  <a:lnTo>
                    <a:pt x="0" y="1062"/>
                  </a:lnTo>
                  <a:lnTo>
                    <a:pt x="125" y="968"/>
                  </a:lnTo>
                  <a:lnTo>
                    <a:pt x="156" y="968"/>
                  </a:lnTo>
                  <a:lnTo>
                    <a:pt x="250" y="968"/>
                  </a:lnTo>
                  <a:lnTo>
                    <a:pt x="281" y="937"/>
                  </a:lnTo>
                  <a:lnTo>
                    <a:pt x="312" y="905"/>
                  </a:lnTo>
                  <a:lnTo>
                    <a:pt x="406" y="905"/>
                  </a:lnTo>
                  <a:lnTo>
                    <a:pt x="406" y="874"/>
                  </a:lnTo>
                  <a:lnTo>
                    <a:pt x="406" y="718"/>
                  </a:lnTo>
                  <a:lnTo>
                    <a:pt x="438" y="593"/>
                  </a:lnTo>
                  <a:lnTo>
                    <a:pt x="500" y="500"/>
                  </a:lnTo>
                  <a:lnTo>
                    <a:pt x="531" y="406"/>
                  </a:lnTo>
                  <a:lnTo>
                    <a:pt x="531" y="344"/>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8" name="Freeform 104">
              <a:extLst>
                <a:ext uri="{FF2B5EF4-FFF2-40B4-BE49-F238E27FC236}">
                  <a16:creationId xmlns:a16="http://schemas.microsoft.com/office/drawing/2014/main" id="{8F8B2CBB-510D-49AE-A758-537DBB35F8B6}"/>
                </a:ext>
              </a:extLst>
            </p:cNvPr>
            <p:cNvSpPr>
              <a:spLocks noChangeArrowheads="1"/>
            </p:cNvSpPr>
            <p:nvPr/>
          </p:nvSpPr>
          <p:spPr bwMode="auto">
            <a:xfrm>
              <a:off x="5980113" y="3609975"/>
              <a:ext cx="698500" cy="619125"/>
            </a:xfrm>
            <a:custGeom>
              <a:avLst/>
              <a:gdLst>
                <a:gd name="T0" fmla="*/ 594 w 1939"/>
                <a:gd name="T1" fmla="*/ 281 h 1719"/>
                <a:gd name="T2" fmla="*/ 813 w 1939"/>
                <a:gd name="T3" fmla="*/ 281 h 1719"/>
                <a:gd name="T4" fmla="*/ 844 w 1939"/>
                <a:gd name="T5" fmla="*/ 188 h 1719"/>
                <a:gd name="T6" fmla="*/ 875 w 1939"/>
                <a:gd name="T7" fmla="*/ 0 h 1719"/>
                <a:gd name="T8" fmla="*/ 1063 w 1939"/>
                <a:gd name="T9" fmla="*/ 0 h 1719"/>
                <a:gd name="T10" fmla="*/ 1156 w 1939"/>
                <a:gd name="T11" fmla="*/ 94 h 1719"/>
                <a:gd name="T12" fmla="*/ 1281 w 1939"/>
                <a:gd name="T13" fmla="*/ 31 h 1719"/>
                <a:gd name="T14" fmla="*/ 1406 w 1939"/>
                <a:gd name="T15" fmla="*/ 94 h 1719"/>
                <a:gd name="T16" fmla="*/ 1500 w 1939"/>
                <a:gd name="T17" fmla="*/ 188 h 1719"/>
                <a:gd name="T18" fmla="*/ 1625 w 1939"/>
                <a:gd name="T19" fmla="*/ 313 h 1719"/>
                <a:gd name="T20" fmla="*/ 1656 w 1939"/>
                <a:gd name="T21" fmla="*/ 500 h 1719"/>
                <a:gd name="T22" fmla="*/ 1719 w 1939"/>
                <a:gd name="T23" fmla="*/ 718 h 1719"/>
                <a:gd name="T24" fmla="*/ 1906 w 1939"/>
                <a:gd name="T25" fmla="*/ 874 h 1719"/>
                <a:gd name="T26" fmla="*/ 1938 w 1939"/>
                <a:gd name="T27" fmla="*/ 968 h 1719"/>
                <a:gd name="T28" fmla="*/ 1906 w 1939"/>
                <a:gd name="T29" fmla="*/ 1062 h 1719"/>
                <a:gd name="T30" fmla="*/ 1719 w 1939"/>
                <a:gd name="T31" fmla="*/ 1093 h 1719"/>
                <a:gd name="T32" fmla="*/ 1781 w 1939"/>
                <a:gd name="T33" fmla="*/ 1187 h 1719"/>
                <a:gd name="T34" fmla="*/ 1781 w 1939"/>
                <a:gd name="T35" fmla="*/ 1499 h 1719"/>
                <a:gd name="T36" fmla="*/ 1656 w 1939"/>
                <a:gd name="T37" fmla="*/ 1562 h 1719"/>
                <a:gd name="T38" fmla="*/ 1625 w 1939"/>
                <a:gd name="T39" fmla="*/ 1655 h 1719"/>
                <a:gd name="T40" fmla="*/ 1594 w 1939"/>
                <a:gd name="T41" fmla="*/ 1687 h 1719"/>
                <a:gd name="T42" fmla="*/ 1438 w 1939"/>
                <a:gd name="T43" fmla="*/ 1687 h 1719"/>
                <a:gd name="T44" fmla="*/ 1281 w 1939"/>
                <a:gd name="T45" fmla="*/ 1655 h 1719"/>
                <a:gd name="T46" fmla="*/ 1156 w 1939"/>
                <a:gd name="T47" fmla="*/ 1655 h 1719"/>
                <a:gd name="T48" fmla="*/ 1063 w 1939"/>
                <a:gd name="T49" fmla="*/ 1687 h 1719"/>
                <a:gd name="T50" fmla="*/ 1031 w 1939"/>
                <a:gd name="T51" fmla="*/ 1655 h 1719"/>
                <a:gd name="T52" fmla="*/ 844 w 1939"/>
                <a:gd name="T53" fmla="*/ 1655 h 1719"/>
                <a:gd name="T54" fmla="*/ 594 w 1939"/>
                <a:gd name="T55" fmla="*/ 1624 h 1719"/>
                <a:gd name="T56" fmla="*/ 312 w 1939"/>
                <a:gd name="T57" fmla="*/ 1624 h 1719"/>
                <a:gd name="T58" fmla="*/ 250 w 1939"/>
                <a:gd name="T59" fmla="*/ 1655 h 1719"/>
                <a:gd name="T60" fmla="*/ 156 w 1939"/>
                <a:gd name="T61" fmla="*/ 1687 h 1719"/>
                <a:gd name="T62" fmla="*/ 0 w 1939"/>
                <a:gd name="T63" fmla="*/ 1655 h 1719"/>
                <a:gd name="T64" fmla="*/ 0 w 1939"/>
                <a:gd name="T65" fmla="*/ 1468 h 1719"/>
                <a:gd name="T66" fmla="*/ 94 w 1939"/>
                <a:gd name="T67" fmla="*/ 1218 h 1719"/>
                <a:gd name="T68" fmla="*/ 0 w 1939"/>
                <a:gd name="T69" fmla="*/ 1062 h 1719"/>
                <a:gd name="T70" fmla="*/ 156 w 1939"/>
                <a:gd name="T71" fmla="*/ 968 h 1719"/>
                <a:gd name="T72" fmla="*/ 281 w 1939"/>
                <a:gd name="T73" fmla="*/ 937 h 1719"/>
                <a:gd name="T74" fmla="*/ 406 w 1939"/>
                <a:gd name="T75" fmla="*/ 905 h 1719"/>
                <a:gd name="T76" fmla="*/ 406 w 1939"/>
                <a:gd name="T77" fmla="*/ 718 h 1719"/>
                <a:gd name="T78" fmla="*/ 500 w 1939"/>
                <a:gd name="T79" fmla="*/ 500 h 1719"/>
                <a:gd name="T80" fmla="*/ 531 w 1939"/>
                <a:gd name="T81" fmla="*/ 344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9" h="1719">
                  <a:moveTo>
                    <a:pt x="531" y="344"/>
                  </a:moveTo>
                  <a:lnTo>
                    <a:pt x="594" y="281"/>
                  </a:lnTo>
                  <a:lnTo>
                    <a:pt x="719" y="250"/>
                  </a:lnTo>
                  <a:lnTo>
                    <a:pt x="813" y="281"/>
                  </a:lnTo>
                  <a:lnTo>
                    <a:pt x="844" y="250"/>
                  </a:lnTo>
                  <a:lnTo>
                    <a:pt x="844" y="188"/>
                  </a:lnTo>
                  <a:lnTo>
                    <a:pt x="844" y="31"/>
                  </a:lnTo>
                  <a:lnTo>
                    <a:pt x="875" y="0"/>
                  </a:lnTo>
                  <a:lnTo>
                    <a:pt x="938" y="31"/>
                  </a:lnTo>
                  <a:lnTo>
                    <a:pt x="1063" y="0"/>
                  </a:lnTo>
                  <a:lnTo>
                    <a:pt x="1094" y="31"/>
                  </a:lnTo>
                  <a:lnTo>
                    <a:pt x="1156" y="94"/>
                  </a:lnTo>
                  <a:lnTo>
                    <a:pt x="1250" y="31"/>
                  </a:lnTo>
                  <a:lnTo>
                    <a:pt x="1281" y="31"/>
                  </a:lnTo>
                  <a:lnTo>
                    <a:pt x="1344" y="31"/>
                  </a:lnTo>
                  <a:lnTo>
                    <a:pt x="1406" y="94"/>
                  </a:lnTo>
                  <a:lnTo>
                    <a:pt x="1469" y="156"/>
                  </a:lnTo>
                  <a:lnTo>
                    <a:pt x="1500" y="188"/>
                  </a:lnTo>
                  <a:lnTo>
                    <a:pt x="1594" y="250"/>
                  </a:lnTo>
                  <a:lnTo>
                    <a:pt x="1625" y="313"/>
                  </a:lnTo>
                  <a:lnTo>
                    <a:pt x="1656" y="406"/>
                  </a:lnTo>
                  <a:lnTo>
                    <a:pt x="1656" y="500"/>
                  </a:lnTo>
                  <a:lnTo>
                    <a:pt x="1656" y="624"/>
                  </a:lnTo>
                  <a:lnTo>
                    <a:pt x="1719" y="718"/>
                  </a:lnTo>
                  <a:lnTo>
                    <a:pt x="1781" y="780"/>
                  </a:lnTo>
                  <a:lnTo>
                    <a:pt x="1906" y="874"/>
                  </a:lnTo>
                  <a:lnTo>
                    <a:pt x="1938" y="937"/>
                  </a:lnTo>
                  <a:lnTo>
                    <a:pt x="1938" y="968"/>
                  </a:lnTo>
                  <a:lnTo>
                    <a:pt x="1938" y="999"/>
                  </a:lnTo>
                  <a:lnTo>
                    <a:pt x="1906" y="1062"/>
                  </a:lnTo>
                  <a:lnTo>
                    <a:pt x="1781" y="1062"/>
                  </a:lnTo>
                  <a:lnTo>
                    <a:pt x="1719" y="1093"/>
                  </a:lnTo>
                  <a:lnTo>
                    <a:pt x="1750" y="1155"/>
                  </a:lnTo>
                  <a:lnTo>
                    <a:pt x="1781" y="1187"/>
                  </a:lnTo>
                  <a:lnTo>
                    <a:pt x="1781" y="1405"/>
                  </a:lnTo>
                  <a:lnTo>
                    <a:pt x="1781" y="1499"/>
                  </a:lnTo>
                  <a:lnTo>
                    <a:pt x="1719" y="1499"/>
                  </a:lnTo>
                  <a:lnTo>
                    <a:pt x="1656" y="1562"/>
                  </a:lnTo>
                  <a:lnTo>
                    <a:pt x="1625" y="1593"/>
                  </a:lnTo>
                  <a:lnTo>
                    <a:pt x="1625" y="1655"/>
                  </a:lnTo>
                  <a:lnTo>
                    <a:pt x="1625" y="1687"/>
                  </a:lnTo>
                  <a:lnTo>
                    <a:pt x="1594" y="1687"/>
                  </a:lnTo>
                  <a:lnTo>
                    <a:pt x="1563" y="1687"/>
                  </a:lnTo>
                  <a:lnTo>
                    <a:pt x="1438" y="1687"/>
                  </a:lnTo>
                  <a:lnTo>
                    <a:pt x="1375" y="1687"/>
                  </a:lnTo>
                  <a:lnTo>
                    <a:pt x="1281" y="1655"/>
                  </a:lnTo>
                  <a:lnTo>
                    <a:pt x="1250" y="1687"/>
                  </a:lnTo>
                  <a:lnTo>
                    <a:pt x="1156" y="1655"/>
                  </a:lnTo>
                  <a:lnTo>
                    <a:pt x="1094" y="1655"/>
                  </a:lnTo>
                  <a:lnTo>
                    <a:pt x="1063" y="1687"/>
                  </a:lnTo>
                  <a:lnTo>
                    <a:pt x="1063" y="1718"/>
                  </a:lnTo>
                  <a:lnTo>
                    <a:pt x="1031" y="1655"/>
                  </a:lnTo>
                  <a:lnTo>
                    <a:pt x="938" y="1655"/>
                  </a:lnTo>
                  <a:lnTo>
                    <a:pt x="844" y="1655"/>
                  </a:lnTo>
                  <a:lnTo>
                    <a:pt x="719" y="1655"/>
                  </a:lnTo>
                  <a:lnTo>
                    <a:pt x="594" y="1624"/>
                  </a:lnTo>
                  <a:lnTo>
                    <a:pt x="438" y="1624"/>
                  </a:lnTo>
                  <a:lnTo>
                    <a:pt x="312" y="1624"/>
                  </a:lnTo>
                  <a:lnTo>
                    <a:pt x="250" y="1624"/>
                  </a:lnTo>
                  <a:lnTo>
                    <a:pt x="250" y="1655"/>
                  </a:lnTo>
                  <a:lnTo>
                    <a:pt x="188" y="1687"/>
                  </a:lnTo>
                  <a:lnTo>
                    <a:pt x="156" y="1687"/>
                  </a:lnTo>
                  <a:lnTo>
                    <a:pt x="94" y="1624"/>
                  </a:lnTo>
                  <a:lnTo>
                    <a:pt x="0" y="1655"/>
                  </a:lnTo>
                  <a:lnTo>
                    <a:pt x="0" y="1593"/>
                  </a:lnTo>
                  <a:lnTo>
                    <a:pt x="0" y="1468"/>
                  </a:lnTo>
                  <a:lnTo>
                    <a:pt x="31" y="1343"/>
                  </a:lnTo>
                  <a:lnTo>
                    <a:pt x="94" y="1218"/>
                  </a:lnTo>
                  <a:lnTo>
                    <a:pt x="0" y="1124"/>
                  </a:lnTo>
                  <a:lnTo>
                    <a:pt x="0" y="1062"/>
                  </a:lnTo>
                  <a:lnTo>
                    <a:pt x="125" y="968"/>
                  </a:lnTo>
                  <a:lnTo>
                    <a:pt x="156" y="968"/>
                  </a:lnTo>
                  <a:lnTo>
                    <a:pt x="250" y="968"/>
                  </a:lnTo>
                  <a:lnTo>
                    <a:pt x="281" y="937"/>
                  </a:lnTo>
                  <a:lnTo>
                    <a:pt x="312" y="905"/>
                  </a:lnTo>
                  <a:lnTo>
                    <a:pt x="406" y="905"/>
                  </a:lnTo>
                  <a:lnTo>
                    <a:pt x="406" y="874"/>
                  </a:lnTo>
                  <a:lnTo>
                    <a:pt x="406" y="718"/>
                  </a:lnTo>
                  <a:lnTo>
                    <a:pt x="438" y="593"/>
                  </a:lnTo>
                  <a:lnTo>
                    <a:pt x="500" y="500"/>
                  </a:lnTo>
                  <a:lnTo>
                    <a:pt x="531" y="406"/>
                  </a:lnTo>
                  <a:lnTo>
                    <a:pt x="531" y="344"/>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9" name="Freeform 105">
              <a:extLst>
                <a:ext uri="{FF2B5EF4-FFF2-40B4-BE49-F238E27FC236}">
                  <a16:creationId xmlns:a16="http://schemas.microsoft.com/office/drawing/2014/main" id="{5AC2F5E6-0397-4B84-ADC5-513F8608AA07}"/>
                </a:ext>
              </a:extLst>
            </p:cNvPr>
            <p:cNvSpPr>
              <a:spLocks noChangeArrowheads="1"/>
            </p:cNvSpPr>
            <p:nvPr/>
          </p:nvSpPr>
          <p:spPr bwMode="auto">
            <a:xfrm>
              <a:off x="5980113" y="3609975"/>
              <a:ext cx="698500" cy="619125"/>
            </a:xfrm>
            <a:custGeom>
              <a:avLst/>
              <a:gdLst>
                <a:gd name="T0" fmla="*/ 594 w 1939"/>
                <a:gd name="T1" fmla="*/ 281 h 1719"/>
                <a:gd name="T2" fmla="*/ 813 w 1939"/>
                <a:gd name="T3" fmla="*/ 281 h 1719"/>
                <a:gd name="T4" fmla="*/ 844 w 1939"/>
                <a:gd name="T5" fmla="*/ 188 h 1719"/>
                <a:gd name="T6" fmla="*/ 875 w 1939"/>
                <a:gd name="T7" fmla="*/ 0 h 1719"/>
                <a:gd name="T8" fmla="*/ 1063 w 1939"/>
                <a:gd name="T9" fmla="*/ 0 h 1719"/>
                <a:gd name="T10" fmla="*/ 1156 w 1939"/>
                <a:gd name="T11" fmla="*/ 94 h 1719"/>
                <a:gd name="T12" fmla="*/ 1281 w 1939"/>
                <a:gd name="T13" fmla="*/ 31 h 1719"/>
                <a:gd name="T14" fmla="*/ 1406 w 1939"/>
                <a:gd name="T15" fmla="*/ 94 h 1719"/>
                <a:gd name="T16" fmla="*/ 1500 w 1939"/>
                <a:gd name="T17" fmla="*/ 188 h 1719"/>
                <a:gd name="T18" fmla="*/ 1625 w 1939"/>
                <a:gd name="T19" fmla="*/ 313 h 1719"/>
                <a:gd name="T20" fmla="*/ 1656 w 1939"/>
                <a:gd name="T21" fmla="*/ 500 h 1719"/>
                <a:gd name="T22" fmla="*/ 1719 w 1939"/>
                <a:gd name="T23" fmla="*/ 718 h 1719"/>
                <a:gd name="T24" fmla="*/ 1906 w 1939"/>
                <a:gd name="T25" fmla="*/ 874 h 1719"/>
                <a:gd name="T26" fmla="*/ 1938 w 1939"/>
                <a:gd name="T27" fmla="*/ 968 h 1719"/>
                <a:gd name="T28" fmla="*/ 1906 w 1939"/>
                <a:gd name="T29" fmla="*/ 1062 h 1719"/>
                <a:gd name="T30" fmla="*/ 1719 w 1939"/>
                <a:gd name="T31" fmla="*/ 1093 h 1719"/>
                <a:gd name="T32" fmla="*/ 1781 w 1939"/>
                <a:gd name="T33" fmla="*/ 1187 h 1719"/>
                <a:gd name="T34" fmla="*/ 1781 w 1939"/>
                <a:gd name="T35" fmla="*/ 1499 h 1719"/>
                <a:gd name="T36" fmla="*/ 1656 w 1939"/>
                <a:gd name="T37" fmla="*/ 1562 h 1719"/>
                <a:gd name="T38" fmla="*/ 1625 w 1939"/>
                <a:gd name="T39" fmla="*/ 1655 h 1719"/>
                <a:gd name="T40" fmla="*/ 1594 w 1939"/>
                <a:gd name="T41" fmla="*/ 1687 h 1719"/>
                <a:gd name="T42" fmla="*/ 1438 w 1939"/>
                <a:gd name="T43" fmla="*/ 1687 h 1719"/>
                <a:gd name="T44" fmla="*/ 1281 w 1939"/>
                <a:gd name="T45" fmla="*/ 1655 h 1719"/>
                <a:gd name="T46" fmla="*/ 1156 w 1939"/>
                <a:gd name="T47" fmla="*/ 1655 h 1719"/>
                <a:gd name="T48" fmla="*/ 1063 w 1939"/>
                <a:gd name="T49" fmla="*/ 1687 h 1719"/>
                <a:gd name="T50" fmla="*/ 1031 w 1939"/>
                <a:gd name="T51" fmla="*/ 1655 h 1719"/>
                <a:gd name="T52" fmla="*/ 844 w 1939"/>
                <a:gd name="T53" fmla="*/ 1655 h 1719"/>
                <a:gd name="T54" fmla="*/ 594 w 1939"/>
                <a:gd name="T55" fmla="*/ 1624 h 1719"/>
                <a:gd name="T56" fmla="*/ 312 w 1939"/>
                <a:gd name="T57" fmla="*/ 1624 h 1719"/>
                <a:gd name="T58" fmla="*/ 250 w 1939"/>
                <a:gd name="T59" fmla="*/ 1655 h 1719"/>
                <a:gd name="T60" fmla="*/ 156 w 1939"/>
                <a:gd name="T61" fmla="*/ 1687 h 1719"/>
                <a:gd name="T62" fmla="*/ 0 w 1939"/>
                <a:gd name="T63" fmla="*/ 1655 h 1719"/>
                <a:gd name="T64" fmla="*/ 0 w 1939"/>
                <a:gd name="T65" fmla="*/ 1468 h 1719"/>
                <a:gd name="T66" fmla="*/ 94 w 1939"/>
                <a:gd name="T67" fmla="*/ 1218 h 1719"/>
                <a:gd name="T68" fmla="*/ 0 w 1939"/>
                <a:gd name="T69" fmla="*/ 1062 h 1719"/>
                <a:gd name="T70" fmla="*/ 156 w 1939"/>
                <a:gd name="T71" fmla="*/ 968 h 1719"/>
                <a:gd name="T72" fmla="*/ 281 w 1939"/>
                <a:gd name="T73" fmla="*/ 937 h 1719"/>
                <a:gd name="T74" fmla="*/ 406 w 1939"/>
                <a:gd name="T75" fmla="*/ 905 h 1719"/>
                <a:gd name="T76" fmla="*/ 406 w 1939"/>
                <a:gd name="T77" fmla="*/ 718 h 1719"/>
                <a:gd name="T78" fmla="*/ 500 w 1939"/>
                <a:gd name="T79" fmla="*/ 500 h 1719"/>
                <a:gd name="T80" fmla="*/ 531 w 1939"/>
                <a:gd name="T81" fmla="*/ 344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9" h="1719">
                  <a:moveTo>
                    <a:pt x="531" y="344"/>
                  </a:moveTo>
                  <a:lnTo>
                    <a:pt x="594" y="281"/>
                  </a:lnTo>
                  <a:lnTo>
                    <a:pt x="719" y="250"/>
                  </a:lnTo>
                  <a:lnTo>
                    <a:pt x="813" y="281"/>
                  </a:lnTo>
                  <a:lnTo>
                    <a:pt x="844" y="250"/>
                  </a:lnTo>
                  <a:lnTo>
                    <a:pt x="844" y="188"/>
                  </a:lnTo>
                  <a:lnTo>
                    <a:pt x="844" y="31"/>
                  </a:lnTo>
                  <a:lnTo>
                    <a:pt x="875" y="0"/>
                  </a:lnTo>
                  <a:lnTo>
                    <a:pt x="938" y="31"/>
                  </a:lnTo>
                  <a:lnTo>
                    <a:pt x="1063" y="0"/>
                  </a:lnTo>
                  <a:lnTo>
                    <a:pt x="1094" y="31"/>
                  </a:lnTo>
                  <a:lnTo>
                    <a:pt x="1156" y="94"/>
                  </a:lnTo>
                  <a:lnTo>
                    <a:pt x="1250" y="31"/>
                  </a:lnTo>
                  <a:lnTo>
                    <a:pt x="1281" y="31"/>
                  </a:lnTo>
                  <a:lnTo>
                    <a:pt x="1344" y="31"/>
                  </a:lnTo>
                  <a:lnTo>
                    <a:pt x="1406" y="94"/>
                  </a:lnTo>
                  <a:lnTo>
                    <a:pt x="1469" y="156"/>
                  </a:lnTo>
                  <a:lnTo>
                    <a:pt x="1500" y="188"/>
                  </a:lnTo>
                  <a:lnTo>
                    <a:pt x="1594" y="250"/>
                  </a:lnTo>
                  <a:lnTo>
                    <a:pt x="1625" y="313"/>
                  </a:lnTo>
                  <a:lnTo>
                    <a:pt x="1656" y="406"/>
                  </a:lnTo>
                  <a:lnTo>
                    <a:pt x="1656" y="500"/>
                  </a:lnTo>
                  <a:lnTo>
                    <a:pt x="1656" y="624"/>
                  </a:lnTo>
                  <a:lnTo>
                    <a:pt x="1719" y="718"/>
                  </a:lnTo>
                  <a:lnTo>
                    <a:pt x="1781" y="780"/>
                  </a:lnTo>
                  <a:lnTo>
                    <a:pt x="1906" y="874"/>
                  </a:lnTo>
                  <a:lnTo>
                    <a:pt x="1938" y="937"/>
                  </a:lnTo>
                  <a:lnTo>
                    <a:pt x="1938" y="968"/>
                  </a:lnTo>
                  <a:lnTo>
                    <a:pt x="1938" y="999"/>
                  </a:lnTo>
                  <a:lnTo>
                    <a:pt x="1906" y="1062"/>
                  </a:lnTo>
                  <a:lnTo>
                    <a:pt x="1781" y="1062"/>
                  </a:lnTo>
                  <a:lnTo>
                    <a:pt x="1719" y="1093"/>
                  </a:lnTo>
                  <a:lnTo>
                    <a:pt x="1750" y="1155"/>
                  </a:lnTo>
                  <a:lnTo>
                    <a:pt x="1781" y="1187"/>
                  </a:lnTo>
                  <a:lnTo>
                    <a:pt x="1781" y="1405"/>
                  </a:lnTo>
                  <a:lnTo>
                    <a:pt x="1781" y="1499"/>
                  </a:lnTo>
                  <a:lnTo>
                    <a:pt x="1719" y="1499"/>
                  </a:lnTo>
                  <a:lnTo>
                    <a:pt x="1656" y="1562"/>
                  </a:lnTo>
                  <a:lnTo>
                    <a:pt x="1625" y="1593"/>
                  </a:lnTo>
                  <a:lnTo>
                    <a:pt x="1625" y="1655"/>
                  </a:lnTo>
                  <a:lnTo>
                    <a:pt x="1625" y="1687"/>
                  </a:lnTo>
                  <a:lnTo>
                    <a:pt x="1594" y="1687"/>
                  </a:lnTo>
                  <a:lnTo>
                    <a:pt x="1563" y="1687"/>
                  </a:lnTo>
                  <a:lnTo>
                    <a:pt x="1438" y="1687"/>
                  </a:lnTo>
                  <a:lnTo>
                    <a:pt x="1375" y="1687"/>
                  </a:lnTo>
                  <a:lnTo>
                    <a:pt x="1281" y="1655"/>
                  </a:lnTo>
                  <a:lnTo>
                    <a:pt x="1250" y="1687"/>
                  </a:lnTo>
                  <a:lnTo>
                    <a:pt x="1156" y="1655"/>
                  </a:lnTo>
                  <a:lnTo>
                    <a:pt x="1094" y="1655"/>
                  </a:lnTo>
                  <a:lnTo>
                    <a:pt x="1063" y="1687"/>
                  </a:lnTo>
                  <a:lnTo>
                    <a:pt x="1063" y="1718"/>
                  </a:lnTo>
                  <a:lnTo>
                    <a:pt x="1031" y="1655"/>
                  </a:lnTo>
                  <a:lnTo>
                    <a:pt x="938" y="1655"/>
                  </a:lnTo>
                  <a:lnTo>
                    <a:pt x="844" y="1655"/>
                  </a:lnTo>
                  <a:lnTo>
                    <a:pt x="719" y="1655"/>
                  </a:lnTo>
                  <a:lnTo>
                    <a:pt x="594" y="1624"/>
                  </a:lnTo>
                  <a:lnTo>
                    <a:pt x="438" y="1624"/>
                  </a:lnTo>
                  <a:lnTo>
                    <a:pt x="312" y="1624"/>
                  </a:lnTo>
                  <a:lnTo>
                    <a:pt x="250" y="1624"/>
                  </a:lnTo>
                  <a:lnTo>
                    <a:pt x="250" y="1655"/>
                  </a:lnTo>
                  <a:lnTo>
                    <a:pt x="188" y="1687"/>
                  </a:lnTo>
                  <a:lnTo>
                    <a:pt x="156" y="1687"/>
                  </a:lnTo>
                  <a:lnTo>
                    <a:pt x="94" y="1624"/>
                  </a:lnTo>
                  <a:lnTo>
                    <a:pt x="0" y="1655"/>
                  </a:lnTo>
                  <a:lnTo>
                    <a:pt x="0" y="1593"/>
                  </a:lnTo>
                  <a:lnTo>
                    <a:pt x="0" y="1468"/>
                  </a:lnTo>
                  <a:lnTo>
                    <a:pt x="31" y="1343"/>
                  </a:lnTo>
                  <a:lnTo>
                    <a:pt x="94" y="1218"/>
                  </a:lnTo>
                  <a:lnTo>
                    <a:pt x="0" y="1124"/>
                  </a:lnTo>
                  <a:lnTo>
                    <a:pt x="0" y="1062"/>
                  </a:lnTo>
                  <a:lnTo>
                    <a:pt x="125" y="968"/>
                  </a:lnTo>
                  <a:lnTo>
                    <a:pt x="156" y="968"/>
                  </a:lnTo>
                  <a:lnTo>
                    <a:pt x="250" y="968"/>
                  </a:lnTo>
                  <a:lnTo>
                    <a:pt x="281" y="937"/>
                  </a:lnTo>
                  <a:lnTo>
                    <a:pt x="312" y="905"/>
                  </a:lnTo>
                  <a:lnTo>
                    <a:pt x="406" y="905"/>
                  </a:lnTo>
                  <a:lnTo>
                    <a:pt x="406" y="874"/>
                  </a:lnTo>
                  <a:lnTo>
                    <a:pt x="406" y="718"/>
                  </a:lnTo>
                  <a:lnTo>
                    <a:pt x="438" y="593"/>
                  </a:lnTo>
                  <a:lnTo>
                    <a:pt x="500" y="500"/>
                  </a:lnTo>
                  <a:lnTo>
                    <a:pt x="531" y="406"/>
                  </a:lnTo>
                  <a:lnTo>
                    <a:pt x="531" y="344"/>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0" name="Freeform 106">
              <a:extLst>
                <a:ext uri="{FF2B5EF4-FFF2-40B4-BE49-F238E27FC236}">
                  <a16:creationId xmlns:a16="http://schemas.microsoft.com/office/drawing/2014/main" id="{44FC1BA2-E435-42A1-950E-2DD1E5DD1C1C}"/>
                </a:ext>
              </a:extLst>
            </p:cNvPr>
            <p:cNvSpPr>
              <a:spLocks noChangeArrowheads="1"/>
            </p:cNvSpPr>
            <p:nvPr/>
          </p:nvSpPr>
          <p:spPr bwMode="auto">
            <a:xfrm>
              <a:off x="3865563" y="4284663"/>
              <a:ext cx="382587" cy="225425"/>
            </a:xfrm>
            <a:custGeom>
              <a:avLst/>
              <a:gdLst>
                <a:gd name="T0" fmla="*/ 0 w 1064"/>
                <a:gd name="T1" fmla="*/ 63 h 626"/>
                <a:gd name="T2" fmla="*/ 63 w 1064"/>
                <a:gd name="T3" fmla="*/ 188 h 626"/>
                <a:gd name="T4" fmla="*/ 125 w 1064"/>
                <a:gd name="T5" fmla="*/ 219 h 626"/>
                <a:gd name="T6" fmla="*/ 188 w 1064"/>
                <a:gd name="T7" fmla="*/ 281 h 626"/>
                <a:gd name="T8" fmla="*/ 219 w 1064"/>
                <a:gd name="T9" fmla="*/ 313 h 626"/>
                <a:gd name="T10" fmla="*/ 313 w 1064"/>
                <a:gd name="T11" fmla="*/ 344 h 626"/>
                <a:gd name="T12" fmla="*/ 375 w 1064"/>
                <a:gd name="T13" fmla="*/ 375 h 626"/>
                <a:gd name="T14" fmla="*/ 406 w 1064"/>
                <a:gd name="T15" fmla="*/ 375 h 626"/>
                <a:gd name="T16" fmla="*/ 406 w 1064"/>
                <a:gd name="T17" fmla="*/ 406 h 626"/>
                <a:gd name="T18" fmla="*/ 438 w 1064"/>
                <a:gd name="T19" fmla="*/ 500 h 626"/>
                <a:gd name="T20" fmla="*/ 531 w 1064"/>
                <a:gd name="T21" fmla="*/ 531 h 626"/>
                <a:gd name="T22" fmla="*/ 594 w 1064"/>
                <a:gd name="T23" fmla="*/ 531 h 626"/>
                <a:gd name="T24" fmla="*/ 656 w 1064"/>
                <a:gd name="T25" fmla="*/ 531 h 626"/>
                <a:gd name="T26" fmla="*/ 688 w 1064"/>
                <a:gd name="T27" fmla="*/ 531 h 626"/>
                <a:gd name="T28" fmla="*/ 688 w 1064"/>
                <a:gd name="T29" fmla="*/ 594 h 626"/>
                <a:gd name="T30" fmla="*/ 750 w 1064"/>
                <a:gd name="T31" fmla="*/ 625 h 626"/>
                <a:gd name="T32" fmla="*/ 844 w 1064"/>
                <a:gd name="T33" fmla="*/ 625 h 626"/>
                <a:gd name="T34" fmla="*/ 938 w 1064"/>
                <a:gd name="T35" fmla="*/ 625 h 626"/>
                <a:gd name="T36" fmla="*/ 938 w 1064"/>
                <a:gd name="T37" fmla="*/ 594 h 626"/>
                <a:gd name="T38" fmla="*/ 969 w 1064"/>
                <a:gd name="T39" fmla="*/ 563 h 626"/>
                <a:gd name="T40" fmla="*/ 969 w 1064"/>
                <a:gd name="T41" fmla="*/ 531 h 626"/>
                <a:gd name="T42" fmla="*/ 1000 w 1064"/>
                <a:gd name="T43" fmla="*/ 500 h 626"/>
                <a:gd name="T44" fmla="*/ 1063 w 1064"/>
                <a:gd name="T45" fmla="*/ 406 h 626"/>
                <a:gd name="T46" fmla="*/ 1000 w 1064"/>
                <a:gd name="T47" fmla="*/ 313 h 626"/>
                <a:gd name="T48" fmla="*/ 1000 w 1064"/>
                <a:gd name="T49" fmla="*/ 281 h 626"/>
                <a:gd name="T50" fmla="*/ 1000 w 1064"/>
                <a:gd name="T51" fmla="*/ 250 h 626"/>
                <a:gd name="T52" fmla="*/ 938 w 1064"/>
                <a:gd name="T53" fmla="*/ 219 h 626"/>
                <a:gd name="T54" fmla="*/ 906 w 1064"/>
                <a:gd name="T55" fmla="*/ 188 h 626"/>
                <a:gd name="T56" fmla="*/ 875 w 1064"/>
                <a:gd name="T57" fmla="*/ 188 h 626"/>
                <a:gd name="T58" fmla="*/ 844 w 1064"/>
                <a:gd name="T59" fmla="*/ 94 h 626"/>
                <a:gd name="T60" fmla="*/ 750 w 1064"/>
                <a:gd name="T61" fmla="*/ 63 h 626"/>
                <a:gd name="T62" fmla="*/ 688 w 1064"/>
                <a:gd name="T63" fmla="*/ 63 h 626"/>
                <a:gd name="T64" fmla="*/ 594 w 1064"/>
                <a:gd name="T65" fmla="*/ 94 h 626"/>
                <a:gd name="T66" fmla="*/ 531 w 1064"/>
                <a:gd name="T67" fmla="*/ 94 h 626"/>
                <a:gd name="T68" fmla="*/ 375 w 1064"/>
                <a:gd name="T69" fmla="*/ 63 h 626"/>
                <a:gd name="T70" fmla="*/ 375 w 1064"/>
                <a:gd name="T71" fmla="*/ 0 h 626"/>
                <a:gd name="T72" fmla="*/ 188 w 1064"/>
                <a:gd name="T73" fmla="*/ 31 h 626"/>
                <a:gd name="T74" fmla="*/ 0 w 1064"/>
                <a:gd name="T75" fmla="*/ 6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4" h="626">
                  <a:moveTo>
                    <a:pt x="0" y="63"/>
                  </a:moveTo>
                  <a:lnTo>
                    <a:pt x="63" y="188"/>
                  </a:lnTo>
                  <a:lnTo>
                    <a:pt x="125" y="219"/>
                  </a:lnTo>
                  <a:lnTo>
                    <a:pt x="188" y="281"/>
                  </a:lnTo>
                  <a:lnTo>
                    <a:pt x="219" y="313"/>
                  </a:lnTo>
                  <a:lnTo>
                    <a:pt x="313" y="344"/>
                  </a:lnTo>
                  <a:lnTo>
                    <a:pt x="375" y="375"/>
                  </a:lnTo>
                  <a:lnTo>
                    <a:pt x="406" y="375"/>
                  </a:lnTo>
                  <a:lnTo>
                    <a:pt x="406" y="406"/>
                  </a:lnTo>
                  <a:lnTo>
                    <a:pt x="438" y="500"/>
                  </a:lnTo>
                  <a:lnTo>
                    <a:pt x="531" y="531"/>
                  </a:lnTo>
                  <a:lnTo>
                    <a:pt x="594" y="531"/>
                  </a:lnTo>
                  <a:lnTo>
                    <a:pt x="656" y="531"/>
                  </a:lnTo>
                  <a:lnTo>
                    <a:pt x="688" y="531"/>
                  </a:lnTo>
                  <a:lnTo>
                    <a:pt x="688" y="594"/>
                  </a:lnTo>
                  <a:lnTo>
                    <a:pt x="750" y="625"/>
                  </a:lnTo>
                  <a:lnTo>
                    <a:pt x="844" y="625"/>
                  </a:lnTo>
                  <a:lnTo>
                    <a:pt x="938" y="625"/>
                  </a:lnTo>
                  <a:lnTo>
                    <a:pt x="938" y="594"/>
                  </a:lnTo>
                  <a:lnTo>
                    <a:pt x="969" y="563"/>
                  </a:lnTo>
                  <a:lnTo>
                    <a:pt x="969" y="531"/>
                  </a:lnTo>
                  <a:lnTo>
                    <a:pt x="1000" y="500"/>
                  </a:lnTo>
                  <a:lnTo>
                    <a:pt x="1063" y="406"/>
                  </a:lnTo>
                  <a:lnTo>
                    <a:pt x="1000" y="313"/>
                  </a:lnTo>
                  <a:lnTo>
                    <a:pt x="1000" y="281"/>
                  </a:lnTo>
                  <a:lnTo>
                    <a:pt x="1000" y="250"/>
                  </a:lnTo>
                  <a:lnTo>
                    <a:pt x="938" y="219"/>
                  </a:lnTo>
                  <a:lnTo>
                    <a:pt x="906" y="188"/>
                  </a:lnTo>
                  <a:lnTo>
                    <a:pt x="875" y="188"/>
                  </a:lnTo>
                  <a:lnTo>
                    <a:pt x="844" y="94"/>
                  </a:lnTo>
                  <a:lnTo>
                    <a:pt x="750" y="63"/>
                  </a:lnTo>
                  <a:lnTo>
                    <a:pt x="688" y="63"/>
                  </a:lnTo>
                  <a:lnTo>
                    <a:pt x="594" y="94"/>
                  </a:lnTo>
                  <a:lnTo>
                    <a:pt x="531" y="94"/>
                  </a:lnTo>
                  <a:lnTo>
                    <a:pt x="375" y="63"/>
                  </a:lnTo>
                  <a:lnTo>
                    <a:pt x="375" y="0"/>
                  </a:lnTo>
                  <a:lnTo>
                    <a:pt x="188" y="31"/>
                  </a:lnTo>
                  <a:lnTo>
                    <a:pt x="0" y="63"/>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1" name="Freeform 107">
              <a:extLst>
                <a:ext uri="{FF2B5EF4-FFF2-40B4-BE49-F238E27FC236}">
                  <a16:creationId xmlns:a16="http://schemas.microsoft.com/office/drawing/2014/main" id="{8D40B5DB-79E2-451D-9341-22BD5CA08719}"/>
                </a:ext>
              </a:extLst>
            </p:cNvPr>
            <p:cNvSpPr>
              <a:spLocks noChangeArrowheads="1"/>
            </p:cNvSpPr>
            <p:nvPr/>
          </p:nvSpPr>
          <p:spPr bwMode="auto">
            <a:xfrm>
              <a:off x="3865563" y="4284663"/>
              <a:ext cx="382587" cy="225425"/>
            </a:xfrm>
            <a:custGeom>
              <a:avLst/>
              <a:gdLst>
                <a:gd name="T0" fmla="*/ 0 w 1064"/>
                <a:gd name="T1" fmla="*/ 63 h 626"/>
                <a:gd name="T2" fmla="*/ 63 w 1064"/>
                <a:gd name="T3" fmla="*/ 188 h 626"/>
                <a:gd name="T4" fmla="*/ 125 w 1064"/>
                <a:gd name="T5" fmla="*/ 219 h 626"/>
                <a:gd name="T6" fmla="*/ 188 w 1064"/>
                <a:gd name="T7" fmla="*/ 281 h 626"/>
                <a:gd name="T8" fmla="*/ 219 w 1064"/>
                <a:gd name="T9" fmla="*/ 313 h 626"/>
                <a:gd name="T10" fmla="*/ 313 w 1064"/>
                <a:gd name="T11" fmla="*/ 344 h 626"/>
                <a:gd name="T12" fmla="*/ 375 w 1064"/>
                <a:gd name="T13" fmla="*/ 375 h 626"/>
                <a:gd name="T14" fmla="*/ 406 w 1064"/>
                <a:gd name="T15" fmla="*/ 375 h 626"/>
                <a:gd name="T16" fmla="*/ 406 w 1064"/>
                <a:gd name="T17" fmla="*/ 406 h 626"/>
                <a:gd name="T18" fmla="*/ 438 w 1064"/>
                <a:gd name="T19" fmla="*/ 500 h 626"/>
                <a:gd name="T20" fmla="*/ 531 w 1064"/>
                <a:gd name="T21" fmla="*/ 531 h 626"/>
                <a:gd name="T22" fmla="*/ 594 w 1064"/>
                <a:gd name="T23" fmla="*/ 531 h 626"/>
                <a:gd name="T24" fmla="*/ 656 w 1064"/>
                <a:gd name="T25" fmla="*/ 531 h 626"/>
                <a:gd name="T26" fmla="*/ 688 w 1064"/>
                <a:gd name="T27" fmla="*/ 531 h 626"/>
                <a:gd name="T28" fmla="*/ 688 w 1064"/>
                <a:gd name="T29" fmla="*/ 594 h 626"/>
                <a:gd name="T30" fmla="*/ 750 w 1064"/>
                <a:gd name="T31" fmla="*/ 625 h 626"/>
                <a:gd name="T32" fmla="*/ 844 w 1064"/>
                <a:gd name="T33" fmla="*/ 625 h 626"/>
                <a:gd name="T34" fmla="*/ 938 w 1064"/>
                <a:gd name="T35" fmla="*/ 625 h 626"/>
                <a:gd name="T36" fmla="*/ 938 w 1064"/>
                <a:gd name="T37" fmla="*/ 594 h 626"/>
                <a:gd name="T38" fmla="*/ 969 w 1064"/>
                <a:gd name="T39" fmla="*/ 563 h 626"/>
                <a:gd name="T40" fmla="*/ 969 w 1064"/>
                <a:gd name="T41" fmla="*/ 531 h 626"/>
                <a:gd name="T42" fmla="*/ 1000 w 1064"/>
                <a:gd name="T43" fmla="*/ 500 h 626"/>
                <a:gd name="T44" fmla="*/ 1063 w 1064"/>
                <a:gd name="T45" fmla="*/ 406 h 626"/>
                <a:gd name="T46" fmla="*/ 1000 w 1064"/>
                <a:gd name="T47" fmla="*/ 313 h 626"/>
                <a:gd name="T48" fmla="*/ 1000 w 1064"/>
                <a:gd name="T49" fmla="*/ 281 h 626"/>
                <a:gd name="T50" fmla="*/ 1000 w 1064"/>
                <a:gd name="T51" fmla="*/ 250 h 626"/>
                <a:gd name="T52" fmla="*/ 938 w 1064"/>
                <a:gd name="T53" fmla="*/ 219 h 626"/>
                <a:gd name="T54" fmla="*/ 906 w 1064"/>
                <a:gd name="T55" fmla="*/ 188 h 626"/>
                <a:gd name="T56" fmla="*/ 875 w 1064"/>
                <a:gd name="T57" fmla="*/ 188 h 626"/>
                <a:gd name="T58" fmla="*/ 844 w 1064"/>
                <a:gd name="T59" fmla="*/ 94 h 626"/>
                <a:gd name="T60" fmla="*/ 750 w 1064"/>
                <a:gd name="T61" fmla="*/ 63 h 626"/>
                <a:gd name="T62" fmla="*/ 688 w 1064"/>
                <a:gd name="T63" fmla="*/ 63 h 626"/>
                <a:gd name="T64" fmla="*/ 594 w 1064"/>
                <a:gd name="T65" fmla="*/ 94 h 626"/>
                <a:gd name="T66" fmla="*/ 531 w 1064"/>
                <a:gd name="T67" fmla="*/ 94 h 626"/>
                <a:gd name="T68" fmla="*/ 375 w 1064"/>
                <a:gd name="T69" fmla="*/ 63 h 626"/>
                <a:gd name="T70" fmla="*/ 375 w 1064"/>
                <a:gd name="T71" fmla="*/ 0 h 626"/>
                <a:gd name="T72" fmla="*/ 188 w 1064"/>
                <a:gd name="T73" fmla="*/ 31 h 626"/>
                <a:gd name="T74" fmla="*/ 0 w 1064"/>
                <a:gd name="T75" fmla="*/ 6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4" h="626">
                  <a:moveTo>
                    <a:pt x="0" y="63"/>
                  </a:moveTo>
                  <a:lnTo>
                    <a:pt x="63" y="188"/>
                  </a:lnTo>
                  <a:lnTo>
                    <a:pt x="125" y="219"/>
                  </a:lnTo>
                  <a:lnTo>
                    <a:pt x="188" y="281"/>
                  </a:lnTo>
                  <a:lnTo>
                    <a:pt x="219" y="313"/>
                  </a:lnTo>
                  <a:lnTo>
                    <a:pt x="313" y="344"/>
                  </a:lnTo>
                  <a:lnTo>
                    <a:pt x="375" y="375"/>
                  </a:lnTo>
                  <a:lnTo>
                    <a:pt x="406" y="375"/>
                  </a:lnTo>
                  <a:lnTo>
                    <a:pt x="406" y="406"/>
                  </a:lnTo>
                  <a:lnTo>
                    <a:pt x="438" y="500"/>
                  </a:lnTo>
                  <a:lnTo>
                    <a:pt x="531" y="531"/>
                  </a:lnTo>
                  <a:lnTo>
                    <a:pt x="594" y="531"/>
                  </a:lnTo>
                  <a:lnTo>
                    <a:pt x="656" y="531"/>
                  </a:lnTo>
                  <a:lnTo>
                    <a:pt x="688" y="531"/>
                  </a:lnTo>
                  <a:lnTo>
                    <a:pt x="688" y="594"/>
                  </a:lnTo>
                  <a:lnTo>
                    <a:pt x="750" y="625"/>
                  </a:lnTo>
                  <a:lnTo>
                    <a:pt x="844" y="625"/>
                  </a:lnTo>
                  <a:lnTo>
                    <a:pt x="938" y="625"/>
                  </a:lnTo>
                  <a:lnTo>
                    <a:pt x="938" y="594"/>
                  </a:lnTo>
                  <a:lnTo>
                    <a:pt x="969" y="563"/>
                  </a:lnTo>
                  <a:lnTo>
                    <a:pt x="969" y="531"/>
                  </a:lnTo>
                  <a:lnTo>
                    <a:pt x="1000" y="500"/>
                  </a:lnTo>
                  <a:lnTo>
                    <a:pt x="1063" y="406"/>
                  </a:lnTo>
                  <a:lnTo>
                    <a:pt x="1000" y="313"/>
                  </a:lnTo>
                  <a:lnTo>
                    <a:pt x="1000" y="281"/>
                  </a:lnTo>
                  <a:lnTo>
                    <a:pt x="1000" y="250"/>
                  </a:lnTo>
                  <a:lnTo>
                    <a:pt x="938" y="219"/>
                  </a:lnTo>
                  <a:lnTo>
                    <a:pt x="906" y="188"/>
                  </a:lnTo>
                  <a:lnTo>
                    <a:pt x="875" y="188"/>
                  </a:lnTo>
                  <a:lnTo>
                    <a:pt x="844" y="94"/>
                  </a:lnTo>
                  <a:lnTo>
                    <a:pt x="750" y="63"/>
                  </a:lnTo>
                  <a:lnTo>
                    <a:pt x="688" y="63"/>
                  </a:lnTo>
                  <a:lnTo>
                    <a:pt x="594" y="94"/>
                  </a:lnTo>
                  <a:lnTo>
                    <a:pt x="531" y="94"/>
                  </a:lnTo>
                  <a:lnTo>
                    <a:pt x="375" y="63"/>
                  </a:lnTo>
                  <a:lnTo>
                    <a:pt x="375" y="0"/>
                  </a:lnTo>
                  <a:lnTo>
                    <a:pt x="188" y="31"/>
                  </a:lnTo>
                  <a:lnTo>
                    <a:pt x="0" y="63"/>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2" name="Freeform 108">
              <a:extLst>
                <a:ext uri="{FF2B5EF4-FFF2-40B4-BE49-F238E27FC236}">
                  <a16:creationId xmlns:a16="http://schemas.microsoft.com/office/drawing/2014/main" id="{37B7EF03-7284-485B-8376-D4818D44EFB3}"/>
                </a:ext>
              </a:extLst>
            </p:cNvPr>
            <p:cNvSpPr>
              <a:spLocks noChangeArrowheads="1"/>
            </p:cNvSpPr>
            <p:nvPr/>
          </p:nvSpPr>
          <p:spPr bwMode="auto">
            <a:xfrm>
              <a:off x="3865563" y="4284663"/>
              <a:ext cx="382587" cy="225425"/>
            </a:xfrm>
            <a:custGeom>
              <a:avLst/>
              <a:gdLst>
                <a:gd name="T0" fmla="*/ 0 w 1064"/>
                <a:gd name="T1" fmla="*/ 63 h 626"/>
                <a:gd name="T2" fmla="*/ 63 w 1064"/>
                <a:gd name="T3" fmla="*/ 188 h 626"/>
                <a:gd name="T4" fmla="*/ 125 w 1064"/>
                <a:gd name="T5" fmla="*/ 219 h 626"/>
                <a:gd name="T6" fmla="*/ 188 w 1064"/>
                <a:gd name="T7" fmla="*/ 281 h 626"/>
                <a:gd name="T8" fmla="*/ 219 w 1064"/>
                <a:gd name="T9" fmla="*/ 313 h 626"/>
                <a:gd name="T10" fmla="*/ 313 w 1064"/>
                <a:gd name="T11" fmla="*/ 344 h 626"/>
                <a:gd name="T12" fmla="*/ 375 w 1064"/>
                <a:gd name="T13" fmla="*/ 375 h 626"/>
                <a:gd name="T14" fmla="*/ 406 w 1064"/>
                <a:gd name="T15" fmla="*/ 375 h 626"/>
                <a:gd name="T16" fmla="*/ 406 w 1064"/>
                <a:gd name="T17" fmla="*/ 406 h 626"/>
                <a:gd name="T18" fmla="*/ 438 w 1064"/>
                <a:gd name="T19" fmla="*/ 500 h 626"/>
                <a:gd name="T20" fmla="*/ 531 w 1064"/>
                <a:gd name="T21" fmla="*/ 531 h 626"/>
                <a:gd name="T22" fmla="*/ 594 w 1064"/>
                <a:gd name="T23" fmla="*/ 531 h 626"/>
                <a:gd name="T24" fmla="*/ 656 w 1064"/>
                <a:gd name="T25" fmla="*/ 531 h 626"/>
                <a:gd name="T26" fmla="*/ 688 w 1064"/>
                <a:gd name="T27" fmla="*/ 531 h 626"/>
                <a:gd name="T28" fmla="*/ 688 w 1064"/>
                <a:gd name="T29" fmla="*/ 594 h 626"/>
                <a:gd name="T30" fmla="*/ 750 w 1064"/>
                <a:gd name="T31" fmla="*/ 625 h 626"/>
                <a:gd name="T32" fmla="*/ 844 w 1064"/>
                <a:gd name="T33" fmla="*/ 625 h 626"/>
                <a:gd name="T34" fmla="*/ 938 w 1064"/>
                <a:gd name="T35" fmla="*/ 625 h 626"/>
                <a:gd name="T36" fmla="*/ 938 w 1064"/>
                <a:gd name="T37" fmla="*/ 594 h 626"/>
                <a:gd name="T38" fmla="*/ 969 w 1064"/>
                <a:gd name="T39" fmla="*/ 563 h 626"/>
                <a:gd name="T40" fmla="*/ 969 w 1064"/>
                <a:gd name="T41" fmla="*/ 531 h 626"/>
                <a:gd name="T42" fmla="*/ 1000 w 1064"/>
                <a:gd name="T43" fmla="*/ 500 h 626"/>
                <a:gd name="T44" fmla="*/ 1063 w 1064"/>
                <a:gd name="T45" fmla="*/ 406 h 626"/>
                <a:gd name="T46" fmla="*/ 1000 w 1064"/>
                <a:gd name="T47" fmla="*/ 313 h 626"/>
                <a:gd name="T48" fmla="*/ 1000 w 1064"/>
                <a:gd name="T49" fmla="*/ 281 h 626"/>
                <a:gd name="T50" fmla="*/ 1000 w 1064"/>
                <a:gd name="T51" fmla="*/ 250 h 626"/>
                <a:gd name="T52" fmla="*/ 938 w 1064"/>
                <a:gd name="T53" fmla="*/ 219 h 626"/>
                <a:gd name="T54" fmla="*/ 906 w 1064"/>
                <a:gd name="T55" fmla="*/ 188 h 626"/>
                <a:gd name="T56" fmla="*/ 875 w 1064"/>
                <a:gd name="T57" fmla="*/ 188 h 626"/>
                <a:gd name="T58" fmla="*/ 844 w 1064"/>
                <a:gd name="T59" fmla="*/ 94 h 626"/>
                <a:gd name="T60" fmla="*/ 750 w 1064"/>
                <a:gd name="T61" fmla="*/ 63 h 626"/>
                <a:gd name="T62" fmla="*/ 688 w 1064"/>
                <a:gd name="T63" fmla="*/ 63 h 626"/>
                <a:gd name="T64" fmla="*/ 594 w 1064"/>
                <a:gd name="T65" fmla="*/ 94 h 626"/>
                <a:gd name="T66" fmla="*/ 531 w 1064"/>
                <a:gd name="T67" fmla="*/ 94 h 626"/>
                <a:gd name="T68" fmla="*/ 375 w 1064"/>
                <a:gd name="T69" fmla="*/ 63 h 626"/>
                <a:gd name="T70" fmla="*/ 375 w 1064"/>
                <a:gd name="T71" fmla="*/ 0 h 626"/>
                <a:gd name="T72" fmla="*/ 188 w 1064"/>
                <a:gd name="T73" fmla="*/ 31 h 626"/>
                <a:gd name="T74" fmla="*/ 0 w 1064"/>
                <a:gd name="T75" fmla="*/ 6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4" h="626">
                  <a:moveTo>
                    <a:pt x="0" y="63"/>
                  </a:moveTo>
                  <a:lnTo>
                    <a:pt x="63" y="188"/>
                  </a:lnTo>
                  <a:lnTo>
                    <a:pt x="125" y="219"/>
                  </a:lnTo>
                  <a:lnTo>
                    <a:pt x="188" y="281"/>
                  </a:lnTo>
                  <a:lnTo>
                    <a:pt x="219" y="313"/>
                  </a:lnTo>
                  <a:lnTo>
                    <a:pt x="313" y="344"/>
                  </a:lnTo>
                  <a:lnTo>
                    <a:pt x="375" y="375"/>
                  </a:lnTo>
                  <a:lnTo>
                    <a:pt x="406" y="375"/>
                  </a:lnTo>
                  <a:lnTo>
                    <a:pt x="406" y="406"/>
                  </a:lnTo>
                  <a:lnTo>
                    <a:pt x="438" y="500"/>
                  </a:lnTo>
                  <a:lnTo>
                    <a:pt x="531" y="531"/>
                  </a:lnTo>
                  <a:lnTo>
                    <a:pt x="594" y="531"/>
                  </a:lnTo>
                  <a:lnTo>
                    <a:pt x="656" y="531"/>
                  </a:lnTo>
                  <a:lnTo>
                    <a:pt x="688" y="531"/>
                  </a:lnTo>
                  <a:lnTo>
                    <a:pt x="688" y="594"/>
                  </a:lnTo>
                  <a:lnTo>
                    <a:pt x="750" y="625"/>
                  </a:lnTo>
                  <a:lnTo>
                    <a:pt x="844" y="625"/>
                  </a:lnTo>
                  <a:lnTo>
                    <a:pt x="938" y="625"/>
                  </a:lnTo>
                  <a:lnTo>
                    <a:pt x="938" y="594"/>
                  </a:lnTo>
                  <a:lnTo>
                    <a:pt x="969" y="563"/>
                  </a:lnTo>
                  <a:lnTo>
                    <a:pt x="969" y="531"/>
                  </a:lnTo>
                  <a:lnTo>
                    <a:pt x="1000" y="500"/>
                  </a:lnTo>
                  <a:lnTo>
                    <a:pt x="1063" y="406"/>
                  </a:lnTo>
                  <a:lnTo>
                    <a:pt x="1000" y="313"/>
                  </a:lnTo>
                  <a:lnTo>
                    <a:pt x="1000" y="281"/>
                  </a:lnTo>
                  <a:lnTo>
                    <a:pt x="1000" y="250"/>
                  </a:lnTo>
                  <a:lnTo>
                    <a:pt x="938" y="219"/>
                  </a:lnTo>
                  <a:lnTo>
                    <a:pt x="906" y="188"/>
                  </a:lnTo>
                  <a:lnTo>
                    <a:pt x="875" y="188"/>
                  </a:lnTo>
                  <a:lnTo>
                    <a:pt x="844" y="94"/>
                  </a:lnTo>
                  <a:lnTo>
                    <a:pt x="750" y="63"/>
                  </a:lnTo>
                  <a:lnTo>
                    <a:pt x="688" y="63"/>
                  </a:lnTo>
                  <a:lnTo>
                    <a:pt x="594" y="94"/>
                  </a:lnTo>
                  <a:lnTo>
                    <a:pt x="531" y="94"/>
                  </a:lnTo>
                  <a:lnTo>
                    <a:pt x="375" y="63"/>
                  </a:lnTo>
                  <a:lnTo>
                    <a:pt x="375" y="0"/>
                  </a:lnTo>
                  <a:lnTo>
                    <a:pt x="188" y="31"/>
                  </a:lnTo>
                  <a:lnTo>
                    <a:pt x="0" y="63"/>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3" name="Freeform 109">
              <a:extLst>
                <a:ext uri="{FF2B5EF4-FFF2-40B4-BE49-F238E27FC236}">
                  <a16:creationId xmlns:a16="http://schemas.microsoft.com/office/drawing/2014/main" id="{67E91E55-0841-4253-8C98-FCDE7AD067E4}"/>
                </a:ext>
              </a:extLst>
            </p:cNvPr>
            <p:cNvSpPr>
              <a:spLocks noChangeArrowheads="1"/>
            </p:cNvSpPr>
            <p:nvPr/>
          </p:nvSpPr>
          <p:spPr bwMode="auto">
            <a:xfrm>
              <a:off x="4618038" y="4587875"/>
              <a:ext cx="652462" cy="315913"/>
            </a:xfrm>
            <a:custGeom>
              <a:avLst/>
              <a:gdLst>
                <a:gd name="T0" fmla="*/ 94 w 1812"/>
                <a:gd name="T1" fmla="*/ 781 h 876"/>
                <a:gd name="T2" fmla="*/ 0 w 1812"/>
                <a:gd name="T3" fmla="*/ 719 h 876"/>
                <a:gd name="T4" fmla="*/ 31 w 1812"/>
                <a:gd name="T5" fmla="*/ 625 h 876"/>
                <a:gd name="T6" fmla="*/ 187 w 1812"/>
                <a:gd name="T7" fmla="*/ 531 h 876"/>
                <a:gd name="T8" fmla="*/ 312 w 1812"/>
                <a:gd name="T9" fmla="*/ 469 h 876"/>
                <a:gd name="T10" fmla="*/ 406 w 1812"/>
                <a:gd name="T11" fmla="*/ 406 h 876"/>
                <a:gd name="T12" fmla="*/ 625 w 1812"/>
                <a:gd name="T13" fmla="*/ 469 h 876"/>
                <a:gd name="T14" fmla="*/ 687 w 1812"/>
                <a:gd name="T15" fmla="*/ 531 h 876"/>
                <a:gd name="T16" fmla="*/ 719 w 1812"/>
                <a:gd name="T17" fmla="*/ 469 h 876"/>
                <a:gd name="T18" fmla="*/ 687 w 1812"/>
                <a:gd name="T19" fmla="*/ 344 h 876"/>
                <a:gd name="T20" fmla="*/ 719 w 1812"/>
                <a:gd name="T21" fmla="*/ 281 h 876"/>
                <a:gd name="T22" fmla="*/ 781 w 1812"/>
                <a:gd name="T23" fmla="*/ 250 h 876"/>
                <a:gd name="T24" fmla="*/ 875 w 1812"/>
                <a:gd name="T25" fmla="*/ 94 h 876"/>
                <a:gd name="T26" fmla="*/ 969 w 1812"/>
                <a:gd name="T27" fmla="*/ 94 h 876"/>
                <a:gd name="T28" fmla="*/ 1062 w 1812"/>
                <a:gd name="T29" fmla="*/ 125 h 876"/>
                <a:gd name="T30" fmla="*/ 1219 w 1812"/>
                <a:gd name="T31" fmla="*/ 31 h 876"/>
                <a:gd name="T32" fmla="*/ 1374 w 1812"/>
                <a:gd name="T33" fmla="*/ 31 h 876"/>
                <a:gd name="T34" fmla="*/ 1561 w 1812"/>
                <a:gd name="T35" fmla="*/ 94 h 876"/>
                <a:gd name="T36" fmla="*/ 1780 w 1812"/>
                <a:gd name="T37" fmla="*/ 62 h 876"/>
                <a:gd name="T38" fmla="*/ 1718 w 1812"/>
                <a:gd name="T39" fmla="*/ 125 h 876"/>
                <a:gd name="T40" fmla="*/ 1780 w 1812"/>
                <a:gd name="T41" fmla="*/ 219 h 876"/>
                <a:gd name="T42" fmla="*/ 1780 w 1812"/>
                <a:gd name="T43" fmla="*/ 312 h 876"/>
                <a:gd name="T44" fmla="*/ 1780 w 1812"/>
                <a:gd name="T45" fmla="*/ 375 h 876"/>
                <a:gd name="T46" fmla="*/ 1780 w 1812"/>
                <a:gd name="T47" fmla="*/ 500 h 876"/>
                <a:gd name="T48" fmla="*/ 1593 w 1812"/>
                <a:gd name="T49" fmla="*/ 625 h 876"/>
                <a:gd name="T50" fmla="*/ 1561 w 1812"/>
                <a:gd name="T51" fmla="*/ 656 h 876"/>
                <a:gd name="T52" fmla="*/ 1405 w 1812"/>
                <a:gd name="T53" fmla="*/ 719 h 876"/>
                <a:gd name="T54" fmla="*/ 1280 w 1812"/>
                <a:gd name="T55" fmla="*/ 719 h 876"/>
                <a:gd name="T56" fmla="*/ 1156 w 1812"/>
                <a:gd name="T57" fmla="*/ 812 h 876"/>
                <a:gd name="T58" fmla="*/ 969 w 1812"/>
                <a:gd name="T59" fmla="*/ 781 h 876"/>
                <a:gd name="T60" fmla="*/ 906 w 1812"/>
                <a:gd name="T61" fmla="*/ 812 h 876"/>
                <a:gd name="T62" fmla="*/ 875 w 1812"/>
                <a:gd name="T63" fmla="*/ 875 h 876"/>
                <a:gd name="T64" fmla="*/ 750 w 1812"/>
                <a:gd name="T65" fmla="*/ 875 h 876"/>
                <a:gd name="T66" fmla="*/ 562 w 1812"/>
                <a:gd name="T67" fmla="*/ 875 h 876"/>
                <a:gd name="T68" fmla="*/ 469 w 1812"/>
                <a:gd name="T69" fmla="*/ 844 h 876"/>
                <a:gd name="T70" fmla="*/ 344 w 1812"/>
                <a:gd name="T71" fmla="*/ 844 h 876"/>
                <a:gd name="T72" fmla="*/ 250 w 1812"/>
                <a:gd name="T73" fmla="*/ 781 h 876"/>
                <a:gd name="T74" fmla="*/ 156 w 1812"/>
                <a:gd name="T75" fmla="*/ 812 h 876"/>
                <a:gd name="T76" fmla="*/ 94 w 1812"/>
                <a:gd name="T77" fmla="*/ 781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2" h="876">
                  <a:moveTo>
                    <a:pt x="94" y="781"/>
                  </a:moveTo>
                  <a:lnTo>
                    <a:pt x="94" y="781"/>
                  </a:lnTo>
                  <a:lnTo>
                    <a:pt x="31" y="750"/>
                  </a:lnTo>
                  <a:lnTo>
                    <a:pt x="0" y="719"/>
                  </a:lnTo>
                  <a:lnTo>
                    <a:pt x="0" y="656"/>
                  </a:lnTo>
                  <a:lnTo>
                    <a:pt x="31" y="625"/>
                  </a:lnTo>
                  <a:lnTo>
                    <a:pt x="125" y="531"/>
                  </a:lnTo>
                  <a:lnTo>
                    <a:pt x="187" y="531"/>
                  </a:lnTo>
                  <a:lnTo>
                    <a:pt x="250" y="500"/>
                  </a:lnTo>
                  <a:lnTo>
                    <a:pt x="312" y="469"/>
                  </a:lnTo>
                  <a:lnTo>
                    <a:pt x="344" y="406"/>
                  </a:lnTo>
                  <a:lnTo>
                    <a:pt x="406" y="406"/>
                  </a:lnTo>
                  <a:lnTo>
                    <a:pt x="531" y="406"/>
                  </a:lnTo>
                  <a:lnTo>
                    <a:pt x="625" y="469"/>
                  </a:lnTo>
                  <a:lnTo>
                    <a:pt x="656" y="500"/>
                  </a:lnTo>
                  <a:lnTo>
                    <a:pt x="687" y="531"/>
                  </a:lnTo>
                  <a:lnTo>
                    <a:pt x="719" y="500"/>
                  </a:lnTo>
                  <a:lnTo>
                    <a:pt x="719" y="469"/>
                  </a:lnTo>
                  <a:lnTo>
                    <a:pt x="719" y="406"/>
                  </a:lnTo>
                  <a:lnTo>
                    <a:pt x="687" y="344"/>
                  </a:lnTo>
                  <a:lnTo>
                    <a:pt x="656" y="312"/>
                  </a:lnTo>
                  <a:lnTo>
                    <a:pt x="719" y="281"/>
                  </a:lnTo>
                  <a:lnTo>
                    <a:pt x="750" y="250"/>
                  </a:lnTo>
                  <a:lnTo>
                    <a:pt x="781" y="250"/>
                  </a:lnTo>
                  <a:lnTo>
                    <a:pt x="781" y="187"/>
                  </a:lnTo>
                  <a:lnTo>
                    <a:pt x="875" y="94"/>
                  </a:lnTo>
                  <a:lnTo>
                    <a:pt x="906" y="62"/>
                  </a:lnTo>
                  <a:lnTo>
                    <a:pt x="969" y="94"/>
                  </a:lnTo>
                  <a:lnTo>
                    <a:pt x="1000" y="125"/>
                  </a:lnTo>
                  <a:lnTo>
                    <a:pt x="1062" y="125"/>
                  </a:lnTo>
                  <a:lnTo>
                    <a:pt x="1156" y="125"/>
                  </a:lnTo>
                  <a:lnTo>
                    <a:pt x="1219" y="31"/>
                  </a:lnTo>
                  <a:lnTo>
                    <a:pt x="1280" y="0"/>
                  </a:lnTo>
                  <a:lnTo>
                    <a:pt x="1374" y="31"/>
                  </a:lnTo>
                  <a:lnTo>
                    <a:pt x="1499" y="62"/>
                  </a:lnTo>
                  <a:lnTo>
                    <a:pt x="1561" y="94"/>
                  </a:lnTo>
                  <a:lnTo>
                    <a:pt x="1686" y="62"/>
                  </a:lnTo>
                  <a:lnTo>
                    <a:pt x="1780" y="62"/>
                  </a:lnTo>
                  <a:lnTo>
                    <a:pt x="1718" y="94"/>
                  </a:lnTo>
                  <a:lnTo>
                    <a:pt x="1718" y="125"/>
                  </a:lnTo>
                  <a:lnTo>
                    <a:pt x="1718" y="187"/>
                  </a:lnTo>
                  <a:lnTo>
                    <a:pt x="1780" y="219"/>
                  </a:lnTo>
                  <a:lnTo>
                    <a:pt x="1811" y="312"/>
                  </a:lnTo>
                  <a:lnTo>
                    <a:pt x="1780" y="312"/>
                  </a:lnTo>
                  <a:lnTo>
                    <a:pt x="1780" y="344"/>
                  </a:lnTo>
                  <a:lnTo>
                    <a:pt x="1780" y="375"/>
                  </a:lnTo>
                  <a:lnTo>
                    <a:pt x="1780" y="406"/>
                  </a:lnTo>
                  <a:lnTo>
                    <a:pt x="1780" y="500"/>
                  </a:lnTo>
                  <a:lnTo>
                    <a:pt x="1686" y="594"/>
                  </a:lnTo>
                  <a:lnTo>
                    <a:pt x="1593" y="625"/>
                  </a:lnTo>
                  <a:lnTo>
                    <a:pt x="1593" y="656"/>
                  </a:lnTo>
                  <a:lnTo>
                    <a:pt x="1561" y="656"/>
                  </a:lnTo>
                  <a:lnTo>
                    <a:pt x="1530" y="719"/>
                  </a:lnTo>
                  <a:lnTo>
                    <a:pt x="1405" y="719"/>
                  </a:lnTo>
                  <a:lnTo>
                    <a:pt x="1311" y="719"/>
                  </a:lnTo>
                  <a:lnTo>
                    <a:pt x="1280" y="719"/>
                  </a:lnTo>
                  <a:lnTo>
                    <a:pt x="1219" y="750"/>
                  </a:lnTo>
                  <a:lnTo>
                    <a:pt x="1156" y="812"/>
                  </a:lnTo>
                  <a:lnTo>
                    <a:pt x="1000" y="812"/>
                  </a:lnTo>
                  <a:lnTo>
                    <a:pt x="969" y="781"/>
                  </a:lnTo>
                  <a:lnTo>
                    <a:pt x="906" y="781"/>
                  </a:lnTo>
                  <a:lnTo>
                    <a:pt x="906" y="812"/>
                  </a:lnTo>
                  <a:lnTo>
                    <a:pt x="906" y="844"/>
                  </a:lnTo>
                  <a:lnTo>
                    <a:pt x="875" y="875"/>
                  </a:lnTo>
                  <a:lnTo>
                    <a:pt x="781" y="875"/>
                  </a:lnTo>
                  <a:lnTo>
                    <a:pt x="750" y="875"/>
                  </a:lnTo>
                  <a:lnTo>
                    <a:pt x="656" y="875"/>
                  </a:lnTo>
                  <a:lnTo>
                    <a:pt x="562" y="875"/>
                  </a:lnTo>
                  <a:lnTo>
                    <a:pt x="531" y="875"/>
                  </a:lnTo>
                  <a:lnTo>
                    <a:pt x="469" y="844"/>
                  </a:lnTo>
                  <a:lnTo>
                    <a:pt x="375" y="844"/>
                  </a:lnTo>
                  <a:lnTo>
                    <a:pt x="344" y="844"/>
                  </a:lnTo>
                  <a:lnTo>
                    <a:pt x="250" y="812"/>
                  </a:lnTo>
                  <a:lnTo>
                    <a:pt x="250" y="781"/>
                  </a:lnTo>
                  <a:lnTo>
                    <a:pt x="250" y="812"/>
                  </a:lnTo>
                  <a:lnTo>
                    <a:pt x="156" y="812"/>
                  </a:lnTo>
                  <a:lnTo>
                    <a:pt x="94" y="812"/>
                  </a:lnTo>
                  <a:lnTo>
                    <a:pt x="94" y="781"/>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4" name="Freeform 110">
              <a:extLst>
                <a:ext uri="{FF2B5EF4-FFF2-40B4-BE49-F238E27FC236}">
                  <a16:creationId xmlns:a16="http://schemas.microsoft.com/office/drawing/2014/main" id="{685D29C0-A4EA-475C-BBE6-3C610681783D}"/>
                </a:ext>
              </a:extLst>
            </p:cNvPr>
            <p:cNvSpPr>
              <a:spLocks noChangeArrowheads="1"/>
            </p:cNvSpPr>
            <p:nvPr/>
          </p:nvSpPr>
          <p:spPr bwMode="auto">
            <a:xfrm>
              <a:off x="4618038" y="4587875"/>
              <a:ext cx="652462" cy="315913"/>
            </a:xfrm>
            <a:custGeom>
              <a:avLst/>
              <a:gdLst>
                <a:gd name="T0" fmla="*/ 94 w 1812"/>
                <a:gd name="T1" fmla="*/ 781 h 876"/>
                <a:gd name="T2" fmla="*/ 0 w 1812"/>
                <a:gd name="T3" fmla="*/ 719 h 876"/>
                <a:gd name="T4" fmla="*/ 31 w 1812"/>
                <a:gd name="T5" fmla="*/ 625 h 876"/>
                <a:gd name="T6" fmla="*/ 187 w 1812"/>
                <a:gd name="T7" fmla="*/ 531 h 876"/>
                <a:gd name="T8" fmla="*/ 312 w 1812"/>
                <a:gd name="T9" fmla="*/ 469 h 876"/>
                <a:gd name="T10" fmla="*/ 406 w 1812"/>
                <a:gd name="T11" fmla="*/ 406 h 876"/>
                <a:gd name="T12" fmla="*/ 625 w 1812"/>
                <a:gd name="T13" fmla="*/ 469 h 876"/>
                <a:gd name="T14" fmla="*/ 687 w 1812"/>
                <a:gd name="T15" fmla="*/ 531 h 876"/>
                <a:gd name="T16" fmla="*/ 719 w 1812"/>
                <a:gd name="T17" fmla="*/ 469 h 876"/>
                <a:gd name="T18" fmla="*/ 687 w 1812"/>
                <a:gd name="T19" fmla="*/ 344 h 876"/>
                <a:gd name="T20" fmla="*/ 719 w 1812"/>
                <a:gd name="T21" fmla="*/ 281 h 876"/>
                <a:gd name="T22" fmla="*/ 781 w 1812"/>
                <a:gd name="T23" fmla="*/ 250 h 876"/>
                <a:gd name="T24" fmla="*/ 875 w 1812"/>
                <a:gd name="T25" fmla="*/ 94 h 876"/>
                <a:gd name="T26" fmla="*/ 969 w 1812"/>
                <a:gd name="T27" fmla="*/ 94 h 876"/>
                <a:gd name="T28" fmla="*/ 1062 w 1812"/>
                <a:gd name="T29" fmla="*/ 125 h 876"/>
                <a:gd name="T30" fmla="*/ 1219 w 1812"/>
                <a:gd name="T31" fmla="*/ 31 h 876"/>
                <a:gd name="T32" fmla="*/ 1374 w 1812"/>
                <a:gd name="T33" fmla="*/ 31 h 876"/>
                <a:gd name="T34" fmla="*/ 1561 w 1812"/>
                <a:gd name="T35" fmla="*/ 94 h 876"/>
                <a:gd name="T36" fmla="*/ 1780 w 1812"/>
                <a:gd name="T37" fmla="*/ 62 h 876"/>
                <a:gd name="T38" fmla="*/ 1718 w 1812"/>
                <a:gd name="T39" fmla="*/ 125 h 876"/>
                <a:gd name="T40" fmla="*/ 1780 w 1812"/>
                <a:gd name="T41" fmla="*/ 219 h 876"/>
                <a:gd name="T42" fmla="*/ 1780 w 1812"/>
                <a:gd name="T43" fmla="*/ 312 h 876"/>
                <a:gd name="T44" fmla="*/ 1780 w 1812"/>
                <a:gd name="T45" fmla="*/ 375 h 876"/>
                <a:gd name="T46" fmla="*/ 1780 w 1812"/>
                <a:gd name="T47" fmla="*/ 500 h 876"/>
                <a:gd name="T48" fmla="*/ 1593 w 1812"/>
                <a:gd name="T49" fmla="*/ 625 h 876"/>
                <a:gd name="T50" fmla="*/ 1561 w 1812"/>
                <a:gd name="T51" fmla="*/ 656 h 876"/>
                <a:gd name="T52" fmla="*/ 1405 w 1812"/>
                <a:gd name="T53" fmla="*/ 719 h 876"/>
                <a:gd name="T54" fmla="*/ 1280 w 1812"/>
                <a:gd name="T55" fmla="*/ 719 h 876"/>
                <a:gd name="T56" fmla="*/ 1156 w 1812"/>
                <a:gd name="T57" fmla="*/ 812 h 876"/>
                <a:gd name="T58" fmla="*/ 969 w 1812"/>
                <a:gd name="T59" fmla="*/ 781 h 876"/>
                <a:gd name="T60" fmla="*/ 906 w 1812"/>
                <a:gd name="T61" fmla="*/ 812 h 876"/>
                <a:gd name="T62" fmla="*/ 875 w 1812"/>
                <a:gd name="T63" fmla="*/ 875 h 876"/>
                <a:gd name="T64" fmla="*/ 750 w 1812"/>
                <a:gd name="T65" fmla="*/ 875 h 876"/>
                <a:gd name="T66" fmla="*/ 562 w 1812"/>
                <a:gd name="T67" fmla="*/ 875 h 876"/>
                <a:gd name="T68" fmla="*/ 469 w 1812"/>
                <a:gd name="T69" fmla="*/ 844 h 876"/>
                <a:gd name="T70" fmla="*/ 344 w 1812"/>
                <a:gd name="T71" fmla="*/ 844 h 876"/>
                <a:gd name="T72" fmla="*/ 250 w 1812"/>
                <a:gd name="T73" fmla="*/ 781 h 876"/>
                <a:gd name="T74" fmla="*/ 156 w 1812"/>
                <a:gd name="T75" fmla="*/ 812 h 876"/>
                <a:gd name="T76" fmla="*/ 94 w 1812"/>
                <a:gd name="T77" fmla="*/ 781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2" h="876">
                  <a:moveTo>
                    <a:pt x="94" y="781"/>
                  </a:moveTo>
                  <a:lnTo>
                    <a:pt x="94" y="781"/>
                  </a:lnTo>
                  <a:lnTo>
                    <a:pt x="31" y="750"/>
                  </a:lnTo>
                  <a:lnTo>
                    <a:pt x="0" y="719"/>
                  </a:lnTo>
                  <a:lnTo>
                    <a:pt x="0" y="656"/>
                  </a:lnTo>
                  <a:lnTo>
                    <a:pt x="31" y="625"/>
                  </a:lnTo>
                  <a:lnTo>
                    <a:pt x="125" y="531"/>
                  </a:lnTo>
                  <a:lnTo>
                    <a:pt x="187" y="531"/>
                  </a:lnTo>
                  <a:lnTo>
                    <a:pt x="250" y="500"/>
                  </a:lnTo>
                  <a:lnTo>
                    <a:pt x="312" y="469"/>
                  </a:lnTo>
                  <a:lnTo>
                    <a:pt x="344" y="406"/>
                  </a:lnTo>
                  <a:lnTo>
                    <a:pt x="406" y="406"/>
                  </a:lnTo>
                  <a:lnTo>
                    <a:pt x="531" y="406"/>
                  </a:lnTo>
                  <a:lnTo>
                    <a:pt x="625" y="469"/>
                  </a:lnTo>
                  <a:lnTo>
                    <a:pt x="656" y="500"/>
                  </a:lnTo>
                  <a:lnTo>
                    <a:pt x="687" y="531"/>
                  </a:lnTo>
                  <a:lnTo>
                    <a:pt x="719" y="500"/>
                  </a:lnTo>
                  <a:lnTo>
                    <a:pt x="719" y="469"/>
                  </a:lnTo>
                  <a:lnTo>
                    <a:pt x="719" y="406"/>
                  </a:lnTo>
                  <a:lnTo>
                    <a:pt x="687" y="344"/>
                  </a:lnTo>
                  <a:lnTo>
                    <a:pt x="656" y="312"/>
                  </a:lnTo>
                  <a:lnTo>
                    <a:pt x="719" y="281"/>
                  </a:lnTo>
                  <a:lnTo>
                    <a:pt x="750" y="250"/>
                  </a:lnTo>
                  <a:lnTo>
                    <a:pt x="781" y="250"/>
                  </a:lnTo>
                  <a:lnTo>
                    <a:pt x="781" y="187"/>
                  </a:lnTo>
                  <a:lnTo>
                    <a:pt x="875" y="94"/>
                  </a:lnTo>
                  <a:lnTo>
                    <a:pt x="906" y="62"/>
                  </a:lnTo>
                  <a:lnTo>
                    <a:pt x="969" y="94"/>
                  </a:lnTo>
                  <a:lnTo>
                    <a:pt x="1000" y="125"/>
                  </a:lnTo>
                  <a:lnTo>
                    <a:pt x="1062" y="125"/>
                  </a:lnTo>
                  <a:lnTo>
                    <a:pt x="1156" y="125"/>
                  </a:lnTo>
                  <a:lnTo>
                    <a:pt x="1219" y="31"/>
                  </a:lnTo>
                  <a:lnTo>
                    <a:pt x="1280" y="0"/>
                  </a:lnTo>
                  <a:lnTo>
                    <a:pt x="1374" y="31"/>
                  </a:lnTo>
                  <a:lnTo>
                    <a:pt x="1499" y="62"/>
                  </a:lnTo>
                  <a:lnTo>
                    <a:pt x="1561" y="94"/>
                  </a:lnTo>
                  <a:lnTo>
                    <a:pt x="1686" y="62"/>
                  </a:lnTo>
                  <a:lnTo>
                    <a:pt x="1780" y="62"/>
                  </a:lnTo>
                  <a:lnTo>
                    <a:pt x="1718" y="94"/>
                  </a:lnTo>
                  <a:lnTo>
                    <a:pt x="1718" y="125"/>
                  </a:lnTo>
                  <a:lnTo>
                    <a:pt x="1718" y="187"/>
                  </a:lnTo>
                  <a:lnTo>
                    <a:pt x="1780" y="219"/>
                  </a:lnTo>
                  <a:lnTo>
                    <a:pt x="1811" y="312"/>
                  </a:lnTo>
                  <a:lnTo>
                    <a:pt x="1780" y="312"/>
                  </a:lnTo>
                  <a:lnTo>
                    <a:pt x="1780" y="344"/>
                  </a:lnTo>
                  <a:lnTo>
                    <a:pt x="1780" y="375"/>
                  </a:lnTo>
                  <a:lnTo>
                    <a:pt x="1780" y="406"/>
                  </a:lnTo>
                  <a:lnTo>
                    <a:pt x="1780" y="500"/>
                  </a:lnTo>
                  <a:lnTo>
                    <a:pt x="1686" y="594"/>
                  </a:lnTo>
                  <a:lnTo>
                    <a:pt x="1593" y="625"/>
                  </a:lnTo>
                  <a:lnTo>
                    <a:pt x="1593" y="656"/>
                  </a:lnTo>
                  <a:lnTo>
                    <a:pt x="1561" y="656"/>
                  </a:lnTo>
                  <a:lnTo>
                    <a:pt x="1530" y="719"/>
                  </a:lnTo>
                  <a:lnTo>
                    <a:pt x="1405" y="719"/>
                  </a:lnTo>
                  <a:lnTo>
                    <a:pt x="1311" y="719"/>
                  </a:lnTo>
                  <a:lnTo>
                    <a:pt x="1280" y="719"/>
                  </a:lnTo>
                  <a:lnTo>
                    <a:pt x="1219" y="750"/>
                  </a:lnTo>
                  <a:lnTo>
                    <a:pt x="1156" y="812"/>
                  </a:lnTo>
                  <a:lnTo>
                    <a:pt x="1000" y="812"/>
                  </a:lnTo>
                  <a:lnTo>
                    <a:pt x="969" y="781"/>
                  </a:lnTo>
                  <a:lnTo>
                    <a:pt x="906" y="781"/>
                  </a:lnTo>
                  <a:lnTo>
                    <a:pt x="906" y="812"/>
                  </a:lnTo>
                  <a:lnTo>
                    <a:pt x="906" y="844"/>
                  </a:lnTo>
                  <a:lnTo>
                    <a:pt x="875" y="875"/>
                  </a:lnTo>
                  <a:lnTo>
                    <a:pt x="781" y="875"/>
                  </a:lnTo>
                  <a:lnTo>
                    <a:pt x="750" y="875"/>
                  </a:lnTo>
                  <a:lnTo>
                    <a:pt x="656" y="875"/>
                  </a:lnTo>
                  <a:lnTo>
                    <a:pt x="562" y="875"/>
                  </a:lnTo>
                  <a:lnTo>
                    <a:pt x="531" y="875"/>
                  </a:lnTo>
                  <a:lnTo>
                    <a:pt x="469" y="844"/>
                  </a:lnTo>
                  <a:lnTo>
                    <a:pt x="375" y="844"/>
                  </a:lnTo>
                  <a:lnTo>
                    <a:pt x="344" y="844"/>
                  </a:lnTo>
                  <a:lnTo>
                    <a:pt x="250" y="812"/>
                  </a:lnTo>
                  <a:lnTo>
                    <a:pt x="250" y="781"/>
                  </a:lnTo>
                  <a:lnTo>
                    <a:pt x="250" y="812"/>
                  </a:lnTo>
                  <a:lnTo>
                    <a:pt x="156" y="812"/>
                  </a:lnTo>
                  <a:lnTo>
                    <a:pt x="94" y="812"/>
                  </a:lnTo>
                  <a:lnTo>
                    <a:pt x="94" y="781"/>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5" name="Freeform 111">
              <a:extLst>
                <a:ext uri="{FF2B5EF4-FFF2-40B4-BE49-F238E27FC236}">
                  <a16:creationId xmlns:a16="http://schemas.microsoft.com/office/drawing/2014/main" id="{FDDA24A7-9269-4C77-BC8D-1D4746467C32}"/>
                </a:ext>
              </a:extLst>
            </p:cNvPr>
            <p:cNvSpPr>
              <a:spLocks noChangeArrowheads="1"/>
            </p:cNvSpPr>
            <p:nvPr/>
          </p:nvSpPr>
          <p:spPr bwMode="auto">
            <a:xfrm>
              <a:off x="4618038" y="4587875"/>
              <a:ext cx="652462" cy="315913"/>
            </a:xfrm>
            <a:custGeom>
              <a:avLst/>
              <a:gdLst>
                <a:gd name="T0" fmla="*/ 94 w 1812"/>
                <a:gd name="T1" fmla="*/ 781 h 876"/>
                <a:gd name="T2" fmla="*/ 0 w 1812"/>
                <a:gd name="T3" fmla="*/ 719 h 876"/>
                <a:gd name="T4" fmla="*/ 31 w 1812"/>
                <a:gd name="T5" fmla="*/ 625 h 876"/>
                <a:gd name="T6" fmla="*/ 187 w 1812"/>
                <a:gd name="T7" fmla="*/ 531 h 876"/>
                <a:gd name="T8" fmla="*/ 312 w 1812"/>
                <a:gd name="T9" fmla="*/ 469 h 876"/>
                <a:gd name="T10" fmla="*/ 406 w 1812"/>
                <a:gd name="T11" fmla="*/ 406 h 876"/>
                <a:gd name="T12" fmla="*/ 625 w 1812"/>
                <a:gd name="T13" fmla="*/ 469 h 876"/>
                <a:gd name="T14" fmla="*/ 687 w 1812"/>
                <a:gd name="T15" fmla="*/ 531 h 876"/>
                <a:gd name="T16" fmla="*/ 719 w 1812"/>
                <a:gd name="T17" fmla="*/ 469 h 876"/>
                <a:gd name="T18" fmla="*/ 687 w 1812"/>
                <a:gd name="T19" fmla="*/ 344 h 876"/>
                <a:gd name="T20" fmla="*/ 719 w 1812"/>
                <a:gd name="T21" fmla="*/ 281 h 876"/>
                <a:gd name="T22" fmla="*/ 781 w 1812"/>
                <a:gd name="T23" fmla="*/ 250 h 876"/>
                <a:gd name="T24" fmla="*/ 875 w 1812"/>
                <a:gd name="T25" fmla="*/ 94 h 876"/>
                <a:gd name="T26" fmla="*/ 969 w 1812"/>
                <a:gd name="T27" fmla="*/ 94 h 876"/>
                <a:gd name="T28" fmla="*/ 1062 w 1812"/>
                <a:gd name="T29" fmla="*/ 125 h 876"/>
                <a:gd name="T30" fmla="*/ 1219 w 1812"/>
                <a:gd name="T31" fmla="*/ 31 h 876"/>
                <a:gd name="T32" fmla="*/ 1374 w 1812"/>
                <a:gd name="T33" fmla="*/ 31 h 876"/>
                <a:gd name="T34" fmla="*/ 1561 w 1812"/>
                <a:gd name="T35" fmla="*/ 94 h 876"/>
                <a:gd name="T36" fmla="*/ 1780 w 1812"/>
                <a:gd name="T37" fmla="*/ 62 h 876"/>
                <a:gd name="T38" fmla="*/ 1718 w 1812"/>
                <a:gd name="T39" fmla="*/ 125 h 876"/>
                <a:gd name="T40" fmla="*/ 1780 w 1812"/>
                <a:gd name="T41" fmla="*/ 219 h 876"/>
                <a:gd name="T42" fmla="*/ 1780 w 1812"/>
                <a:gd name="T43" fmla="*/ 312 h 876"/>
                <a:gd name="T44" fmla="*/ 1780 w 1812"/>
                <a:gd name="T45" fmla="*/ 375 h 876"/>
                <a:gd name="T46" fmla="*/ 1780 w 1812"/>
                <a:gd name="T47" fmla="*/ 500 h 876"/>
                <a:gd name="T48" fmla="*/ 1593 w 1812"/>
                <a:gd name="T49" fmla="*/ 625 h 876"/>
                <a:gd name="T50" fmla="*/ 1561 w 1812"/>
                <a:gd name="T51" fmla="*/ 656 h 876"/>
                <a:gd name="T52" fmla="*/ 1405 w 1812"/>
                <a:gd name="T53" fmla="*/ 719 h 876"/>
                <a:gd name="T54" fmla="*/ 1280 w 1812"/>
                <a:gd name="T55" fmla="*/ 719 h 876"/>
                <a:gd name="T56" fmla="*/ 1156 w 1812"/>
                <a:gd name="T57" fmla="*/ 812 h 876"/>
                <a:gd name="T58" fmla="*/ 969 w 1812"/>
                <a:gd name="T59" fmla="*/ 781 h 876"/>
                <a:gd name="T60" fmla="*/ 906 w 1812"/>
                <a:gd name="T61" fmla="*/ 812 h 876"/>
                <a:gd name="T62" fmla="*/ 875 w 1812"/>
                <a:gd name="T63" fmla="*/ 875 h 876"/>
                <a:gd name="T64" fmla="*/ 750 w 1812"/>
                <a:gd name="T65" fmla="*/ 875 h 876"/>
                <a:gd name="T66" fmla="*/ 562 w 1812"/>
                <a:gd name="T67" fmla="*/ 875 h 876"/>
                <a:gd name="T68" fmla="*/ 469 w 1812"/>
                <a:gd name="T69" fmla="*/ 844 h 876"/>
                <a:gd name="T70" fmla="*/ 344 w 1812"/>
                <a:gd name="T71" fmla="*/ 844 h 876"/>
                <a:gd name="T72" fmla="*/ 250 w 1812"/>
                <a:gd name="T73" fmla="*/ 781 h 876"/>
                <a:gd name="T74" fmla="*/ 156 w 1812"/>
                <a:gd name="T75" fmla="*/ 812 h 876"/>
                <a:gd name="T76" fmla="*/ 94 w 1812"/>
                <a:gd name="T77" fmla="*/ 781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2" h="876">
                  <a:moveTo>
                    <a:pt x="94" y="781"/>
                  </a:moveTo>
                  <a:lnTo>
                    <a:pt x="94" y="781"/>
                  </a:lnTo>
                  <a:lnTo>
                    <a:pt x="31" y="750"/>
                  </a:lnTo>
                  <a:lnTo>
                    <a:pt x="0" y="719"/>
                  </a:lnTo>
                  <a:lnTo>
                    <a:pt x="0" y="656"/>
                  </a:lnTo>
                  <a:lnTo>
                    <a:pt x="31" y="625"/>
                  </a:lnTo>
                  <a:lnTo>
                    <a:pt x="125" y="531"/>
                  </a:lnTo>
                  <a:lnTo>
                    <a:pt x="187" y="531"/>
                  </a:lnTo>
                  <a:lnTo>
                    <a:pt x="250" y="500"/>
                  </a:lnTo>
                  <a:lnTo>
                    <a:pt x="312" y="469"/>
                  </a:lnTo>
                  <a:lnTo>
                    <a:pt x="344" y="406"/>
                  </a:lnTo>
                  <a:lnTo>
                    <a:pt x="406" y="406"/>
                  </a:lnTo>
                  <a:lnTo>
                    <a:pt x="531" y="406"/>
                  </a:lnTo>
                  <a:lnTo>
                    <a:pt x="625" y="469"/>
                  </a:lnTo>
                  <a:lnTo>
                    <a:pt x="656" y="500"/>
                  </a:lnTo>
                  <a:lnTo>
                    <a:pt x="687" y="531"/>
                  </a:lnTo>
                  <a:lnTo>
                    <a:pt x="719" y="500"/>
                  </a:lnTo>
                  <a:lnTo>
                    <a:pt x="719" y="469"/>
                  </a:lnTo>
                  <a:lnTo>
                    <a:pt x="719" y="406"/>
                  </a:lnTo>
                  <a:lnTo>
                    <a:pt x="687" y="344"/>
                  </a:lnTo>
                  <a:lnTo>
                    <a:pt x="656" y="312"/>
                  </a:lnTo>
                  <a:lnTo>
                    <a:pt x="719" y="281"/>
                  </a:lnTo>
                  <a:lnTo>
                    <a:pt x="750" y="250"/>
                  </a:lnTo>
                  <a:lnTo>
                    <a:pt x="781" y="250"/>
                  </a:lnTo>
                  <a:lnTo>
                    <a:pt x="781" y="187"/>
                  </a:lnTo>
                  <a:lnTo>
                    <a:pt x="875" y="94"/>
                  </a:lnTo>
                  <a:lnTo>
                    <a:pt x="906" y="62"/>
                  </a:lnTo>
                  <a:lnTo>
                    <a:pt x="969" y="94"/>
                  </a:lnTo>
                  <a:lnTo>
                    <a:pt x="1000" y="125"/>
                  </a:lnTo>
                  <a:lnTo>
                    <a:pt x="1062" y="125"/>
                  </a:lnTo>
                  <a:lnTo>
                    <a:pt x="1156" y="125"/>
                  </a:lnTo>
                  <a:lnTo>
                    <a:pt x="1219" y="31"/>
                  </a:lnTo>
                  <a:lnTo>
                    <a:pt x="1280" y="0"/>
                  </a:lnTo>
                  <a:lnTo>
                    <a:pt x="1374" y="31"/>
                  </a:lnTo>
                  <a:lnTo>
                    <a:pt x="1499" y="62"/>
                  </a:lnTo>
                  <a:lnTo>
                    <a:pt x="1561" y="94"/>
                  </a:lnTo>
                  <a:lnTo>
                    <a:pt x="1686" y="62"/>
                  </a:lnTo>
                  <a:lnTo>
                    <a:pt x="1780" y="62"/>
                  </a:lnTo>
                  <a:lnTo>
                    <a:pt x="1718" y="94"/>
                  </a:lnTo>
                  <a:lnTo>
                    <a:pt x="1718" y="125"/>
                  </a:lnTo>
                  <a:lnTo>
                    <a:pt x="1718" y="187"/>
                  </a:lnTo>
                  <a:lnTo>
                    <a:pt x="1780" y="219"/>
                  </a:lnTo>
                  <a:lnTo>
                    <a:pt x="1811" y="312"/>
                  </a:lnTo>
                  <a:lnTo>
                    <a:pt x="1780" y="312"/>
                  </a:lnTo>
                  <a:lnTo>
                    <a:pt x="1780" y="344"/>
                  </a:lnTo>
                  <a:lnTo>
                    <a:pt x="1780" y="375"/>
                  </a:lnTo>
                  <a:lnTo>
                    <a:pt x="1780" y="406"/>
                  </a:lnTo>
                  <a:lnTo>
                    <a:pt x="1780" y="500"/>
                  </a:lnTo>
                  <a:lnTo>
                    <a:pt x="1686" y="594"/>
                  </a:lnTo>
                  <a:lnTo>
                    <a:pt x="1593" y="625"/>
                  </a:lnTo>
                  <a:lnTo>
                    <a:pt x="1593" y="656"/>
                  </a:lnTo>
                  <a:lnTo>
                    <a:pt x="1561" y="656"/>
                  </a:lnTo>
                  <a:lnTo>
                    <a:pt x="1530" y="719"/>
                  </a:lnTo>
                  <a:lnTo>
                    <a:pt x="1405" y="719"/>
                  </a:lnTo>
                  <a:lnTo>
                    <a:pt x="1311" y="719"/>
                  </a:lnTo>
                  <a:lnTo>
                    <a:pt x="1280" y="719"/>
                  </a:lnTo>
                  <a:lnTo>
                    <a:pt x="1219" y="750"/>
                  </a:lnTo>
                  <a:lnTo>
                    <a:pt x="1156" y="812"/>
                  </a:lnTo>
                  <a:lnTo>
                    <a:pt x="1000" y="812"/>
                  </a:lnTo>
                  <a:lnTo>
                    <a:pt x="969" y="781"/>
                  </a:lnTo>
                  <a:lnTo>
                    <a:pt x="906" y="781"/>
                  </a:lnTo>
                  <a:lnTo>
                    <a:pt x="906" y="812"/>
                  </a:lnTo>
                  <a:lnTo>
                    <a:pt x="906" y="844"/>
                  </a:lnTo>
                  <a:lnTo>
                    <a:pt x="875" y="875"/>
                  </a:lnTo>
                  <a:lnTo>
                    <a:pt x="781" y="875"/>
                  </a:lnTo>
                  <a:lnTo>
                    <a:pt x="750" y="875"/>
                  </a:lnTo>
                  <a:lnTo>
                    <a:pt x="656" y="875"/>
                  </a:lnTo>
                  <a:lnTo>
                    <a:pt x="562" y="875"/>
                  </a:lnTo>
                  <a:lnTo>
                    <a:pt x="531" y="875"/>
                  </a:lnTo>
                  <a:lnTo>
                    <a:pt x="469" y="844"/>
                  </a:lnTo>
                  <a:lnTo>
                    <a:pt x="375" y="844"/>
                  </a:lnTo>
                  <a:lnTo>
                    <a:pt x="344" y="844"/>
                  </a:lnTo>
                  <a:lnTo>
                    <a:pt x="250" y="812"/>
                  </a:lnTo>
                  <a:lnTo>
                    <a:pt x="250" y="781"/>
                  </a:lnTo>
                  <a:lnTo>
                    <a:pt x="250" y="812"/>
                  </a:lnTo>
                  <a:lnTo>
                    <a:pt x="156" y="812"/>
                  </a:lnTo>
                  <a:lnTo>
                    <a:pt x="94" y="812"/>
                  </a:lnTo>
                  <a:lnTo>
                    <a:pt x="94" y="781"/>
                  </a:lnTo>
                </a:path>
              </a:pathLst>
            </a:custGeom>
            <a:solidFill>
              <a:schemeClr val="accent2"/>
            </a:solid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6" name="Freeform 112">
              <a:extLst>
                <a:ext uri="{FF2B5EF4-FFF2-40B4-BE49-F238E27FC236}">
                  <a16:creationId xmlns:a16="http://schemas.microsoft.com/office/drawing/2014/main" id="{5CBA763A-98B2-4271-B9E7-33E80537A8C2}"/>
                </a:ext>
              </a:extLst>
            </p:cNvPr>
            <p:cNvSpPr>
              <a:spLocks noChangeArrowheads="1"/>
            </p:cNvSpPr>
            <p:nvPr/>
          </p:nvSpPr>
          <p:spPr bwMode="auto">
            <a:xfrm>
              <a:off x="3808413" y="5443538"/>
              <a:ext cx="34925" cy="34925"/>
            </a:xfrm>
            <a:custGeom>
              <a:avLst/>
              <a:gdLst>
                <a:gd name="T0" fmla="*/ 94 w 95"/>
                <a:gd name="T1" fmla="*/ 62 h 95"/>
                <a:gd name="T2" fmla="*/ 31 w 95"/>
                <a:gd name="T3" fmla="*/ 94 h 95"/>
                <a:gd name="T4" fmla="*/ 0 w 95"/>
                <a:gd name="T5" fmla="*/ 0 h 95"/>
                <a:gd name="T6" fmla="*/ 31 w 95"/>
                <a:gd name="T7" fmla="*/ 0 h 95"/>
                <a:gd name="T8" fmla="*/ 62 w 95"/>
                <a:gd name="T9" fmla="*/ 0 h 95"/>
                <a:gd name="T10" fmla="*/ 94 w 95"/>
                <a:gd name="T11" fmla="*/ 62 h 95"/>
              </a:gdLst>
              <a:ahLst/>
              <a:cxnLst>
                <a:cxn ang="0">
                  <a:pos x="T0" y="T1"/>
                </a:cxn>
                <a:cxn ang="0">
                  <a:pos x="T2" y="T3"/>
                </a:cxn>
                <a:cxn ang="0">
                  <a:pos x="T4" y="T5"/>
                </a:cxn>
                <a:cxn ang="0">
                  <a:pos x="T6" y="T7"/>
                </a:cxn>
                <a:cxn ang="0">
                  <a:pos x="T8" y="T9"/>
                </a:cxn>
                <a:cxn ang="0">
                  <a:pos x="T10" y="T11"/>
                </a:cxn>
              </a:cxnLst>
              <a:rect l="0" t="0" r="r" b="b"/>
              <a:pathLst>
                <a:path w="95" h="95">
                  <a:moveTo>
                    <a:pt x="94" y="62"/>
                  </a:moveTo>
                  <a:lnTo>
                    <a:pt x="31" y="94"/>
                  </a:lnTo>
                  <a:lnTo>
                    <a:pt x="0" y="0"/>
                  </a:lnTo>
                  <a:lnTo>
                    <a:pt x="31" y="0"/>
                  </a:lnTo>
                  <a:lnTo>
                    <a:pt x="62" y="0"/>
                  </a:lnTo>
                  <a:lnTo>
                    <a:pt x="94" y="62"/>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7" name="Freeform 113">
              <a:extLst>
                <a:ext uri="{FF2B5EF4-FFF2-40B4-BE49-F238E27FC236}">
                  <a16:creationId xmlns:a16="http://schemas.microsoft.com/office/drawing/2014/main" id="{BC44FA2B-3CC5-407E-9EF9-8425EDBAB2C9}"/>
                </a:ext>
              </a:extLst>
            </p:cNvPr>
            <p:cNvSpPr>
              <a:spLocks noChangeArrowheads="1"/>
            </p:cNvSpPr>
            <p:nvPr/>
          </p:nvSpPr>
          <p:spPr bwMode="auto">
            <a:xfrm>
              <a:off x="3808413" y="5443538"/>
              <a:ext cx="34925" cy="34925"/>
            </a:xfrm>
            <a:custGeom>
              <a:avLst/>
              <a:gdLst>
                <a:gd name="T0" fmla="*/ 94 w 95"/>
                <a:gd name="T1" fmla="*/ 62 h 95"/>
                <a:gd name="T2" fmla="*/ 31 w 95"/>
                <a:gd name="T3" fmla="*/ 94 h 95"/>
                <a:gd name="T4" fmla="*/ 0 w 95"/>
                <a:gd name="T5" fmla="*/ 0 h 95"/>
                <a:gd name="T6" fmla="*/ 31 w 95"/>
                <a:gd name="T7" fmla="*/ 0 h 95"/>
                <a:gd name="T8" fmla="*/ 62 w 95"/>
                <a:gd name="T9" fmla="*/ 0 h 95"/>
                <a:gd name="T10" fmla="*/ 94 w 95"/>
                <a:gd name="T11" fmla="*/ 62 h 95"/>
              </a:gdLst>
              <a:ahLst/>
              <a:cxnLst>
                <a:cxn ang="0">
                  <a:pos x="T0" y="T1"/>
                </a:cxn>
                <a:cxn ang="0">
                  <a:pos x="T2" y="T3"/>
                </a:cxn>
                <a:cxn ang="0">
                  <a:pos x="T4" y="T5"/>
                </a:cxn>
                <a:cxn ang="0">
                  <a:pos x="T6" y="T7"/>
                </a:cxn>
                <a:cxn ang="0">
                  <a:pos x="T8" y="T9"/>
                </a:cxn>
                <a:cxn ang="0">
                  <a:pos x="T10" y="T11"/>
                </a:cxn>
              </a:cxnLst>
              <a:rect l="0" t="0" r="r" b="b"/>
              <a:pathLst>
                <a:path w="95" h="95">
                  <a:moveTo>
                    <a:pt x="94" y="62"/>
                  </a:moveTo>
                  <a:lnTo>
                    <a:pt x="31" y="94"/>
                  </a:lnTo>
                  <a:lnTo>
                    <a:pt x="0" y="0"/>
                  </a:lnTo>
                  <a:lnTo>
                    <a:pt x="31" y="0"/>
                  </a:lnTo>
                  <a:lnTo>
                    <a:pt x="62" y="0"/>
                  </a:lnTo>
                  <a:lnTo>
                    <a:pt x="94" y="62"/>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8" name="Freeform 114">
              <a:extLst>
                <a:ext uri="{FF2B5EF4-FFF2-40B4-BE49-F238E27FC236}">
                  <a16:creationId xmlns:a16="http://schemas.microsoft.com/office/drawing/2014/main" id="{D01E47D2-6C3F-4AD3-8E27-8CB4F79C7F5D}"/>
                </a:ext>
              </a:extLst>
            </p:cNvPr>
            <p:cNvSpPr>
              <a:spLocks noChangeArrowheads="1"/>
            </p:cNvSpPr>
            <p:nvPr/>
          </p:nvSpPr>
          <p:spPr bwMode="auto">
            <a:xfrm>
              <a:off x="3808413" y="5443538"/>
              <a:ext cx="34925" cy="34925"/>
            </a:xfrm>
            <a:custGeom>
              <a:avLst/>
              <a:gdLst>
                <a:gd name="T0" fmla="*/ 94 w 95"/>
                <a:gd name="T1" fmla="*/ 62 h 95"/>
                <a:gd name="T2" fmla="*/ 31 w 95"/>
                <a:gd name="T3" fmla="*/ 94 h 95"/>
                <a:gd name="T4" fmla="*/ 0 w 95"/>
                <a:gd name="T5" fmla="*/ 0 h 95"/>
                <a:gd name="T6" fmla="*/ 31 w 95"/>
                <a:gd name="T7" fmla="*/ 0 h 95"/>
                <a:gd name="T8" fmla="*/ 62 w 95"/>
                <a:gd name="T9" fmla="*/ 0 h 95"/>
                <a:gd name="T10" fmla="*/ 94 w 95"/>
                <a:gd name="T11" fmla="*/ 62 h 95"/>
              </a:gdLst>
              <a:ahLst/>
              <a:cxnLst>
                <a:cxn ang="0">
                  <a:pos x="T0" y="T1"/>
                </a:cxn>
                <a:cxn ang="0">
                  <a:pos x="T2" y="T3"/>
                </a:cxn>
                <a:cxn ang="0">
                  <a:pos x="T4" y="T5"/>
                </a:cxn>
                <a:cxn ang="0">
                  <a:pos x="T6" y="T7"/>
                </a:cxn>
                <a:cxn ang="0">
                  <a:pos x="T8" y="T9"/>
                </a:cxn>
                <a:cxn ang="0">
                  <a:pos x="T10" y="T11"/>
                </a:cxn>
              </a:cxnLst>
              <a:rect l="0" t="0" r="r" b="b"/>
              <a:pathLst>
                <a:path w="95" h="95">
                  <a:moveTo>
                    <a:pt x="94" y="62"/>
                  </a:moveTo>
                  <a:lnTo>
                    <a:pt x="31" y="94"/>
                  </a:lnTo>
                  <a:lnTo>
                    <a:pt x="0" y="0"/>
                  </a:lnTo>
                  <a:lnTo>
                    <a:pt x="31" y="0"/>
                  </a:lnTo>
                  <a:lnTo>
                    <a:pt x="62" y="0"/>
                  </a:lnTo>
                  <a:lnTo>
                    <a:pt x="94" y="62"/>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9" name="Freeform 115">
              <a:extLst>
                <a:ext uri="{FF2B5EF4-FFF2-40B4-BE49-F238E27FC236}">
                  <a16:creationId xmlns:a16="http://schemas.microsoft.com/office/drawing/2014/main" id="{8D2678F7-898A-4F6D-B1F8-32FD1D1C4067}"/>
                </a:ext>
              </a:extLst>
            </p:cNvPr>
            <p:cNvSpPr>
              <a:spLocks noChangeArrowheads="1"/>
            </p:cNvSpPr>
            <p:nvPr/>
          </p:nvSpPr>
          <p:spPr bwMode="auto">
            <a:xfrm>
              <a:off x="5451475" y="5476875"/>
              <a:ext cx="192088" cy="338138"/>
            </a:xfrm>
            <a:custGeom>
              <a:avLst/>
              <a:gdLst>
                <a:gd name="T0" fmla="*/ 282 w 533"/>
                <a:gd name="T1" fmla="*/ 937 h 938"/>
                <a:gd name="T2" fmla="*/ 313 w 533"/>
                <a:gd name="T3" fmla="*/ 937 h 938"/>
                <a:gd name="T4" fmla="*/ 407 w 533"/>
                <a:gd name="T5" fmla="*/ 937 h 938"/>
                <a:gd name="T6" fmla="*/ 438 w 533"/>
                <a:gd name="T7" fmla="*/ 937 h 938"/>
                <a:gd name="T8" fmla="*/ 438 w 533"/>
                <a:gd name="T9" fmla="*/ 906 h 938"/>
                <a:gd name="T10" fmla="*/ 500 w 533"/>
                <a:gd name="T11" fmla="*/ 843 h 938"/>
                <a:gd name="T12" fmla="*/ 532 w 533"/>
                <a:gd name="T13" fmla="*/ 781 h 938"/>
                <a:gd name="T14" fmla="*/ 532 w 533"/>
                <a:gd name="T15" fmla="*/ 750 h 938"/>
                <a:gd name="T16" fmla="*/ 532 w 533"/>
                <a:gd name="T17" fmla="*/ 656 h 938"/>
                <a:gd name="T18" fmla="*/ 500 w 533"/>
                <a:gd name="T19" fmla="*/ 593 h 938"/>
                <a:gd name="T20" fmla="*/ 438 w 533"/>
                <a:gd name="T21" fmla="*/ 500 h 938"/>
                <a:gd name="T22" fmla="*/ 438 w 533"/>
                <a:gd name="T23" fmla="*/ 468 h 938"/>
                <a:gd name="T24" fmla="*/ 438 w 533"/>
                <a:gd name="T25" fmla="*/ 375 h 938"/>
                <a:gd name="T26" fmla="*/ 438 w 533"/>
                <a:gd name="T27" fmla="*/ 312 h 938"/>
                <a:gd name="T28" fmla="*/ 438 w 533"/>
                <a:gd name="T29" fmla="*/ 250 h 938"/>
                <a:gd name="T30" fmla="*/ 438 w 533"/>
                <a:gd name="T31" fmla="*/ 156 h 938"/>
                <a:gd name="T32" fmla="*/ 313 w 533"/>
                <a:gd name="T33" fmla="*/ 31 h 938"/>
                <a:gd name="T34" fmla="*/ 282 w 533"/>
                <a:gd name="T35" fmla="*/ 62 h 938"/>
                <a:gd name="T36" fmla="*/ 219 w 533"/>
                <a:gd name="T37" fmla="*/ 0 h 938"/>
                <a:gd name="T38" fmla="*/ 32 w 533"/>
                <a:gd name="T39" fmla="*/ 62 h 938"/>
                <a:gd name="T40" fmla="*/ 0 w 533"/>
                <a:gd name="T41" fmla="*/ 93 h 938"/>
                <a:gd name="T42" fmla="*/ 32 w 533"/>
                <a:gd name="T43" fmla="*/ 156 h 938"/>
                <a:gd name="T44" fmla="*/ 63 w 533"/>
                <a:gd name="T45" fmla="*/ 187 h 938"/>
                <a:gd name="T46" fmla="*/ 156 w 533"/>
                <a:gd name="T47" fmla="*/ 250 h 938"/>
                <a:gd name="T48" fmla="*/ 63 w 533"/>
                <a:gd name="T49" fmla="*/ 312 h 938"/>
                <a:gd name="T50" fmla="*/ 63 w 533"/>
                <a:gd name="T51" fmla="*/ 375 h 938"/>
                <a:gd name="T52" fmla="*/ 32 w 533"/>
                <a:gd name="T53" fmla="*/ 562 h 938"/>
                <a:gd name="T54" fmla="*/ 32 w 533"/>
                <a:gd name="T55" fmla="*/ 687 h 938"/>
                <a:gd name="T56" fmla="*/ 156 w 533"/>
                <a:gd name="T57" fmla="*/ 750 h 938"/>
                <a:gd name="T58" fmla="*/ 282 w 533"/>
                <a:gd name="T59"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3" h="938">
                  <a:moveTo>
                    <a:pt x="282" y="937"/>
                  </a:moveTo>
                  <a:lnTo>
                    <a:pt x="313" y="937"/>
                  </a:lnTo>
                  <a:lnTo>
                    <a:pt x="407" y="937"/>
                  </a:lnTo>
                  <a:lnTo>
                    <a:pt x="438" y="937"/>
                  </a:lnTo>
                  <a:lnTo>
                    <a:pt x="438" y="906"/>
                  </a:lnTo>
                  <a:lnTo>
                    <a:pt x="500" y="843"/>
                  </a:lnTo>
                  <a:lnTo>
                    <a:pt x="532" y="781"/>
                  </a:lnTo>
                  <a:lnTo>
                    <a:pt x="532" y="750"/>
                  </a:lnTo>
                  <a:lnTo>
                    <a:pt x="532" y="656"/>
                  </a:lnTo>
                  <a:lnTo>
                    <a:pt x="500" y="593"/>
                  </a:lnTo>
                  <a:lnTo>
                    <a:pt x="438" y="500"/>
                  </a:lnTo>
                  <a:lnTo>
                    <a:pt x="438" y="468"/>
                  </a:lnTo>
                  <a:lnTo>
                    <a:pt x="438" y="375"/>
                  </a:lnTo>
                  <a:lnTo>
                    <a:pt x="438" y="312"/>
                  </a:lnTo>
                  <a:lnTo>
                    <a:pt x="438" y="250"/>
                  </a:lnTo>
                  <a:lnTo>
                    <a:pt x="438" y="156"/>
                  </a:lnTo>
                  <a:lnTo>
                    <a:pt x="313" y="31"/>
                  </a:lnTo>
                  <a:lnTo>
                    <a:pt x="282" y="62"/>
                  </a:lnTo>
                  <a:lnTo>
                    <a:pt x="219" y="0"/>
                  </a:lnTo>
                  <a:lnTo>
                    <a:pt x="32" y="62"/>
                  </a:lnTo>
                  <a:lnTo>
                    <a:pt x="0" y="93"/>
                  </a:lnTo>
                  <a:lnTo>
                    <a:pt x="32" y="156"/>
                  </a:lnTo>
                  <a:lnTo>
                    <a:pt x="63" y="187"/>
                  </a:lnTo>
                  <a:lnTo>
                    <a:pt x="156" y="250"/>
                  </a:lnTo>
                  <a:lnTo>
                    <a:pt x="63" y="312"/>
                  </a:lnTo>
                  <a:lnTo>
                    <a:pt x="63" y="375"/>
                  </a:lnTo>
                  <a:lnTo>
                    <a:pt x="32" y="562"/>
                  </a:lnTo>
                  <a:lnTo>
                    <a:pt x="32" y="687"/>
                  </a:lnTo>
                  <a:lnTo>
                    <a:pt x="156" y="750"/>
                  </a:lnTo>
                  <a:lnTo>
                    <a:pt x="282" y="937"/>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0" name="Freeform 116">
              <a:extLst>
                <a:ext uri="{FF2B5EF4-FFF2-40B4-BE49-F238E27FC236}">
                  <a16:creationId xmlns:a16="http://schemas.microsoft.com/office/drawing/2014/main" id="{70CCE1F1-B035-4F68-9A50-2185A3CADF4D}"/>
                </a:ext>
              </a:extLst>
            </p:cNvPr>
            <p:cNvSpPr>
              <a:spLocks noChangeArrowheads="1"/>
            </p:cNvSpPr>
            <p:nvPr/>
          </p:nvSpPr>
          <p:spPr bwMode="auto">
            <a:xfrm>
              <a:off x="5451475" y="5476875"/>
              <a:ext cx="192088" cy="338138"/>
            </a:xfrm>
            <a:custGeom>
              <a:avLst/>
              <a:gdLst>
                <a:gd name="T0" fmla="*/ 282 w 533"/>
                <a:gd name="T1" fmla="*/ 937 h 938"/>
                <a:gd name="T2" fmla="*/ 313 w 533"/>
                <a:gd name="T3" fmla="*/ 937 h 938"/>
                <a:gd name="T4" fmla="*/ 407 w 533"/>
                <a:gd name="T5" fmla="*/ 937 h 938"/>
                <a:gd name="T6" fmla="*/ 438 w 533"/>
                <a:gd name="T7" fmla="*/ 937 h 938"/>
                <a:gd name="T8" fmla="*/ 438 w 533"/>
                <a:gd name="T9" fmla="*/ 906 h 938"/>
                <a:gd name="T10" fmla="*/ 500 w 533"/>
                <a:gd name="T11" fmla="*/ 843 h 938"/>
                <a:gd name="T12" fmla="*/ 532 w 533"/>
                <a:gd name="T13" fmla="*/ 781 h 938"/>
                <a:gd name="T14" fmla="*/ 532 w 533"/>
                <a:gd name="T15" fmla="*/ 750 h 938"/>
                <a:gd name="T16" fmla="*/ 532 w 533"/>
                <a:gd name="T17" fmla="*/ 656 h 938"/>
                <a:gd name="T18" fmla="*/ 500 w 533"/>
                <a:gd name="T19" fmla="*/ 593 h 938"/>
                <a:gd name="T20" fmla="*/ 438 w 533"/>
                <a:gd name="T21" fmla="*/ 500 h 938"/>
                <a:gd name="T22" fmla="*/ 438 w 533"/>
                <a:gd name="T23" fmla="*/ 468 h 938"/>
                <a:gd name="T24" fmla="*/ 438 w 533"/>
                <a:gd name="T25" fmla="*/ 375 h 938"/>
                <a:gd name="T26" fmla="*/ 438 w 533"/>
                <a:gd name="T27" fmla="*/ 312 h 938"/>
                <a:gd name="T28" fmla="*/ 438 w 533"/>
                <a:gd name="T29" fmla="*/ 250 h 938"/>
                <a:gd name="T30" fmla="*/ 438 w 533"/>
                <a:gd name="T31" fmla="*/ 156 h 938"/>
                <a:gd name="T32" fmla="*/ 313 w 533"/>
                <a:gd name="T33" fmla="*/ 31 h 938"/>
                <a:gd name="T34" fmla="*/ 282 w 533"/>
                <a:gd name="T35" fmla="*/ 62 h 938"/>
                <a:gd name="T36" fmla="*/ 219 w 533"/>
                <a:gd name="T37" fmla="*/ 0 h 938"/>
                <a:gd name="T38" fmla="*/ 32 w 533"/>
                <a:gd name="T39" fmla="*/ 62 h 938"/>
                <a:gd name="T40" fmla="*/ 0 w 533"/>
                <a:gd name="T41" fmla="*/ 93 h 938"/>
                <a:gd name="T42" fmla="*/ 32 w 533"/>
                <a:gd name="T43" fmla="*/ 156 h 938"/>
                <a:gd name="T44" fmla="*/ 63 w 533"/>
                <a:gd name="T45" fmla="*/ 187 h 938"/>
                <a:gd name="T46" fmla="*/ 156 w 533"/>
                <a:gd name="T47" fmla="*/ 250 h 938"/>
                <a:gd name="T48" fmla="*/ 63 w 533"/>
                <a:gd name="T49" fmla="*/ 312 h 938"/>
                <a:gd name="T50" fmla="*/ 63 w 533"/>
                <a:gd name="T51" fmla="*/ 375 h 938"/>
                <a:gd name="T52" fmla="*/ 32 w 533"/>
                <a:gd name="T53" fmla="*/ 562 h 938"/>
                <a:gd name="T54" fmla="*/ 32 w 533"/>
                <a:gd name="T55" fmla="*/ 687 h 938"/>
                <a:gd name="T56" fmla="*/ 156 w 533"/>
                <a:gd name="T57" fmla="*/ 750 h 938"/>
                <a:gd name="T58" fmla="*/ 282 w 533"/>
                <a:gd name="T59"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3" h="938">
                  <a:moveTo>
                    <a:pt x="282" y="937"/>
                  </a:moveTo>
                  <a:lnTo>
                    <a:pt x="313" y="937"/>
                  </a:lnTo>
                  <a:lnTo>
                    <a:pt x="407" y="937"/>
                  </a:lnTo>
                  <a:lnTo>
                    <a:pt x="438" y="937"/>
                  </a:lnTo>
                  <a:lnTo>
                    <a:pt x="438" y="906"/>
                  </a:lnTo>
                  <a:lnTo>
                    <a:pt x="500" y="843"/>
                  </a:lnTo>
                  <a:lnTo>
                    <a:pt x="532" y="781"/>
                  </a:lnTo>
                  <a:lnTo>
                    <a:pt x="532" y="750"/>
                  </a:lnTo>
                  <a:lnTo>
                    <a:pt x="532" y="656"/>
                  </a:lnTo>
                  <a:lnTo>
                    <a:pt x="500" y="593"/>
                  </a:lnTo>
                  <a:lnTo>
                    <a:pt x="438" y="500"/>
                  </a:lnTo>
                  <a:lnTo>
                    <a:pt x="438" y="468"/>
                  </a:lnTo>
                  <a:lnTo>
                    <a:pt x="438" y="375"/>
                  </a:lnTo>
                  <a:lnTo>
                    <a:pt x="438" y="312"/>
                  </a:lnTo>
                  <a:lnTo>
                    <a:pt x="438" y="250"/>
                  </a:lnTo>
                  <a:lnTo>
                    <a:pt x="438" y="156"/>
                  </a:lnTo>
                  <a:lnTo>
                    <a:pt x="313" y="31"/>
                  </a:lnTo>
                  <a:lnTo>
                    <a:pt x="282" y="62"/>
                  </a:lnTo>
                  <a:lnTo>
                    <a:pt x="219" y="0"/>
                  </a:lnTo>
                  <a:lnTo>
                    <a:pt x="32" y="62"/>
                  </a:lnTo>
                  <a:lnTo>
                    <a:pt x="0" y="93"/>
                  </a:lnTo>
                  <a:lnTo>
                    <a:pt x="32" y="156"/>
                  </a:lnTo>
                  <a:lnTo>
                    <a:pt x="63" y="187"/>
                  </a:lnTo>
                  <a:lnTo>
                    <a:pt x="156" y="250"/>
                  </a:lnTo>
                  <a:lnTo>
                    <a:pt x="63" y="312"/>
                  </a:lnTo>
                  <a:lnTo>
                    <a:pt x="63" y="375"/>
                  </a:lnTo>
                  <a:lnTo>
                    <a:pt x="32" y="562"/>
                  </a:lnTo>
                  <a:lnTo>
                    <a:pt x="32" y="687"/>
                  </a:lnTo>
                  <a:lnTo>
                    <a:pt x="156" y="750"/>
                  </a:lnTo>
                  <a:lnTo>
                    <a:pt x="282" y="937"/>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1" name="Freeform 117">
              <a:extLst>
                <a:ext uri="{FF2B5EF4-FFF2-40B4-BE49-F238E27FC236}">
                  <a16:creationId xmlns:a16="http://schemas.microsoft.com/office/drawing/2014/main" id="{469B7ED2-CD8F-4782-ABDA-272C076DDF39}"/>
                </a:ext>
              </a:extLst>
            </p:cNvPr>
            <p:cNvSpPr>
              <a:spLocks noChangeArrowheads="1"/>
            </p:cNvSpPr>
            <p:nvPr/>
          </p:nvSpPr>
          <p:spPr bwMode="auto">
            <a:xfrm>
              <a:off x="5451475" y="5476875"/>
              <a:ext cx="192088" cy="338138"/>
            </a:xfrm>
            <a:custGeom>
              <a:avLst/>
              <a:gdLst>
                <a:gd name="T0" fmla="*/ 282 w 533"/>
                <a:gd name="T1" fmla="*/ 937 h 938"/>
                <a:gd name="T2" fmla="*/ 313 w 533"/>
                <a:gd name="T3" fmla="*/ 937 h 938"/>
                <a:gd name="T4" fmla="*/ 407 w 533"/>
                <a:gd name="T5" fmla="*/ 937 h 938"/>
                <a:gd name="T6" fmla="*/ 438 w 533"/>
                <a:gd name="T7" fmla="*/ 937 h 938"/>
                <a:gd name="T8" fmla="*/ 438 w 533"/>
                <a:gd name="T9" fmla="*/ 906 h 938"/>
                <a:gd name="T10" fmla="*/ 500 w 533"/>
                <a:gd name="T11" fmla="*/ 843 h 938"/>
                <a:gd name="T12" fmla="*/ 532 w 533"/>
                <a:gd name="T13" fmla="*/ 781 h 938"/>
                <a:gd name="T14" fmla="*/ 532 w 533"/>
                <a:gd name="T15" fmla="*/ 750 h 938"/>
                <a:gd name="T16" fmla="*/ 532 w 533"/>
                <a:gd name="T17" fmla="*/ 656 h 938"/>
                <a:gd name="T18" fmla="*/ 500 w 533"/>
                <a:gd name="T19" fmla="*/ 593 h 938"/>
                <a:gd name="T20" fmla="*/ 438 w 533"/>
                <a:gd name="T21" fmla="*/ 500 h 938"/>
                <a:gd name="T22" fmla="*/ 438 w 533"/>
                <a:gd name="T23" fmla="*/ 468 h 938"/>
                <a:gd name="T24" fmla="*/ 438 w 533"/>
                <a:gd name="T25" fmla="*/ 375 h 938"/>
                <a:gd name="T26" fmla="*/ 438 w 533"/>
                <a:gd name="T27" fmla="*/ 312 h 938"/>
                <a:gd name="T28" fmla="*/ 438 w 533"/>
                <a:gd name="T29" fmla="*/ 250 h 938"/>
                <a:gd name="T30" fmla="*/ 438 w 533"/>
                <a:gd name="T31" fmla="*/ 156 h 938"/>
                <a:gd name="T32" fmla="*/ 313 w 533"/>
                <a:gd name="T33" fmla="*/ 31 h 938"/>
                <a:gd name="T34" fmla="*/ 282 w 533"/>
                <a:gd name="T35" fmla="*/ 62 h 938"/>
                <a:gd name="T36" fmla="*/ 219 w 533"/>
                <a:gd name="T37" fmla="*/ 0 h 938"/>
                <a:gd name="T38" fmla="*/ 32 w 533"/>
                <a:gd name="T39" fmla="*/ 62 h 938"/>
                <a:gd name="T40" fmla="*/ 0 w 533"/>
                <a:gd name="T41" fmla="*/ 93 h 938"/>
                <a:gd name="T42" fmla="*/ 32 w 533"/>
                <a:gd name="T43" fmla="*/ 156 h 938"/>
                <a:gd name="T44" fmla="*/ 63 w 533"/>
                <a:gd name="T45" fmla="*/ 187 h 938"/>
                <a:gd name="T46" fmla="*/ 156 w 533"/>
                <a:gd name="T47" fmla="*/ 250 h 938"/>
                <a:gd name="T48" fmla="*/ 63 w 533"/>
                <a:gd name="T49" fmla="*/ 312 h 938"/>
                <a:gd name="T50" fmla="*/ 63 w 533"/>
                <a:gd name="T51" fmla="*/ 375 h 938"/>
                <a:gd name="T52" fmla="*/ 32 w 533"/>
                <a:gd name="T53" fmla="*/ 562 h 938"/>
                <a:gd name="T54" fmla="*/ 32 w 533"/>
                <a:gd name="T55" fmla="*/ 687 h 938"/>
                <a:gd name="T56" fmla="*/ 156 w 533"/>
                <a:gd name="T57" fmla="*/ 750 h 938"/>
                <a:gd name="T58" fmla="*/ 282 w 533"/>
                <a:gd name="T59"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3" h="938">
                  <a:moveTo>
                    <a:pt x="282" y="937"/>
                  </a:moveTo>
                  <a:lnTo>
                    <a:pt x="313" y="937"/>
                  </a:lnTo>
                  <a:lnTo>
                    <a:pt x="407" y="937"/>
                  </a:lnTo>
                  <a:lnTo>
                    <a:pt x="438" y="937"/>
                  </a:lnTo>
                  <a:lnTo>
                    <a:pt x="438" y="906"/>
                  </a:lnTo>
                  <a:lnTo>
                    <a:pt x="500" y="843"/>
                  </a:lnTo>
                  <a:lnTo>
                    <a:pt x="532" y="781"/>
                  </a:lnTo>
                  <a:lnTo>
                    <a:pt x="532" y="750"/>
                  </a:lnTo>
                  <a:lnTo>
                    <a:pt x="532" y="656"/>
                  </a:lnTo>
                  <a:lnTo>
                    <a:pt x="500" y="593"/>
                  </a:lnTo>
                  <a:lnTo>
                    <a:pt x="438" y="500"/>
                  </a:lnTo>
                  <a:lnTo>
                    <a:pt x="438" y="468"/>
                  </a:lnTo>
                  <a:lnTo>
                    <a:pt x="438" y="375"/>
                  </a:lnTo>
                  <a:lnTo>
                    <a:pt x="438" y="312"/>
                  </a:lnTo>
                  <a:lnTo>
                    <a:pt x="438" y="250"/>
                  </a:lnTo>
                  <a:lnTo>
                    <a:pt x="438" y="156"/>
                  </a:lnTo>
                  <a:lnTo>
                    <a:pt x="313" y="31"/>
                  </a:lnTo>
                  <a:lnTo>
                    <a:pt x="282" y="62"/>
                  </a:lnTo>
                  <a:lnTo>
                    <a:pt x="219" y="0"/>
                  </a:lnTo>
                  <a:lnTo>
                    <a:pt x="32" y="62"/>
                  </a:lnTo>
                  <a:lnTo>
                    <a:pt x="0" y="93"/>
                  </a:lnTo>
                  <a:lnTo>
                    <a:pt x="32" y="156"/>
                  </a:lnTo>
                  <a:lnTo>
                    <a:pt x="63" y="187"/>
                  </a:lnTo>
                  <a:lnTo>
                    <a:pt x="156" y="250"/>
                  </a:lnTo>
                  <a:lnTo>
                    <a:pt x="63" y="312"/>
                  </a:lnTo>
                  <a:lnTo>
                    <a:pt x="63" y="375"/>
                  </a:lnTo>
                  <a:lnTo>
                    <a:pt x="32" y="562"/>
                  </a:lnTo>
                  <a:lnTo>
                    <a:pt x="32" y="687"/>
                  </a:lnTo>
                  <a:lnTo>
                    <a:pt x="156" y="750"/>
                  </a:lnTo>
                  <a:lnTo>
                    <a:pt x="282" y="937"/>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2" name="Freeform 118">
              <a:extLst>
                <a:ext uri="{FF2B5EF4-FFF2-40B4-BE49-F238E27FC236}">
                  <a16:creationId xmlns:a16="http://schemas.microsoft.com/office/drawing/2014/main" id="{E4E81E87-C384-422F-9471-E94DC3AC9750}"/>
                </a:ext>
              </a:extLst>
            </p:cNvPr>
            <p:cNvSpPr>
              <a:spLocks noChangeArrowheads="1"/>
            </p:cNvSpPr>
            <p:nvPr/>
          </p:nvSpPr>
          <p:spPr bwMode="auto">
            <a:xfrm>
              <a:off x="4933950" y="6208713"/>
              <a:ext cx="79375" cy="134937"/>
            </a:xfrm>
            <a:custGeom>
              <a:avLst/>
              <a:gdLst>
                <a:gd name="T0" fmla="*/ 0 w 220"/>
                <a:gd name="T1" fmla="*/ 250 h 376"/>
                <a:gd name="T2" fmla="*/ 125 w 220"/>
                <a:gd name="T3" fmla="*/ 344 h 376"/>
                <a:gd name="T4" fmla="*/ 187 w 220"/>
                <a:gd name="T5" fmla="*/ 375 h 376"/>
                <a:gd name="T6" fmla="*/ 219 w 220"/>
                <a:gd name="T7" fmla="*/ 219 h 376"/>
                <a:gd name="T8" fmla="*/ 219 w 220"/>
                <a:gd name="T9" fmla="*/ 62 h 376"/>
                <a:gd name="T10" fmla="*/ 187 w 220"/>
                <a:gd name="T11" fmla="*/ 0 h 376"/>
                <a:gd name="T12" fmla="*/ 156 w 220"/>
                <a:gd name="T13" fmla="*/ 0 h 376"/>
                <a:gd name="T14" fmla="*/ 94 w 220"/>
                <a:gd name="T15" fmla="*/ 125 h 376"/>
                <a:gd name="T16" fmla="*/ 62 w 220"/>
                <a:gd name="T17" fmla="*/ 250 h 376"/>
                <a:gd name="T18" fmla="*/ 0 w 220"/>
                <a:gd name="T19" fmla="*/ 25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376">
                  <a:moveTo>
                    <a:pt x="0" y="250"/>
                  </a:moveTo>
                  <a:lnTo>
                    <a:pt x="125" y="344"/>
                  </a:lnTo>
                  <a:lnTo>
                    <a:pt x="187" y="375"/>
                  </a:lnTo>
                  <a:lnTo>
                    <a:pt x="219" y="219"/>
                  </a:lnTo>
                  <a:lnTo>
                    <a:pt x="219" y="62"/>
                  </a:lnTo>
                  <a:lnTo>
                    <a:pt x="187" y="0"/>
                  </a:lnTo>
                  <a:lnTo>
                    <a:pt x="156" y="0"/>
                  </a:lnTo>
                  <a:lnTo>
                    <a:pt x="94" y="125"/>
                  </a:lnTo>
                  <a:lnTo>
                    <a:pt x="62" y="250"/>
                  </a:lnTo>
                  <a:lnTo>
                    <a:pt x="0" y="250"/>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3" name="Freeform 119">
              <a:extLst>
                <a:ext uri="{FF2B5EF4-FFF2-40B4-BE49-F238E27FC236}">
                  <a16:creationId xmlns:a16="http://schemas.microsoft.com/office/drawing/2014/main" id="{A37EC2F0-3377-4FDC-9419-593F72FA9C7B}"/>
                </a:ext>
              </a:extLst>
            </p:cNvPr>
            <p:cNvSpPr>
              <a:spLocks noChangeArrowheads="1"/>
            </p:cNvSpPr>
            <p:nvPr/>
          </p:nvSpPr>
          <p:spPr bwMode="auto">
            <a:xfrm>
              <a:off x="4933950" y="6208713"/>
              <a:ext cx="79375" cy="134937"/>
            </a:xfrm>
            <a:custGeom>
              <a:avLst/>
              <a:gdLst>
                <a:gd name="T0" fmla="*/ 0 w 220"/>
                <a:gd name="T1" fmla="*/ 250 h 376"/>
                <a:gd name="T2" fmla="*/ 125 w 220"/>
                <a:gd name="T3" fmla="*/ 344 h 376"/>
                <a:gd name="T4" fmla="*/ 187 w 220"/>
                <a:gd name="T5" fmla="*/ 375 h 376"/>
                <a:gd name="T6" fmla="*/ 219 w 220"/>
                <a:gd name="T7" fmla="*/ 219 h 376"/>
                <a:gd name="T8" fmla="*/ 219 w 220"/>
                <a:gd name="T9" fmla="*/ 62 h 376"/>
                <a:gd name="T10" fmla="*/ 187 w 220"/>
                <a:gd name="T11" fmla="*/ 0 h 376"/>
                <a:gd name="T12" fmla="*/ 156 w 220"/>
                <a:gd name="T13" fmla="*/ 0 h 376"/>
                <a:gd name="T14" fmla="*/ 94 w 220"/>
                <a:gd name="T15" fmla="*/ 125 h 376"/>
                <a:gd name="T16" fmla="*/ 62 w 220"/>
                <a:gd name="T17" fmla="*/ 250 h 376"/>
                <a:gd name="T18" fmla="*/ 0 w 220"/>
                <a:gd name="T19" fmla="*/ 25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376">
                  <a:moveTo>
                    <a:pt x="0" y="250"/>
                  </a:moveTo>
                  <a:lnTo>
                    <a:pt x="125" y="344"/>
                  </a:lnTo>
                  <a:lnTo>
                    <a:pt x="187" y="375"/>
                  </a:lnTo>
                  <a:lnTo>
                    <a:pt x="219" y="219"/>
                  </a:lnTo>
                  <a:lnTo>
                    <a:pt x="219" y="62"/>
                  </a:lnTo>
                  <a:lnTo>
                    <a:pt x="187" y="0"/>
                  </a:lnTo>
                  <a:lnTo>
                    <a:pt x="156" y="0"/>
                  </a:lnTo>
                  <a:lnTo>
                    <a:pt x="94" y="125"/>
                  </a:lnTo>
                  <a:lnTo>
                    <a:pt x="62" y="250"/>
                  </a:lnTo>
                  <a:lnTo>
                    <a:pt x="0" y="250"/>
                  </a:lnTo>
                </a:path>
              </a:pathLst>
            </a:custGeom>
            <a:grpFill/>
            <a:ln>
              <a:noFill/>
            </a:ln>
            <a:effectLst/>
            <a:extLs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5" name="Freeform 120">
              <a:extLst>
                <a:ext uri="{FF2B5EF4-FFF2-40B4-BE49-F238E27FC236}">
                  <a16:creationId xmlns:a16="http://schemas.microsoft.com/office/drawing/2014/main" id="{5399AE55-44CB-4EAE-83CD-ED322F188276}"/>
                </a:ext>
              </a:extLst>
            </p:cNvPr>
            <p:cNvSpPr>
              <a:spLocks noChangeArrowheads="1"/>
            </p:cNvSpPr>
            <p:nvPr/>
          </p:nvSpPr>
          <p:spPr bwMode="auto">
            <a:xfrm>
              <a:off x="4933950" y="6208713"/>
              <a:ext cx="79375" cy="134937"/>
            </a:xfrm>
            <a:custGeom>
              <a:avLst/>
              <a:gdLst>
                <a:gd name="T0" fmla="*/ 0 w 220"/>
                <a:gd name="T1" fmla="*/ 250 h 376"/>
                <a:gd name="T2" fmla="*/ 125 w 220"/>
                <a:gd name="T3" fmla="*/ 344 h 376"/>
                <a:gd name="T4" fmla="*/ 187 w 220"/>
                <a:gd name="T5" fmla="*/ 375 h 376"/>
                <a:gd name="T6" fmla="*/ 219 w 220"/>
                <a:gd name="T7" fmla="*/ 219 h 376"/>
                <a:gd name="T8" fmla="*/ 219 w 220"/>
                <a:gd name="T9" fmla="*/ 62 h 376"/>
                <a:gd name="T10" fmla="*/ 187 w 220"/>
                <a:gd name="T11" fmla="*/ 0 h 376"/>
                <a:gd name="T12" fmla="*/ 156 w 220"/>
                <a:gd name="T13" fmla="*/ 0 h 376"/>
                <a:gd name="T14" fmla="*/ 94 w 220"/>
                <a:gd name="T15" fmla="*/ 125 h 376"/>
                <a:gd name="T16" fmla="*/ 62 w 220"/>
                <a:gd name="T17" fmla="*/ 250 h 376"/>
                <a:gd name="T18" fmla="*/ 0 w 220"/>
                <a:gd name="T19" fmla="*/ 25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376">
                  <a:moveTo>
                    <a:pt x="0" y="250"/>
                  </a:moveTo>
                  <a:lnTo>
                    <a:pt x="125" y="344"/>
                  </a:lnTo>
                  <a:lnTo>
                    <a:pt x="187" y="375"/>
                  </a:lnTo>
                  <a:lnTo>
                    <a:pt x="219" y="219"/>
                  </a:lnTo>
                  <a:lnTo>
                    <a:pt x="219" y="62"/>
                  </a:lnTo>
                  <a:lnTo>
                    <a:pt x="187" y="0"/>
                  </a:lnTo>
                  <a:lnTo>
                    <a:pt x="156" y="0"/>
                  </a:lnTo>
                  <a:lnTo>
                    <a:pt x="94" y="125"/>
                  </a:lnTo>
                  <a:lnTo>
                    <a:pt x="62" y="250"/>
                  </a:lnTo>
                  <a:lnTo>
                    <a:pt x="0" y="250"/>
                  </a:lnTo>
                </a:path>
              </a:pathLst>
            </a:custGeom>
            <a:grpFill/>
            <a:ln w="11160" cap="flat">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146" name="Group 145">
            <a:extLst>
              <a:ext uri="{FF2B5EF4-FFF2-40B4-BE49-F238E27FC236}">
                <a16:creationId xmlns:a16="http://schemas.microsoft.com/office/drawing/2014/main" id="{71853AA0-36E4-4B44-AE0F-D2D5AC724FE1}"/>
              </a:ext>
            </a:extLst>
          </p:cNvPr>
          <p:cNvGrpSpPr/>
          <p:nvPr/>
        </p:nvGrpSpPr>
        <p:grpSpPr>
          <a:xfrm>
            <a:off x="479425" y="5932988"/>
            <a:ext cx="867464" cy="215444"/>
            <a:chOff x="619411" y="6510073"/>
            <a:chExt cx="867464" cy="215444"/>
          </a:xfrm>
        </p:grpSpPr>
        <p:sp>
          <p:nvSpPr>
            <p:cNvPr id="147" name="TextBox 45">
              <a:extLst>
                <a:ext uri="{FF2B5EF4-FFF2-40B4-BE49-F238E27FC236}">
                  <a16:creationId xmlns:a16="http://schemas.microsoft.com/office/drawing/2014/main" id="{D57EA2B4-0E0D-46A2-9E69-90282BAC0D5B}"/>
                </a:ext>
              </a:extLst>
            </p:cNvPr>
            <p:cNvSpPr txBox="1"/>
            <p:nvPr/>
          </p:nvSpPr>
          <p:spPr>
            <a:xfrm>
              <a:off x="661779" y="6510073"/>
              <a:ext cx="82509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2"/>
                  </a:solidFill>
                </a:rPr>
                <a:t>Role models</a:t>
              </a:r>
            </a:p>
          </p:txBody>
        </p:sp>
        <p:sp>
          <p:nvSpPr>
            <p:cNvPr id="148" name="Oval 147">
              <a:extLst>
                <a:ext uri="{FF2B5EF4-FFF2-40B4-BE49-F238E27FC236}">
                  <a16:creationId xmlns:a16="http://schemas.microsoft.com/office/drawing/2014/main" id="{DDFBD108-C62A-4F22-A879-EDDD3D58C692}"/>
                </a:ext>
              </a:extLst>
            </p:cNvPr>
            <p:cNvSpPr/>
            <p:nvPr/>
          </p:nvSpPr>
          <p:spPr>
            <a:xfrm>
              <a:off x="619411" y="6545858"/>
              <a:ext cx="151024" cy="151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grpSp>
      <p:grpSp>
        <p:nvGrpSpPr>
          <p:cNvPr id="149" name="Group 148">
            <a:extLst>
              <a:ext uri="{FF2B5EF4-FFF2-40B4-BE49-F238E27FC236}">
                <a16:creationId xmlns:a16="http://schemas.microsoft.com/office/drawing/2014/main" id="{AA6BD62E-60C4-480D-A991-F34BB91D5603}"/>
              </a:ext>
            </a:extLst>
          </p:cNvPr>
          <p:cNvGrpSpPr/>
          <p:nvPr/>
        </p:nvGrpSpPr>
        <p:grpSpPr>
          <a:xfrm>
            <a:off x="1377152" y="5932988"/>
            <a:ext cx="620368" cy="219019"/>
            <a:chOff x="1929185" y="6518755"/>
            <a:chExt cx="620368" cy="219019"/>
          </a:xfrm>
        </p:grpSpPr>
        <p:sp>
          <p:nvSpPr>
            <p:cNvPr id="150" name="Oval 149">
              <a:extLst>
                <a:ext uri="{FF2B5EF4-FFF2-40B4-BE49-F238E27FC236}">
                  <a16:creationId xmlns:a16="http://schemas.microsoft.com/office/drawing/2014/main" id="{A2253DD4-6614-4E3F-9F0A-64A8287039BA}"/>
                </a:ext>
              </a:extLst>
            </p:cNvPr>
            <p:cNvSpPr/>
            <p:nvPr/>
          </p:nvSpPr>
          <p:spPr>
            <a:xfrm>
              <a:off x="1929185" y="6545858"/>
              <a:ext cx="151024" cy="15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157" name="TextBox 51">
              <a:extLst>
                <a:ext uri="{FF2B5EF4-FFF2-40B4-BE49-F238E27FC236}">
                  <a16:creationId xmlns:a16="http://schemas.microsoft.com/office/drawing/2014/main" id="{453D4293-5DFD-445A-A233-8537F1B8B327}"/>
                </a:ext>
              </a:extLst>
            </p:cNvPr>
            <p:cNvSpPr txBox="1"/>
            <p:nvPr/>
          </p:nvSpPr>
          <p:spPr>
            <a:xfrm>
              <a:off x="2046268" y="6518755"/>
              <a:ext cx="503285" cy="2190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1"/>
                  </a:solidFill>
                </a:rPr>
                <a:t>Peers</a:t>
              </a:r>
            </a:p>
          </p:txBody>
        </p:sp>
      </p:grpSp>
      <p:grpSp>
        <p:nvGrpSpPr>
          <p:cNvPr id="158" name="Group 157">
            <a:extLst>
              <a:ext uri="{FF2B5EF4-FFF2-40B4-BE49-F238E27FC236}">
                <a16:creationId xmlns:a16="http://schemas.microsoft.com/office/drawing/2014/main" id="{86F365A4-9FD5-4AEB-87E5-B2A9EB085778}"/>
              </a:ext>
            </a:extLst>
          </p:cNvPr>
          <p:cNvGrpSpPr/>
          <p:nvPr/>
        </p:nvGrpSpPr>
        <p:grpSpPr>
          <a:xfrm>
            <a:off x="2018689" y="5934977"/>
            <a:ext cx="707544" cy="215444"/>
            <a:chOff x="3225843" y="6522330"/>
            <a:chExt cx="707544" cy="215444"/>
          </a:xfrm>
        </p:grpSpPr>
        <p:sp>
          <p:nvSpPr>
            <p:cNvPr id="159" name="Oval 158">
              <a:extLst>
                <a:ext uri="{FF2B5EF4-FFF2-40B4-BE49-F238E27FC236}">
                  <a16:creationId xmlns:a16="http://schemas.microsoft.com/office/drawing/2014/main" id="{0F8E4321-CA40-40ED-9027-E426F1CE8C8E}"/>
                </a:ext>
              </a:extLst>
            </p:cNvPr>
            <p:cNvSpPr/>
            <p:nvPr/>
          </p:nvSpPr>
          <p:spPr>
            <a:xfrm>
              <a:off x="3225843" y="6545858"/>
              <a:ext cx="151024" cy="151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160" name="TextBox 52">
              <a:extLst>
                <a:ext uri="{FF2B5EF4-FFF2-40B4-BE49-F238E27FC236}">
                  <a16:creationId xmlns:a16="http://schemas.microsoft.com/office/drawing/2014/main" id="{C18F82DF-1A18-4D05-9124-7AEDE1825898}"/>
                </a:ext>
              </a:extLst>
            </p:cNvPr>
            <p:cNvSpPr txBox="1"/>
            <p:nvPr/>
          </p:nvSpPr>
          <p:spPr>
            <a:xfrm>
              <a:off x="3289367" y="6522330"/>
              <a:ext cx="64402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4"/>
                  </a:solidFill>
                </a:rPr>
                <a:t>Slovakia</a:t>
              </a:r>
            </a:p>
          </p:txBody>
        </p:sp>
      </p:grpSp>
      <p:graphicFrame>
        <p:nvGraphicFramePr>
          <p:cNvPr id="161" name="Symbol zastępczy zawartości 9">
            <a:extLst>
              <a:ext uri="{FF2B5EF4-FFF2-40B4-BE49-F238E27FC236}">
                <a16:creationId xmlns:a16="http://schemas.microsoft.com/office/drawing/2014/main" id="{294DF9C0-1FC8-47DF-AC55-B9C9902BDD3C}"/>
              </a:ext>
            </a:extLst>
          </p:cNvPr>
          <p:cNvGraphicFramePr>
            <a:graphicFrameLocks/>
          </p:cNvGraphicFramePr>
          <p:nvPr>
            <p:extLst>
              <p:ext uri="{D42A27DB-BD31-4B8C-83A1-F6EECF244321}">
                <p14:modId xmlns:p14="http://schemas.microsoft.com/office/powerpoint/2010/main" val="898180766"/>
              </p:ext>
            </p:extLst>
          </p:nvPr>
        </p:nvGraphicFramePr>
        <p:xfrm>
          <a:off x="5770563" y="1641482"/>
          <a:ext cx="5951754" cy="4291507"/>
        </p:xfrm>
        <a:graphic>
          <a:graphicData uri="http://schemas.openxmlformats.org/drawingml/2006/table">
            <a:tbl>
              <a:tblPr firstRow="1">
                <a:tableStyleId>{21E4AEA4-8DFA-4A89-87EB-49C32662AFE0}</a:tableStyleId>
              </a:tblPr>
              <a:tblGrid>
                <a:gridCol w="1234019">
                  <a:extLst>
                    <a:ext uri="{9D8B030D-6E8A-4147-A177-3AD203B41FA5}">
                      <a16:colId xmlns:a16="http://schemas.microsoft.com/office/drawing/2014/main" val="20000"/>
                    </a:ext>
                  </a:extLst>
                </a:gridCol>
                <a:gridCol w="943547">
                  <a:extLst>
                    <a:ext uri="{9D8B030D-6E8A-4147-A177-3AD203B41FA5}">
                      <a16:colId xmlns:a16="http://schemas.microsoft.com/office/drawing/2014/main" val="513437796"/>
                    </a:ext>
                  </a:extLst>
                </a:gridCol>
                <a:gridCol w="650748">
                  <a:extLst>
                    <a:ext uri="{9D8B030D-6E8A-4147-A177-3AD203B41FA5}">
                      <a16:colId xmlns:a16="http://schemas.microsoft.com/office/drawing/2014/main" val="1059440282"/>
                    </a:ext>
                  </a:extLst>
                </a:gridCol>
                <a:gridCol w="896815">
                  <a:extLst>
                    <a:ext uri="{9D8B030D-6E8A-4147-A177-3AD203B41FA5}">
                      <a16:colId xmlns:a16="http://schemas.microsoft.com/office/drawing/2014/main" val="1955982523"/>
                    </a:ext>
                  </a:extLst>
                </a:gridCol>
                <a:gridCol w="1107831">
                  <a:extLst>
                    <a:ext uri="{9D8B030D-6E8A-4147-A177-3AD203B41FA5}">
                      <a16:colId xmlns:a16="http://schemas.microsoft.com/office/drawing/2014/main" val="3545733789"/>
                    </a:ext>
                  </a:extLst>
                </a:gridCol>
                <a:gridCol w="1118794">
                  <a:extLst>
                    <a:ext uri="{9D8B030D-6E8A-4147-A177-3AD203B41FA5}">
                      <a16:colId xmlns:a16="http://schemas.microsoft.com/office/drawing/2014/main" val="3907559920"/>
                    </a:ext>
                  </a:extLst>
                </a:gridCol>
              </a:tblGrid>
              <a:tr h="626516">
                <a:tc>
                  <a:txBody>
                    <a:bodyPr/>
                    <a:lstStyle/>
                    <a:p>
                      <a:r>
                        <a:rPr lang="en-US" sz="1100" noProof="0" dirty="0">
                          <a:solidFill>
                            <a:schemeClr val="bg1"/>
                          </a:solidFill>
                        </a:rPr>
                        <a:t>Country</a:t>
                      </a:r>
                    </a:p>
                  </a:txBody>
                  <a:tcPr marL="36000" marR="36000" marT="72000" marB="7200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solidFill>
                  </a:tcPr>
                </a:tc>
                <a:tc>
                  <a:txBody>
                    <a:bodyPr/>
                    <a:lstStyle/>
                    <a:p>
                      <a:r>
                        <a:rPr lang="en-US" sz="1100" noProof="0" dirty="0">
                          <a:solidFill>
                            <a:schemeClr val="bg1"/>
                          </a:solidFill>
                        </a:rPr>
                        <a:t>Market performance </a:t>
                      </a:r>
                    </a:p>
                  </a:txBody>
                  <a:tcPr marL="36000" marR="36000" marT="72000" marB="7200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solidFill>
                  </a:tcPr>
                </a:tc>
                <a:tc>
                  <a:txBody>
                    <a:bodyPr/>
                    <a:lstStyle/>
                    <a:p>
                      <a:r>
                        <a:rPr lang="en-US" sz="1100" noProof="0" dirty="0">
                          <a:solidFill>
                            <a:schemeClr val="bg1"/>
                          </a:solidFill>
                        </a:rPr>
                        <a:t>Cancer burden</a:t>
                      </a:r>
                    </a:p>
                  </a:txBody>
                  <a:tcPr marL="36000" marR="36000" marT="72000" marB="7200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solidFill>
                  </a:tcPr>
                </a:tc>
                <a:tc>
                  <a:txBody>
                    <a:bodyPr/>
                    <a:lstStyle/>
                    <a:p>
                      <a:r>
                        <a:rPr lang="en-US" sz="1100" noProof="0" dirty="0">
                          <a:solidFill>
                            <a:schemeClr val="bg1"/>
                          </a:solidFill>
                        </a:rPr>
                        <a:t>Economic assessment</a:t>
                      </a:r>
                    </a:p>
                  </a:txBody>
                  <a:tcPr marL="36000" marR="36000" marT="72000" marB="7200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solidFill>
                  </a:tcPr>
                </a:tc>
                <a:tc>
                  <a:txBody>
                    <a:bodyPr/>
                    <a:lstStyle/>
                    <a:p>
                      <a:r>
                        <a:rPr lang="en-US" sz="1100" noProof="0" dirty="0">
                          <a:solidFill>
                            <a:schemeClr val="bg1"/>
                          </a:solidFill>
                        </a:rPr>
                        <a:t>Quantitative </a:t>
                      </a:r>
                      <a:r>
                        <a:rPr lang="en-US" sz="1100" noProof="0" dirty="0" err="1">
                          <a:solidFill>
                            <a:schemeClr val="bg1"/>
                          </a:solidFill>
                        </a:rPr>
                        <a:t>onco</a:t>
                      </a:r>
                      <a:r>
                        <a:rPr lang="en-US" sz="1100" noProof="0" dirty="0">
                          <a:solidFill>
                            <a:schemeClr val="bg1"/>
                          </a:solidFill>
                        </a:rPr>
                        <a:t> analysis</a:t>
                      </a:r>
                    </a:p>
                  </a:txBody>
                  <a:tcPr marL="36000" marR="36000" marT="72000" marB="7200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solidFill>
                  </a:tcPr>
                </a:tc>
                <a:tc>
                  <a:txBody>
                    <a:bodyPr/>
                    <a:lstStyle/>
                    <a:p>
                      <a:r>
                        <a:rPr lang="en-US" sz="1100" noProof="0" dirty="0">
                          <a:solidFill>
                            <a:schemeClr val="bg1"/>
                          </a:solidFill>
                        </a:rPr>
                        <a:t>Qualitative</a:t>
                      </a:r>
                    </a:p>
                    <a:p>
                      <a:r>
                        <a:rPr lang="en-US" sz="1100" noProof="0" dirty="0" err="1">
                          <a:solidFill>
                            <a:schemeClr val="bg1"/>
                          </a:solidFill>
                        </a:rPr>
                        <a:t>onco</a:t>
                      </a:r>
                      <a:r>
                        <a:rPr lang="en-US" sz="1100" noProof="0" dirty="0">
                          <a:solidFill>
                            <a:schemeClr val="bg1"/>
                          </a:solidFill>
                        </a:rPr>
                        <a:t> analysis</a:t>
                      </a:r>
                    </a:p>
                  </a:txBody>
                  <a:tcPr marL="36000" marR="36000" marT="72000" marB="7200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3181">
                <a:tc>
                  <a:txBody>
                    <a:bodyPr/>
                    <a:lstStyle/>
                    <a:p>
                      <a:pPr lvl="0" algn="l" fontAlgn="b"/>
                      <a:r>
                        <a:rPr lang="en-US" sz="1200" b="1" i="0" u="none" strike="noStrike" dirty="0">
                          <a:solidFill>
                            <a:srgbClr val="000000"/>
                          </a:solidFill>
                          <a:effectLst/>
                          <a:latin typeface="+mj-lt"/>
                        </a:rPr>
                        <a:t>Austria</a:t>
                      </a:r>
                    </a:p>
                  </a:txBody>
                  <a:tcPr marL="14400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mj-lt"/>
                        </a:rPr>
                        <a:t>Role models</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333181">
                <a:tc>
                  <a:txBody>
                    <a:bodyPr/>
                    <a:lstStyle/>
                    <a:p>
                      <a:pPr lvl="0" algn="l" fontAlgn="b"/>
                      <a:r>
                        <a:rPr lang="en-US" sz="1200" b="1" i="0" u="none" strike="noStrike" dirty="0">
                          <a:solidFill>
                            <a:srgbClr val="000000"/>
                          </a:solidFill>
                          <a:effectLst/>
                          <a:latin typeface="+mj-lt"/>
                        </a:rPr>
                        <a:t>France</a:t>
                      </a:r>
                    </a:p>
                  </a:txBody>
                  <a:tcPr marL="14400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mj-lt"/>
                        </a:rPr>
                        <a:t>Role models</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60476089"/>
                  </a:ext>
                </a:extLst>
              </a:tr>
              <a:tr h="333181">
                <a:tc>
                  <a:txBody>
                    <a:bodyPr/>
                    <a:lstStyle/>
                    <a:p>
                      <a:pPr lvl="0" algn="l" fontAlgn="b"/>
                      <a:r>
                        <a:rPr lang="en-US" sz="1200" b="1" i="0" u="none" strike="noStrike" dirty="0">
                          <a:solidFill>
                            <a:srgbClr val="000000"/>
                          </a:solidFill>
                          <a:effectLst/>
                          <a:latin typeface="+mj-lt"/>
                        </a:rPr>
                        <a:t>Germany</a:t>
                      </a:r>
                    </a:p>
                  </a:txBody>
                  <a:tcPr marL="14400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mj-lt"/>
                        </a:rPr>
                        <a:t>Role models</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85132298"/>
                  </a:ext>
                </a:extLst>
              </a:tr>
              <a:tr h="333181">
                <a:tc>
                  <a:txBody>
                    <a:bodyPr/>
                    <a:lstStyle/>
                    <a:p>
                      <a:pPr lvl="0" algn="l" fontAlgn="b"/>
                      <a:r>
                        <a:rPr lang="en-US" sz="1200" b="1" i="0" u="none" strike="noStrike" dirty="0">
                          <a:solidFill>
                            <a:srgbClr val="000000"/>
                          </a:solidFill>
                          <a:effectLst/>
                          <a:latin typeface="+mj-lt"/>
                        </a:rPr>
                        <a:t>Netherlands</a:t>
                      </a:r>
                    </a:p>
                  </a:txBody>
                  <a:tcPr marL="14400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mj-lt"/>
                        </a:rPr>
                        <a:t>Role models</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03896996"/>
                  </a:ext>
                </a:extLst>
              </a:tr>
              <a:tr h="333181">
                <a:tc>
                  <a:txBody>
                    <a:bodyPr/>
                    <a:lstStyle/>
                    <a:p>
                      <a:pPr lvl="0" algn="l" fontAlgn="b"/>
                      <a:r>
                        <a:rPr lang="en-US" sz="1200" b="1" i="0" u="none" strike="noStrike" dirty="0">
                          <a:solidFill>
                            <a:srgbClr val="000000"/>
                          </a:solidFill>
                          <a:effectLst/>
                          <a:latin typeface="+mj-lt"/>
                        </a:rPr>
                        <a:t>Slovenia</a:t>
                      </a:r>
                    </a:p>
                  </a:txBody>
                  <a:tcPr marL="14400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mj-lt"/>
                        </a:rPr>
                        <a:t>Role models</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74832570"/>
                  </a:ext>
                </a:extLst>
              </a:tr>
              <a:tr h="333181">
                <a:tc>
                  <a:txBody>
                    <a:bodyPr/>
                    <a:lstStyle/>
                    <a:p>
                      <a:pPr lvl="0" algn="l" fontAlgn="b"/>
                      <a:r>
                        <a:rPr lang="en-US" sz="1200" b="1" i="0" u="none" strike="noStrike" dirty="0">
                          <a:solidFill>
                            <a:srgbClr val="000000"/>
                          </a:solidFill>
                          <a:effectLst/>
                          <a:latin typeface="+mj-lt"/>
                        </a:rPr>
                        <a:t>Czechia</a:t>
                      </a:r>
                    </a:p>
                  </a:txBody>
                  <a:tcPr marL="14400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mj-lt"/>
                        </a:rPr>
                        <a:t>Peers</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87619107"/>
                  </a:ext>
                </a:extLst>
              </a:tr>
              <a:tr h="333181">
                <a:tc>
                  <a:txBody>
                    <a:bodyPr/>
                    <a:lstStyle/>
                    <a:p>
                      <a:pPr lvl="0" algn="l" fontAlgn="b"/>
                      <a:r>
                        <a:rPr lang="en-US" sz="1200" b="1" i="0" u="none" strike="noStrike" dirty="0">
                          <a:solidFill>
                            <a:srgbClr val="000000"/>
                          </a:solidFill>
                          <a:effectLst/>
                          <a:latin typeface="+mj-lt"/>
                        </a:rPr>
                        <a:t>Hungary</a:t>
                      </a:r>
                    </a:p>
                  </a:txBody>
                  <a:tcPr marL="14400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mj-lt"/>
                        </a:rPr>
                        <a:t>Peers</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93359953"/>
                  </a:ext>
                </a:extLst>
              </a:tr>
              <a:tr h="333181">
                <a:tc>
                  <a:txBody>
                    <a:bodyPr/>
                    <a:lstStyle/>
                    <a:p>
                      <a:pPr lvl="0" algn="l" fontAlgn="b"/>
                      <a:r>
                        <a:rPr lang="en-US" sz="1200" b="1" i="0" u="none" strike="noStrike" dirty="0">
                          <a:solidFill>
                            <a:srgbClr val="000000"/>
                          </a:solidFill>
                          <a:effectLst/>
                          <a:latin typeface="+mj-lt"/>
                        </a:rPr>
                        <a:t>Poland</a:t>
                      </a:r>
                    </a:p>
                  </a:txBody>
                  <a:tcPr marL="14400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mj-lt"/>
                        </a:rPr>
                        <a:t>Peers</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5649520"/>
                  </a:ext>
                </a:extLst>
              </a:tr>
              <a:tr h="333181">
                <a:tc>
                  <a:txBody>
                    <a:bodyPr/>
                    <a:lstStyle/>
                    <a:p>
                      <a:pPr lvl="0" algn="l" fontAlgn="b"/>
                      <a:r>
                        <a:rPr lang="en-US" sz="1200" b="1" i="0" u="none" strike="noStrike" dirty="0">
                          <a:solidFill>
                            <a:srgbClr val="000000"/>
                          </a:solidFill>
                          <a:effectLst/>
                          <a:latin typeface="+mj-lt"/>
                        </a:rPr>
                        <a:t>Bulgaria</a:t>
                      </a:r>
                    </a:p>
                  </a:txBody>
                  <a:tcPr marL="14400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mj-lt"/>
                        </a:rPr>
                        <a:t>EU28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24941732"/>
                  </a:ext>
                </a:extLst>
              </a:tr>
              <a:tr h="333181">
                <a:tc>
                  <a:txBody>
                    <a:bodyPr/>
                    <a:lstStyle/>
                    <a:p>
                      <a:pPr lvl="0" algn="l" fontAlgn="b"/>
                      <a:r>
                        <a:rPr lang="en-US" sz="1200" b="1" i="0" u="none" strike="noStrike" dirty="0">
                          <a:solidFill>
                            <a:srgbClr val="000000"/>
                          </a:solidFill>
                          <a:effectLst/>
                          <a:latin typeface="+mj-lt"/>
                        </a:rPr>
                        <a:t>Romania</a:t>
                      </a:r>
                    </a:p>
                  </a:txBody>
                  <a:tcPr marL="14400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mj-lt"/>
                        </a:rPr>
                        <a:t>EU28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69920667"/>
                  </a:ext>
                </a:extLst>
              </a:tr>
              <a:tr h="333181">
                <a:tc>
                  <a:txBody>
                    <a:bodyPr/>
                    <a:lstStyle/>
                    <a:p>
                      <a:pPr lvl="0" algn="l" fontAlgn="b"/>
                      <a:r>
                        <a:rPr lang="en-US" sz="1200" b="1" i="0" u="none" strike="noStrike" dirty="0">
                          <a:solidFill>
                            <a:srgbClr val="000000"/>
                          </a:solidFill>
                          <a:effectLst/>
                          <a:latin typeface="+mj-lt"/>
                        </a:rPr>
                        <a:t>UK</a:t>
                      </a:r>
                    </a:p>
                  </a:txBody>
                  <a:tcPr marL="14400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mj-lt"/>
                        </a:rPr>
                        <a:t>EU28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22623592"/>
                  </a:ext>
                </a:extLst>
              </a:tr>
            </a:tbl>
          </a:graphicData>
        </a:graphic>
      </p:graphicFrame>
      <p:sp>
        <p:nvSpPr>
          <p:cNvPr id="144" name="Text Placeholder 20">
            <a:extLst>
              <a:ext uri="{FF2B5EF4-FFF2-40B4-BE49-F238E27FC236}">
                <a16:creationId xmlns:a16="http://schemas.microsoft.com/office/drawing/2014/main" id="{B6E676D5-73DB-4A01-B030-87602A93F2ED}"/>
              </a:ext>
            </a:extLst>
          </p:cNvPr>
          <p:cNvSpPr>
            <a:spLocks noGrp="1"/>
          </p:cNvSpPr>
          <p:nvPr>
            <p:custDataLst>
              <p:tags r:id="rId4"/>
            </p:custDataLst>
          </p:nvPr>
        </p:nvSpPr>
        <p:spPr bwMode="auto">
          <a:xfrm>
            <a:off x="8235950" y="234950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51" name="Text Placeholder 20">
            <a:extLst>
              <a:ext uri="{FF2B5EF4-FFF2-40B4-BE49-F238E27FC236}">
                <a16:creationId xmlns:a16="http://schemas.microsoft.com/office/drawing/2014/main" id="{9486BB7F-879D-4555-B582-EAB2FF00A1FB}"/>
              </a:ext>
            </a:extLst>
          </p:cNvPr>
          <p:cNvSpPr>
            <a:spLocks noGrp="1"/>
          </p:cNvSpPr>
          <p:nvPr>
            <p:custDataLst>
              <p:tags r:id="rId5"/>
            </p:custDataLst>
          </p:nvPr>
        </p:nvSpPr>
        <p:spPr bwMode="auto">
          <a:xfrm>
            <a:off x="8235950" y="268287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52" name="Text Placeholder 20">
            <a:extLst>
              <a:ext uri="{FF2B5EF4-FFF2-40B4-BE49-F238E27FC236}">
                <a16:creationId xmlns:a16="http://schemas.microsoft.com/office/drawing/2014/main" id="{11C67A84-B34A-4D89-83F3-CFF05A0730C9}"/>
              </a:ext>
            </a:extLst>
          </p:cNvPr>
          <p:cNvSpPr>
            <a:spLocks noGrp="1"/>
          </p:cNvSpPr>
          <p:nvPr>
            <p:custDataLst>
              <p:tags r:id="rId6"/>
            </p:custDataLst>
          </p:nvPr>
        </p:nvSpPr>
        <p:spPr bwMode="auto">
          <a:xfrm>
            <a:off x="8235950" y="301625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53" name="Text Placeholder 20">
            <a:extLst>
              <a:ext uri="{FF2B5EF4-FFF2-40B4-BE49-F238E27FC236}">
                <a16:creationId xmlns:a16="http://schemas.microsoft.com/office/drawing/2014/main" id="{A0BE408A-6321-4A6C-A7BD-D4F0EFA0ABDA}"/>
              </a:ext>
            </a:extLst>
          </p:cNvPr>
          <p:cNvSpPr>
            <a:spLocks noGrp="1"/>
          </p:cNvSpPr>
          <p:nvPr>
            <p:custDataLst>
              <p:tags r:id="rId7"/>
            </p:custDataLst>
          </p:nvPr>
        </p:nvSpPr>
        <p:spPr bwMode="auto">
          <a:xfrm>
            <a:off x="8235950" y="334962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54" name="Text Placeholder 20">
            <a:extLst>
              <a:ext uri="{FF2B5EF4-FFF2-40B4-BE49-F238E27FC236}">
                <a16:creationId xmlns:a16="http://schemas.microsoft.com/office/drawing/2014/main" id="{080C2174-414F-4B64-951F-44C66E727EAC}"/>
              </a:ext>
            </a:extLst>
          </p:cNvPr>
          <p:cNvSpPr>
            <a:spLocks noGrp="1"/>
          </p:cNvSpPr>
          <p:nvPr>
            <p:custDataLst>
              <p:tags r:id="rId8"/>
            </p:custDataLst>
          </p:nvPr>
        </p:nvSpPr>
        <p:spPr bwMode="auto">
          <a:xfrm>
            <a:off x="8235950" y="368300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55" name="Text Placeholder 20">
            <a:extLst>
              <a:ext uri="{FF2B5EF4-FFF2-40B4-BE49-F238E27FC236}">
                <a16:creationId xmlns:a16="http://schemas.microsoft.com/office/drawing/2014/main" id="{0C30E25D-B957-4530-A133-1DEA25650F48}"/>
              </a:ext>
            </a:extLst>
          </p:cNvPr>
          <p:cNvSpPr>
            <a:spLocks noGrp="1"/>
          </p:cNvSpPr>
          <p:nvPr>
            <p:custDataLst>
              <p:tags r:id="rId9"/>
            </p:custDataLst>
          </p:nvPr>
        </p:nvSpPr>
        <p:spPr bwMode="auto">
          <a:xfrm>
            <a:off x="8235950" y="401637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56" name="Text Placeholder 20">
            <a:extLst>
              <a:ext uri="{FF2B5EF4-FFF2-40B4-BE49-F238E27FC236}">
                <a16:creationId xmlns:a16="http://schemas.microsoft.com/office/drawing/2014/main" id="{493AB7C0-0F20-4208-966E-849E0BC0016B}"/>
              </a:ext>
            </a:extLst>
          </p:cNvPr>
          <p:cNvSpPr>
            <a:spLocks noGrp="1"/>
          </p:cNvSpPr>
          <p:nvPr>
            <p:custDataLst>
              <p:tags r:id="rId10"/>
            </p:custDataLst>
          </p:nvPr>
        </p:nvSpPr>
        <p:spPr bwMode="auto">
          <a:xfrm>
            <a:off x="8235950" y="434975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62" name="Text Placeholder 20">
            <a:extLst>
              <a:ext uri="{FF2B5EF4-FFF2-40B4-BE49-F238E27FC236}">
                <a16:creationId xmlns:a16="http://schemas.microsoft.com/office/drawing/2014/main" id="{CF8A9293-68A5-4BE8-ABB8-04A4371FE368}"/>
              </a:ext>
            </a:extLst>
          </p:cNvPr>
          <p:cNvSpPr>
            <a:spLocks noGrp="1"/>
          </p:cNvSpPr>
          <p:nvPr>
            <p:custDataLst>
              <p:tags r:id="rId11"/>
            </p:custDataLst>
          </p:nvPr>
        </p:nvSpPr>
        <p:spPr bwMode="auto">
          <a:xfrm>
            <a:off x="8235950" y="468312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65" name="Text Placeholder 20">
            <a:extLst>
              <a:ext uri="{FF2B5EF4-FFF2-40B4-BE49-F238E27FC236}">
                <a16:creationId xmlns:a16="http://schemas.microsoft.com/office/drawing/2014/main" id="{1E74D3C5-CD2E-4CF8-B9FA-5F75075D91BC}"/>
              </a:ext>
            </a:extLst>
          </p:cNvPr>
          <p:cNvSpPr>
            <a:spLocks noGrp="1"/>
          </p:cNvSpPr>
          <p:nvPr>
            <p:custDataLst>
              <p:tags r:id="rId12"/>
            </p:custDataLst>
          </p:nvPr>
        </p:nvSpPr>
        <p:spPr bwMode="auto">
          <a:xfrm>
            <a:off x="8235950" y="5681663"/>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68" name="Text Placeholder 20">
            <a:extLst>
              <a:ext uri="{FF2B5EF4-FFF2-40B4-BE49-F238E27FC236}">
                <a16:creationId xmlns:a16="http://schemas.microsoft.com/office/drawing/2014/main" id="{D830C118-FE2D-4C00-B9D8-654479AEA491}"/>
              </a:ext>
            </a:extLst>
          </p:cNvPr>
          <p:cNvSpPr>
            <a:spLocks noGrp="1"/>
          </p:cNvSpPr>
          <p:nvPr>
            <p:custDataLst>
              <p:tags r:id="rId13"/>
            </p:custDataLst>
          </p:nvPr>
        </p:nvSpPr>
        <p:spPr bwMode="auto">
          <a:xfrm>
            <a:off x="8948738" y="234950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69" name="Text Placeholder 20">
            <a:extLst>
              <a:ext uri="{FF2B5EF4-FFF2-40B4-BE49-F238E27FC236}">
                <a16:creationId xmlns:a16="http://schemas.microsoft.com/office/drawing/2014/main" id="{F30A427E-2B9B-41ED-BEF3-42DE6DC552AD}"/>
              </a:ext>
            </a:extLst>
          </p:cNvPr>
          <p:cNvSpPr>
            <a:spLocks noGrp="1"/>
          </p:cNvSpPr>
          <p:nvPr>
            <p:custDataLst>
              <p:tags r:id="rId14"/>
            </p:custDataLst>
          </p:nvPr>
        </p:nvSpPr>
        <p:spPr bwMode="auto">
          <a:xfrm>
            <a:off x="8948738" y="268287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70" name="Text Placeholder 20">
            <a:extLst>
              <a:ext uri="{FF2B5EF4-FFF2-40B4-BE49-F238E27FC236}">
                <a16:creationId xmlns:a16="http://schemas.microsoft.com/office/drawing/2014/main" id="{42E1C7F5-A3B0-485D-8906-2EFBA91500D3}"/>
              </a:ext>
            </a:extLst>
          </p:cNvPr>
          <p:cNvSpPr>
            <a:spLocks noGrp="1"/>
          </p:cNvSpPr>
          <p:nvPr>
            <p:custDataLst>
              <p:tags r:id="rId15"/>
            </p:custDataLst>
          </p:nvPr>
        </p:nvSpPr>
        <p:spPr bwMode="auto">
          <a:xfrm>
            <a:off x="8948738" y="301625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71" name="Text Placeholder 20">
            <a:extLst>
              <a:ext uri="{FF2B5EF4-FFF2-40B4-BE49-F238E27FC236}">
                <a16:creationId xmlns:a16="http://schemas.microsoft.com/office/drawing/2014/main" id="{3E9D8685-685B-4F22-9B93-EC6A409B8C4D}"/>
              </a:ext>
            </a:extLst>
          </p:cNvPr>
          <p:cNvSpPr>
            <a:spLocks noGrp="1"/>
          </p:cNvSpPr>
          <p:nvPr>
            <p:custDataLst>
              <p:tags r:id="rId16"/>
            </p:custDataLst>
          </p:nvPr>
        </p:nvSpPr>
        <p:spPr bwMode="auto">
          <a:xfrm>
            <a:off x="8948738" y="334962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72" name="Text Placeholder 20">
            <a:extLst>
              <a:ext uri="{FF2B5EF4-FFF2-40B4-BE49-F238E27FC236}">
                <a16:creationId xmlns:a16="http://schemas.microsoft.com/office/drawing/2014/main" id="{63568FD5-53CF-43EA-A662-361694EC6800}"/>
              </a:ext>
            </a:extLst>
          </p:cNvPr>
          <p:cNvSpPr>
            <a:spLocks noGrp="1"/>
          </p:cNvSpPr>
          <p:nvPr>
            <p:custDataLst>
              <p:tags r:id="rId17"/>
            </p:custDataLst>
          </p:nvPr>
        </p:nvSpPr>
        <p:spPr bwMode="auto">
          <a:xfrm>
            <a:off x="8948738" y="368300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73" name="Text Placeholder 20">
            <a:extLst>
              <a:ext uri="{FF2B5EF4-FFF2-40B4-BE49-F238E27FC236}">
                <a16:creationId xmlns:a16="http://schemas.microsoft.com/office/drawing/2014/main" id="{37B3356C-BCF2-4442-9B58-21A659C80BE5}"/>
              </a:ext>
            </a:extLst>
          </p:cNvPr>
          <p:cNvSpPr>
            <a:spLocks noGrp="1"/>
          </p:cNvSpPr>
          <p:nvPr>
            <p:custDataLst>
              <p:tags r:id="rId18"/>
            </p:custDataLst>
          </p:nvPr>
        </p:nvSpPr>
        <p:spPr bwMode="auto">
          <a:xfrm>
            <a:off x="8948738" y="401637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74" name="Text Placeholder 20">
            <a:extLst>
              <a:ext uri="{FF2B5EF4-FFF2-40B4-BE49-F238E27FC236}">
                <a16:creationId xmlns:a16="http://schemas.microsoft.com/office/drawing/2014/main" id="{A7154EB8-4858-406D-99CF-FB0E894F541A}"/>
              </a:ext>
            </a:extLst>
          </p:cNvPr>
          <p:cNvSpPr>
            <a:spLocks noGrp="1"/>
          </p:cNvSpPr>
          <p:nvPr>
            <p:custDataLst>
              <p:tags r:id="rId19"/>
            </p:custDataLst>
          </p:nvPr>
        </p:nvSpPr>
        <p:spPr bwMode="auto">
          <a:xfrm>
            <a:off x="8948738" y="434975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75" name="Text Placeholder 20">
            <a:extLst>
              <a:ext uri="{FF2B5EF4-FFF2-40B4-BE49-F238E27FC236}">
                <a16:creationId xmlns:a16="http://schemas.microsoft.com/office/drawing/2014/main" id="{C48636EA-451A-4055-9B02-DB6BE238E04D}"/>
              </a:ext>
            </a:extLst>
          </p:cNvPr>
          <p:cNvSpPr>
            <a:spLocks noGrp="1"/>
          </p:cNvSpPr>
          <p:nvPr>
            <p:custDataLst>
              <p:tags r:id="rId20"/>
            </p:custDataLst>
          </p:nvPr>
        </p:nvSpPr>
        <p:spPr bwMode="auto">
          <a:xfrm>
            <a:off x="8948738" y="468312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76" name="Text Placeholder 20">
            <a:extLst>
              <a:ext uri="{FF2B5EF4-FFF2-40B4-BE49-F238E27FC236}">
                <a16:creationId xmlns:a16="http://schemas.microsoft.com/office/drawing/2014/main" id="{BDBF15D6-DC13-4259-8732-F85BD36B0A71}"/>
              </a:ext>
            </a:extLst>
          </p:cNvPr>
          <p:cNvSpPr>
            <a:spLocks noGrp="1"/>
          </p:cNvSpPr>
          <p:nvPr>
            <p:custDataLst>
              <p:tags r:id="rId21"/>
            </p:custDataLst>
          </p:nvPr>
        </p:nvSpPr>
        <p:spPr bwMode="auto">
          <a:xfrm>
            <a:off x="8243888" y="501650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77" name="Text Placeholder 20">
            <a:extLst>
              <a:ext uri="{FF2B5EF4-FFF2-40B4-BE49-F238E27FC236}">
                <a16:creationId xmlns:a16="http://schemas.microsoft.com/office/drawing/2014/main" id="{FB353580-282D-48A7-BE73-2FED2393798E}"/>
              </a:ext>
            </a:extLst>
          </p:cNvPr>
          <p:cNvSpPr>
            <a:spLocks noGrp="1"/>
          </p:cNvSpPr>
          <p:nvPr>
            <p:custDataLst>
              <p:tags r:id="rId22"/>
            </p:custDataLst>
          </p:nvPr>
        </p:nvSpPr>
        <p:spPr bwMode="auto">
          <a:xfrm>
            <a:off x="8243888" y="5348288"/>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78" name="Text Placeholder 20">
            <a:extLst>
              <a:ext uri="{FF2B5EF4-FFF2-40B4-BE49-F238E27FC236}">
                <a16:creationId xmlns:a16="http://schemas.microsoft.com/office/drawing/2014/main" id="{9D8C4BAF-F5D7-479F-8F9D-BF1A839B7E31}"/>
              </a:ext>
            </a:extLst>
          </p:cNvPr>
          <p:cNvSpPr>
            <a:spLocks noGrp="1"/>
          </p:cNvSpPr>
          <p:nvPr>
            <p:custDataLst>
              <p:tags r:id="rId23"/>
            </p:custDataLst>
          </p:nvPr>
        </p:nvSpPr>
        <p:spPr bwMode="auto">
          <a:xfrm>
            <a:off x="8948738" y="5681663"/>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81" name="Text Placeholder 20">
            <a:extLst>
              <a:ext uri="{FF2B5EF4-FFF2-40B4-BE49-F238E27FC236}">
                <a16:creationId xmlns:a16="http://schemas.microsoft.com/office/drawing/2014/main" id="{976C83EA-5BE8-45EC-8F27-82FD62D0382D}"/>
              </a:ext>
            </a:extLst>
          </p:cNvPr>
          <p:cNvSpPr>
            <a:spLocks noGrp="1"/>
          </p:cNvSpPr>
          <p:nvPr>
            <p:custDataLst>
              <p:tags r:id="rId24"/>
            </p:custDataLst>
          </p:nvPr>
        </p:nvSpPr>
        <p:spPr bwMode="auto">
          <a:xfrm>
            <a:off x="9942513" y="233997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82" name="Text Placeholder 20">
            <a:extLst>
              <a:ext uri="{FF2B5EF4-FFF2-40B4-BE49-F238E27FC236}">
                <a16:creationId xmlns:a16="http://schemas.microsoft.com/office/drawing/2014/main" id="{6A420338-DC41-4D75-8DEF-6CA3245BECA9}"/>
              </a:ext>
            </a:extLst>
          </p:cNvPr>
          <p:cNvSpPr>
            <a:spLocks noGrp="1"/>
          </p:cNvSpPr>
          <p:nvPr>
            <p:custDataLst>
              <p:tags r:id="rId25"/>
            </p:custDataLst>
          </p:nvPr>
        </p:nvSpPr>
        <p:spPr bwMode="auto">
          <a:xfrm>
            <a:off x="9942513" y="267335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83" name="Text Placeholder 20">
            <a:extLst>
              <a:ext uri="{FF2B5EF4-FFF2-40B4-BE49-F238E27FC236}">
                <a16:creationId xmlns:a16="http://schemas.microsoft.com/office/drawing/2014/main" id="{A0B15F58-82FA-4E75-B105-56C1D947CF69}"/>
              </a:ext>
            </a:extLst>
          </p:cNvPr>
          <p:cNvSpPr>
            <a:spLocks noGrp="1"/>
          </p:cNvSpPr>
          <p:nvPr>
            <p:custDataLst>
              <p:tags r:id="rId26"/>
            </p:custDataLst>
          </p:nvPr>
        </p:nvSpPr>
        <p:spPr bwMode="auto">
          <a:xfrm>
            <a:off x="9942513" y="300672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84" name="Text Placeholder 20">
            <a:extLst>
              <a:ext uri="{FF2B5EF4-FFF2-40B4-BE49-F238E27FC236}">
                <a16:creationId xmlns:a16="http://schemas.microsoft.com/office/drawing/2014/main" id="{011AD435-52E0-41D2-A2F4-9303168B46D5}"/>
              </a:ext>
            </a:extLst>
          </p:cNvPr>
          <p:cNvSpPr>
            <a:spLocks noGrp="1"/>
          </p:cNvSpPr>
          <p:nvPr>
            <p:custDataLst>
              <p:tags r:id="rId27"/>
            </p:custDataLst>
          </p:nvPr>
        </p:nvSpPr>
        <p:spPr bwMode="auto">
          <a:xfrm>
            <a:off x="9942513" y="334010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85" name="Text Placeholder 20">
            <a:extLst>
              <a:ext uri="{FF2B5EF4-FFF2-40B4-BE49-F238E27FC236}">
                <a16:creationId xmlns:a16="http://schemas.microsoft.com/office/drawing/2014/main" id="{B5D421AE-212A-4C79-96B6-6CCA0528F3A7}"/>
              </a:ext>
            </a:extLst>
          </p:cNvPr>
          <p:cNvSpPr>
            <a:spLocks noGrp="1"/>
          </p:cNvSpPr>
          <p:nvPr>
            <p:custDataLst>
              <p:tags r:id="rId28"/>
            </p:custDataLst>
          </p:nvPr>
        </p:nvSpPr>
        <p:spPr bwMode="auto">
          <a:xfrm>
            <a:off x="9942513" y="367347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86" name="Text Placeholder 20">
            <a:extLst>
              <a:ext uri="{FF2B5EF4-FFF2-40B4-BE49-F238E27FC236}">
                <a16:creationId xmlns:a16="http://schemas.microsoft.com/office/drawing/2014/main" id="{9E666FD0-9291-41EF-9097-2BD27AF3A9A5}"/>
              </a:ext>
            </a:extLst>
          </p:cNvPr>
          <p:cNvSpPr>
            <a:spLocks noGrp="1"/>
          </p:cNvSpPr>
          <p:nvPr>
            <p:custDataLst>
              <p:tags r:id="rId29"/>
            </p:custDataLst>
          </p:nvPr>
        </p:nvSpPr>
        <p:spPr bwMode="auto">
          <a:xfrm>
            <a:off x="9942513" y="400685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87" name="Text Placeholder 20">
            <a:extLst>
              <a:ext uri="{FF2B5EF4-FFF2-40B4-BE49-F238E27FC236}">
                <a16:creationId xmlns:a16="http://schemas.microsoft.com/office/drawing/2014/main" id="{A4058694-E165-45ED-B80D-8AD92EDDCBFD}"/>
              </a:ext>
            </a:extLst>
          </p:cNvPr>
          <p:cNvSpPr>
            <a:spLocks noGrp="1"/>
          </p:cNvSpPr>
          <p:nvPr>
            <p:custDataLst>
              <p:tags r:id="rId30"/>
            </p:custDataLst>
          </p:nvPr>
        </p:nvSpPr>
        <p:spPr bwMode="auto">
          <a:xfrm>
            <a:off x="9942513" y="434022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88" name="Text Placeholder 20">
            <a:extLst>
              <a:ext uri="{FF2B5EF4-FFF2-40B4-BE49-F238E27FC236}">
                <a16:creationId xmlns:a16="http://schemas.microsoft.com/office/drawing/2014/main" id="{65CC806B-C49E-466A-9251-EAFD2575BD07}"/>
              </a:ext>
            </a:extLst>
          </p:cNvPr>
          <p:cNvSpPr>
            <a:spLocks noGrp="1"/>
          </p:cNvSpPr>
          <p:nvPr>
            <p:custDataLst>
              <p:tags r:id="rId31"/>
            </p:custDataLst>
          </p:nvPr>
        </p:nvSpPr>
        <p:spPr bwMode="auto">
          <a:xfrm>
            <a:off x="9942513" y="467360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89" name="Text Placeholder 20">
            <a:extLst>
              <a:ext uri="{FF2B5EF4-FFF2-40B4-BE49-F238E27FC236}">
                <a16:creationId xmlns:a16="http://schemas.microsoft.com/office/drawing/2014/main" id="{17C7FBA3-7419-4E94-9F3A-1CF90A866D83}"/>
              </a:ext>
            </a:extLst>
          </p:cNvPr>
          <p:cNvSpPr>
            <a:spLocks noGrp="1"/>
          </p:cNvSpPr>
          <p:nvPr>
            <p:custDataLst>
              <p:tags r:id="rId32"/>
            </p:custDataLst>
          </p:nvPr>
        </p:nvSpPr>
        <p:spPr bwMode="auto">
          <a:xfrm>
            <a:off x="9942513" y="500697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90" name="Text Placeholder 20">
            <a:extLst>
              <a:ext uri="{FF2B5EF4-FFF2-40B4-BE49-F238E27FC236}">
                <a16:creationId xmlns:a16="http://schemas.microsoft.com/office/drawing/2014/main" id="{B55C4E93-1F46-4329-898B-06B942ED3511}"/>
              </a:ext>
            </a:extLst>
          </p:cNvPr>
          <p:cNvSpPr>
            <a:spLocks noGrp="1"/>
          </p:cNvSpPr>
          <p:nvPr>
            <p:custDataLst>
              <p:tags r:id="rId33"/>
            </p:custDataLst>
          </p:nvPr>
        </p:nvSpPr>
        <p:spPr bwMode="auto">
          <a:xfrm>
            <a:off x="9942513" y="5338763"/>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94" name="Text Placeholder 20">
            <a:extLst>
              <a:ext uri="{FF2B5EF4-FFF2-40B4-BE49-F238E27FC236}">
                <a16:creationId xmlns:a16="http://schemas.microsoft.com/office/drawing/2014/main" id="{BE932CC5-9AEC-4EC9-80A0-0F9234909D06}"/>
              </a:ext>
            </a:extLst>
          </p:cNvPr>
          <p:cNvSpPr>
            <a:spLocks noGrp="1"/>
          </p:cNvSpPr>
          <p:nvPr>
            <p:custDataLst>
              <p:tags r:id="rId34"/>
            </p:custDataLst>
          </p:nvPr>
        </p:nvSpPr>
        <p:spPr bwMode="auto">
          <a:xfrm>
            <a:off x="11112500" y="234950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96" name="Text Placeholder 20">
            <a:extLst>
              <a:ext uri="{FF2B5EF4-FFF2-40B4-BE49-F238E27FC236}">
                <a16:creationId xmlns:a16="http://schemas.microsoft.com/office/drawing/2014/main" id="{C45E9515-EA69-4572-9C5A-AE710FB0606F}"/>
              </a:ext>
            </a:extLst>
          </p:cNvPr>
          <p:cNvSpPr>
            <a:spLocks noGrp="1"/>
          </p:cNvSpPr>
          <p:nvPr>
            <p:custDataLst>
              <p:tags r:id="rId35"/>
            </p:custDataLst>
          </p:nvPr>
        </p:nvSpPr>
        <p:spPr bwMode="auto">
          <a:xfrm>
            <a:off x="11112500" y="301625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97" name="Text Placeholder 20">
            <a:extLst>
              <a:ext uri="{FF2B5EF4-FFF2-40B4-BE49-F238E27FC236}">
                <a16:creationId xmlns:a16="http://schemas.microsoft.com/office/drawing/2014/main" id="{999697D2-735B-47FF-9966-C6EE563676F9}"/>
              </a:ext>
            </a:extLst>
          </p:cNvPr>
          <p:cNvSpPr>
            <a:spLocks noGrp="1"/>
          </p:cNvSpPr>
          <p:nvPr>
            <p:custDataLst>
              <p:tags r:id="rId36"/>
            </p:custDataLst>
          </p:nvPr>
        </p:nvSpPr>
        <p:spPr bwMode="auto">
          <a:xfrm>
            <a:off x="11112500" y="334962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98" name="Text Placeholder 20">
            <a:extLst>
              <a:ext uri="{FF2B5EF4-FFF2-40B4-BE49-F238E27FC236}">
                <a16:creationId xmlns:a16="http://schemas.microsoft.com/office/drawing/2014/main" id="{6CC11AB6-D967-4277-9248-D509F21921C5}"/>
              </a:ext>
            </a:extLst>
          </p:cNvPr>
          <p:cNvSpPr>
            <a:spLocks noGrp="1"/>
          </p:cNvSpPr>
          <p:nvPr>
            <p:custDataLst>
              <p:tags r:id="rId37"/>
            </p:custDataLst>
          </p:nvPr>
        </p:nvSpPr>
        <p:spPr bwMode="auto">
          <a:xfrm>
            <a:off x="11112500" y="368300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199" name="Text Placeholder 20">
            <a:extLst>
              <a:ext uri="{FF2B5EF4-FFF2-40B4-BE49-F238E27FC236}">
                <a16:creationId xmlns:a16="http://schemas.microsoft.com/office/drawing/2014/main" id="{B7978DB7-55F6-4E51-8AA4-A06DA9FA97E3}"/>
              </a:ext>
            </a:extLst>
          </p:cNvPr>
          <p:cNvSpPr>
            <a:spLocks noGrp="1"/>
          </p:cNvSpPr>
          <p:nvPr>
            <p:custDataLst>
              <p:tags r:id="rId38"/>
            </p:custDataLst>
          </p:nvPr>
        </p:nvSpPr>
        <p:spPr bwMode="auto">
          <a:xfrm>
            <a:off x="11112500" y="401637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200" name="Text Placeholder 20">
            <a:extLst>
              <a:ext uri="{FF2B5EF4-FFF2-40B4-BE49-F238E27FC236}">
                <a16:creationId xmlns:a16="http://schemas.microsoft.com/office/drawing/2014/main" id="{1F65E335-E1EA-4349-B954-5FE4C96D012A}"/>
              </a:ext>
            </a:extLst>
          </p:cNvPr>
          <p:cNvSpPr>
            <a:spLocks noGrp="1"/>
          </p:cNvSpPr>
          <p:nvPr>
            <p:custDataLst>
              <p:tags r:id="rId39"/>
            </p:custDataLst>
          </p:nvPr>
        </p:nvSpPr>
        <p:spPr bwMode="auto">
          <a:xfrm>
            <a:off x="11112500" y="434975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201" name="Text Placeholder 20">
            <a:extLst>
              <a:ext uri="{FF2B5EF4-FFF2-40B4-BE49-F238E27FC236}">
                <a16:creationId xmlns:a16="http://schemas.microsoft.com/office/drawing/2014/main" id="{F652C97F-9943-42E5-972F-2FE27EFB5899}"/>
              </a:ext>
            </a:extLst>
          </p:cNvPr>
          <p:cNvSpPr>
            <a:spLocks noGrp="1"/>
          </p:cNvSpPr>
          <p:nvPr>
            <p:custDataLst>
              <p:tags r:id="rId40"/>
            </p:custDataLst>
          </p:nvPr>
        </p:nvSpPr>
        <p:spPr bwMode="auto">
          <a:xfrm>
            <a:off x="11112500" y="4683125"/>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sp>
        <p:nvSpPr>
          <p:cNvPr id="204" name="Text Placeholder 20">
            <a:extLst>
              <a:ext uri="{FF2B5EF4-FFF2-40B4-BE49-F238E27FC236}">
                <a16:creationId xmlns:a16="http://schemas.microsoft.com/office/drawing/2014/main" id="{33E35BAE-D29A-45FF-B039-A3A11D7A0137}"/>
              </a:ext>
            </a:extLst>
          </p:cNvPr>
          <p:cNvSpPr>
            <a:spLocks noGrp="1"/>
          </p:cNvSpPr>
          <p:nvPr>
            <p:custDataLst>
              <p:tags r:id="rId41"/>
            </p:custDataLst>
          </p:nvPr>
        </p:nvSpPr>
        <p:spPr bwMode="auto">
          <a:xfrm>
            <a:off x="11112500" y="5016500"/>
            <a:ext cx="198438" cy="198438"/>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hlink"/>
                </a:solidFill>
                <a:latin typeface="Wingdings" panose="05000000000000000000" pitchFamily="2" charset="2"/>
                <a:sym typeface="Wingdings" panose="05000000000000000000" pitchFamily="2" charset="2"/>
              </a:rPr>
              <a:t></a:t>
            </a:r>
          </a:p>
        </p:txBody>
      </p:sp>
      <p:grpSp>
        <p:nvGrpSpPr>
          <p:cNvPr id="208" name="Group 207">
            <a:extLst>
              <a:ext uri="{FF2B5EF4-FFF2-40B4-BE49-F238E27FC236}">
                <a16:creationId xmlns:a16="http://schemas.microsoft.com/office/drawing/2014/main" id="{2D7678CE-A60F-40C8-ACED-E19CC4C982C6}"/>
              </a:ext>
            </a:extLst>
          </p:cNvPr>
          <p:cNvGrpSpPr/>
          <p:nvPr/>
        </p:nvGrpSpPr>
        <p:grpSpPr>
          <a:xfrm>
            <a:off x="2710328" y="5934977"/>
            <a:ext cx="707544" cy="215444"/>
            <a:chOff x="3225843" y="6522330"/>
            <a:chExt cx="707544" cy="215444"/>
          </a:xfrm>
        </p:grpSpPr>
        <p:sp>
          <p:nvSpPr>
            <p:cNvPr id="209" name="Oval 208">
              <a:extLst>
                <a:ext uri="{FF2B5EF4-FFF2-40B4-BE49-F238E27FC236}">
                  <a16:creationId xmlns:a16="http://schemas.microsoft.com/office/drawing/2014/main" id="{B85EC493-16FD-4988-8FDD-B2088A40F108}"/>
                </a:ext>
              </a:extLst>
            </p:cNvPr>
            <p:cNvSpPr/>
            <p:nvPr/>
          </p:nvSpPr>
          <p:spPr>
            <a:xfrm>
              <a:off x="3225843" y="6545858"/>
              <a:ext cx="151024" cy="151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210" name="TextBox 52">
              <a:extLst>
                <a:ext uri="{FF2B5EF4-FFF2-40B4-BE49-F238E27FC236}">
                  <a16:creationId xmlns:a16="http://schemas.microsoft.com/office/drawing/2014/main" id="{1B55400D-9C80-468A-A642-E3D47561C60F}"/>
                </a:ext>
              </a:extLst>
            </p:cNvPr>
            <p:cNvSpPr txBox="1"/>
            <p:nvPr/>
          </p:nvSpPr>
          <p:spPr>
            <a:xfrm>
              <a:off x="3289367" y="6522330"/>
              <a:ext cx="64402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tx2"/>
                  </a:solidFill>
                </a:rPr>
                <a:t>EU28</a:t>
              </a:r>
            </a:p>
          </p:txBody>
        </p:sp>
      </p:grpSp>
      <p:sp>
        <p:nvSpPr>
          <p:cNvPr id="4" name="Oval 3">
            <a:extLst>
              <a:ext uri="{FF2B5EF4-FFF2-40B4-BE49-F238E27FC236}">
                <a16:creationId xmlns:a16="http://schemas.microsoft.com/office/drawing/2014/main" id="{C6FFA0B0-0B25-42AB-BE8B-F57B2EC3C771}"/>
              </a:ext>
            </a:extLst>
          </p:cNvPr>
          <p:cNvSpPr/>
          <p:nvPr/>
        </p:nvSpPr>
        <p:spPr>
          <a:xfrm>
            <a:off x="5651618" y="2370593"/>
            <a:ext cx="156252" cy="1562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80" name="Oval 179">
            <a:extLst>
              <a:ext uri="{FF2B5EF4-FFF2-40B4-BE49-F238E27FC236}">
                <a16:creationId xmlns:a16="http://schemas.microsoft.com/office/drawing/2014/main" id="{E284E9F8-AD98-42E6-A72F-0DC9E7200305}"/>
              </a:ext>
            </a:extLst>
          </p:cNvPr>
          <p:cNvSpPr/>
          <p:nvPr/>
        </p:nvSpPr>
        <p:spPr>
          <a:xfrm>
            <a:off x="5651618" y="2703958"/>
            <a:ext cx="156252" cy="1562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92" name="Oval 191">
            <a:extLst>
              <a:ext uri="{FF2B5EF4-FFF2-40B4-BE49-F238E27FC236}">
                <a16:creationId xmlns:a16="http://schemas.microsoft.com/office/drawing/2014/main" id="{F5F02999-11EE-4E82-BF10-624BE4E6F48E}"/>
              </a:ext>
            </a:extLst>
          </p:cNvPr>
          <p:cNvSpPr/>
          <p:nvPr/>
        </p:nvSpPr>
        <p:spPr>
          <a:xfrm>
            <a:off x="5651618" y="3037323"/>
            <a:ext cx="156252" cy="1562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93" name="Oval 192">
            <a:extLst>
              <a:ext uri="{FF2B5EF4-FFF2-40B4-BE49-F238E27FC236}">
                <a16:creationId xmlns:a16="http://schemas.microsoft.com/office/drawing/2014/main" id="{D7FB7C50-C1FC-4C24-B8C3-78345E79F574}"/>
              </a:ext>
            </a:extLst>
          </p:cNvPr>
          <p:cNvSpPr/>
          <p:nvPr/>
        </p:nvSpPr>
        <p:spPr>
          <a:xfrm>
            <a:off x="5651618" y="3370688"/>
            <a:ext cx="156252" cy="1562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95" name="Oval 194">
            <a:extLst>
              <a:ext uri="{FF2B5EF4-FFF2-40B4-BE49-F238E27FC236}">
                <a16:creationId xmlns:a16="http://schemas.microsoft.com/office/drawing/2014/main" id="{686F5D5F-651E-4A1D-B4D4-500CA54BA205}"/>
              </a:ext>
            </a:extLst>
          </p:cNvPr>
          <p:cNvSpPr/>
          <p:nvPr/>
        </p:nvSpPr>
        <p:spPr>
          <a:xfrm>
            <a:off x="5651618" y="3704053"/>
            <a:ext cx="156252" cy="1562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202" name="Oval 201">
            <a:extLst>
              <a:ext uri="{FF2B5EF4-FFF2-40B4-BE49-F238E27FC236}">
                <a16:creationId xmlns:a16="http://schemas.microsoft.com/office/drawing/2014/main" id="{F238C9BB-8E43-48A5-9062-11371AA8532B}"/>
              </a:ext>
            </a:extLst>
          </p:cNvPr>
          <p:cNvSpPr/>
          <p:nvPr/>
        </p:nvSpPr>
        <p:spPr>
          <a:xfrm>
            <a:off x="5651618" y="4037418"/>
            <a:ext cx="156252" cy="156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203" name="Oval 202">
            <a:extLst>
              <a:ext uri="{FF2B5EF4-FFF2-40B4-BE49-F238E27FC236}">
                <a16:creationId xmlns:a16="http://schemas.microsoft.com/office/drawing/2014/main" id="{95D708FB-E8DA-4D9B-A983-9DB6EC0893A6}"/>
              </a:ext>
            </a:extLst>
          </p:cNvPr>
          <p:cNvSpPr/>
          <p:nvPr/>
        </p:nvSpPr>
        <p:spPr>
          <a:xfrm>
            <a:off x="5651618" y="4704148"/>
            <a:ext cx="156252" cy="156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205" name="Oval 204">
            <a:extLst>
              <a:ext uri="{FF2B5EF4-FFF2-40B4-BE49-F238E27FC236}">
                <a16:creationId xmlns:a16="http://schemas.microsoft.com/office/drawing/2014/main" id="{66A2998C-EC6F-4912-9637-B7537EBC8156}"/>
              </a:ext>
            </a:extLst>
          </p:cNvPr>
          <p:cNvSpPr/>
          <p:nvPr/>
        </p:nvSpPr>
        <p:spPr>
          <a:xfrm>
            <a:off x="5651618" y="4370783"/>
            <a:ext cx="156252" cy="156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206" name="Oval 205">
            <a:extLst>
              <a:ext uri="{FF2B5EF4-FFF2-40B4-BE49-F238E27FC236}">
                <a16:creationId xmlns:a16="http://schemas.microsoft.com/office/drawing/2014/main" id="{0B8C7019-4ADE-43CE-8336-24D7B3B229EF}"/>
              </a:ext>
            </a:extLst>
          </p:cNvPr>
          <p:cNvSpPr/>
          <p:nvPr/>
        </p:nvSpPr>
        <p:spPr>
          <a:xfrm>
            <a:off x="5651618" y="5037513"/>
            <a:ext cx="156252" cy="156252"/>
          </a:xfrm>
          <a:prstGeom prst="ellipse">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207" name="Oval 206">
            <a:extLst>
              <a:ext uri="{FF2B5EF4-FFF2-40B4-BE49-F238E27FC236}">
                <a16:creationId xmlns:a16="http://schemas.microsoft.com/office/drawing/2014/main" id="{D0B8494B-55C4-49FE-8A3A-78D8D98F042C}"/>
              </a:ext>
            </a:extLst>
          </p:cNvPr>
          <p:cNvSpPr/>
          <p:nvPr/>
        </p:nvSpPr>
        <p:spPr>
          <a:xfrm>
            <a:off x="5651618" y="5370878"/>
            <a:ext cx="156252" cy="156252"/>
          </a:xfrm>
          <a:prstGeom prst="ellipse">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211" name="Oval 210">
            <a:extLst>
              <a:ext uri="{FF2B5EF4-FFF2-40B4-BE49-F238E27FC236}">
                <a16:creationId xmlns:a16="http://schemas.microsoft.com/office/drawing/2014/main" id="{6CBEC274-0682-45F6-B801-2D43F8D109CE}"/>
              </a:ext>
            </a:extLst>
          </p:cNvPr>
          <p:cNvSpPr/>
          <p:nvPr/>
        </p:nvSpPr>
        <p:spPr>
          <a:xfrm>
            <a:off x="5651618" y="5704241"/>
            <a:ext cx="156252" cy="156252"/>
          </a:xfrm>
          <a:prstGeom prst="ellipse">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grpSp>
        <p:nvGrpSpPr>
          <p:cNvPr id="212" name="Group 211">
            <a:extLst>
              <a:ext uri="{FF2B5EF4-FFF2-40B4-BE49-F238E27FC236}">
                <a16:creationId xmlns:a16="http://schemas.microsoft.com/office/drawing/2014/main" id="{CB28D5BD-F5FC-4493-AF00-530B847EAC3B}"/>
              </a:ext>
            </a:extLst>
          </p:cNvPr>
          <p:cNvGrpSpPr/>
          <p:nvPr/>
        </p:nvGrpSpPr>
        <p:grpSpPr>
          <a:xfrm>
            <a:off x="11273430" y="1144985"/>
            <a:ext cx="449816" cy="381897"/>
            <a:chOff x="4914901" y="2161068"/>
            <a:chExt cx="685534" cy="590978"/>
          </a:xfrm>
        </p:grpSpPr>
        <p:sp>
          <p:nvSpPr>
            <p:cNvPr id="213" name="Hexagon 212">
              <a:extLst>
                <a:ext uri="{FF2B5EF4-FFF2-40B4-BE49-F238E27FC236}">
                  <a16:creationId xmlns:a16="http://schemas.microsoft.com/office/drawing/2014/main" id="{7DC26CB5-F31F-4CD0-A2FF-C60479CED92B}"/>
                </a:ext>
              </a:extLst>
            </p:cNvPr>
            <p:cNvSpPr/>
            <p:nvPr/>
          </p:nvSpPr>
          <p:spPr bwMode="gray">
            <a:xfrm>
              <a:off x="4914901" y="2161068"/>
              <a:ext cx="685534" cy="590978"/>
            </a:xfrm>
            <a:prstGeom prst="hexagon">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algn="ctr" defTabSz="1600200">
                <a:lnSpc>
                  <a:spcPct val="90000"/>
                </a:lnSpc>
                <a:spcAft>
                  <a:spcPct val="35000"/>
                </a:spcAft>
              </a:pPr>
              <a:endParaRPr lang="en-US" sz="1400" b="1" dirty="0">
                <a:solidFill>
                  <a:schemeClr val="accent1"/>
                </a:solidFill>
              </a:endParaRPr>
            </a:p>
          </p:txBody>
        </p:sp>
        <p:grpSp>
          <p:nvGrpSpPr>
            <p:cNvPr id="214" name="Group 213">
              <a:extLst>
                <a:ext uri="{FF2B5EF4-FFF2-40B4-BE49-F238E27FC236}">
                  <a16:creationId xmlns:a16="http://schemas.microsoft.com/office/drawing/2014/main" id="{FB03F9C1-9FCF-497B-96A6-C424CEB960DA}"/>
                </a:ext>
              </a:extLst>
            </p:cNvPr>
            <p:cNvGrpSpPr/>
            <p:nvPr/>
          </p:nvGrpSpPr>
          <p:grpSpPr>
            <a:xfrm>
              <a:off x="5053285" y="2221008"/>
              <a:ext cx="455147" cy="453653"/>
              <a:chOff x="-3873500" y="1220788"/>
              <a:chExt cx="3870325" cy="3857626"/>
            </a:xfrm>
            <a:solidFill>
              <a:schemeClr val="tx1"/>
            </a:solidFill>
          </p:grpSpPr>
          <p:sp>
            <p:nvSpPr>
              <p:cNvPr id="215" name="Freeform 180">
                <a:extLst>
                  <a:ext uri="{FF2B5EF4-FFF2-40B4-BE49-F238E27FC236}">
                    <a16:creationId xmlns:a16="http://schemas.microsoft.com/office/drawing/2014/main" id="{81F5C78C-8209-4149-A03C-51BA3B639A93}"/>
                  </a:ext>
                </a:extLst>
              </p:cNvPr>
              <p:cNvSpPr>
                <a:spLocks/>
              </p:cNvSpPr>
              <p:nvPr/>
            </p:nvSpPr>
            <p:spPr bwMode="auto">
              <a:xfrm>
                <a:off x="-3873500" y="1828801"/>
                <a:ext cx="3249613" cy="3249613"/>
              </a:xfrm>
              <a:custGeom>
                <a:avLst/>
                <a:gdLst>
                  <a:gd name="T0" fmla="*/ 1933 w 2047"/>
                  <a:gd name="T1" fmla="*/ 1933 h 2047"/>
                  <a:gd name="T2" fmla="*/ 113 w 2047"/>
                  <a:gd name="T3" fmla="*/ 1933 h 2047"/>
                  <a:gd name="T4" fmla="*/ 113 w 2047"/>
                  <a:gd name="T5" fmla="*/ 114 h 2047"/>
                  <a:gd name="T6" fmla="*/ 237 w 2047"/>
                  <a:gd name="T7" fmla="*/ 114 h 2047"/>
                  <a:gd name="T8" fmla="*/ 237 w 2047"/>
                  <a:gd name="T9" fmla="*/ 0 h 2047"/>
                  <a:gd name="T10" fmla="*/ 0 w 2047"/>
                  <a:gd name="T11" fmla="*/ 0 h 2047"/>
                  <a:gd name="T12" fmla="*/ 0 w 2047"/>
                  <a:gd name="T13" fmla="*/ 2047 h 2047"/>
                  <a:gd name="T14" fmla="*/ 2047 w 2047"/>
                  <a:gd name="T15" fmla="*/ 2047 h 2047"/>
                  <a:gd name="T16" fmla="*/ 2047 w 2047"/>
                  <a:gd name="T17" fmla="*/ 1800 h 2047"/>
                  <a:gd name="T18" fmla="*/ 1933 w 2047"/>
                  <a:gd name="T19" fmla="*/ 1800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3" y="1933"/>
                    </a:lnTo>
                    <a:lnTo>
                      <a:pt x="113" y="114"/>
                    </a:lnTo>
                    <a:lnTo>
                      <a:pt x="237" y="114"/>
                    </a:lnTo>
                    <a:lnTo>
                      <a:pt x="237" y="0"/>
                    </a:lnTo>
                    <a:lnTo>
                      <a:pt x="0" y="0"/>
                    </a:lnTo>
                    <a:lnTo>
                      <a:pt x="0" y="2047"/>
                    </a:lnTo>
                    <a:lnTo>
                      <a:pt x="2047" y="2047"/>
                    </a:lnTo>
                    <a:lnTo>
                      <a:pt x="2047" y="1800"/>
                    </a:lnTo>
                    <a:lnTo>
                      <a:pt x="1933" y="1800"/>
                    </a:lnTo>
                    <a:lnTo>
                      <a:pt x="1933"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181">
                <a:extLst>
                  <a:ext uri="{FF2B5EF4-FFF2-40B4-BE49-F238E27FC236}">
                    <a16:creationId xmlns:a16="http://schemas.microsoft.com/office/drawing/2014/main" id="{5517DF83-7A32-47AF-9FAB-FA9BF0B85FE4}"/>
                  </a:ext>
                </a:extLst>
              </p:cNvPr>
              <p:cNvSpPr>
                <a:spLocks noEditPoints="1"/>
              </p:cNvSpPr>
              <p:nvPr/>
            </p:nvSpPr>
            <p:spPr bwMode="auto">
              <a:xfrm>
                <a:off x="-3260725" y="1220788"/>
                <a:ext cx="3257550" cy="3255963"/>
              </a:xfrm>
              <a:custGeom>
                <a:avLst/>
                <a:gdLst>
                  <a:gd name="T0" fmla="*/ 433 w 866"/>
                  <a:gd name="T1" fmla="*/ 0 h 866"/>
                  <a:gd name="T2" fmla="*/ 0 w 866"/>
                  <a:gd name="T3" fmla="*/ 433 h 866"/>
                  <a:gd name="T4" fmla="*/ 433 w 866"/>
                  <a:gd name="T5" fmla="*/ 866 h 866"/>
                  <a:gd name="T6" fmla="*/ 866 w 866"/>
                  <a:gd name="T7" fmla="*/ 433 h 866"/>
                  <a:gd name="T8" fmla="*/ 433 w 866"/>
                  <a:gd name="T9" fmla="*/ 0 h 866"/>
                  <a:gd name="T10" fmla="*/ 433 w 866"/>
                  <a:gd name="T11" fmla="*/ 818 h 866"/>
                  <a:gd name="T12" fmla="*/ 48 w 866"/>
                  <a:gd name="T13" fmla="*/ 433 h 866"/>
                  <a:gd name="T14" fmla="*/ 433 w 866"/>
                  <a:gd name="T15" fmla="*/ 48 h 866"/>
                  <a:gd name="T16" fmla="*/ 818 w 866"/>
                  <a:gd name="T17" fmla="*/ 433 h 866"/>
                  <a:gd name="T18" fmla="*/ 433 w 866"/>
                  <a:gd name="T19" fmla="*/ 818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6" h="866">
                    <a:moveTo>
                      <a:pt x="433" y="0"/>
                    </a:moveTo>
                    <a:cubicBezTo>
                      <a:pt x="194" y="0"/>
                      <a:pt x="0" y="194"/>
                      <a:pt x="0" y="433"/>
                    </a:cubicBezTo>
                    <a:cubicBezTo>
                      <a:pt x="0" y="672"/>
                      <a:pt x="194" y="866"/>
                      <a:pt x="433" y="866"/>
                    </a:cubicBezTo>
                    <a:cubicBezTo>
                      <a:pt x="672" y="866"/>
                      <a:pt x="866" y="672"/>
                      <a:pt x="866" y="433"/>
                    </a:cubicBezTo>
                    <a:cubicBezTo>
                      <a:pt x="866" y="194"/>
                      <a:pt x="672" y="0"/>
                      <a:pt x="433" y="0"/>
                    </a:cubicBezTo>
                    <a:close/>
                    <a:moveTo>
                      <a:pt x="433" y="818"/>
                    </a:moveTo>
                    <a:cubicBezTo>
                      <a:pt x="221" y="818"/>
                      <a:pt x="48" y="645"/>
                      <a:pt x="48" y="433"/>
                    </a:cubicBezTo>
                    <a:cubicBezTo>
                      <a:pt x="48" y="221"/>
                      <a:pt x="221" y="48"/>
                      <a:pt x="433" y="48"/>
                    </a:cubicBezTo>
                    <a:cubicBezTo>
                      <a:pt x="645" y="48"/>
                      <a:pt x="818" y="221"/>
                      <a:pt x="818" y="433"/>
                    </a:cubicBezTo>
                    <a:cubicBezTo>
                      <a:pt x="818" y="645"/>
                      <a:pt x="645" y="818"/>
                      <a:pt x="433" y="8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182">
                <a:extLst>
                  <a:ext uri="{FF2B5EF4-FFF2-40B4-BE49-F238E27FC236}">
                    <a16:creationId xmlns:a16="http://schemas.microsoft.com/office/drawing/2014/main" id="{2D5EB1AA-8000-47D1-B5AF-EB00425A2A79}"/>
                  </a:ext>
                </a:extLst>
              </p:cNvPr>
              <p:cNvSpPr>
                <a:spLocks noEditPoints="1"/>
              </p:cNvSpPr>
              <p:nvPr/>
            </p:nvSpPr>
            <p:spPr bwMode="auto">
              <a:xfrm>
                <a:off x="-2508250" y="1751013"/>
                <a:ext cx="627063" cy="627063"/>
              </a:xfrm>
              <a:custGeom>
                <a:avLst/>
                <a:gdLst>
                  <a:gd name="T0" fmla="*/ 167 w 167"/>
                  <a:gd name="T1" fmla="*/ 83 h 167"/>
                  <a:gd name="T2" fmla="*/ 83 w 167"/>
                  <a:gd name="T3" fmla="*/ 0 h 167"/>
                  <a:gd name="T4" fmla="*/ 0 w 167"/>
                  <a:gd name="T5" fmla="*/ 83 h 167"/>
                  <a:gd name="T6" fmla="*/ 83 w 167"/>
                  <a:gd name="T7" fmla="*/ 167 h 167"/>
                  <a:gd name="T8" fmla="*/ 167 w 167"/>
                  <a:gd name="T9" fmla="*/ 83 h 167"/>
                  <a:gd name="T10" fmla="*/ 83 w 167"/>
                  <a:gd name="T11" fmla="*/ 119 h 167"/>
                  <a:gd name="T12" fmla="*/ 48 w 167"/>
                  <a:gd name="T13" fmla="*/ 83 h 167"/>
                  <a:gd name="T14" fmla="*/ 83 w 167"/>
                  <a:gd name="T15" fmla="*/ 48 h 167"/>
                  <a:gd name="T16" fmla="*/ 119 w 167"/>
                  <a:gd name="T17" fmla="*/ 83 h 167"/>
                  <a:gd name="T18" fmla="*/ 83 w 167"/>
                  <a:gd name="T19"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167" y="83"/>
                    </a:moveTo>
                    <a:cubicBezTo>
                      <a:pt x="167" y="37"/>
                      <a:pt x="129" y="0"/>
                      <a:pt x="83" y="0"/>
                    </a:cubicBezTo>
                    <a:cubicBezTo>
                      <a:pt x="37" y="0"/>
                      <a:pt x="0" y="37"/>
                      <a:pt x="0" y="83"/>
                    </a:cubicBezTo>
                    <a:cubicBezTo>
                      <a:pt x="0" y="129"/>
                      <a:pt x="37" y="167"/>
                      <a:pt x="83" y="167"/>
                    </a:cubicBezTo>
                    <a:cubicBezTo>
                      <a:pt x="129" y="167"/>
                      <a:pt x="167" y="129"/>
                      <a:pt x="167" y="83"/>
                    </a:cubicBezTo>
                    <a:close/>
                    <a:moveTo>
                      <a:pt x="83" y="119"/>
                    </a:moveTo>
                    <a:cubicBezTo>
                      <a:pt x="63" y="119"/>
                      <a:pt x="48" y="103"/>
                      <a:pt x="48" y="83"/>
                    </a:cubicBezTo>
                    <a:cubicBezTo>
                      <a:pt x="48" y="64"/>
                      <a:pt x="63" y="48"/>
                      <a:pt x="83" y="48"/>
                    </a:cubicBezTo>
                    <a:cubicBezTo>
                      <a:pt x="103" y="48"/>
                      <a:pt x="119" y="64"/>
                      <a:pt x="119" y="83"/>
                    </a:cubicBezTo>
                    <a:cubicBezTo>
                      <a:pt x="119" y="103"/>
                      <a:pt x="103" y="119"/>
                      <a:pt x="83"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183">
                <a:extLst>
                  <a:ext uri="{FF2B5EF4-FFF2-40B4-BE49-F238E27FC236}">
                    <a16:creationId xmlns:a16="http://schemas.microsoft.com/office/drawing/2014/main" id="{A0C64EB6-F2C3-4A11-977F-8A79E87A4530}"/>
                  </a:ext>
                </a:extLst>
              </p:cNvPr>
              <p:cNvSpPr>
                <a:spLocks noEditPoints="1"/>
              </p:cNvSpPr>
              <p:nvPr/>
            </p:nvSpPr>
            <p:spPr bwMode="auto">
              <a:xfrm>
                <a:off x="-1327150" y="1833563"/>
                <a:ext cx="627063" cy="627063"/>
              </a:xfrm>
              <a:custGeom>
                <a:avLst/>
                <a:gdLst>
                  <a:gd name="T0" fmla="*/ 84 w 167"/>
                  <a:gd name="T1" fmla="*/ 167 h 167"/>
                  <a:gd name="T2" fmla="*/ 167 w 167"/>
                  <a:gd name="T3" fmla="*/ 83 h 167"/>
                  <a:gd name="T4" fmla="*/ 84 w 167"/>
                  <a:gd name="T5" fmla="*/ 0 h 167"/>
                  <a:gd name="T6" fmla="*/ 0 w 167"/>
                  <a:gd name="T7" fmla="*/ 83 h 167"/>
                  <a:gd name="T8" fmla="*/ 84 w 167"/>
                  <a:gd name="T9" fmla="*/ 167 h 167"/>
                  <a:gd name="T10" fmla="*/ 84 w 167"/>
                  <a:gd name="T11" fmla="*/ 48 h 167"/>
                  <a:gd name="T12" fmla="*/ 119 w 167"/>
                  <a:gd name="T13" fmla="*/ 83 h 167"/>
                  <a:gd name="T14" fmla="*/ 84 w 167"/>
                  <a:gd name="T15" fmla="*/ 119 h 167"/>
                  <a:gd name="T16" fmla="*/ 48 w 167"/>
                  <a:gd name="T17" fmla="*/ 83 h 167"/>
                  <a:gd name="T18" fmla="*/ 84 w 167"/>
                  <a:gd name="T19" fmla="*/ 4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4" y="167"/>
                    </a:moveTo>
                    <a:cubicBezTo>
                      <a:pt x="130" y="167"/>
                      <a:pt x="167" y="129"/>
                      <a:pt x="167" y="83"/>
                    </a:cubicBezTo>
                    <a:cubicBezTo>
                      <a:pt x="167" y="37"/>
                      <a:pt x="130" y="0"/>
                      <a:pt x="84" y="0"/>
                    </a:cubicBezTo>
                    <a:cubicBezTo>
                      <a:pt x="38" y="0"/>
                      <a:pt x="0" y="37"/>
                      <a:pt x="0" y="83"/>
                    </a:cubicBezTo>
                    <a:cubicBezTo>
                      <a:pt x="0" y="129"/>
                      <a:pt x="38" y="167"/>
                      <a:pt x="84" y="167"/>
                    </a:cubicBezTo>
                    <a:close/>
                    <a:moveTo>
                      <a:pt x="84" y="48"/>
                    </a:moveTo>
                    <a:cubicBezTo>
                      <a:pt x="103" y="48"/>
                      <a:pt x="119" y="64"/>
                      <a:pt x="119" y="83"/>
                    </a:cubicBezTo>
                    <a:cubicBezTo>
                      <a:pt x="119" y="103"/>
                      <a:pt x="103" y="119"/>
                      <a:pt x="84" y="119"/>
                    </a:cubicBezTo>
                    <a:cubicBezTo>
                      <a:pt x="64" y="119"/>
                      <a:pt x="48" y="103"/>
                      <a:pt x="48" y="83"/>
                    </a:cubicBezTo>
                    <a:cubicBezTo>
                      <a:pt x="48" y="64"/>
                      <a:pt x="64" y="48"/>
                      <a:pt x="8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184">
                <a:extLst>
                  <a:ext uri="{FF2B5EF4-FFF2-40B4-BE49-F238E27FC236}">
                    <a16:creationId xmlns:a16="http://schemas.microsoft.com/office/drawing/2014/main" id="{9E5B850E-33D8-4E8A-A871-DB585634CA25}"/>
                  </a:ext>
                </a:extLst>
              </p:cNvPr>
              <p:cNvSpPr>
                <a:spLocks noEditPoints="1"/>
              </p:cNvSpPr>
              <p:nvPr/>
            </p:nvSpPr>
            <p:spPr bwMode="auto">
              <a:xfrm>
                <a:off x="-2900363" y="2424113"/>
                <a:ext cx="628650" cy="627063"/>
              </a:xfrm>
              <a:custGeom>
                <a:avLst/>
                <a:gdLst>
                  <a:gd name="T0" fmla="*/ 83 w 167"/>
                  <a:gd name="T1" fmla="*/ 0 h 167"/>
                  <a:gd name="T2" fmla="*/ 0 w 167"/>
                  <a:gd name="T3" fmla="*/ 84 h 167"/>
                  <a:gd name="T4" fmla="*/ 83 w 167"/>
                  <a:gd name="T5" fmla="*/ 167 h 167"/>
                  <a:gd name="T6" fmla="*/ 167 w 167"/>
                  <a:gd name="T7" fmla="*/ 84 h 167"/>
                  <a:gd name="T8" fmla="*/ 83 w 167"/>
                  <a:gd name="T9" fmla="*/ 0 h 167"/>
                  <a:gd name="T10" fmla="*/ 83 w 167"/>
                  <a:gd name="T11" fmla="*/ 119 h 167"/>
                  <a:gd name="T12" fmla="*/ 48 w 167"/>
                  <a:gd name="T13" fmla="*/ 84 h 167"/>
                  <a:gd name="T14" fmla="*/ 83 w 167"/>
                  <a:gd name="T15" fmla="*/ 48 h 167"/>
                  <a:gd name="T16" fmla="*/ 119 w 167"/>
                  <a:gd name="T17" fmla="*/ 84 h 167"/>
                  <a:gd name="T18" fmla="*/ 83 w 167"/>
                  <a:gd name="T19"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3" y="0"/>
                    </a:moveTo>
                    <a:cubicBezTo>
                      <a:pt x="37" y="0"/>
                      <a:pt x="0" y="38"/>
                      <a:pt x="0" y="84"/>
                    </a:cubicBezTo>
                    <a:cubicBezTo>
                      <a:pt x="0" y="130"/>
                      <a:pt x="37" y="167"/>
                      <a:pt x="83" y="167"/>
                    </a:cubicBezTo>
                    <a:cubicBezTo>
                      <a:pt x="129" y="167"/>
                      <a:pt x="167" y="130"/>
                      <a:pt x="167" y="84"/>
                    </a:cubicBezTo>
                    <a:cubicBezTo>
                      <a:pt x="167" y="38"/>
                      <a:pt x="129" y="0"/>
                      <a:pt x="83" y="0"/>
                    </a:cubicBezTo>
                    <a:close/>
                    <a:moveTo>
                      <a:pt x="83" y="119"/>
                    </a:moveTo>
                    <a:cubicBezTo>
                      <a:pt x="64" y="119"/>
                      <a:pt x="48" y="103"/>
                      <a:pt x="48" y="84"/>
                    </a:cubicBezTo>
                    <a:cubicBezTo>
                      <a:pt x="48" y="64"/>
                      <a:pt x="64" y="48"/>
                      <a:pt x="83" y="48"/>
                    </a:cubicBezTo>
                    <a:cubicBezTo>
                      <a:pt x="103" y="48"/>
                      <a:pt x="119" y="64"/>
                      <a:pt x="119" y="84"/>
                    </a:cubicBezTo>
                    <a:cubicBezTo>
                      <a:pt x="119" y="103"/>
                      <a:pt x="103" y="119"/>
                      <a:pt x="83"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85">
                <a:extLst>
                  <a:ext uri="{FF2B5EF4-FFF2-40B4-BE49-F238E27FC236}">
                    <a16:creationId xmlns:a16="http://schemas.microsoft.com/office/drawing/2014/main" id="{CD1695D4-E6F6-4B15-AC48-5EB52C029E52}"/>
                  </a:ext>
                </a:extLst>
              </p:cNvPr>
              <p:cNvSpPr>
                <a:spLocks noEditPoints="1"/>
              </p:cNvSpPr>
              <p:nvPr/>
            </p:nvSpPr>
            <p:spPr bwMode="auto">
              <a:xfrm>
                <a:off x="-2173288" y="2363788"/>
                <a:ext cx="1658938" cy="1698625"/>
              </a:xfrm>
              <a:custGeom>
                <a:avLst/>
                <a:gdLst>
                  <a:gd name="T0" fmla="*/ 422 w 441"/>
                  <a:gd name="T1" fmla="*/ 272 h 452"/>
                  <a:gd name="T2" fmla="*/ 354 w 441"/>
                  <a:gd name="T3" fmla="*/ 249 h 452"/>
                  <a:gd name="T4" fmla="*/ 337 w 441"/>
                  <a:gd name="T5" fmla="*/ 158 h 452"/>
                  <a:gd name="T6" fmla="*/ 392 w 441"/>
                  <a:gd name="T7" fmla="*/ 112 h 452"/>
                  <a:gd name="T8" fmla="*/ 394 w 441"/>
                  <a:gd name="T9" fmla="*/ 78 h 452"/>
                  <a:gd name="T10" fmla="*/ 361 w 441"/>
                  <a:gd name="T11" fmla="*/ 76 h 452"/>
                  <a:gd name="T12" fmla="*/ 306 w 441"/>
                  <a:gd name="T13" fmla="*/ 122 h 452"/>
                  <a:gd name="T14" fmla="*/ 250 w 441"/>
                  <a:gd name="T15" fmla="*/ 94 h 452"/>
                  <a:gd name="T16" fmla="*/ 220 w 441"/>
                  <a:gd name="T17" fmla="*/ 91 h 452"/>
                  <a:gd name="T18" fmla="*/ 207 w 441"/>
                  <a:gd name="T19" fmla="*/ 21 h 452"/>
                  <a:gd name="T20" fmla="*/ 179 w 441"/>
                  <a:gd name="T21" fmla="*/ 2 h 452"/>
                  <a:gd name="T22" fmla="*/ 159 w 441"/>
                  <a:gd name="T23" fmla="*/ 30 h 452"/>
                  <a:gd name="T24" fmla="*/ 172 w 441"/>
                  <a:gd name="T25" fmla="*/ 100 h 452"/>
                  <a:gd name="T26" fmla="*/ 148 w 441"/>
                  <a:gd name="T27" fmla="*/ 112 h 452"/>
                  <a:gd name="T28" fmla="*/ 102 w 441"/>
                  <a:gd name="T29" fmla="*/ 160 h 452"/>
                  <a:gd name="T30" fmla="*/ 35 w 441"/>
                  <a:gd name="T31" fmla="*/ 136 h 452"/>
                  <a:gd name="T32" fmla="*/ 5 w 441"/>
                  <a:gd name="T33" fmla="*/ 151 h 452"/>
                  <a:gd name="T34" fmla="*/ 19 w 441"/>
                  <a:gd name="T35" fmla="*/ 182 h 452"/>
                  <a:gd name="T36" fmla="*/ 87 w 441"/>
                  <a:gd name="T37" fmla="*/ 205 h 452"/>
                  <a:gd name="T38" fmla="*/ 104 w 441"/>
                  <a:gd name="T39" fmla="*/ 295 h 452"/>
                  <a:gd name="T40" fmla="*/ 49 w 441"/>
                  <a:gd name="T41" fmla="*/ 342 h 452"/>
                  <a:gd name="T42" fmla="*/ 47 w 441"/>
                  <a:gd name="T43" fmla="*/ 376 h 452"/>
                  <a:gd name="T44" fmla="*/ 65 w 441"/>
                  <a:gd name="T45" fmla="*/ 384 h 452"/>
                  <a:gd name="T46" fmla="*/ 81 w 441"/>
                  <a:gd name="T47" fmla="*/ 378 h 452"/>
                  <a:gd name="T48" fmla="*/ 135 w 441"/>
                  <a:gd name="T49" fmla="*/ 332 h 452"/>
                  <a:gd name="T50" fmla="*/ 191 w 441"/>
                  <a:gd name="T51" fmla="*/ 359 h 452"/>
                  <a:gd name="T52" fmla="*/ 220 w 441"/>
                  <a:gd name="T53" fmla="*/ 362 h 452"/>
                  <a:gd name="T54" fmla="*/ 222 w 441"/>
                  <a:gd name="T55" fmla="*/ 362 h 452"/>
                  <a:gd name="T56" fmla="*/ 235 w 441"/>
                  <a:gd name="T57" fmla="*/ 433 h 452"/>
                  <a:gd name="T58" fmla="*/ 258 w 441"/>
                  <a:gd name="T59" fmla="*/ 452 h 452"/>
                  <a:gd name="T60" fmla="*/ 263 w 441"/>
                  <a:gd name="T61" fmla="*/ 452 h 452"/>
                  <a:gd name="T62" fmla="*/ 282 w 441"/>
                  <a:gd name="T63" fmla="*/ 424 h 452"/>
                  <a:gd name="T64" fmla="*/ 269 w 441"/>
                  <a:gd name="T65" fmla="*/ 353 h 452"/>
                  <a:gd name="T66" fmla="*/ 338 w 441"/>
                  <a:gd name="T67" fmla="*/ 294 h 452"/>
                  <a:gd name="T68" fmla="*/ 406 w 441"/>
                  <a:gd name="T69" fmla="*/ 318 h 452"/>
                  <a:gd name="T70" fmla="*/ 414 w 441"/>
                  <a:gd name="T71" fmla="*/ 319 h 452"/>
                  <a:gd name="T72" fmla="*/ 436 w 441"/>
                  <a:gd name="T73" fmla="*/ 303 h 452"/>
                  <a:gd name="T74" fmla="*/ 422 w 441"/>
                  <a:gd name="T75" fmla="*/ 272 h 452"/>
                  <a:gd name="T76" fmla="*/ 306 w 441"/>
                  <a:gd name="T77" fmla="*/ 246 h 452"/>
                  <a:gd name="T78" fmla="*/ 201 w 441"/>
                  <a:gd name="T79" fmla="*/ 312 h 452"/>
                  <a:gd name="T80" fmla="*/ 147 w 441"/>
                  <a:gd name="T81" fmla="*/ 273 h 452"/>
                  <a:gd name="T82" fmla="*/ 135 w 441"/>
                  <a:gd name="T83" fmla="*/ 207 h 452"/>
                  <a:gd name="T84" fmla="*/ 174 w 441"/>
                  <a:gd name="T85" fmla="*/ 153 h 452"/>
                  <a:gd name="T86" fmla="*/ 220 w 441"/>
                  <a:gd name="T87" fmla="*/ 139 h 452"/>
                  <a:gd name="T88" fmla="*/ 240 w 441"/>
                  <a:gd name="T89" fmla="*/ 141 h 452"/>
                  <a:gd name="T90" fmla="*/ 294 w 441"/>
                  <a:gd name="T91" fmla="*/ 180 h 452"/>
                  <a:gd name="T92" fmla="*/ 306 w 441"/>
                  <a:gd name="T93" fmla="*/ 24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1" h="452">
                    <a:moveTo>
                      <a:pt x="422" y="272"/>
                    </a:moveTo>
                    <a:cubicBezTo>
                      <a:pt x="354" y="249"/>
                      <a:pt x="354" y="249"/>
                      <a:pt x="354" y="249"/>
                    </a:cubicBezTo>
                    <a:cubicBezTo>
                      <a:pt x="359" y="217"/>
                      <a:pt x="353" y="186"/>
                      <a:pt x="337" y="158"/>
                    </a:cubicBezTo>
                    <a:cubicBezTo>
                      <a:pt x="392" y="112"/>
                      <a:pt x="392" y="112"/>
                      <a:pt x="392" y="112"/>
                    </a:cubicBezTo>
                    <a:cubicBezTo>
                      <a:pt x="402" y="103"/>
                      <a:pt x="403" y="88"/>
                      <a:pt x="394" y="78"/>
                    </a:cubicBezTo>
                    <a:cubicBezTo>
                      <a:pt x="386" y="68"/>
                      <a:pt x="371" y="67"/>
                      <a:pt x="361" y="76"/>
                    </a:cubicBezTo>
                    <a:cubicBezTo>
                      <a:pt x="306" y="122"/>
                      <a:pt x="306" y="122"/>
                      <a:pt x="306" y="122"/>
                    </a:cubicBezTo>
                    <a:cubicBezTo>
                      <a:pt x="290" y="109"/>
                      <a:pt x="271" y="99"/>
                      <a:pt x="250" y="94"/>
                    </a:cubicBezTo>
                    <a:cubicBezTo>
                      <a:pt x="240" y="92"/>
                      <a:pt x="230" y="91"/>
                      <a:pt x="220" y="91"/>
                    </a:cubicBezTo>
                    <a:cubicBezTo>
                      <a:pt x="207" y="21"/>
                      <a:pt x="207" y="21"/>
                      <a:pt x="207" y="21"/>
                    </a:cubicBezTo>
                    <a:cubicBezTo>
                      <a:pt x="204" y="8"/>
                      <a:pt x="192" y="0"/>
                      <a:pt x="179" y="2"/>
                    </a:cubicBezTo>
                    <a:cubicBezTo>
                      <a:pt x="166" y="5"/>
                      <a:pt x="157" y="17"/>
                      <a:pt x="159" y="30"/>
                    </a:cubicBezTo>
                    <a:cubicBezTo>
                      <a:pt x="172" y="100"/>
                      <a:pt x="172" y="100"/>
                      <a:pt x="172" y="100"/>
                    </a:cubicBezTo>
                    <a:cubicBezTo>
                      <a:pt x="164" y="103"/>
                      <a:pt x="156" y="107"/>
                      <a:pt x="148" y="112"/>
                    </a:cubicBezTo>
                    <a:cubicBezTo>
                      <a:pt x="129" y="124"/>
                      <a:pt x="113" y="141"/>
                      <a:pt x="102" y="160"/>
                    </a:cubicBezTo>
                    <a:cubicBezTo>
                      <a:pt x="35" y="136"/>
                      <a:pt x="35" y="136"/>
                      <a:pt x="35" y="136"/>
                    </a:cubicBezTo>
                    <a:cubicBezTo>
                      <a:pt x="23" y="132"/>
                      <a:pt x="9" y="138"/>
                      <a:pt x="5" y="151"/>
                    </a:cubicBezTo>
                    <a:cubicBezTo>
                      <a:pt x="0" y="163"/>
                      <a:pt x="7" y="177"/>
                      <a:pt x="19" y="182"/>
                    </a:cubicBezTo>
                    <a:cubicBezTo>
                      <a:pt x="87" y="205"/>
                      <a:pt x="87" y="205"/>
                      <a:pt x="87" y="205"/>
                    </a:cubicBezTo>
                    <a:cubicBezTo>
                      <a:pt x="81" y="237"/>
                      <a:pt x="88" y="269"/>
                      <a:pt x="104" y="295"/>
                    </a:cubicBezTo>
                    <a:cubicBezTo>
                      <a:pt x="49" y="342"/>
                      <a:pt x="49" y="342"/>
                      <a:pt x="49" y="342"/>
                    </a:cubicBezTo>
                    <a:cubicBezTo>
                      <a:pt x="39" y="351"/>
                      <a:pt x="38" y="366"/>
                      <a:pt x="47" y="376"/>
                    </a:cubicBezTo>
                    <a:cubicBezTo>
                      <a:pt x="52" y="381"/>
                      <a:pt x="58" y="384"/>
                      <a:pt x="65" y="384"/>
                    </a:cubicBezTo>
                    <a:cubicBezTo>
                      <a:pt x="71" y="384"/>
                      <a:pt x="76" y="382"/>
                      <a:pt x="81" y="378"/>
                    </a:cubicBezTo>
                    <a:cubicBezTo>
                      <a:pt x="135" y="332"/>
                      <a:pt x="135" y="332"/>
                      <a:pt x="135" y="332"/>
                    </a:cubicBezTo>
                    <a:cubicBezTo>
                      <a:pt x="151" y="345"/>
                      <a:pt x="170" y="354"/>
                      <a:pt x="191" y="359"/>
                    </a:cubicBezTo>
                    <a:cubicBezTo>
                      <a:pt x="201" y="361"/>
                      <a:pt x="211" y="362"/>
                      <a:pt x="220" y="362"/>
                    </a:cubicBezTo>
                    <a:cubicBezTo>
                      <a:pt x="221" y="362"/>
                      <a:pt x="221" y="362"/>
                      <a:pt x="222" y="362"/>
                    </a:cubicBezTo>
                    <a:cubicBezTo>
                      <a:pt x="235" y="433"/>
                      <a:pt x="235" y="433"/>
                      <a:pt x="235" y="433"/>
                    </a:cubicBezTo>
                    <a:cubicBezTo>
                      <a:pt x="237" y="444"/>
                      <a:pt x="247" y="452"/>
                      <a:pt x="258" y="452"/>
                    </a:cubicBezTo>
                    <a:cubicBezTo>
                      <a:pt x="260" y="452"/>
                      <a:pt x="261" y="452"/>
                      <a:pt x="263" y="452"/>
                    </a:cubicBezTo>
                    <a:cubicBezTo>
                      <a:pt x="276" y="450"/>
                      <a:pt x="284" y="437"/>
                      <a:pt x="282" y="424"/>
                    </a:cubicBezTo>
                    <a:cubicBezTo>
                      <a:pt x="269" y="353"/>
                      <a:pt x="269" y="353"/>
                      <a:pt x="269" y="353"/>
                    </a:cubicBezTo>
                    <a:cubicBezTo>
                      <a:pt x="298" y="342"/>
                      <a:pt x="322" y="321"/>
                      <a:pt x="338" y="294"/>
                    </a:cubicBezTo>
                    <a:cubicBezTo>
                      <a:pt x="406" y="318"/>
                      <a:pt x="406" y="318"/>
                      <a:pt x="406" y="318"/>
                    </a:cubicBezTo>
                    <a:cubicBezTo>
                      <a:pt x="408" y="319"/>
                      <a:pt x="411" y="319"/>
                      <a:pt x="414" y="319"/>
                    </a:cubicBezTo>
                    <a:cubicBezTo>
                      <a:pt x="424" y="319"/>
                      <a:pt x="433" y="313"/>
                      <a:pt x="436" y="303"/>
                    </a:cubicBezTo>
                    <a:cubicBezTo>
                      <a:pt x="441" y="291"/>
                      <a:pt x="434" y="277"/>
                      <a:pt x="422" y="272"/>
                    </a:cubicBezTo>
                    <a:close/>
                    <a:moveTo>
                      <a:pt x="306" y="246"/>
                    </a:moveTo>
                    <a:cubicBezTo>
                      <a:pt x="295" y="293"/>
                      <a:pt x="248" y="323"/>
                      <a:pt x="201" y="312"/>
                    </a:cubicBezTo>
                    <a:cubicBezTo>
                      <a:pt x="178" y="307"/>
                      <a:pt x="159" y="293"/>
                      <a:pt x="147" y="273"/>
                    </a:cubicBezTo>
                    <a:cubicBezTo>
                      <a:pt x="134" y="254"/>
                      <a:pt x="130" y="230"/>
                      <a:pt x="135" y="207"/>
                    </a:cubicBezTo>
                    <a:cubicBezTo>
                      <a:pt x="140" y="185"/>
                      <a:pt x="154" y="165"/>
                      <a:pt x="174" y="153"/>
                    </a:cubicBezTo>
                    <a:cubicBezTo>
                      <a:pt x="188" y="144"/>
                      <a:pt x="204" y="139"/>
                      <a:pt x="220" y="139"/>
                    </a:cubicBezTo>
                    <a:cubicBezTo>
                      <a:pt x="227" y="139"/>
                      <a:pt x="233" y="140"/>
                      <a:pt x="240" y="141"/>
                    </a:cubicBezTo>
                    <a:cubicBezTo>
                      <a:pt x="262" y="146"/>
                      <a:pt x="282" y="160"/>
                      <a:pt x="294" y="180"/>
                    </a:cubicBezTo>
                    <a:cubicBezTo>
                      <a:pt x="307" y="200"/>
                      <a:pt x="311" y="223"/>
                      <a:pt x="306"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15889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280806-44D1-45BC-B515-66B905DFDFA4}"/>
              </a:ext>
            </a:extLst>
          </p:cNvPr>
          <p:cNvGraphicFramePr>
            <a:graphicFrameLocks noChangeAspect="1"/>
          </p:cNvGraphicFramePr>
          <p:nvPr>
            <p:custDataLst>
              <p:tags r:id="rId2"/>
            </p:custDataLst>
            <p:extLst>
              <p:ext uri="{D42A27DB-BD31-4B8C-83A1-F6EECF244321}">
                <p14:modId xmlns:p14="http://schemas.microsoft.com/office/powerpoint/2010/main" val="908123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8" name="think-cell Slide" r:id="rId26" imgW="216" imgH="216" progId="TCLayout.ActiveDocument.1">
                  <p:embed/>
                </p:oleObj>
              </mc:Choice>
              <mc:Fallback>
                <p:oleObj name="think-cell Slide" r:id="rId26" imgW="216" imgH="216" progId="TCLayout.ActiveDocument.1">
                  <p:embed/>
                  <p:pic>
                    <p:nvPicPr>
                      <p:cNvPr id="3" name="Object 2" hidden="1">
                        <a:extLst>
                          <a:ext uri="{FF2B5EF4-FFF2-40B4-BE49-F238E27FC236}">
                            <a16:creationId xmlns:a16="http://schemas.microsoft.com/office/drawing/2014/main" id="{C3280806-44D1-45BC-B515-66B905DFDFA4}"/>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93AEAAB-B1C0-4F90-9559-836E1001D83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200" dirty="0" err="1">
              <a:latin typeface="Arial" panose="020B0604020202020204" pitchFamily="34" charset="0"/>
              <a:sym typeface="Arial" panose="020B0604020202020204" pitchFamily="34" charset="0"/>
            </a:endParaRPr>
          </a:p>
        </p:txBody>
      </p:sp>
      <p:sp>
        <p:nvSpPr>
          <p:cNvPr id="13" name="Rectangle 12">
            <a:extLst>
              <a:ext uri="{FF2B5EF4-FFF2-40B4-BE49-F238E27FC236}">
                <a16:creationId xmlns:a16="http://schemas.microsoft.com/office/drawing/2014/main" id="{EEA29672-93CB-4F11-9F9C-4FA35471E6D4}"/>
              </a:ext>
            </a:extLst>
          </p:cNvPr>
          <p:cNvSpPr/>
          <p:nvPr/>
        </p:nvSpPr>
        <p:spPr>
          <a:xfrm>
            <a:off x="9519887" y="1629581"/>
            <a:ext cx="2203359" cy="4361644"/>
          </a:xfrm>
          <a:prstGeom prst="rect">
            <a:avLst/>
          </a:pr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5" name="Rectangle 14">
            <a:extLst>
              <a:ext uri="{FF2B5EF4-FFF2-40B4-BE49-F238E27FC236}">
                <a16:creationId xmlns:a16="http://schemas.microsoft.com/office/drawing/2014/main" id="{2B0F139F-81CE-4017-9D49-F591ECCAAF04}"/>
              </a:ext>
            </a:extLst>
          </p:cNvPr>
          <p:cNvSpPr/>
          <p:nvPr/>
        </p:nvSpPr>
        <p:spPr>
          <a:xfrm>
            <a:off x="479426" y="2979250"/>
            <a:ext cx="9021412" cy="650240"/>
          </a:xfrm>
          <a:prstGeom prst="rect">
            <a:avLst/>
          </a:prstGeom>
          <a:solidFill>
            <a:srgbClr val="F3C3C8"/>
          </a:solidFill>
          <a:ln w="63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1" name="Text Placeholder 10">
            <a:extLst>
              <a:ext uri="{FF2B5EF4-FFF2-40B4-BE49-F238E27FC236}">
                <a16:creationId xmlns:a16="http://schemas.microsoft.com/office/drawing/2014/main" id="{8E56D8BC-C9DE-48BA-97A3-3801504A6779}"/>
              </a:ext>
            </a:extLst>
          </p:cNvPr>
          <p:cNvSpPr>
            <a:spLocks noGrp="1"/>
          </p:cNvSpPr>
          <p:nvPr>
            <p:ph type="body" sz="quarter" idx="19"/>
          </p:nvPr>
        </p:nvSpPr>
        <p:spPr>
          <a:xfrm>
            <a:off x="477009" y="43374"/>
            <a:ext cx="11246237" cy="166199"/>
          </a:xfrm>
        </p:spPr>
        <p:txBody>
          <a:bodyPr/>
          <a:lstStyle/>
          <a:p>
            <a:r>
              <a:rPr lang="en-US" dirty="0"/>
              <a:t>Cancer burden in </a:t>
            </a:r>
            <a:r>
              <a:rPr lang="en-US" dirty="0" err="1"/>
              <a:t>slovakia</a:t>
            </a:r>
            <a:endParaRPr lang="en-US" dirty="0"/>
          </a:p>
        </p:txBody>
      </p:sp>
      <p:sp>
        <p:nvSpPr>
          <p:cNvPr id="8" name="Text Placeholder 7">
            <a:extLst>
              <a:ext uri="{FF2B5EF4-FFF2-40B4-BE49-F238E27FC236}">
                <a16:creationId xmlns:a16="http://schemas.microsoft.com/office/drawing/2014/main" id="{CEB76B1D-7AC4-435B-95A9-48E7E1C3D675}"/>
              </a:ext>
            </a:extLst>
          </p:cNvPr>
          <p:cNvSpPr>
            <a:spLocks noGrp="1"/>
          </p:cNvSpPr>
          <p:nvPr>
            <p:ph type="body" sz="quarter" idx="16"/>
          </p:nvPr>
        </p:nvSpPr>
        <p:spPr>
          <a:xfrm>
            <a:off x="477012" y="1124076"/>
            <a:ext cx="11246241" cy="276999"/>
          </a:xfrm>
        </p:spPr>
        <p:txBody>
          <a:bodyPr/>
          <a:lstStyle/>
          <a:p>
            <a:r>
              <a:rPr lang="en-US" dirty="0"/>
              <a:t>Causes of death – Slovakia </a:t>
            </a:r>
          </a:p>
        </p:txBody>
      </p:sp>
      <p:sp>
        <p:nvSpPr>
          <p:cNvPr id="7" name="Title 6">
            <a:extLst>
              <a:ext uri="{FF2B5EF4-FFF2-40B4-BE49-F238E27FC236}">
                <a16:creationId xmlns:a16="http://schemas.microsoft.com/office/drawing/2014/main" id="{3E4F462C-673D-467A-9E1D-1486E983023E}"/>
              </a:ext>
            </a:extLst>
          </p:cNvPr>
          <p:cNvSpPr>
            <a:spLocks noGrp="1"/>
          </p:cNvSpPr>
          <p:nvPr>
            <p:ph type="title"/>
          </p:nvPr>
        </p:nvSpPr>
        <p:spPr/>
        <p:txBody>
          <a:bodyPr/>
          <a:lstStyle/>
          <a:p>
            <a:r>
              <a:rPr lang="en-US" dirty="0"/>
              <a:t>Cancer to become the top killing disease in Slovakia</a:t>
            </a:r>
          </a:p>
        </p:txBody>
      </p:sp>
      <p:sp>
        <p:nvSpPr>
          <p:cNvPr id="6" name="Footer Placeholder 5">
            <a:extLst>
              <a:ext uri="{FF2B5EF4-FFF2-40B4-BE49-F238E27FC236}">
                <a16:creationId xmlns:a16="http://schemas.microsoft.com/office/drawing/2014/main" id="{F5D0E33E-BFC2-47D8-A1CE-0F9FAAD1DAFB}"/>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9" name="Text Placeholder 8">
            <a:extLst>
              <a:ext uri="{FF2B5EF4-FFF2-40B4-BE49-F238E27FC236}">
                <a16:creationId xmlns:a16="http://schemas.microsoft.com/office/drawing/2014/main" id="{7CE60868-38E9-41A4-9DD0-CEAD982AADBB}"/>
              </a:ext>
            </a:extLst>
          </p:cNvPr>
          <p:cNvSpPr>
            <a:spLocks noGrp="1"/>
          </p:cNvSpPr>
          <p:nvPr>
            <p:ph type="body" sz="quarter" idx="17"/>
          </p:nvPr>
        </p:nvSpPr>
        <p:spPr>
          <a:xfrm>
            <a:off x="477013" y="6397157"/>
            <a:ext cx="9023824" cy="110800"/>
          </a:xfrm>
        </p:spPr>
        <p:txBody>
          <a:bodyPr/>
          <a:lstStyle/>
          <a:p>
            <a:r>
              <a:rPr lang="en-US" dirty="0"/>
              <a:t>Source: 1) European Heart Journal, Volume 37, Issue 42 - Cardiovascular disease in Europe: epidemiological update 2016	 2) Global Health Burden - </a:t>
            </a:r>
            <a:r>
              <a:rPr lang="en-US" dirty="0">
                <a:hlinkClick r:id="rId28"/>
              </a:rPr>
              <a:t>http://ghdx.healthdata.org</a:t>
            </a:r>
            <a:r>
              <a:rPr lang="en-US" dirty="0"/>
              <a:t> </a:t>
            </a:r>
          </a:p>
        </p:txBody>
      </p:sp>
      <p:grpSp>
        <p:nvGrpSpPr>
          <p:cNvPr id="5" name="Group 4">
            <a:extLst>
              <a:ext uri="{FF2B5EF4-FFF2-40B4-BE49-F238E27FC236}">
                <a16:creationId xmlns:a16="http://schemas.microsoft.com/office/drawing/2014/main" id="{905FE5E8-CB0C-44A6-92DE-868563614340}"/>
              </a:ext>
            </a:extLst>
          </p:cNvPr>
          <p:cNvGrpSpPr/>
          <p:nvPr/>
        </p:nvGrpSpPr>
        <p:grpSpPr>
          <a:xfrm>
            <a:off x="477007" y="1629581"/>
            <a:ext cx="5803205" cy="329811"/>
            <a:chOff x="468748" y="1629581"/>
            <a:chExt cx="2493528" cy="329811"/>
          </a:xfrm>
        </p:grpSpPr>
        <p:sp>
          <p:nvSpPr>
            <p:cNvPr id="25" name="Rektangel 76">
              <a:extLst>
                <a:ext uri="{FF2B5EF4-FFF2-40B4-BE49-F238E27FC236}">
                  <a16:creationId xmlns:a16="http://schemas.microsoft.com/office/drawing/2014/main" id="{0F5751E2-800D-4253-B0FC-E0F1BA1A197F}"/>
                </a:ext>
              </a:extLst>
            </p:cNvPr>
            <p:cNvSpPr>
              <a:spLocks noChangeArrowheads="1"/>
            </p:cNvSpPr>
            <p:nvPr/>
          </p:nvSpPr>
          <p:spPr bwMode="auto">
            <a:xfrm>
              <a:off x="468748" y="1640468"/>
              <a:ext cx="2493528" cy="318924"/>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Rate of deaths by causes, 2016 [per 100k inhabitants]</a:t>
              </a:r>
              <a:r>
                <a:rPr lang="en-US" sz="1600" b="1" baseline="30000" noProof="1">
                  <a:solidFill>
                    <a:schemeClr val="accent1"/>
                  </a:solidFill>
                  <a:cs typeface="Arial" charset="0"/>
                </a:rPr>
                <a:t>2)</a:t>
              </a:r>
            </a:p>
          </p:txBody>
        </p:sp>
        <p:cxnSp>
          <p:nvCxnSpPr>
            <p:cNvPr id="26" name="Straight Connector 25">
              <a:extLst>
                <a:ext uri="{FF2B5EF4-FFF2-40B4-BE49-F238E27FC236}">
                  <a16:creationId xmlns:a16="http://schemas.microsoft.com/office/drawing/2014/main" id="{C5587837-5635-4C98-9D67-1B6D0F39F50B}"/>
                </a:ext>
              </a:extLst>
            </p:cNvPr>
            <p:cNvCxnSpPr>
              <a:cxnSpLocks/>
            </p:cNvCxnSpPr>
            <p:nvPr/>
          </p:nvCxnSpPr>
          <p:spPr>
            <a:xfrm>
              <a:off x="468748" y="1629581"/>
              <a:ext cx="24935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554CA36A-53B9-4C82-B857-FC4294122E16}"/>
              </a:ext>
            </a:extLst>
          </p:cNvPr>
          <p:cNvSpPr/>
          <p:nvPr/>
        </p:nvSpPr>
        <p:spPr>
          <a:xfrm>
            <a:off x="7231155" y="4975866"/>
            <a:ext cx="2636436" cy="65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spcAft>
                <a:spcPts val="800"/>
              </a:spcAft>
            </a:pPr>
            <a:endParaRPr lang="en-US" sz="1200" dirty="0">
              <a:solidFill>
                <a:sysClr val="windowText" lastClr="000000"/>
              </a:solidFill>
            </a:endParaRPr>
          </a:p>
        </p:txBody>
      </p:sp>
      <p:graphicFrame>
        <p:nvGraphicFramePr>
          <p:cNvPr id="67" name="Chart 66">
            <a:extLst>
              <a:ext uri="{FF2B5EF4-FFF2-40B4-BE49-F238E27FC236}">
                <a16:creationId xmlns:a16="http://schemas.microsoft.com/office/drawing/2014/main" id="{98F738EA-EFBE-49A8-BD0C-9E1DF2529C25}"/>
              </a:ext>
            </a:extLst>
          </p:cNvPr>
          <p:cNvGraphicFramePr/>
          <p:nvPr>
            <p:custDataLst>
              <p:tags r:id="rId4"/>
            </p:custDataLst>
            <p:extLst>
              <p:ext uri="{D42A27DB-BD31-4B8C-83A1-F6EECF244321}">
                <p14:modId xmlns:p14="http://schemas.microsoft.com/office/powerpoint/2010/main" val="1595152628"/>
              </p:ext>
            </p:extLst>
          </p:nvPr>
        </p:nvGraphicFramePr>
        <p:xfrm>
          <a:off x="2711450" y="2332038"/>
          <a:ext cx="2520950" cy="3698875"/>
        </p:xfrm>
        <a:graphic>
          <a:graphicData uri="http://schemas.openxmlformats.org/drawingml/2006/chart">
            <c:chart xmlns:c="http://schemas.openxmlformats.org/drawingml/2006/chart" xmlns:r="http://schemas.openxmlformats.org/officeDocument/2006/relationships" r:id="rId29"/>
          </a:graphicData>
        </a:graphic>
      </p:graphicFrame>
      <p:sp>
        <p:nvSpPr>
          <p:cNvPr id="81" name="Text Placeholder 20">
            <a:extLst>
              <a:ext uri="{FF2B5EF4-FFF2-40B4-BE49-F238E27FC236}">
                <a16:creationId xmlns:a16="http://schemas.microsoft.com/office/drawing/2014/main" id="{B6E676D5-73DB-4A01-B030-87602A93F2ED}"/>
              </a:ext>
            </a:extLst>
          </p:cNvPr>
          <p:cNvSpPr>
            <a:spLocks noGrp="1"/>
          </p:cNvSpPr>
          <p:nvPr>
            <p:custDataLst>
              <p:tags r:id="rId5"/>
            </p:custDataLst>
          </p:nvPr>
        </p:nvSpPr>
        <p:spPr bwMode="auto">
          <a:xfrm>
            <a:off x="955675" y="2617788"/>
            <a:ext cx="1736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EC725BD7-181E-4AAE-A1B1-1CF13D99EAEF}" type="datetime'Ca''rd''io''v''a''''''sc''ular d''iese''''''''''a''''se''s'">
              <a:rPr lang="en-US" altLang="en-US" sz="1200" smtClean="0">
                <a:sym typeface="+mn-lt"/>
              </a:rPr>
              <a:pPr/>
              <a:t>Cardiovascular dieseases</a:t>
            </a:fld>
            <a:endParaRPr lang="en-US" sz="1200" dirty="0">
              <a:sym typeface="+mn-lt"/>
            </a:endParaRPr>
          </a:p>
        </p:txBody>
      </p:sp>
      <p:sp>
        <p:nvSpPr>
          <p:cNvPr id="82" name="Text Placeholder 20">
            <a:extLst>
              <a:ext uri="{FF2B5EF4-FFF2-40B4-BE49-F238E27FC236}">
                <a16:creationId xmlns:a16="http://schemas.microsoft.com/office/drawing/2014/main" id="{B6E676D5-73DB-4A01-B030-87602A93F2ED}"/>
              </a:ext>
            </a:extLst>
          </p:cNvPr>
          <p:cNvSpPr>
            <a:spLocks noGrp="1"/>
          </p:cNvSpPr>
          <p:nvPr>
            <p:custDataLst>
              <p:tags r:id="rId6"/>
            </p:custDataLst>
          </p:nvPr>
        </p:nvSpPr>
        <p:spPr bwMode="auto">
          <a:xfrm>
            <a:off x="1300163" y="3206750"/>
            <a:ext cx="1392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64D411B3-8A6F-42E0-88A1-0D4B047EB660}" type="datetime'Ne''''o''''''''p''la''''sm''''''''''''''s'''' (Cancer'''')'">
              <a:rPr lang="en-US" altLang="en-US" sz="1200" smtClean="0"/>
              <a:pPr/>
              <a:t>Neoplasms (Cancer)</a:t>
            </a:fld>
            <a:endParaRPr lang="en-US" sz="1200" dirty="0">
              <a:sym typeface="+mn-lt"/>
            </a:endParaRPr>
          </a:p>
        </p:txBody>
      </p:sp>
      <p:sp>
        <p:nvSpPr>
          <p:cNvPr id="91" name="Text Placeholder 20">
            <a:extLst>
              <a:ext uri="{FF2B5EF4-FFF2-40B4-BE49-F238E27FC236}">
                <a16:creationId xmlns:a16="http://schemas.microsoft.com/office/drawing/2014/main" id="{B7737FDA-A361-4CD5-AD16-3058F86FF322}"/>
              </a:ext>
            </a:extLst>
          </p:cNvPr>
          <p:cNvSpPr>
            <a:spLocks noGrp="1"/>
          </p:cNvSpPr>
          <p:nvPr>
            <p:custDataLst>
              <p:tags r:id="rId7"/>
            </p:custDataLst>
          </p:nvPr>
        </p:nvSpPr>
        <p:spPr bwMode="auto">
          <a:xfrm>
            <a:off x="1184275" y="3795713"/>
            <a:ext cx="15081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DE5D9FD5-C6A2-4ABA-9E79-C89DD0C080BD}" type="datetime'''''N''''''eur''''''''''o''logic''a''l'' d''is''o''rder''s'">
              <a:rPr lang="en-US" altLang="en-US" sz="1200" smtClean="0">
                <a:sym typeface="+mn-lt"/>
              </a:rPr>
              <a:pPr/>
              <a:t>Neurological disorders</a:t>
            </a:fld>
            <a:endParaRPr lang="en-US" sz="1200" dirty="0">
              <a:sym typeface="+mn-lt"/>
            </a:endParaRPr>
          </a:p>
        </p:txBody>
      </p:sp>
      <p:sp>
        <p:nvSpPr>
          <p:cNvPr id="98" name="Text Placeholder 20">
            <a:extLst>
              <a:ext uri="{FF2B5EF4-FFF2-40B4-BE49-F238E27FC236}">
                <a16:creationId xmlns:a16="http://schemas.microsoft.com/office/drawing/2014/main" id="{E8E6D559-9EDB-46E6-8C0B-1255FF660E62}"/>
              </a:ext>
            </a:extLst>
          </p:cNvPr>
          <p:cNvSpPr>
            <a:spLocks noGrp="1"/>
          </p:cNvSpPr>
          <p:nvPr>
            <p:custDataLst>
              <p:tags r:id="rId8"/>
            </p:custDataLst>
          </p:nvPr>
        </p:nvSpPr>
        <p:spPr bwMode="auto">
          <a:xfrm>
            <a:off x="768350" y="4973638"/>
            <a:ext cx="19240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2700FFC8-A2BD-4D37-98C6-88D4AA4326AE}" type="datetime'C''hr''onic r''''e''''''sp''irat''o''''''ry di''seas''es'">
              <a:rPr lang="en-US" altLang="en-US" sz="1200" smtClean="0">
                <a:sym typeface="+mn-lt"/>
              </a:rPr>
              <a:pPr/>
              <a:t>Chronic respiratory diseases</a:t>
            </a:fld>
            <a:endParaRPr lang="en-US" sz="1200" dirty="0">
              <a:sym typeface="+mn-lt"/>
            </a:endParaRPr>
          </a:p>
        </p:txBody>
      </p:sp>
      <p:sp>
        <p:nvSpPr>
          <p:cNvPr id="96" name="Text Placeholder 20">
            <a:extLst>
              <a:ext uri="{FF2B5EF4-FFF2-40B4-BE49-F238E27FC236}">
                <a16:creationId xmlns:a16="http://schemas.microsoft.com/office/drawing/2014/main" id="{441D45A5-BD23-45BD-AF90-2775255935ED}"/>
              </a:ext>
            </a:extLst>
          </p:cNvPr>
          <p:cNvSpPr>
            <a:spLocks noGrp="1"/>
          </p:cNvSpPr>
          <p:nvPr>
            <p:custDataLst>
              <p:tags r:id="rId9"/>
            </p:custDataLst>
          </p:nvPr>
        </p:nvSpPr>
        <p:spPr bwMode="auto">
          <a:xfrm>
            <a:off x="506413" y="4292600"/>
            <a:ext cx="2185988"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sz="1200" dirty="0">
                <a:sym typeface="+mn-lt"/>
              </a:rPr>
              <a:t>Diabetes, urogenital, blood, and </a:t>
            </a:r>
            <a:br>
              <a:rPr lang="en-US" sz="1200" dirty="0">
                <a:sym typeface="+mn-lt"/>
              </a:rPr>
            </a:br>
            <a:r>
              <a:rPr lang="en-US" sz="1200" dirty="0">
                <a:sym typeface="+mn-lt"/>
              </a:rPr>
              <a:t>endocrine </a:t>
            </a:r>
            <a:r>
              <a:rPr lang="en-US" sz="1200">
                <a:sym typeface="+mn-lt"/>
              </a:rPr>
              <a:t>diseases </a:t>
            </a:r>
            <a:endParaRPr lang="en-US" sz="1200" dirty="0">
              <a:sym typeface="+mn-lt"/>
            </a:endParaRPr>
          </a:p>
        </p:txBody>
      </p:sp>
      <p:sp>
        <p:nvSpPr>
          <p:cNvPr id="101" name="Text Placeholder 20">
            <a:extLst>
              <a:ext uri="{FF2B5EF4-FFF2-40B4-BE49-F238E27FC236}">
                <a16:creationId xmlns:a16="http://schemas.microsoft.com/office/drawing/2014/main" id="{A342F3EC-8CE5-4D40-9CA7-D88FFDFADE74}"/>
              </a:ext>
            </a:extLst>
          </p:cNvPr>
          <p:cNvSpPr>
            <a:spLocks noGrp="1"/>
          </p:cNvSpPr>
          <p:nvPr>
            <p:custDataLst>
              <p:tags r:id="rId10"/>
            </p:custDataLst>
          </p:nvPr>
        </p:nvSpPr>
        <p:spPr bwMode="auto">
          <a:xfrm>
            <a:off x="2311400" y="5562600"/>
            <a:ext cx="3810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C837E850-BC0C-41A5-9185-D4BC47CE17BA}" type="datetime'''''Ot''''''''''''''''''h''''''e''''''''''r'''''">
              <a:rPr lang="en-US" altLang="en-US" sz="1200" smtClean="0">
                <a:sym typeface="+mn-lt"/>
              </a:rPr>
              <a:pPr/>
              <a:t>Other</a:t>
            </a:fld>
            <a:endParaRPr lang="en-US" sz="1200" dirty="0">
              <a:sym typeface="+mn-lt"/>
            </a:endParaRPr>
          </a:p>
        </p:txBody>
      </p:sp>
      <p:graphicFrame>
        <p:nvGraphicFramePr>
          <p:cNvPr id="73" name="Chart 72">
            <a:extLst>
              <a:ext uri="{FF2B5EF4-FFF2-40B4-BE49-F238E27FC236}">
                <a16:creationId xmlns:a16="http://schemas.microsoft.com/office/drawing/2014/main" id="{19049C33-5AE8-4C0C-BD94-6C64EAD878AD}"/>
              </a:ext>
            </a:extLst>
          </p:cNvPr>
          <p:cNvGraphicFramePr/>
          <p:nvPr>
            <p:custDataLst>
              <p:tags r:id="rId11"/>
            </p:custDataLst>
            <p:extLst>
              <p:ext uri="{D42A27DB-BD31-4B8C-83A1-F6EECF244321}">
                <p14:modId xmlns:p14="http://schemas.microsoft.com/office/powerpoint/2010/main" val="2516308952"/>
              </p:ext>
            </p:extLst>
          </p:nvPr>
        </p:nvGraphicFramePr>
        <p:xfrm>
          <a:off x="6788150" y="2332038"/>
          <a:ext cx="2038350" cy="3698875"/>
        </p:xfrm>
        <a:graphic>
          <a:graphicData uri="http://schemas.openxmlformats.org/drawingml/2006/chart">
            <c:chart xmlns:c="http://schemas.openxmlformats.org/drawingml/2006/chart" xmlns:r="http://schemas.openxmlformats.org/officeDocument/2006/relationships" r:id="rId30"/>
          </a:graphicData>
        </a:graphic>
      </p:graphicFrame>
      <p:sp>
        <p:nvSpPr>
          <p:cNvPr id="66" name="Text Placeholder 20">
            <a:extLst>
              <a:ext uri="{FF2B5EF4-FFF2-40B4-BE49-F238E27FC236}">
                <a16:creationId xmlns:a16="http://schemas.microsoft.com/office/drawing/2014/main" id="{B6E676D5-73DB-4A01-B030-87602A93F2ED}"/>
              </a:ext>
            </a:extLst>
          </p:cNvPr>
          <p:cNvSpPr>
            <a:spLocks noGrp="1"/>
          </p:cNvSpPr>
          <p:nvPr>
            <p:custDataLst>
              <p:tags r:id="rId12"/>
            </p:custDataLst>
          </p:nvPr>
        </p:nvSpPr>
        <p:spPr bwMode="gray">
          <a:xfrm>
            <a:off x="6869113" y="5562600"/>
            <a:ext cx="3905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98A8C9D2-51BF-412F-B358-6801ABB1DE5D}" type="datetime'''''''''''''''9,4''''%'''''">
              <a:rPr lang="en-US" altLang="en-US" sz="1200" smtClean="0">
                <a:solidFill>
                  <a:schemeClr val="bg1"/>
                </a:solidFill>
              </a:rPr>
              <a:pPr marL="0" indent="0" algn="ctr">
                <a:lnSpc>
                  <a:spcPct val="100000"/>
                </a:lnSpc>
                <a:spcBef>
                  <a:spcPct val="0"/>
                </a:spcBef>
                <a:spcAft>
                  <a:spcPct val="0"/>
                </a:spcAft>
                <a:buNone/>
              </a:pPr>
              <a:t>9,4%</a:t>
            </a:fld>
            <a:endParaRPr lang="en-US" sz="1200" dirty="0">
              <a:solidFill>
                <a:schemeClr val="bg1"/>
              </a:solidFill>
              <a:sym typeface="+mn-lt"/>
            </a:endParaRPr>
          </a:p>
        </p:txBody>
      </p:sp>
      <p:sp>
        <p:nvSpPr>
          <p:cNvPr id="61" name="Text Placeholder 20">
            <a:extLst>
              <a:ext uri="{FF2B5EF4-FFF2-40B4-BE49-F238E27FC236}">
                <a16:creationId xmlns:a16="http://schemas.microsoft.com/office/drawing/2014/main" id="{B6E676D5-73DB-4A01-B030-87602A93F2ED}"/>
              </a:ext>
            </a:extLst>
          </p:cNvPr>
          <p:cNvSpPr>
            <a:spLocks noGrp="1"/>
          </p:cNvSpPr>
          <p:nvPr>
            <p:custDataLst>
              <p:tags r:id="rId13"/>
            </p:custDataLst>
          </p:nvPr>
        </p:nvSpPr>
        <p:spPr bwMode="gray">
          <a:xfrm>
            <a:off x="7570788" y="2617788"/>
            <a:ext cx="474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D9FEB64C-5F68-493D-B81F-55342A5FB05A}" type="datetime'4''''''5'''''''''''',''''''''''4''''''''''''''''%'''''">
              <a:rPr lang="en-US" altLang="en-US" sz="1200" smtClean="0">
                <a:solidFill>
                  <a:schemeClr val="bg1"/>
                </a:solidFill>
              </a:rPr>
              <a:pPr marL="0" indent="0" algn="ctr">
                <a:lnSpc>
                  <a:spcPct val="100000"/>
                </a:lnSpc>
                <a:spcBef>
                  <a:spcPct val="0"/>
                </a:spcBef>
                <a:spcAft>
                  <a:spcPct val="0"/>
                </a:spcAft>
                <a:buNone/>
              </a:pPr>
              <a:t>45,4%</a:t>
            </a:fld>
            <a:endParaRPr lang="en-US" sz="1200" dirty="0">
              <a:solidFill>
                <a:schemeClr val="bg1"/>
              </a:solidFill>
              <a:sym typeface="+mn-lt"/>
            </a:endParaRPr>
          </a:p>
        </p:txBody>
      </p:sp>
      <p:sp useBgFill="1">
        <p:nvSpPr>
          <p:cNvPr id="65" name="Text Placeholder 20">
            <a:extLst>
              <a:ext uri="{FF2B5EF4-FFF2-40B4-BE49-F238E27FC236}">
                <a16:creationId xmlns:a16="http://schemas.microsoft.com/office/drawing/2014/main" id="{B6E676D5-73DB-4A01-B030-87602A93F2ED}"/>
              </a:ext>
            </a:extLst>
          </p:cNvPr>
          <p:cNvSpPr>
            <a:spLocks noGrp="1"/>
          </p:cNvSpPr>
          <p:nvPr>
            <p:custDataLst>
              <p:tags r:id="rId14"/>
            </p:custDataLst>
          </p:nvPr>
        </p:nvSpPr>
        <p:spPr bwMode="gray">
          <a:xfrm>
            <a:off x="6719888" y="4973638"/>
            <a:ext cx="390525" cy="182563"/>
          </a:xfrm>
          <a:prstGeom prst="rect">
            <a:avLst/>
          </a:prstGeom>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202A9FE1-504C-4E89-A5CA-51CFD6901AC3}" type="datetime'''2'''''',''''''''''''''2''''''''%'">
              <a:rPr lang="en-US" altLang="en-US" sz="1200" smtClean="0"/>
              <a:pPr marL="0" indent="0" algn="ctr">
                <a:lnSpc>
                  <a:spcPct val="100000"/>
                </a:lnSpc>
                <a:spcBef>
                  <a:spcPct val="0"/>
                </a:spcBef>
                <a:spcAft>
                  <a:spcPct val="0"/>
                </a:spcAft>
                <a:buNone/>
              </a:pPr>
              <a:t>2,2%</a:t>
            </a:fld>
            <a:endParaRPr lang="en-US" sz="1200" dirty="0">
              <a:sym typeface="+mn-lt"/>
            </a:endParaRPr>
          </a:p>
        </p:txBody>
      </p:sp>
      <p:sp>
        <p:nvSpPr>
          <p:cNvPr id="62" name="Text Placeholder 20">
            <a:extLst>
              <a:ext uri="{FF2B5EF4-FFF2-40B4-BE49-F238E27FC236}">
                <a16:creationId xmlns:a16="http://schemas.microsoft.com/office/drawing/2014/main" id="{B6E676D5-73DB-4A01-B030-87602A93F2ED}"/>
              </a:ext>
            </a:extLst>
          </p:cNvPr>
          <p:cNvSpPr>
            <a:spLocks noGrp="1"/>
          </p:cNvSpPr>
          <p:nvPr>
            <p:custDataLst>
              <p:tags r:id="rId15"/>
            </p:custDataLst>
          </p:nvPr>
        </p:nvSpPr>
        <p:spPr bwMode="gray">
          <a:xfrm>
            <a:off x="7326313" y="3206750"/>
            <a:ext cx="474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46107C8C-7DD0-4D10-B44E-1DEA76741B49}" type="datetime'''''''''''3''''''3'''''',''''''''''5''''''%'''''''''''">
              <a:rPr lang="en-US" altLang="en-US" sz="1200" smtClean="0">
                <a:solidFill>
                  <a:schemeClr val="bg1"/>
                </a:solidFill>
              </a:rPr>
              <a:pPr marL="0" indent="0" algn="ctr">
                <a:lnSpc>
                  <a:spcPct val="100000"/>
                </a:lnSpc>
                <a:spcBef>
                  <a:spcPct val="0"/>
                </a:spcBef>
                <a:spcAft>
                  <a:spcPct val="0"/>
                </a:spcAft>
                <a:buNone/>
              </a:pPr>
              <a:t>33,5%</a:t>
            </a:fld>
            <a:endParaRPr lang="en-US" sz="1200" dirty="0">
              <a:solidFill>
                <a:schemeClr val="bg1"/>
              </a:solidFill>
              <a:sym typeface="+mn-lt"/>
            </a:endParaRPr>
          </a:p>
        </p:txBody>
      </p:sp>
      <p:sp useBgFill="1">
        <p:nvSpPr>
          <p:cNvPr id="63" name="Text Placeholder 20">
            <a:extLst>
              <a:ext uri="{FF2B5EF4-FFF2-40B4-BE49-F238E27FC236}">
                <a16:creationId xmlns:a16="http://schemas.microsoft.com/office/drawing/2014/main" id="{B6E676D5-73DB-4A01-B030-87602A93F2ED}"/>
              </a:ext>
            </a:extLst>
          </p:cNvPr>
          <p:cNvSpPr>
            <a:spLocks noGrp="1"/>
          </p:cNvSpPr>
          <p:nvPr>
            <p:custDataLst>
              <p:tags r:id="rId16"/>
            </p:custDataLst>
          </p:nvPr>
        </p:nvSpPr>
        <p:spPr bwMode="gray">
          <a:xfrm>
            <a:off x="6759575" y="3795713"/>
            <a:ext cx="390525" cy="182563"/>
          </a:xfrm>
          <a:prstGeom prst="rect">
            <a:avLst/>
          </a:prstGeom>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70D14ED9-9FE1-4353-AFBD-7ED3447BE186}" type="datetime'4'''',''1''''''''''''''''''''''''''''%'''''''''''''''">
              <a:rPr lang="en-US" altLang="en-US" sz="1200" smtClean="0"/>
              <a:pPr marL="0" indent="0" algn="ctr">
                <a:lnSpc>
                  <a:spcPct val="100000"/>
                </a:lnSpc>
                <a:spcBef>
                  <a:spcPct val="0"/>
                </a:spcBef>
                <a:spcAft>
                  <a:spcPct val="0"/>
                </a:spcAft>
                <a:buNone/>
              </a:pPr>
              <a:t>4,1%</a:t>
            </a:fld>
            <a:endParaRPr lang="en-US" sz="1200" dirty="0">
              <a:sym typeface="+mn-lt"/>
            </a:endParaRPr>
          </a:p>
        </p:txBody>
      </p:sp>
      <p:sp useBgFill="1">
        <p:nvSpPr>
          <p:cNvPr id="64" name="Text Placeholder 20">
            <a:extLst>
              <a:ext uri="{FF2B5EF4-FFF2-40B4-BE49-F238E27FC236}">
                <a16:creationId xmlns:a16="http://schemas.microsoft.com/office/drawing/2014/main" id="{B6E676D5-73DB-4A01-B030-87602A93F2ED}"/>
              </a:ext>
            </a:extLst>
          </p:cNvPr>
          <p:cNvSpPr>
            <a:spLocks noGrp="1"/>
          </p:cNvSpPr>
          <p:nvPr>
            <p:custDataLst>
              <p:tags r:id="rId17"/>
            </p:custDataLst>
          </p:nvPr>
        </p:nvSpPr>
        <p:spPr bwMode="gray">
          <a:xfrm>
            <a:off x="6756400" y="4384675"/>
            <a:ext cx="390525" cy="182563"/>
          </a:xfrm>
          <a:prstGeom prst="rect">
            <a:avLst/>
          </a:prstGeom>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8FDDBC37-93B0-42EC-B659-5DEFB4A6AE62}" type="datetime'''3'''''''''''''''''''''''''''',''''''''''''9''''%'''''''''">
              <a:rPr lang="en-US" altLang="en-US" sz="1200" smtClean="0"/>
              <a:pPr marL="0" indent="0" algn="ctr">
                <a:lnSpc>
                  <a:spcPct val="100000"/>
                </a:lnSpc>
                <a:spcBef>
                  <a:spcPct val="0"/>
                </a:spcBef>
                <a:spcAft>
                  <a:spcPct val="0"/>
                </a:spcAft>
                <a:buNone/>
              </a:pPr>
              <a:t>3,9%</a:t>
            </a:fld>
            <a:endParaRPr lang="en-US" sz="1200" dirty="0">
              <a:sym typeface="+mn-lt"/>
            </a:endParaRPr>
          </a:p>
        </p:txBody>
      </p:sp>
      <p:sp>
        <p:nvSpPr>
          <p:cNvPr id="52" name="Text Placeholder 20">
            <a:extLst>
              <a:ext uri="{FF2B5EF4-FFF2-40B4-BE49-F238E27FC236}">
                <a16:creationId xmlns:a16="http://schemas.microsoft.com/office/drawing/2014/main" id="{B6E676D5-73DB-4A01-B030-87602A93F2ED}"/>
              </a:ext>
            </a:extLst>
          </p:cNvPr>
          <p:cNvSpPr>
            <a:spLocks noGrp="1"/>
          </p:cNvSpPr>
          <p:nvPr>
            <p:custDataLst>
              <p:tags r:id="rId18"/>
            </p:custDataLst>
          </p:nvPr>
        </p:nvSpPr>
        <p:spPr bwMode="gray">
          <a:xfrm>
            <a:off x="8769350" y="261778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2D78C08D-BA48-4040-8C28-ED203D473BAA}" type="datetime'''''''''''''''''''''''''''''''''''''6.''''''8''7''4'''''''">
              <a:rPr lang="en-US" altLang="en-US" sz="1200" smtClean="0">
                <a:sym typeface="+mn-lt"/>
              </a:rPr>
              <a:pPr marL="0" indent="0">
                <a:lnSpc>
                  <a:spcPct val="100000"/>
                </a:lnSpc>
                <a:spcBef>
                  <a:spcPct val="0"/>
                </a:spcBef>
                <a:spcAft>
                  <a:spcPct val="0"/>
                </a:spcAft>
                <a:buNone/>
              </a:pPr>
              <a:t>6.874</a:t>
            </a:fld>
            <a:endParaRPr lang="en-US" sz="1200" dirty="0">
              <a:sym typeface="+mn-lt"/>
            </a:endParaRPr>
          </a:p>
        </p:txBody>
      </p:sp>
      <p:sp>
        <p:nvSpPr>
          <p:cNvPr id="53" name="Text Placeholder 20">
            <a:extLst>
              <a:ext uri="{FF2B5EF4-FFF2-40B4-BE49-F238E27FC236}">
                <a16:creationId xmlns:a16="http://schemas.microsoft.com/office/drawing/2014/main" id="{B6E676D5-73DB-4A01-B030-87602A93F2ED}"/>
              </a:ext>
            </a:extLst>
          </p:cNvPr>
          <p:cNvSpPr>
            <a:spLocks noGrp="1"/>
          </p:cNvSpPr>
          <p:nvPr>
            <p:custDataLst>
              <p:tags r:id="rId19"/>
            </p:custDataLst>
          </p:nvPr>
        </p:nvSpPr>
        <p:spPr bwMode="gray">
          <a:xfrm>
            <a:off x="8280400" y="3206750"/>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1C4C8E5F-22CB-490D-8BE3-FDAD93754A74}" type="datetime'5''''.''''''07''''''''''''''''''''''''''''9'''''''''''''''''''">
              <a:rPr lang="en-US" altLang="en-US" sz="1200" smtClean="0">
                <a:sym typeface="+mn-lt"/>
              </a:rPr>
              <a:pPr marL="0" indent="0">
                <a:lnSpc>
                  <a:spcPct val="100000"/>
                </a:lnSpc>
                <a:spcBef>
                  <a:spcPct val="0"/>
                </a:spcBef>
                <a:spcAft>
                  <a:spcPct val="0"/>
                </a:spcAft>
                <a:buNone/>
              </a:pPr>
              <a:t>5.079</a:t>
            </a:fld>
            <a:endParaRPr lang="en-US" sz="1200" dirty="0">
              <a:sym typeface="+mn-lt"/>
            </a:endParaRPr>
          </a:p>
        </p:txBody>
      </p:sp>
      <p:sp>
        <p:nvSpPr>
          <p:cNvPr id="58" name="Text Placeholder 20">
            <a:extLst>
              <a:ext uri="{FF2B5EF4-FFF2-40B4-BE49-F238E27FC236}">
                <a16:creationId xmlns:a16="http://schemas.microsoft.com/office/drawing/2014/main" id="{B6E676D5-73DB-4A01-B030-87602A93F2ED}"/>
              </a:ext>
            </a:extLst>
          </p:cNvPr>
          <p:cNvSpPr>
            <a:spLocks noGrp="1"/>
          </p:cNvSpPr>
          <p:nvPr>
            <p:custDataLst>
              <p:tags r:id="rId20"/>
            </p:custDataLst>
          </p:nvPr>
        </p:nvSpPr>
        <p:spPr bwMode="gray">
          <a:xfrm>
            <a:off x="7169150" y="3795713"/>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33688572-DB97-482D-A90D-29B22BA20EBA}" type="datetime'''''''''6''''''''''''''2''''''''''6'''''''''''''''">
              <a:rPr lang="en-US" altLang="en-US" sz="1200" smtClean="0">
                <a:sym typeface="+mn-lt"/>
              </a:rPr>
              <a:pPr marL="0" indent="0">
                <a:lnSpc>
                  <a:spcPct val="100000"/>
                </a:lnSpc>
                <a:spcBef>
                  <a:spcPct val="0"/>
                </a:spcBef>
                <a:spcAft>
                  <a:spcPct val="0"/>
                </a:spcAft>
                <a:buNone/>
              </a:pPr>
              <a:t>626</a:t>
            </a:fld>
            <a:endParaRPr lang="en-US" sz="1200" dirty="0">
              <a:sym typeface="+mn-lt"/>
            </a:endParaRPr>
          </a:p>
        </p:txBody>
      </p:sp>
      <p:sp>
        <p:nvSpPr>
          <p:cNvPr id="59" name="Text Placeholder 20">
            <a:extLst>
              <a:ext uri="{FF2B5EF4-FFF2-40B4-BE49-F238E27FC236}">
                <a16:creationId xmlns:a16="http://schemas.microsoft.com/office/drawing/2014/main" id="{B6E676D5-73DB-4A01-B030-87602A93F2ED}"/>
              </a:ext>
            </a:extLst>
          </p:cNvPr>
          <p:cNvSpPr>
            <a:spLocks noGrp="1"/>
          </p:cNvSpPr>
          <p:nvPr>
            <p:custDataLst>
              <p:tags r:id="rId21"/>
            </p:custDataLst>
          </p:nvPr>
        </p:nvSpPr>
        <p:spPr bwMode="gray">
          <a:xfrm>
            <a:off x="7165975" y="4384675"/>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271A15A6-0824-4219-ACA1-4CC01CB1EA03}" type="datetime'''''5''''''9''''''''''''''''''''''''''''4'''''''''''''">
              <a:rPr lang="en-US" altLang="en-US" sz="1200" smtClean="0">
                <a:sym typeface="+mn-lt"/>
              </a:rPr>
              <a:pPr marL="0" indent="0">
                <a:lnSpc>
                  <a:spcPct val="100000"/>
                </a:lnSpc>
                <a:spcBef>
                  <a:spcPct val="0"/>
                </a:spcBef>
                <a:spcAft>
                  <a:spcPct val="0"/>
                </a:spcAft>
                <a:buNone/>
              </a:pPr>
              <a:t>594</a:t>
            </a:fld>
            <a:endParaRPr lang="en-US" sz="1200" dirty="0">
              <a:sym typeface="+mn-lt"/>
            </a:endParaRPr>
          </a:p>
        </p:txBody>
      </p:sp>
      <p:sp>
        <p:nvSpPr>
          <p:cNvPr id="60" name="Text Placeholder 20">
            <a:extLst>
              <a:ext uri="{FF2B5EF4-FFF2-40B4-BE49-F238E27FC236}">
                <a16:creationId xmlns:a16="http://schemas.microsoft.com/office/drawing/2014/main" id="{B6E676D5-73DB-4A01-B030-87602A93F2ED}"/>
              </a:ext>
            </a:extLst>
          </p:cNvPr>
          <p:cNvSpPr>
            <a:spLocks noGrp="1"/>
          </p:cNvSpPr>
          <p:nvPr>
            <p:custDataLst>
              <p:tags r:id="rId22"/>
            </p:custDataLst>
          </p:nvPr>
        </p:nvSpPr>
        <p:spPr bwMode="gray">
          <a:xfrm>
            <a:off x="7129463" y="4973638"/>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463F0D13-82B3-4496-8677-26D05B75AAB0}" type="datetime'''''''''''''''''''3''''''2''''''''''''''''6'''''''''''">
              <a:rPr lang="en-US" altLang="en-US" sz="1200" smtClean="0">
                <a:sym typeface="+mn-lt"/>
              </a:rPr>
              <a:pPr marL="0" indent="0">
                <a:lnSpc>
                  <a:spcPct val="100000"/>
                </a:lnSpc>
                <a:spcBef>
                  <a:spcPct val="0"/>
                </a:spcBef>
                <a:spcAft>
                  <a:spcPct val="0"/>
                </a:spcAft>
                <a:buNone/>
              </a:pPr>
              <a:t>326</a:t>
            </a:fld>
            <a:endParaRPr lang="en-US" sz="1200" dirty="0">
              <a:sym typeface="+mn-lt"/>
            </a:endParaRPr>
          </a:p>
        </p:txBody>
      </p:sp>
      <p:sp>
        <p:nvSpPr>
          <p:cNvPr id="54" name="Text Placeholder 20">
            <a:extLst>
              <a:ext uri="{FF2B5EF4-FFF2-40B4-BE49-F238E27FC236}">
                <a16:creationId xmlns:a16="http://schemas.microsoft.com/office/drawing/2014/main" id="{B6E676D5-73DB-4A01-B030-87602A93F2ED}"/>
              </a:ext>
            </a:extLst>
          </p:cNvPr>
          <p:cNvSpPr>
            <a:spLocks noGrp="1"/>
          </p:cNvSpPr>
          <p:nvPr>
            <p:custDataLst>
              <p:tags r:id="rId23"/>
            </p:custDataLst>
          </p:nvPr>
        </p:nvSpPr>
        <p:spPr bwMode="gray">
          <a:xfrm>
            <a:off x="7285038" y="5562600"/>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59D74D73-2790-4101-9966-9147265FC04D}" type="datetime'1''''''''''.''''''''''''''4''''''''''''2''''''''''''6'''''''''">
              <a:rPr lang="en-US" altLang="en-US" sz="1200" smtClean="0">
                <a:sym typeface="+mn-lt"/>
              </a:rPr>
              <a:pPr marL="0" indent="0">
                <a:lnSpc>
                  <a:spcPct val="100000"/>
                </a:lnSpc>
                <a:spcBef>
                  <a:spcPct val="0"/>
                </a:spcBef>
                <a:spcAft>
                  <a:spcPct val="0"/>
                </a:spcAft>
                <a:buNone/>
              </a:pPr>
              <a:t>1.426</a:t>
            </a:fld>
            <a:endParaRPr lang="en-US" sz="1200" dirty="0">
              <a:sym typeface="+mn-lt"/>
            </a:endParaRPr>
          </a:p>
        </p:txBody>
      </p:sp>
      <p:grpSp>
        <p:nvGrpSpPr>
          <p:cNvPr id="55" name="Group 54">
            <a:extLst>
              <a:ext uri="{FF2B5EF4-FFF2-40B4-BE49-F238E27FC236}">
                <a16:creationId xmlns:a16="http://schemas.microsoft.com/office/drawing/2014/main" id="{50A7CBB1-E31C-466F-8C76-982111AEA9CE}"/>
              </a:ext>
            </a:extLst>
          </p:cNvPr>
          <p:cNvGrpSpPr/>
          <p:nvPr/>
        </p:nvGrpSpPr>
        <p:grpSpPr>
          <a:xfrm>
            <a:off x="6515100" y="1629581"/>
            <a:ext cx="2896755" cy="576033"/>
            <a:chOff x="468748" y="1629581"/>
            <a:chExt cx="2493528" cy="576033"/>
          </a:xfrm>
        </p:grpSpPr>
        <p:sp>
          <p:nvSpPr>
            <p:cNvPr id="56" name="Rektangel 76">
              <a:extLst>
                <a:ext uri="{FF2B5EF4-FFF2-40B4-BE49-F238E27FC236}">
                  <a16:creationId xmlns:a16="http://schemas.microsoft.com/office/drawing/2014/main" id="{8EA50A9A-365D-49F1-8CB5-FC86EC0746BF}"/>
                </a:ext>
              </a:extLst>
            </p:cNvPr>
            <p:cNvSpPr>
              <a:spLocks noChangeArrowheads="1"/>
            </p:cNvSpPr>
            <p:nvPr/>
          </p:nvSpPr>
          <p:spPr bwMode="auto">
            <a:xfrm>
              <a:off x="468748" y="1640468"/>
              <a:ext cx="2493528" cy="565146"/>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Years of life lost, 2016 [per 100k inhabitants]</a:t>
              </a:r>
              <a:r>
                <a:rPr lang="en-US" sz="1600" b="1" baseline="30000" noProof="1">
                  <a:solidFill>
                    <a:schemeClr val="accent1"/>
                  </a:solidFill>
                  <a:cs typeface="Arial" charset="0"/>
                </a:rPr>
                <a:t> 2)</a:t>
              </a:r>
              <a:endParaRPr lang="en-US" sz="1600" b="1" noProof="1">
                <a:solidFill>
                  <a:schemeClr val="accent1"/>
                </a:solidFill>
                <a:cs typeface="Arial" charset="0"/>
              </a:endParaRPr>
            </a:p>
          </p:txBody>
        </p:sp>
        <p:cxnSp>
          <p:nvCxnSpPr>
            <p:cNvPr id="57" name="Straight Connector 56">
              <a:extLst>
                <a:ext uri="{FF2B5EF4-FFF2-40B4-BE49-F238E27FC236}">
                  <a16:creationId xmlns:a16="http://schemas.microsoft.com/office/drawing/2014/main" id="{4AC888A7-E088-4292-AEA4-8FA3728483D6}"/>
                </a:ext>
              </a:extLst>
            </p:cNvPr>
            <p:cNvCxnSpPr>
              <a:cxnSpLocks/>
            </p:cNvCxnSpPr>
            <p:nvPr/>
          </p:nvCxnSpPr>
          <p:spPr>
            <a:xfrm>
              <a:off x="468748" y="1629581"/>
              <a:ext cx="24935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E13D0581-A3AB-40EA-B491-2C1D3E8AAA2B}"/>
              </a:ext>
            </a:extLst>
          </p:cNvPr>
          <p:cNvSpPr/>
          <p:nvPr/>
        </p:nvSpPr>
        <p:spPr>
          <a:xfrm>
            <a:off x="3362325" y="2256308"/>
            <a:ext cx="819150" cy="171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a:solidFill>
                  <a:schemeClr val="tx1"/>
                </a:solidFill>
              </a:rPr>
              <a:t>2016</a:t>
            </a:r>
            <a:endParaRPr lang="en-US" sz="1200" b="1" dirty="0" err="1">
              <a:solidFill>
                <a:schemeClr val="tx1"/>
              </a:solidFill>
            </a:endParaRPr>
          </a:p>
        </p:txBody>
      </p:sp>
      <p:sp>
        <p:nvSpPr>
          <p:cNvPr id="68" name="Rectangle 67">
            <a:extLst>
              <a:ext uri="{FF2B5EF4-FFF2-40B4-BE49-F238E27FC236}">
                <a16:creationId xmlns:a16="http://schemas.microsoft.com/office/drawing/2014/main" id="{69728D77-168E-4560-86A8-9FEFCE25918C}"/>
              </a:ext>
            </a:extLst>
          </p:cNvPr>
          <p:cNvSpPr/>
          <p:nvPr/>
        </p:nvSpPr>
        <p:spPr>
          <a:xfrm>
            <a:off x="5232345" y="2256308"/>
            <a:ext cx="1047868" cy="171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a:solidFill>
                  <a:schemeClr val="tx1"/>
                </a:solidFill>
              </a:rPr>
              <a:t>2010-2016 trend</a:t>
            </a:r>
            <a:endParaRPr lang="en-US" sz="1200" b="1" dirty="0" err="1">
              <a:solidFill>
                <a:schemeClr val="tx1"/>
              </a:solidFill>
            </a:endParaRPr>
          </a:p>
        </p:txBody>
      </p:sp>
      <p:sp>
        <p:nvSpPr>
          <p:cNvPr id="14" name="Isosceles Triangle 13">
            <a:extLst>
              <a:ext uri="{FF2B5EF4-FFF2-40B4-BE49-F238E27FC236}">
                <a16:creationId xmlns:a16="http://schemas.microsoft.com/office/drawing/2014/main" id="{9D44DCA4-F85A-43DC-9728-438C4DBCA0A9}"/>
              </a:ext>
            </a:extLst>
          </p:cNvPr>
          <p:cNvSpPr/>
          <p:nvPr/>
        </p:nvSpPr>
        <p:spPr>
          <a:xfrm>
            <a:off x="5611754" y="3243994"/>
            <a:ext cx="342900" cy="1478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70" name="Isosceles Triangle 69">
            <a:extLst>
              <a:ext uri="{FF2B5EF4-FFF2-40B4-BE49-F238E27FC236}">
                <a16:creationId xmlns:a16="http://schemas.microsoft.com/office/drawing/2014/main" id="{F104A824-F5DC-4C81-86FA-B0DEC6EF8481}"/>
              </a:ext>
            </a:extLst>
          </p:cNvPr>
          <p:cNvSpPr/>
          <p:nvPr/>
        </p:nvSpPr>
        <p:spPr>
          <a:xfrm rot="10800000">
            <a:off x="5584829" y="2647950"/>
            <a:ext cx="342900" cy="14786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83" name="Isosceles Triangle 82">
            <a:extLst>
              <a:ext uri="{FF2B5EF4-FFF2-40B4-BE49-F238E27FC236}">
                <a16:creationId xmlns:a16="http://schemas.microsoft.com/office/drawing/2014/main" id="{60DAEB3F-79AD-4D47-AE47-872F13817D7A}"/>
              </a:ext>
            </a:extLst>
          </p:cNvPr>
          <p:cNvSpPr/>
          <p:nvPr/>
        </p:nvSpPr>
        <p:spPr>
          <a:xfrm>
            <a:off x="5611754" y="3840038"/>
            <a:ext cx="342900" cy="1478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85" name="Isosceles Triangle 84">
            <a:extLst>
              <a:ext uri="{FF2B5EF4-FFF2-40B4-BE49-F238E27FC236}">
                <a16:creationId xmlns:a16="http://schemas.microsoft.com/office/drawing/2014/main" id="{57EBE9FB-C8FC-4C75-9152-E1948880B4A7}"/>
              </a:ext>
            </a:extLst>
          </p:cNvPr>
          <p:cNvSpPr/>
          <p:nvPr/>
        </p:nvSpPr>
        <p:spPr>
          <a:xfrm>
            <a:off x="5611754" y="4436082"/>
            <a:ext cx="342900" cy="1478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86" name="Isosceles Triangle 85">
            <a:extLst>
              <a:ext uri="{FF2B5EF4-FFF2-40B4-BE49-F238E27FC236}">
                <a16:creationId xmlns:a16="http://schemas.microsoft.com/office/drawing/2014/main" id="{9361EF60-DE7A-487C-95BE-3E9FF82F3F8F}"/>
              </a:ext>
            </a:extLst>
          </p:cNvPr>
          <p:cNvSpPr/>
          <p:nvPr/>
        </p:nvSpPr>
        <p:spPr>
          <a:xfrm rot="10800000">
            <a:off x="5611754" y="5032126"/>
            <a:ext cx="342900" cy="14786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87" name="Isosceles Triangle 86">
            <a:extLst>
              <a:ext uri="{FF2B5EF4-FFF2-40B4-BE49-F238E27FC236}">
                <a16:creationId xmlns:a16="http://schemas.microsoft.com/office/drawing/2014/main" id="{A01B5B92-990B-4856-8A61-88102EAF7587}"/>
              </a:ext>
            </a:extLst>
          </p:cNvPr>
          <p:cNvSpPr/>
          <p:nvPr/>
        </p:nvSpPr>
        <p:spPr>
          <a:xfrm rot="10800000">
            <a:off x="5611754" y="5628168"/>
            <a:ext cx="342900" cy="14786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8" name="Text Placeholder 17">
            <a:extLst>
              <a:ext uri="{FF2B5EF4-FFF2-40B4-BE49-F238E27FC236}">
                <a16:creationId xmlns:a16="http://schemas.microsoft.com/office/drawing/2014/main" id="{9F135578-0C56-4E88-B9A3-33745B11DC27}"/>
              </a:ext>
            </a:extLst>
          </p:cNvPr>
          <p:cNvSpPr>
            <a:spLocks noGrp="1"/>
          </p:cNvSpPr>
          <p:nvPr>
            <p:ph type="body" sz="quarter" idx="18"/>
          </p:nvPr>
        </p:nvSpPr>
        <p:spPr/>
        <p:txBody>
          <a:bodyPr/>
          <a:lstStyle/>
          <a:p>
            <a:endParaRPr lang="en-US" dirty="0"/>
          </a:p>
        </p:txBody>
      </p:sp>
      <p:grpSp>
        <p:nvGrpSpPr>
          <p:cNvPr id="50" name="Group 49">
            <a:extLst>
              <a:ext uri="{FF2B5EF4-FFF2-40B4-BE49-F238E27FC236}">
                <a16:creationId xmlns:a16="http://schemas.microsoft.com/office/drawing/2014/main" id="{B269166C-A53A-4D4A-A8BA-4BCA1C5D0F7C}"/>
              </a:ext>
            </a:extLst>
          </p:cNvPr>
          <p:cNvGrpSpPr/>
          <p:nvPr/>
        </p:nvGrpSpPr>
        <p:grpSpPr>
          <a:xfrm>
            <a:off x="9500837" y="1629581"/>
            <a:ext cx="2224437" cy="329811"/>
            <a:chOff x="468748" y="1629581"/>
            <a:chExt cx="2493528" cy="329811"/>
          </a:xfrm>
        </p:grpSpPr>
        <p:sp>
          <p:nvSpPr>
            <p:cNvPr id="51" name="Rektangel 76">
              <a:extLst>
                <a:ext uri="{FF2B5EF4-FFF2-40B4-BE49-F238E27FC236}">
                  <a16:creationId xmlns:a16="http://schemas.microsoft.com/office/drawing/2014/main" id="{F3251739-C286-43AB-B045-0EF96E36BEED}"/>
                </a:ext>
              </a:extLst>
            </p:cNvPr>
            <p:cNvSpPr>
              <a:spLocks noChangeArrowheads="1"/>
            </p:cNvSpPr>
            <p:nvPr/>
          </p:nvSpPr>
          <p:spPr bwMode="auto">
            <a:xfrm>
              <a:off x="468748" y="1640468"/>
              <a:ext cx="2493528" cy="318924"/>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Commentary</a:t>
              </a:r>
              <a:endParaRPr lang="en-US" sz="1600" noProof="1">
                <a:solidFill>
                  <a:schemeClr val="accent1"/>
                </a:solidFill>
                <a:cs typeface="Arial" charset="0"/>
              </a:endParaRPr>
            </a:p>
          </p:txBody>
        </p:sp>
        <p:cxnSp>
          <p:nvCxnSpPr>
            <p:cNvPr id="69" name="Straight Connector 68">
              <a:extLst>
                <a:ext uri="{FF2B5EF4-FFF2-40B4-BE49-F238E27FC236}">
                  <a16:creationId xmlns:a16="http://schemas.microsoft.com/office/drawing/2014/main" id="{873850AB-62C8-46E6-8FB3-D7039E05E8A7}"/>
                </a:ext>
              </a:extLst>
            </p:cNvPr>
            <p:cNvCxnSpPr>
              <a:cxnSpLocks/>
            </p:cNvCxnSpPr>
            <p:nvPr/>
          </p:nvCxnSpPr>
          <p:spPr>
            <a:xfrm>
              <a:off x="468748" y="1629581"/>
              <a:ext cx="24935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E89D843C-36CD-4527-812C-8F954203BC65}"/>
              </a:ext>
            </a:extLst>
          </p:cNvPr>
          <p:cNvSpPr/>
          <p:nvPr/>
        </p:nvSpPr>
        <p:spPr>
          <a:xfrm>
            <a:off x="9500837" y="1934739"/>
            <a:ext cx="2232025" cy="2970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1450" indent="-171450" algn="l">
              <a:buFont typeface="Arial" panose="020B0604020202020204" pitchFamily="34" charset="0"/>
              <a:buChar char="•"/>
            </a:pPr>
            <a:r>
              <a:rPr lang="en-US" sz="1200" dirty="0">
                <a:solidFill>
                  <a:schemeClr val="tx1"/>
                </a:solidFill>
              </a:rPr>
              <a:t>In Slovakia, and still globally, Cardiovascular diseases are top deadly diseases, causing the most deaths</a:t>
            </a:r>
          </a:p>
          <a:p>
            <a:pPr marL="171450" indent="-171450" algn="l">
              <a:buFont typeface="Arial" panose="020B0604020202020204" pitchFamily="34" charset="0"/>
              <a:buChar char="•"/>
            </a:pPr>
            <a:r>
              <a:rPr lang="en-US" sz="1200" dirty="0">
                <a:solidFill>
                  <a:schemeClr val="tx1"/>
                </a:solidFill>
              </a:rPr>
              <a:t>At the same time, the world is seeing fatality rates of CV fall, while Cancer rates grow, which will potentially bring Cancer related deaths in Slovakia to the top </a:t>
            </a:r>
          </a:p>
          <a:p>
            <a:pPr marL="171450" indent="-171450" algn="l">
              <a:buFont typeface="Arial" panose="020B0604020202020204" pitchFamily="34" charset="0"/>
              <a:buChar char="•"/>
            </a:pPr>
            <a:r>
              <a:rPr lang="en-US" sz="1200" dirty="0">
                <a:solidFill>
                  <a:schemeClr val="tx1"/>
                </a:solidFill>
              </a:rPr>
              <a:t>Cancer has already become top deadly disease in some of the EU countries – France (since 1998), UK, Italy, Spain and many more</a:t>
            </a:r>
            <a:r>
              <a:rPr lang="en-US" sz="1200" baseline="30000" dirty="0">
                <a:solidFill>
                  <a:schemeClr val="tx1"/>
                </a:solidFill>
              </a:rPr>
              <a:t>1)</a:t>
            </a:r>
          </a:p>
          <a:p>
            <a:pPr marL="171450" indent="-171450">
              <a:buFont typeface="Arial" panose="020B0604020202020204" pitchFamily="34" charset="0"/>
              <a:buChar char="•"/>
            </a:pPr>
            <a:r>
              <a:rPr lang="en-US" sz="1200" b="1" dirty="0">
                <a:solidFill>
                  <a:schemeClr val="tx1"/>
                </a:solidFill>
              </a:rPr>
              <a:t>This report has been designed to assess, if Slovak healthcare system is ready for the challenge…</a:t>
            </a:r>
          </a:p>
          <a:p>
            <a:pPr marL="171450" indent="-171450" algn="l">
              <a:buFont typeface="Arial" panose="020B0604020202020204" pitchFamily="34" charset="0"/>
              <a:buChar char="•"/>
            </a:pPr>
            <a:endParaRPr lang="en-US" sz="1200" baseline="30000" dirty="0" err="1">
              <a:solidFill>
                <a:schemeClr val="tx1"/>
              </a:solidFill>
            </a:endParaRPr>
          </a:p>
        </p:txBody>
      </p:sp>
      <p:grpSp>
        <p:nvGrpSpPr>
          <p:cNvPr id="74" name="Group 73">
            <a:extLst>
              <a:ext uri="{FF2B5EF4-FFF2-40B4-BE49-F238E27FC236}">
                <a16:creationId xmlns:a16="http://schemas.microsoft.com/office/drawing/2014/main" id="{8060226A-C25A-4928-95BB-9099C10A0038}"/>
              </a:ext>
            </a:extLst>
          </p:cNvPr>
          <p:cNvGrpSpPr/>
          <p:nvPr/>
        </p:nvGrpSpPr>
        <p:grpSpPr>
          <a:xfrm>
            <a:off x="11273430" y="1144985"/>
            <a:ext cx="449816" cy="381897"/>
            <a:chOff x="4914901" y="2161068"/>
            <a:chExt cx="685534" cy="590978"/>
          </a:xfrm>
        </p:grpSpPr>
        <p:sp>
          <p:nvSpPr>
            <p:cNvPr id="75" name="Hexagon 74">
              <a:extLst>
                <a:ext uri="{FF2B5EF4-FFF2-40B4-BE49-F238E27FC236}">
                  <a16:creationId xmlns:a16="http://schemas.microsoft.com/office/drawing/2014/main" id="{47957A01-4C2F-40E4-AF02-F3AA4BDDCF83}"/>
                </a:ext>
              </a:extLst>
            </p:cNvPr>
            <p:cNvSpPr/>
            <p:nvPr/>
          </p:nvSpPr>
          <p:spPr bwMode="gray">
            <a:xfrm>
              <a:off x="4914901" y="2161068"/>
              <a:ext cx="685534" cy="590978"/>
            </a:xfrm>
            <a:prstGeom prst="hexagon">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algn="ctr" defTabSz="1600200">
                <a:lnSpc>
                  <a:spcPct val="90000"/>
                </a:lnSpc>
                <a:spcAft>
                  <a:spcPct val="35000"/>
                </a:spcAft>
              </a:pPr>
              <a:endParaRPr lang="en-US" sz="1400" b="1" dirty="0">
                <a:solidFill>
                  <a:schemeClr val="accent1"/>
                </a:solidFill>
              </a:endParaRPr>
            </a:p>
          </p:txBody>
        </p:sp>
        <p:grpSp>
          <p:nvGrpSpPr>
            <p:cNvPr id="76" name="Group 75">
              <a:extLst>
                <a:ext uri="{FF2B5EF4-FFF2-40B4-BE49-F238E27FC236}">
                  <a16:creationId xmlns:a16="http://schemas.microsoft.com/office/drawing/2014/main" id="{58D7ACD7-362E-4DC4-BBD1-F7199B59EF92}"/>
                </a:ext>
              </a:extLst>
            </p:cNvPr>
            <p:cNvGrpSpPr/>
            <p:nvPr/>
          </p:nvGrpSpPr>
          <p:grpSpPr>
            <a:xfrm>
              <a:off x="5053285" y="2221008"/>
              <a:ext cx="455147" cy="453653"/>
              <a:chOff x="-3873500" y="1220788"/>
              <a:chExt cx="3870325" cy="3857626"/>
            </a:xfrm>
            <a:solidFill>
              <a:schemeClr val="tx1"/>
            </a:solidFill>
          </p:grpSpPr>
          <p:sp>
            <p:nvSpPr>
              <p:cNvPr id="77" name="Freeform 180">
                <a:extLst>
                  <a:ext uri="{FF2B5EF4-FFF2-40B4-BE49-F238E27FC236}">
                    <a16:creationId xmlns:a16="http://schemas.microsoft.com/office/drawing/2014/main" id="{A4C2B437-33CD-4742-833C-CCC61289DB6F}"/>
                  </a:ext>
                </a:extLst>
              </p:cNvPr>
              <p:cNvSpPr>
                <a:spLocks/>
              </p:cNvSpPr>
              <p:nvPr/>
            </p:nvSpPr>
            <p:spPr bwMode="auto">
              <a:xfrm>
                <a:off x="-3873500" y="1828801"/>
                <a:ext cx="3249613" cy="3249613"/>
              </a:xfrm>
              <a:custGeom>
                <a:avLst/>
                <a:gdLst>
                  <a:gd name="T0" fmla="*/ 1933 w 2047"/>
                  <a:gd name="T1" fmla="*/ 1933 h 2047"/>
                  <a:gd name="T2" fmla="*/ 113 w 2047"/>
                  <a:gd name="T3" fmla="*/ 1933 h 2047"/>
                  <a:gd name="T4" fmla="*/ 113 w 2047"/>
                  <a:gd name="T5" fmla="*/ 114 h 2047"/>
                  <a:gd name="T6" fmla="*/ 237 w 2047"/>
                  <a:gd name="T7" fmla="*/ 114 h 2047"/>
                  <a:gd name="T8" fmla="*/ 237 w 2047"/>
                  <a:gd name="T9" fmla="*/ 0 h 2047"/>
                  <a:gd name="T10" fmla="*/ 0 w 2047"/>
                  <a:gd name="T11" fmla="*/ 0 h 2047"/>
                  <a:gd name="T12" fmla="*/ 0 w 2047"/>
                  <a:gd name="T13" fmla="*/ 2047 h 2047"/>
                  <a:gd name="T14" fmla="*/ 2047 w 2047"/>
                  <a:gd name="T15" fmla="*/ 2047 h 2047"/>
                  <a:gd name="T16" fmla="*/ 2047 w 2047"/>
                  <a:gd name="T17" fmla="*/ 1800 h 2047"/>
                  <a:gd name="T18" fmla="*/ 1933 w 2047"/>
                  <a:gd name="T19" fmla="*/ 1800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3" y="1933"/>
                    </a:lnTo>
                    <a:lnTo>
                      <a:pt x="113" y="114"/>
                    </a:lnTo>
                    <a:lnTo>
                      <a:pt x="237" y="114"/>
                    </a:lnTo>
                    <a:lnTo>
                      <a:pt x="237" y="0"/>
                    </a:lnTo>
                    <a:lnTo>
                      <a:pt x="0" y="0"/>
                    </a:lnTo>
                    <a:lnTo>
                      <a:pt x="0" y="2047"/>
                    </a:lnTo>
                    <a:lnTo>
                      <a:pt x="2047" y="2047"/>
                    </a:lnTo>
                    <a:lnTo>
                      <a:pt x="2047" y="1800"/>
                    </a:lnTo>
                    <a:lnTo>
                      <a:pt x="1933" y="1800"/>
                    </a:lnTo>
                    <a:lnTo>
                      <a:pt x="1933"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81">
                <a:extLst>
                  <a:ext uri="{FF2B5EF4-FFF2-40B4-BE49-F238E27FC236}">
                    <a16:creationId xmlns:a16="http://schemas.microsoft.com/office/drawing/2014/main" id="{75A26797-61A3-4706-ABEB-CFD534A6B410}"/>
                  </a:ext>
                </a:extLst>
              </p:cNvPr>
              <p:cNvSpPr>
                <a:spLocks noEditPoints="1"/>
              </p:cNvSpPr>
              <p:nvPr/>
            </p:nvSpPr>
            <p:spPr bwMode="auto">
              <a:xfrm>
                <a:off x="-3260725" y="1220788"/>
                <a:ext cx="3257550" cy="3255963"/>
              </a:xfrm>
              <a:custGeom>
                <a:avLst/>
                <a:gdLst>
                  <a:gd name="T0" fmla="*/ 433 w 866"/>
                  <a:gd name="T1" fmla="*/ 0 h 866"/>
                  <a:gd name="T2" fmla="*/ 0 w 866"/>
                  <a:gd name="T3" fmla="*/ 433 h 866"/>
                  <a:gd name="T4" fmla="*/ 433 w 866"/>
                  <a:gd name="T5" fmla="*/ 866 h 866"/>
                  <a:gd name="T6" fmla="*/ 866 w 866"/>
                  <a:gd name="T7" fmla="*/ 433 h 866"/>
                  <a:gd name="T8" fmla="*/ 433 w 866"/>
                  <a:gd name="T9" fmla="*/ 0 h 866"/>
                  <a:gd name="T10" fmla="*/ 433 w 866"/>
                  <a:gd name="T11" fmla="*/ 818 h 866"/>
                  <a:gd name="T12" fmla="*/ 48 w 866"/>
                  <a:gd name="T13" fmla="*/ 433 h 866"/>
                  <a:gd name="T14" fmla="*/ 433 w 866"/>
                  <a:gd name="T15" fmla="*/ 48 h 866"/>
                  <a:gd name="T16" fmla="*/ 818 w 866"/>
                  <a:gd name="T17" fmla="*/ 433 h 866"/>
                  <a:gd name="T18" fmla="*/ 433 w 866"/>
                  <a:gd name="T19" fmla="*/ 818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6" h="866">
                    <a:moveTo>
                      <a:pt x="433" y="0"/>
                    </a:moveTo>
                    <a:cubicBezTo>
                      <a:pt x="194" y="0"/>
                      <a:pt x="0" y="194"/>
                      <a:pt x="0" y="433"/>
                    </a:cubicBezTo>
                    <a:cubicBezTo>
                      <a:pt x="0" y="672"/>
                      <a:pt x="194" y="866"/>
                      <a:pt x="433" y="866"/>
                    </a:cubicBezTo>
                    <a:cubicBezTo>
                      <a:pt x="672" y="866"/>
                      <a:pt x="866" y="672"/>
                      <a:pt x="866" y="433"/>
                    </a:cubicBezTo>
                    <a:cubicBezTo>
                      <a:pt x="866" y="194"/>
                      <a:pt x="672" y="0"/>
                      <a:pt x="433" y="0"/>
                    </a:cubicBezTo>
                    <a:close/>
                    <a:moveTo>
                      <a:pt x="433" y="818"/>
                    </a:moveTo>
                    <a:cubicBezTo>
                      <a:pt x="221" y="818"/>
                      <a:pt x="48" y="645"/>
                      <a:pt x="48" y="433"/>
                    </a:cubicBezTo>
                    <a:cubicBezTo>
                      <a:pt x="48" y="221"/>
                      <a:pt x="221" y="48"/>
                      <a:pt x="433" y="48"/>
                    </a:cubicBezTo>
                    <a:cubicBezTo>
                      <a:pt x="645" y="48"/>
                      <a:pt x="818" y="221"/>
                      <a:pt x="818" y="433"/>
                    </a:cubicBezTo>
                    <a:cubicBezTo>
                      <a:pt x="818" y="645"/>
                      <a:pt x="645" y="818"/>
                      <a:pt x="433" y="8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82">
                <a:extLst>
                  <a:ext uri="{FF2B5EF4-FFF2-40B4-BE49-F238E27FC236}">
                    <a16:creationId xmlns:a16="http://schemas.microsoft.com/office/drawing/2014/main" id="{0DA0AD78-129B-45A7-BF6A-FCB81FF8E7F0}"/>
                  </a:ext>
                </a:extLst>
              </p:cNvPr>
              <p:cNvSpPr>
                <a:spLocks noEditPoints="1"/>
              </p:cNvSpPr>
              <p:nvPr/>
            </p:nvSpPr>
            <p:spPr bwMode="auto">
              <a:xfrm>
                <a:off x="-2508250" y="1751013"/>
                <a:ext cx="627063" cy="627063"/>
              </a:xfrm>
              <a:custGeom>
                <a:avLst/>
                <a:gdLst>
                  <a:gd name="T0" fmla="*/ 167 w 167"/>
                  <a:gd name="T1" fmla="*/ 83 h 167"/>
                  <a:gd name="T2" fmla="*/ 83 w 167"/>
                  <a:gd name="T3" fmla="*/ 0 h 167"/>
                  <a:gd name="T4" fmla="*/ 0 w 167"/>
                  <a:gd name="T5" fmla="*/ 83 h 167"/>
                  <a:gd name="T6" fmla="*/ 83 w 167"/>
                  <a:gd name="T7" fmla="*/ 167 h 167"/>
                  <a:gd name="T8" fmla="*/ 167 w 167"/>
                  <a:gd name="T9" fmla="*/ 83 h 167"/>
                  <a:gd name="T10" fmla="*/ 83 w 167"/>
                  <a:gd name="T11" fmla="*/ 119 h 167"/>
                  <a:gd name="T12" fmla="*/ 48 w 167"/>
                  <a:gd name="T13" fmla="*/ 83 h 167"/>
                  <a:gd name="T14" fmla="*/ 83 w 167"/>
                  <a:gd name="T15" fmla="*/ 48 h 167"/>
                  <a:gd name="T16" fmla="*/ 119 w 167"/>
                  <a:gd name="T17" fmla="*/ 83 h 167"/>
                  <a:gd name="T18" fmla="*/ 83 w 167"/>
                  <a:gd name="T19"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167" y="83"/>
                    </a:moveTo>
                    <a:cubicBezTo>
                      <a:pt x="167" y="37"/>
                      <a:pt x="129" y="0"/>
                      <a:pt x="83" y="0"/>
                    </a:cubicBezTo>
                    <a:cubicBezTo>
                      <a:pt x="37" y="0"/>
                      <a:pt x="0" y="37"/>
                      <a:pt x="0" y="83"/>
                    </a:cubicBezTo>
                    <a:cubicBezTo>
                      <a:pt x="0" y="129"/>
                      <a:pt x="37" y="167"/>
                      <a:pt x="83" y="167"/>
                    </a:cubicBezTo>
                    <a:cubicBezTo>
                      <a:pt x="129" y="167"/>
                      <a:pt x="167" y="129"/>
                      <a:pt x="167" y="83"/>
                    </a:cubicBezTo>
                    <a:close/>
                    <a:moveTo>
                      <a:pt x="83" y="119"/>
                    </a:moveTo>
                    <a:cubicBezTo>
                      <a:pt x="63" y="119"/>
                      <a:pt x="48" y="103"/>
                      <a:pt x="48" y="83"/>
                    </a:cubicBezTo>
                    <a:cubicBezTo>
                      <a:pt x="48" y="64"/>
                      <a:pt x="63" y="48"/>
                      <a:pt x="83" y="48"/>
                    </a:cubicBezTo>
                    <a:cubicBezTo>
                      <a:pt x="103" y="48"/>
                      <a:pt x="119" y="64"/>
                      <a:pt x="119" y="83"/>
                    </a:cubicBezTo>
                    <a:cubicBezTo>
                      <a:pt x="119" y="103"/>
                      <a:pt x="103" y="119"/>
                      <a:pt x="83"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83">
                <a:extLst>
                  <a:ext uri="{FF2B5EF4-FFF2-40B4-BE49-F238E27FC236}">
                    <a16:creationId xmlns:a16="http://schemas.microsoft.com/office/drawing/2014/main" id="{8B0B0CDD-E7A0-4C41-B439-3EDC49F905C5}"/>
                  </a:ext>
                </a:extLst>
              </p:cNvPr>
              <p:cNvSpPr>
                <a:spLocks noEditPoints="1"/>
              </p:cNvSpPr>
              <p:nvPr/>
            </p:nvSpPr>
            <p:spPr bwMode="auto">
              <a:xfrm>
                <a:off x="-1327150" y="1833563"/>
                <a:ext cx="627063" cy="627063"/>
              </a:xfrm>
              <a:custGeom>
                <a:avLst/>
                <a:gdLst>
                  <a:gd name="T0" fmla="*/ 84 w 167"/>
                  <a:gd name="T1" fmla="*/ 167 h 167"/>
                  <a:gd name="T2" fmla="*/ 167 w 167"/>
                  <a:gd name="T3" fmla="*/ 83 h 167"/>
                  <a:gd name="T4" fmla="*/ 84 w 167"/>
                  <a:gd name="T5" fmla="*/ 0 h 167"/>
                  <a:gd name="T6" fmla="*/ 0 w 167"/>
                  <a:gd name="T7" fmla="*/ 83 h 167"/>
                  <a:gd name="T8" fmla="*/ 84 w 167"/>
                  <a:gd name="T9" fmla="*/ 167 h 167"/>
                  <a:gd name="T10" fmla="*/ 84 w 167"/>
                  <a:gd name="T11" fmla="*/ 48 h 167"/>
                  <a:gd name="T12" fmla="*/ 119 w 167"/>
                  <a:gd name="T13" fmla="*/ 83 h 167"/>
                  <a:gd name="T14" fmla="*/ 84 w 167"/>
                  <a:gd name="T15" fmla="*/ 119 h 167"/>
                  <a:gd name="T16" fmla="*/ 48 w 167"/>
                  <a:gd name="T17" fmla="*/ 83 h 167"/>
                  <a:gd name="T18" fmla="*/ 84 w 167"/>
                  <a:gd name="T19" fmla="*/ 4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4" y="167"/>
                    </a:moveTo>
                    <a:cubicBezTo>
                      <a:pt x="130" y="167"/>
                      <a:pt x="167" y="129"/>
                      <a:pt x="167" y="83"/>
                    </a:cubicBezTo>
                    <a:cubicBezTo>
                      <a:pt x="167" y="37"/>
                      <a:pt x="130" y="0"/>
                      <a:pt x="84" y="0"/>
                    </a:cubicBezTo>
                    <a:cubicBezTo>
                      <a:pt x="38" y="0"/>
                      <a:pt x="0" y="37"/>
                      <a:pt x="0" y="83"/>
                    </a:cubicBezTo>
                    <a:cubicBezTo>
                      <a:pt x="0" y="129"/>
                      <a:pt x="38" y="167"/>
                      <a:pt x="84" y="167"/>
                    </a:cubicBezTo>
                    <a:close/>
                    <a:moveTo>
                      <a:pt x="84" y="48"/>
                    </a:moveTo>
                    <a:cubicBezTo>
                      <a:pt x="103" y="48"/>
                      <a:pt x="119" y="64"/>
                      <a:pt x="119" y="83"/>
                    </a:cubicBezTo>
                    <a:cubicBezTo>
                      <a:pt x="119" y="103"/>
                      <a:pt x="103" y="119"/>
                      <a:pt x="84" y="119"/>
                    </a:cubicBezTo>
                    <a:cubicBezTo>
                      <a:pt x="64" y="119"/>
                      <a:pt x="48" y="103"/>
                      <a:pt x="48" y="83"/>
                    </a:cubicBezTo>
                    <a:cubicBezTo>
                      <a:pt x="48" y="64"/>
                      <a:pt x="64" y="48"/>
                      <a:pt x="8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84">
                <a:extLst>
                  <a:ext uri="{FF2B5EF4-FFF2-40B4-BE49-F238E27FC236}">
                    <a16:creationId xmlns:a16="http://schemas.microsoft.com/office/drawing/2014/main" id="{27E921D9-F65C-4F3E-AE0E-3DA85F646A63}"/>
                  </a:ext>
                </a:extLst>
              </p:cNvPr>
              <p:cNvSpPr>
                <a:spLocks noEditPoints="1"/>
              </p:cNvSpPr>
              <p:nvPr/>
            </p:nvSpPr>
            <p:spPr bwMode="auto">
              <a:xfrm>
                <a:off x="-2900363" y="2424113"/>
                <a:ext cx="628650" cy="627063"/>
              </a:xfrm>
              <a:custGeom>
                <a:avLst/>
                <a:gdLst>
                  <a:gd name="T0" fmla="*/ 83 w 167"/>
                  <a:gd name="T1" fmla="*/ 0 h 167"/>
                  <a:gd name="T2" fmla="*/ 0 w 167"/>
                  <a:gd name="T3" fmla="*/ 84 h 167"/>
                  <a:gd name="T4" fmla="*/ 83 w 167"/>
                  <a:gd name="T5" fmla="*/ 167 h 167"/>
                  <a:gd name="T6" fmla="*/ 167 w 167"/>
                  <a:gd name="T7" fmla="*/ 84 h 167"/>
                  <a:gd name="T8" fmla="*/ 83 w 167"/>
                  <a:gd name="T9" fmla="*/ 0 h 167"/>
                  <a:gd name="T10" fmla="*/ 83 w 167"/>
                  <a:gd name="T11" fmla="*/ 119 h 167"/>
                  <a:gd name="T12" fmla="*/ 48 w 167"/>
                  <a:gd name="T13" fmla="*/ 84 h 167"/>
                  <a:gd name="T14" fmla="*/ 83 w 167"/>
                  <a:gd name="T15" fmla="*/ 48 h 167"/>
                  <a:gd name="T16" fmla="*/ 119 w 167"/>
                  <a:gd name="T17" fmla="*/ 84 h 167"/>
                  <a:gd name="T18" fmla="*/ 83 w 167"/>
                  <a:gd name="T19"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3" y="0"/>
                    </a:moveTo>
                    <a:cubicBezTo>
                      <a:pt x="37" y="0"/>
                      <a:pt x="0" y="38"/>
                      <a:pt x="0" y="84"/>
                    </a:cubicBezTo>
                    <a:cubicBezTo>
                      <a:pt x="0" y="130"/>
                      <a:pt x="37" y="167"/>
                      <a:pt x="83" y="167"/>
                    </a:cubicBezTo>
                    <a:cubicBezTo>
                      <a:pt x="129" y="167"/>
                      <a:pt x="167" y="130"/>
                      <a:pt x="167" y="84"/>
                    </a:cubicBezTo>
                    <a:cubicBezTo>
                      <a:pt x="167" y="38"/>
                      <a:pt x="129" y="0"/>
                      <a:pt x="83" y="0"/>
                    </a:cubicBezTo>
                    <a:close/>
                    <a:moveTo>
                      <a:pt x="83" y="119"/>
                    </a:moveTo>
                    <a:cubicBezTo>
                      <a:pt x="64" y="119"/>
                      <a:pt x="48" y="103"/>
                      <a:pt x="48" y="84"/>
                    </a:cubicBezTo>
                    <a:cubicBezTo>
                      <a:pt x="48" y="64"/>
                      <a:pt x="64" y="48"/>
                      <a:pt x="83" y="48"/>
                    </a:cubicBezTo>
                    <a:cubicBezTo>
                      <a:pt x="103" y="48"/>
                      <a:pt x="119" y="64"/>
                      <a:pt x="119" y="84"/>
                    </a:cubicBezTo>
                    <a:cubicBezTo>
                      <a:pt x="119" y="103"/>
                      <a:pt x="103" y="119"/>
                      <a:pt x="83"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85">
                <a:extLst>
                  <a:ext uri="{FF2B5EF4-FFF2-40B4-BE49-F238E27FC236}">
                    <a16:creationId xmlns:a16="http://schemas.microsoft.com/office/drawing/2014/main" id="{506FC8AD-E7BB-4A33-B28E-16A0DC3C9990}"/>
                  </a:ext>
                </a:extLst>
              </p:cNvPr>
              <p:cNvSpPr>
                <a:spLocks noEditPoints="1"/>
              </p:cNvSpPr>
              <p:nvPr/>
            </p:nvSpPr>
            <p:spPr bwMode="auto">
              <a:xfrm>
                <a:off x="-2173288" y="2363788"/>
                <a:ext cx="1658938" cy="1698625"/>
              </a:xfrm>
              <a:custGeom>
                <a:avLst/>
                <a:gdLst>
                  <a:gd name="T0" fmla="*/ 422 w 441"/>
                  <a:gd name="T1" fmla="*/ 272 h 452"/>
                  <a:gd name="T2" fmla="*/ 354 w 441"/>
                  <a:gd name="T3" fmla="*/ 249 h 452"/>
                  <a:gd name="T4" fmla="*/ 337 w 441"/>
                  <a:gd name="T5" fmla="*/ 158 h 452"/>
                  <a:gd name="T6" fmla="*/ 392 w 441"/>
                  <a:gd name="T7" fmla="*/ 112 h 452"/>
                  <a:gd name="T8" fmla="*/ 394 w 441"/>
                  <a:gd name="T9" fmla="*/ 78 h 452"/>
                  <a:gd name="T10" fmla="*/ 361 w 441"/>
                  <a:gd name="T11" fmla="*/ 76 h 452"/>
                  <a:gd name="T12" fmla="*/ 306 w 441"/>
                  <a:gd name="T13" fmla="*/ 122 h 452"/>
                  <a:gd name="T14" fmla="*/ 250 w 441"/>
                  <a:gd name="T15" fmla="*/ 94 h 452"/>
                  <a:gd name="T16" fmla="*/ 220 w 441"/>
                  <a:gd name="T17" fmla="*/ 91 h 452"/>
                  <a:gd name="T18" fmla="*/ 207 w 441"/>
                  <a:gd name="T19" fmla="*/ 21 h 452"/>
                  <a:gd name="T20" fmla="*/ 179 w 441"/>
                  <a:gd name="T21" fmla="*/ 2 h 452"/>
                  <a:gd name="T22" fmla="*/ 159 w 441"/>
                  <a:gd name="T23" fmla="*/ 30 h 452"/>
                  <a:gd name="T24" fmla="*/ 172 w 441"/>
                  <a:gd name="T25" fmla="*/ 100 h 452"/>
                  <a:gd name="T26" fmla="*/ 148 w 441"/>
                  <a:gd name="T27" fmla="*/ 112 h 452"/>
                  <a:gd name="T28" fmla="*/ 102 w 441"/>
                  <a:gd name="T29" fmla="*/ 160 h 452"/>
                  <a:gd name="T30" fmla="*/ 35 w 441"/>
                  <a:gd name="T31" fmla="*/ 136 h 452"/>
                  <a:gd name="T32" fmla="*/ 5 w 441"/>
                  <a:gd name="T33" fmla="*/ 151 h 452"/>
                  <a:gd name="T34" fmla="*/ 19 w 441"/>
                  <a:gd name="T35" fmla="*/ 182 h 452"/>
                  <a:gd name="T36" fmla="*/ 87 w 441"/>
                  <a:gd name="T37" fmla="*/ 205 h 452"/>
                  <a:gd name="T38" fmla="*/ 104 w 441"/>
                  <a:gd name="T39" fmla="*/ 295 h 452"/>
                  <a:gd name="T40" fmla="*/ 49 w 441"/>
                  <a:gd name="T41" fmla="*/ 342 h 452"/>
                  <a:gd name="T42" fmla="*/ 47 w 441"/>
                  <a:gd name="T43" fmla="*/ 376 h 452"/>
                  <a:gd name="T44" fmla="*/ 65 w 441"/>
                  <a:gd name="T45" fmla="*/ 384 h 452"/>
                  <a:gd name="T46" fmla="*/ 81 w 441"/>
                  <a:gd name="T47" fmla="*/ 378 h 452"/>
                  <a:gd name="T48" fmla="*/ 135 w 441"/>
                  <a:gd name="T49" fmla="*/ 332 h 452"/>
                  <a:gd name="T50" fmla="*/ 191 w 441"/>
                  <a:gd name="T51" fmla="*/ 359 h 452"/>
                  <a:gd name="T52" fmla="*/ 220 w 441"/>
                  <a:gd name="T53" fmla="*/ 362 h 452"/>
                  <a:gd name="T54" fmla="*/ 222 w 441"/>
                  <a:gd name="T55" fmla="*/ 362 h 452"/>
                  <a:gd name="T56" fmla="*/ 235 w 441"/>
                  <a:gd name="T57" fmla="*/ 433 h 452"/>
                  <a:gd name="T58" fmla="*/ 258 w 441"/>
                  <a:gd name="T59" fmla="*/ 452 h 452"/>
                  <a:gd name="T60" fmla="*/ 263 w 441"/>
                  <a:gd name="T61" fmla="*/ 452 h 452"/>
                  <a:gd name="T62" fmla="*/ 282 w 441"/>
                  <a:gd name="T63" fmla="*/ 424 h 452"/>
                  <a:gd name="T64" fmla="*/ 269 w 441"/>
                  <a:gd name="T65" fmla="*/ 353 h 452"/>
                  <a:gd name="T66" fmla="*/ 338 w 441"/>
                  <a:gd name="T67" fmla="*/ 294 h 452"/>
                  <a:gd name="T68" fmla="*/ 406 w 441"/>
                  <a:gd name="T69" fmla="*/ 318 h 452"/>
                  <a:gd name="T70" fmla="*/ 414 w 441"/>
                  <a:gd name="T71" fmla="*/ 319 h 452"/>
                  <a:gd name="T72" fmla="*/ 436 w 441"/>
                  <a:gd name="T73" fmla="*/ 303 h 452"/>
                  <a:gd name="T74" fmla="*/ 422 w 441"/>
                  <a:gd name="T75" fmla="*/ 272 h 452"/>
                  <a:gd name="T76" fmla="*/ 306 w 441"/>
                  <a:gd name="T77" fmla="*/ 246 h 452"/>
                  <a:gd name="T78" fmla="*/ 201 w 441"/>
                  <a:gd name="T79" fmla="*/ 312 h 452"/>
                  <a:gd name="T80" fmla="*/ 147 w 441"/>
                  <a:gd name="T81" fmla="*/ 273 h 452"/>
                  <a:gd name="T82" fmla="*/ 135 w 441"/>
                  <a:gd name="T83" fmla="*/ 207 h 452"/>
                  <a:gd name="T84" fmla="*/ 174 w 441"/>
                  <a:gd name="T85" fmla="*/ 153 h 452"/>
                  <a:gd name="T86" fmla="*/ 220 w 441"/>
                  <a:gd name="T87" fmla="*/ 139 h 452"/>
                  <a:gd name="T88" fmla="*/ 240 w 441"/>
                  <a:gd name="T89" fmla="*/ 141 h 452"/>
                  <a:gd name="T90" fmla="*/ 294 w 441"/>
                  <a:gd name="T91" fmla="*/ 180 h 452"/>
                  <a:gd name="T92" fmla="*/ 306 w 441"/>
                  <a:gd name="T93" fmla="*/ 24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1" h="452">
                    <a:moveTo>
                      <a:pt x="422" y="272"/>
                    </a:moveTo>
                    <a:cubicBezTo>
                      <a:pt x="354" y="249"/>
                      <a:pt x="354" y="249"/>
                      <a:pt x="354" y="249"/>
                    </a:cubicBezTo>
                    <a:cubicBezTo>
                      <a:pt x="359" y="217"/>
                      <a:pt x="353" y="186"/>
                      <a:pt x="337" y="158"/>
                    </a:cubicBezTo>
                    <a:cubicBezTo>
                      <a:pt x="392" y="112"/>
                      <a:pt x="392" y="112"/>
                      <a:pt x="392" y="112"/>
                    </a:cubicBezTo>
                    <a:cubicBezTo>
                      <a:pt x="402" y="103"/>
                      <a:pt x="403" y="88"/>
                      <a:pt x="394" y="78"/>
                    </a:cubicBezTo>
                    <a:cubicBezTo>
                      <a:pt x="386" y="68"/>
                      <a:pt x="371" y="67"/>
                      <a:pt x="361" y="76"/>
                    </a:cubicBezTo>
                    <a:cubicBezTo>
                      <a:pt x="306" y="122"/>
                      <a:pt x="306" y="122"/>
                      <a:pt x="306" y="122"/>
                    </a:cubicBezTo>
                    <a:cubicBezTo>
                      <a:pt x="290" y="109"/>
                      <a:pt x="271" y="99"/>
                      <a:pt x="250" y="94"/>
                    </a:cubicBezTo>
                    <a:cubicBezTo>
                      <a:pt x="240" y="92"/>
                      <a:pt x="230" y="91"/>
                      <a:pt x="220" y="91"/>
                    </a:cubicBezTo>
                    <a:cubicBezTo>
                      <a:pt x="207" y="21"/>
                      <a:pt x="207" y="21"/>
                      <a:pt x="207" y="21"/>
                    </a:cubicBezTo>
                    <a:cubicBezTo>
                      <a:pt x="204" y="8"/>
                      <a:pt x="192" y="0"/>
                      <a:pt x="179" y="2"/>
                    </a:cubicBezTo>
                    <a:cubicBezTo>
                      <a:pt x="166" y="5"/>
                      <a:pt x="157" y="17"/>
                      <a:pt x="159" y="30"/>
                    </a:cubicBezTo>
                    <a:cubicBezTo>
                      <a:pt x="172" y="100"/>
                      <a:pt x="172" y="100"/>
                      <a:pt x="172" y="100"/>
                    </a:cubicBezTo>
                    <a:cubicBezTo>
                      <a:pt x="164" y="103"/>
                      <a:pt x="156" y="107"/>
                      <a:pt x="148" y="112"/>
                    </a:cubicBezTo>
                    <a:cubicBezTo>
                      <a:pt x="129" y="124"/>
                      <a:pt x="113" y="141"/>
                      <a:pt x="102" y="160"/>
                    </a:cubicBezTo>
                    <a:cubicBezTo>
                      <a:pt x="35" y="136"/>
                      <a:pt x="35" y="136"/>
                      <a:pt x="35" y="136"/>
                    </a:cubicBezTo>
                    <a:cubicBezTo>
                      <a:pt x="23" y="132"/>
                      <a:pt x="9" y="138"/>
                      <a:pt x="5" y="151"/>
                    </a:cubicBezTo>
                    <a:cubicBezTo>
                      <a:pt x="0" y="163"/>
                      <a:pt x="7" y="177"/>
                      <a:pt x="19" y="182"/>
                    </a:cubicBezTo>
                    <a:cubicBezTo>
                      <a:pt x="87" y="205"/>
                      <a:pt x="87" y="205"/>
                      <a:pt x="87" y="205"/>
                    </a:cubicBezTo>
                    <a:cubicBezTo>
                      <a:pt x="81" y="237"/>
                      <a:pt x="88" y="269"/>
                      <a:pt x="104" y="295"/>
                    </a:cubicBezTo>
                    <a:cubicBezTo>
                      <a:pt x="49" y="342"/>
                      <a:pt x="49" y="342"/>
                      <a:pt x="49" y="342"/>
                    </a:cubicBezTo>
                    <a:cubicBezTo>
                      <a:pt x="39" y="351"/>
                      <a:pt x="38" y="366"/>
                      <a:pt x="47" y="376"/>
                    </a:cubicBezTo>
                    <a:cubicBezTo>
                      <a:pt x="52" y="381"/>
                      <a:pt x="58" y="384"/>
                      <a:pt x="65" y="384"/>
                    </a:cubicBezTo>
                    <a:cubicBezTo>
                      <a:pt x="71" y="384"/>
                      <a:pt x="76" y="382"/>
                      <a:pt x="81" y="378"/>
                    </a:cubicBezTo>
                    <a:cubicBezTo>
                      <a:pt x="135" y="332"/>
                      <a:pt x="135" y="332"/>
                      <a:pt x="135" y="332"/>
                    </a:cubicBezTo>
                    <a:cubicBezTo>
                      <a:pt x="151" y="345"/>
                      <a:pt x="170" y="354"/>
                      <a:pt x="191" y="359"/>
                    </a:cubicBezTo>
                    <a:cubicBezTo>
                      <a:pt x="201" y="361"/>
                      <a:pt x="211" y="362"/>
                      <a:pt x="220" y="362"/>
                    </a:cubicBezTo>
                    <a:cubicBezTo>
                      <a:pt x="221" y="362"/>
                      <a:pt x="221" y="362"/>
                      <a:pt x="222" y="362"/>
                    </a:cubicBezTo>
                    <a:cubicBezTo>
                      <a:pt x="235" y="433"/>
                      <a:pt x="235" y="433"/>
                      <a:pt x="235" y="433"/>
                    </a:cubicBezTo>
                    <a:cubicBezTo>
                      <a:pt x="237" y="444"/>
                      <a:pt x="247" y="452"/>
                      <a:pt x="258" y="452"/>
                    </a:cubicBezTo>
                    <a:cubicBezTo>
                      <a:pt x="260" y="452"/>
                      <a:pt x="261" y="452"/>
                      <a:pt x="263" y="452"/>
                    </a:cubicBezTo>
                    <a:cubicBezTo>
                      <a:pt x="276" y="450"/>
                      <a:pt x="284" y="437"/>
                      <a:pt x="282" y="424"/>
                    </a:cubicBezTo>
                    <a:cubicBezTo>
                      <a:pt x="269" y="353"/>
                      <a:pt x="269" y="353"/>
                      <a:pt x="269" y="353"/>
                    </a:cubicBezTo>
                    <a:cubicBezTo>
                      <a:pt x="298" y="342"/>
                      <a:pt x="322" y="321"/>
                      <a:pt x="338" y="294"/>
                    </a:cubicBezTo>
                    <a:cubicBezTo>
                      <a:pt x="406" y="318"/>
                      <a:pt x="406" y="318"/>
                      <a:pt x="406" y="318"/>
                    </a:cubicBezTo>
                    <a:cubicBezTo>
                      <a:pt x="408" y="319"/>
                      <a:pt x="411" y="319"/>
                      <a:pt x="414" y="319"/>
                    </a:cubicBezTo>
                    <a:cubicBezTo>
                      <a:pt x="424" y="319"/>
                      <a:pt x="433" y="313"/>
                      <a:pt x="436" y="303"/>
                    </a:cubicBezTo>
                    <a:cubicBezTo>
                      <a:pt x="441" y="291"/>
                      <a:pt x="434" y="277"/>
                      <a:pt x="422" y="272"/>
                    </a:cubicBezTo>
                    <a:close/>
                    <a:moveTo>
                      <a:pt x="306" y="246"/>
                    </a:moveTo>
                    <a:cubicBezTo>
                      <a:pt x="295" y="293"/>
                      <a:pt x="248" y="323"/>
                      <a:pt x="201" y="312"/>
                    </a:cubicBezTo>
                    <a:cubicBezTo>
                      <a:pt x="178" y="307"/>
                      <a:pt x="159" y="293"/>
                      <a:pt x="147" y="273"/>
                    </a:cubicBezTo>
                    <a:cubicBezTo>
                      <a:pt x="134" y="254"/>
                      <a:pt x="130" y="230"/>
                      <a:pt x="135" y="207"/>
                    </a:cubicBezTo>
                    <a:cubicBezTo>
                      <a:pt x="140" y="185"/>
                      <a:pt x="154" y="165"/>
                      <a:pt x="174" y="153"/>
                    </a:cubicBezTo>
                    <a:cubicBezTo>
                      <a:pt x="188" y="144"/>
                      <a:pt x="204" y="139"/>
                      <a:pt x="220" y="139"/>
                    </a:cubicBezTo>
                    <a:cubicBezTo>
                      <a:pt x="227" y="139"/>
                      <a:pt x="233" y="140"/>
                      <a:pt x="240" y="141"/>
                    </a:cubicBezTo>
                    <a:cubicBezTo>
                      <a:pt x="262" y="146"/>
                      <a:pt x="282" y="160"/>
                      <a:pt x="294" y="180"/>
                    </a:cubicBezTo>
                    <a:cubicBezTo>
                      <a:pt x="307" y="200"/>
                      <a:pt x="311" y="223"/>
                      <a:pt x="306"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21737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280806-44D1-45BC-B515-66B905DFDFA4}"/>
              </a:ext>
            </a:extLst>
          </p:cNvPr>
          <p:cNvGraphicFramePr>
            <a:graphicFrameLocks noChangeAspect="1"/>
          </p:cNvGraphicFramePr>
          <p:nvPr>
            <p:custDataLst>
              <p:tags r:id="rId2"/>
            </p:custDataLst>
            <p:extLst>
              <p:ext uri="{D42A27DB-BD31-4B8C-83A1-F6EECF244321}">
                <p14:modId xmlns:p14="http://schemas.microsoft.com/office/powerpoint/2010/main" val="2450106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91" name="think-cell Slide" r:id="rId32" imgW="216" imgH="216" progId="TCLayout.ActiveDocument.1">
                  <p:embed/>
                </p:oleObj>
              </mc:Choice>
              <mc:Fallback>
                <p:oleObj name="think-cell Slide" r:id="rId32" imgW="216" imgH="216" progId="TCLayout.ActiveDocument.1">
                  <p:embed/>
                  <p:pic>
                    <p:nvPicPr>
                      <p:cNvPr id="3" name="Object 2" hidden="1">
                        <a:extLst>
                          <a:ext uri="{FF2B5EF4-FFF2-40B4-BE49-F238E27FC236}">
                            <a16:creationId xmlns:a16="http://schemas.microsoft.com/office/drawing/2014/main" id="{C3280806-44D1-45BC-B515-66B905DFDFA4}"/>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93AEAAB-B1C0-4F90-9559-836E1001D83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200" dirty="0" err="1">
              <a:sym typeface="+mn-lt"/>
            </a:endParaRPr>
          </a:p>
        </p:txBody>
      </p:sp>
      <p:sp>
        <p:nvSpPr>
          <p:cNvPr id="11" name="Text Placeholder 10">
            <a:extLst>
              <a:ext uri="{FF2B5EF4-FFF2-40B4-BE49-F238E27FC236}">
                <a16:creationId xmlns:a16="http://schemas.microsoft.com/office/drawing/2014/main" id="{8E56D8BC-C9DE-48BA-97A3-3801504A6779}"/>
              </a:ext>
            </a:extLst>
          </p:cNvPr>
          <p:cNvSpPr>
            <a:spLocks noGrp="1"/>
          </p:cNvSpPr>
          <p:nvPr>
            <p:ph type="body" sz="quarter" idx="19"/>
          </p:nvPr>
        </p:nvSpPr>
        <p:spPr>
          <a:xfrm>
            <a:off x="477009" y="43374"/>
            <a:ext cx="11246237" cy="166199"/>
          </a:xfrm>
        </p:spPr>
        <p:txBody>
          <a:bodyPr/>
          <a:lstStyle/>
          <a:p>
            <a:r>
              <a:rPr lang="en-US" dirty="0"/>
              <a:t>Cancer burden in </a:t>
            </a:r>
            <a:r>
              <a:rPr lang="en-US" dirty="0" err="1"/>
              <a:t>slovakia</a:t>
            </a:r>
            <a:endParaRPr lang="en-US" dirty="0"/>
          </a:p>
        </p:txBody>
      </p:sp>
      <p:sp>
        <p:nvSpPr>
          <p:cNvPr id="8" name="Text Placeholder 7">
            <a:extLst>
              <a:ext uri="{FF2B5EF4-FFF2-40B4-BE49-F238E27FC236}">
                <a16:creationId xmlns:a16="http://schemas.microsoft.com/office/drawing/2014/main" id="{CEB76B1D-7AC4-435B-95A9-48E7E1C3D675}"/>
              </a:ext>
            </a:extLst>
          </p:cNvPr>
          <p:cNvSpPr>
            <a:spLocks noGrp="1"/>
          </p:cNvSpPr>
          <p:nvPr>
            <p:ph type="body" sz="quarter" idx="16"/>
          </p:nvPr>
        </p:nvSpPr>
        <p:spPr>
          <a:xfrm>
            <a:off x="477012" y="1124076"/>
            <a:ext cx="11246241" cy="276999"/>
          </a:xfrm>
        </p:spPr>
        <p:txBody>
          <a:bodyPr/>
          <a:lstStyle/>
          <a:p>
            <a:r>
              <a:rPr lang="en-US"/>
              <a:t>Cancer impact on society – </a:t>
            </a:r>
            <a:r>
              <a:rPr lang="en-US" dirty="0"/>
              <a:t>Slovakia </a:t>
            </a:r>
          </a:p>
        </p:txBody>
      </p:sp>
      <p:sp>
        <p:nvSpPr>
          <p:cNvPr id="7" name="Title 6">
            <a:extLst>
              <a:ext uri="{FF2B5EF4-FFF2-40B4-BE49-F238E27FC236}">
                <a16:creationId xmlns:a16="http://schemas.microsoft.com/office/drawing/2014/main" id="{3E4F462C-673D-467A-9E1D-1486E983023E}"/>
              </a:ext>
            </a:extLst>
          </p:cNvPr>
          <p:cNvSpPr>
            <a:spLocks noGrp="1"/>
          </p:cNvSpPr>
          <p:nvPr>
            <p:ph type="title"/>
          </p:nvPr>
        </p:nvSpPr>
        <p:spPr/>
        <p:txBody>
          <a:bodyPr/>
          <a:lstStyle/>
          <a:p>
            <a:r>
              <a:rPr lang="en-US" dirty="0"/>
              <a:t>…and while cardio is going down thanks to better access to innovative drugs, oncology threat is growing</a:t>
            </a:r>
          </a:p>
        </p:txBody>
      </p:sp>
      <p:sp>
        <p:nvSpPr>
          <p:cNvPr id="6" name="Footer Placeholder 5">
            <a:extLst>
              <a:ext uri="{FF2B5EF4-FFF2-40B4-BE49-F238E27FC236}">
                <a16:creationId xmlns:a16="http://schemas.microsoft.com/office/drawing/2014/main" id="{F5D0E33E-BFC2-47D8-A1CE-0F9FAAD1DAFB}"/>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9" name="Text Placeholder 8">
            <a:extLst>
              <a:ext uri="{FF2B5EF4-FFF2-40B4-BE49-F238E27FC236}">
                <a16:creationId xmlns:a16="http://schemas.microsoft.com/office/drawing/2014/main" id="{7CE60868-38E9-41A4-9DD0-CEAD982AADBB}"/>
              </a:ext>
            </a:extLst>
          </p:cNvPr>
          <p:cNvSpPr>
            <a:spLocks noGrp="1"/>
          </p:cNvSpPr>
          <p:nvPr>
            <p:ph type="body" sz="quarter" idx="17"/>
          </p:nvPr>
        </p:nvSpPr>
        <p:spPr>
          <a:xfrm>
            <a:off x="477013" y="6397157"/>
            <a:ext cx="9023824" cy="110800"/>
          </a:xfrm>
        </p:spPr>
        <p:txBody>
          <a:bodyPr/>
          <a:lstStyle/>
          <a:p>
            <a:r>
              <a:rPr lang="en-US" dirty="0"/>
              <a:t>Source: Global Health Burden - </a:t>
            </a:r>
            <a:r>
              <a:rPr lang="en-US" dirty="0">
                <a:hlinkClick r:id="rId34"/>
              </a:rPr>
              <a:t>http://ghdx.healthdata.org</a:t>
            </a:r>
            <a:r>
              <a:rPr lang="en-US" dirty="0"/>
              <a:t> </a:t>
            </a:r>
          </a:p>
        </p:txBody>
      </p:sp>
      <p:grpSp>
        <p:nvGrpSpPr>
          <p:cNvPr id="5" name="Group 4">
            <a:extLst>
              <a:ext uri="{FF2B5EF4-FFF2-40B4-BE49-F238E27FC236}">
                <a16:creationId xmlns:a16="http://schemas.microsoft.com/office/drawing/2014/main" id="{905FE5E8-CB0C-44A6-92DE-868563614340}"/>
              </a:ext>
            </a:extLst>
          </p:cNvPr>
          <p:cNvGrpSpPr/>
          <p:nvPr/>
        </p:nvGrpSpPr>
        <p:grpSpPr>
          <a:xfrm>
            <a:off x="477007" y="1629581"/>
            <a:ext cx="8809781" cy="576033"/>
            <a:chOff x="468748" y="1629581"/>
            <a:chExt cx="2493528" cy="576033"/>
          </a:xfrm>
        </p:grpSpPr>
        <p:sp>
          <p:nvSpPr>
            <p:cNvPr id="25" name="Rektangel 76">
              <a:extLst>
                <a:ext uri="{FF2B5EF4-FFF2-40B4-BE49-F238E27FC236}">
                  <a16:creationId xmlns:a16="http://schemas.microsoft.com/office/drawing/2014/main" id="{0F5751E2-800D-4253-B0FC-E0F1BA1A197F}"/>
                </a:ext>
              </a:extLst>
            </p:cNvPr>
            <p:cNvSpPr>
              <a:spLocks noChangeArrowheads="1"/>
            </p:cNvSpPr>
            <p:nvPr/>
          </p:nvSpPr>
          <p:spPr bwMode="auto">
            <a:xfrm>
              <a:off x="468748" y="1640468"/>
              <a:ext cx="2493528" cy="565146"/>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Years of life lost (YLLs) index, 2010-2016 </a:t>
              </a:r>
              <a:br>
                <a:rPr lang="en-US" sz="1600" b="1" noProof="1">
                  <a:solidFill>
                    <a:schemeClr val="accent1"/>
                  </a:solidFill>
                  <a:cs typeface="Arial" charset="0"/>
                </a:rPr>
              </a:br>
              <a:r>
                <a:rPr lang="en-US" sz="1600" noProof="1">
                  <a:solidFill>
                    <a:schemeClr val="accent1"/>
                  </a:solidFill>
                  <a:cs typeface="Arial" charset="0"/>
                </a:rPr>
                <a:t>[2010 as a 100% index]</a:t>
              </a:r>
            </a:p>
          </p:txBody>
        </p:sp>
        <p:cxnSp>
          <p:nvCxnSpPr>
            <p:cNvPr id="26" name="Straight Connector 25">
              <a:extLst>
                <a:ext uri="{FF2B5EF4-FFF2-40B4-BE49-F238E27FC236}">
                  <a16:creationId xmlns:a16="http://schemas.microsoft.com/office/drawing/2014/main" id="{C5587837-5635-4C98-9D67-1B6D0F39F50B}"/>
                </a:ext>
              </a:extLst>
            </p:cNvPr>
            <p:cNvCxnSpPr>
              <a:cxnSpLocks/>
            </p:cNvCxnSpPr>
            <p:nvPr/>
          </p:nvCxnSpPr>
          <p:spPr>
            <a:xfrm>
              <a:off x="468748" y="1629581"/>
              <a:ext cx="24935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554CA36A-53B9-4C82-B857-FC4294122E16}"/>
              </a:ext>
            </a:extLst>
          </p:cNvPr>
          <p:cNvSpPr/>
          <p:nvPr/>
        </p:nvSpPr>
        <p:spPr>
          <a:xfrm>
            <a:off x="7231155" y="4975866"/>
            <a:ext cx="2636436" cy="65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spcAft>
                <a:spcPts val="800"/>
              </a:spcAft>
            </a:pPr>
            <a:endParaRPr lang="en-US" sz="1200" dirty="0">
              <a:solidFill>
                <a:sysClr val="windowText" lastClr="000000"/>
              </a:solidFill>
            </a:endParaRPr>
          </a:p>
        </p:txBody>
      </p:sp>
      <p:cxnSp>
        <p:nvCxnSpPr>
          <p:cNvPr id="362" name="Straight Connector 361">
            <a:extLst>
              <a:ext uri="{FF2B5EF4-FFF2-40B4-BE49-F238E27FC236}">
                <a16:creationId xmlns:a16="http://schemas.microsoft.com/office/drawing/2014/main" id="{293E2975-8BE2-425E-BDC5-A79BC7228B2C}"/>
              </a:ext>
            </a:extLst>
          </p:cNvPr>
          <p:cNvCxnSpPr/>
          <p:nvPr>
            <p:custDataLst>
              <p:tags r:id="rId4"/>
            </p:custDataLst>
          </p:nvPr>
        </p:nvCxnSpPr>
        <p:spPr bwMode="auto">
          <a:xfrm>
            <a:off x="725488" y="5614988"/>
            <a:ext cx="50800"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E8B9E65A-834D-4C71-A872-B4EAF9535E9F}"/>
              </a:ext>
            </a:extLst>
          </p:cNvPr>
          <p:cNvCxnSpPr/>
          <p:nvPr>
            <p:custDataLst>
              <p:tags r:id="rId5"/>
            </p:custDataLst>
          </p:nvPr>
        </p:nvCxnSpPr>
        <p:spPr bwMode="auto">
          <a:xfrm>
            <a:off x="725488" y="4073525"/>
            <a:ext cx="50800"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5A924368-5E02-4BE6-8C99-6E5F2B27BE76}"/>
              </a:ext>
            </a:extLst>
          </p:cNvPr>
          <p:cNvCxnSpPr/>
          <p:nvPr>
            <p:custDataLst>
              <p:tags r:id="rId6"/>
            </p:custDataLst>
          </p:nvPr>
        </p:nvCxnSpPr>
        <p:spPr bwMode="auto">
          <a:xfrm>
            <a:off x="725488" y="5257800"/>
            <a:ext cx="50800"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65B03E7D-D486-4EB5-A3A3-91A1F44BB490}"/>
              </a:ext>
            </a:extLst>
          </p:cNvPr>
          <p:cNvCxnSpPr/>
          <p:nvPr>
            <p:custDataLst>
              <p:tags r:id="rId7"/>
            </p:custDataLst>
          </p:nvPr>
        </p:nvCxnSpPr>
        <p:spPr bwMode="auto">
          <a:xfrm>
            <a:off x="725488" y="4862513"/>
            <a:ext cx="50800"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B53F0801-2DE9-49C3-A83B-81801691521F}"/>
              </a:ext>
            </a:extLst>
          </p:cNvPr>
          <p:cNvCxnSpPr/>
          <p:nvPr>
            <p:custDataLst>
              <p:tags r:id="rId8"/>
            </p:custDataLst>
          </p:nvPr>
        </p:nvCxnSpPr>
        <p:spPr bwMode="auto">
          <a:xfrm>
            <a:off x="725488" y="4467225"/>
            <a:ext cx="50800"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9A5D38D5-0C3B-4B1D-B583-E491D15A7693}"/>
              </a:ext>
            </a:extLst>
          </p:cNvPr>
          <p:cNvCxnSpPr/>
          <p:nvPr>
            <p:custDataLst>
              <p:tags r:id="rId9"/>
            </p:custDataLst>
          </p:nvPr>
        </p:nvCxnSpPr>
        <p:spPr bwMode="auto">
          <a:xfrm>
            <a:off x="725488" y="3678238"/>
            <a:ext cx="50800"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0ECD1DC7-A95F-4031-98E5-A47EF43BA25E}"/>
              </a:ext>
            </a:extLst>
          </p:cNvPr>
          <p:cNvCxnSpPr/>
          <p:nvPr>
            <p:custDataLst>
              <p:tags r:id="rId10"/>
            </p:custDataLst>
          </p:nvPr>
        </p:nvCxnSpPr>
        <p:spPr bwMode="auto">
          <a:xfrm>
            <a:off x="725488" y="3282950"/>
            <a:ext cx="50800"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9CB17ED9-739F-489A-8A95-EA56695701FD}"/>
              </a:ext>
            </a:extLst>
          </p:cNvPr>
          <p:cNvCxnSpPr/>
          <p:nvPr>
            <p:custDataLst>
              <p:tags r:id="rId11"/>
            </p:custDataLst>
          </p:nvPr>
        </p:nvCxnSpPr>
        <p:spPr bwMode="auto">
          <a:xfrm>
            <a:off x="725488" y="2887663"/>
            <a:ext cx="50800"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2B8E3B81-BE77-4715-B32F-6B55F5B4869A}"/>
              </a:ext>
            </a:extLst>
          </p:cNvPr>
          <p:cNvCxnSpPr/>
          <p:nvPr>
            <p:custDataLst>
              <p:tags r:id="rId12"/>
            </p:custDataLst>
          </p:nvPr>
        </p:nvCxnSpPr>
        <p:spPr bwMode="auto">
          <a:xfrm>
            <a:off x="725488" y="2492375"/>
            <a:ext cx="50800"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0" name="Chart 59">
            <a:extLst>
              <a:ext uri="{FF2B5EF4-FFF2-40B4-BE49-F238E27FC236}">
                <a16:creationId xmlns:a16="http://schemas.microsoft.com/office/drawing/2014/main" id="{29178F7B-4353-40B3-BB33-697AA05B49A3}"/>
              </a:ext>
            </a:extLst>
          </p:cNvPr>
          <p:cNvGraphicFramePr/>
          <p:nvPr>
            <p:custDataLst>
              <p:tags r:id="rId13"/>
            </p:custDataLst>
            <p:extLst>
              <p:ext uri="{D42A27DB-BD31-4B8C-83A1-F6EECF244321}">
                <p14:modId xmlns:p14="http://schemas.microsoft.com/office/powerpoint/2010/main" val="478591213"/>
              </p:ext>
            </p:extLst>
          </p:nvPr>
        </p:nvGraphicFramePr>
        <p:xfrm>
          <a:off x="460375" y="2409825"/>
          <a:ext cx="8793163" cy="3533775"/>
        </p:xfrm>
        <a:graphic>
          <a:graphicData uri="http://schemas.openxmlformats.org/drawingml/2006/chart">
            <c:chart xmlns:c="http://schemas.openxmlformats.org/drawingml/2006/chart" xmlns:r="http://schemas.openxmlformats.org/officeDocument/2006/relationships" r:id="rId35"/>
          </a:graphicData>
        </a:graphic>
      </p:graphicFrame>
      <p:sp>
        <p:nvSpPr>
          <p:cNvPr id="347" name="Text Placeholder 20">
            <a:extLst>
              <a:ext uri="{FF2B5EF4-FFF2-40B4-BE49-F238E27FC236}">
                <a16:creationId xmlns:a16="http://schemas.microsoft.com/office/drawing/2014/main" id="{B6E676D5-73DB-4A01-B030-87602A93F2ED}"/>
              </a:ext>
            </a:extLst>
          </p:cNvPr>
          <p:cNvSpPr>
            <a:spLocks noGrp="1"/>
          </p:cNvSpPr>
          <p:nvPr>
            <p:custDataLst>
              <p:tags r:id="rId14"/>
            </p:custDataLst>
          </p:nvPr>
        </p:nvSpPr>
        <p:spPr bwMode="gray">
          <a:xfrm>
            <a:off x="455613" y="4772025"/>
            <a:ext cx="1682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D8A17C0A-1EC7-44ED-AD9B-0536234DB8B4}" type="datetime'''''''''''''9''''''''''''''''''''2'''">
              <a:rPr lang="en-US" altLang="en-US" sz="1200" smtClean="0">
                <a:sym typeface="+mn-lt"/>
              </a:rPr>
              <a:pPr marL="0" indent="0" algn="r">
                <a:lnSpc>
                  <a:spcPct val="100000"/>
                </a:lnSpc>
                <a:spcBef>
                  <a:spcPct val="0"/>
                </a:spcBef>
                <a:spcAft>
                  <a:spcPct val="0"/>
                </a:spcAft>
                <a:buNone/>
              </a:pPr>
              <a:t>92</a:t>
            </a:fld>
            <a:endParaRPr lang="en-US" sz="1200" dirty="0">
              <a:sym typeface="+mn-lt"/>
            </a:endParaRPr>
          </a:p>
        </p:txBody>
      </p:sp>
      <p:sp>
        <p:nvSpPr>
          <p:cNvPr id="346" name="Text Placeholder 20">
            <a:extLst>
              <a:ext uri="{FF2B5EF4-FFF2-40B4-BE49-F238E27FC236}">
                <a16:creationId xmlns:a16="http://schemas.microsoft.com/office/drawing/2014/main" id="{B6E676D5-73DB-4A01-B030-87602A93F2ED}"/>
              </a:ext>
            </a:extLst>
          </p:cNvPr>
          <p:cNvSpPr>
            <a:spLocks noGrp="1"/>
          </p:cNvSpPr>
          <p:nvPr>
            <p:custDataLst>
              <p:tags r:id="rId15"/>
            </p:custDataLst>
          </p:nvPr>
        </p:nvSpPr>
        <p:spPr bwMode="gray">
          <a:xfrm>
            <a:off x="539750" y="5524500"/>
            <a:ext cx="841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DCE8C2C5-52D2-4C92-B420-763DD2C384AF}" type="datetime'''''''''''''''''0'''''''''''''''''">
              <a:rPr lang="en-US" altLang="en-US" sz="1200" smtClean="0">
                <a:sym typeface="+mn-lt"/>
              </a:rPr>
              <a:pPr marL="0" indent="0" algn="r">
                <a:lnSpc>
                  <a:spcPct val="100000"/>
                </a:lnSpc>
                <a:spcBef>
                  <a:spcPct val="0"/>
                </a:spcBef>
                <a:spcAft>
                  <a:spcPct val="0"/>
                </a:spcAft>
                <a:buNone/>
              </a:pPr>
              <a:t>0</a:t>
            </a:fld>
            <a:endParaRPr lang="en-US" sz="1200" dirty="0">
              <a:sym typeface="+mn-lt"/>
            </a:endParaRPr>
          </a:p>
        </p:txBody>
      </p:sp>
      <p:sp>
        <p:nvSpPr>
          <p:cNvPr id="376" name="Text Placeholder 20">
            <a:extLst>
              <a:ext uri="{FF2B5EF4-FFF2-40B4-BE49-F238E27FC236}">
                <a16:creationId xmlns:a16="http://schemas.microsoft.com/office/drawing/2014/main" id="{B6E676D5-73DB-4A01-B030-87602A93F2ED}"/>
              </a:ext>
            </a:extLst>
          </p:cNvPr>
          <p:cNvSpPr>
            <a:spLocks noGrp="1"/>
          </p:cNvSpPr>
          <p:nvPr>
            <p:custDataLst>
              <p:tags r:id="rId16"/>
            </p:custDataLst>
          </p:nvPr>
        </p:nvSpPr>
        <p:spPr bwMode="gray">
          <a:xfrm>
            <a:off x="371475" y="2401888"/>
            <a:ext cx="252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E343ABFC-CF8B-4C24-91F9-7287ECCF317E}" type="datetime'''''''''''''''''1''''''0''''''''''''''''''''''''4'">
              <a:rPr lang="en-US" altLang="en-US" sz="1200" smtClean="0">
                <a:sym typeface="+mn-lt"/>
              </a:rPr>
              <a:pPr marL="0" indent="0" algn="r">
                <a:lnSpc>
                  <a:spcPct val="100000"/>
                </a:lnSpc>
                <a:spcBef>
                  <a:spcPct val="0"/>
                </a:spcBef>
                <a:spcAft>
                  <a:spcPct val="0"/>
                </a:spcAft>
                <a:buNone/>
              </a:pPr>
              <a:t>104</a:t>
            </a:fld>
            <a:endParaRPr lang="en-US" sz="1200" dirty="0">
              <a:sym typeface="+mn-lt"/>
            </a:endParaRPr>
          </a:p>
        </p:txBody>
      </p:sp>
      <p:sp>
        <p:nvSpPr>
          <p:cNvPr id="375" name="Text Placeholder 20">
            <a:extLst>
              <a:ext uri="{FF2B5EF4-FFF2-40B4-BE49-F238E27FC236}">
                <a16:creationId xmlns:a16="http://schemas.microsoft.com/office/drawing/2014/main" id="{B6E676D5-73DB-4A01-B030-87602A93F2ED}"/>
              </a:ext>
            </a:extLst>
          </p:cNvPr>
          <p:cNvSpPr>
            <a:spLocks noGrp="1"/>
          </p:cNvSpPr>
          <p:nvPr>
            <p:custDataLst>
              <p:tags r:id="rId17"/>
            </p:custDataLst>
          </p:nvPr>
        </p:nvSpPr>
        <p:spPr bwMode="gray">
          <a:xfrm>
            <a:off x="455613" y="5167313"/>
            <a:ext cx="1682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12BDE1A1-1137-4FF4-BFD9-D6CEE275DE38}" type="datetime'''''''''''''''''''9''''0'''''''''''''''''''''''">
              <a:rPr lang="en-US" altLang="en-US" sz="1200" smtClean="0">
                <a:sym typeface="+mn-lt"/>
              </a:rPr>
              <a:pPr marL="0" indent="0" algn="r">
                <a:lnSpc>
                  <a:spcPct val="100000"/>
                </a:lnSpc>
                <a:spcBef>
                  <a:spcPct val="0"/>
                </a:spcBef>
                <a:spcAft>
                  <a:spcPct val="0"/>
                </a:spcAft>
                <a:buNone/>
              </a:pPr>
              <a:t>90</a:t>
            </a:fld>
            <a:endParaRPr lang="en-US" sz="1200" dirty="0">
              <a:sym typeface="+mn-lt"/>
            </a:endParaRPr>
          </a:p>
        </p:txBody>
      </p:sp>
      <p:sp>
        <p:nvSpPr>
          <p:cNvPr id="349" name="Text Placeholder 20">
            <a:extLst>
              <a:ext uri="{FF2B5EF4-FFF2-40B4-BE49-F238E27FC236}">
                <a16:creationId xmlns:a16="http://schemas.microsoft.com/office/drawing/2014/main" id="{B6E676D5-73DB-4A01-B030-87602A93F2ED}"/>
              </a:ext>
            </a:extLst>
          </p:cNvPr>
          <p:cNvSpPr>
            <a:spLocks noGrp="1"/>
          </p:cNvSpPr>
          <p:nvPr>
            <p:custDataLst>
              <p:tags r:id="rId18"/>
            </p:custDataLst>
          </p:nvPr>
        </p:nvSpPr>
        <p:spPr bwMode="gray">
          <a:xfrm>
            <a:off x="455613" y="4376738"/>
            <a:ext cx="1682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3A0C5F3E-1113-4CD5-AC1E-3606F83648A4}" type="datetime'''''''''''''''9''''4'''''''''''''''''''''''''''''''''">
              <a:rPr lang="en-US" altLang="en-US" sz="1200" smtClean="0">
                <a:sym typeface="+mn-lt"/>
              </a:rPr>
              <a:pPr marL="0" indent="0" algn="r">
                <a:lnSpc>
                  <a:spcPct val="100000"/>
                </a:lnSpc>
                <a:spcBef>
                  <a:spcPct val="0"/>
                </a:spcBef>
                <a:spcAft>
                  <a:spcPct val="0"/>
                </a:spcAft>
                <a:buNone/>
              </a:pPr>
              <a:t>94</a:t>
            </a:fld>
            <a:endParaRPr lang="en-US" sz="1200" dirty="0">
              <a:sym typeface="+mn-lt"/>
            </a:endParaRPr>
          </a:p>
        </p:txBody>
      </p:sp>
      <p:sp>
        <p:nvSpPr>
          <p:cNvPr id="351" name="Text Placeholder 20">
            <a:extLst>
              <a:ext uri="{FF2B5EF4-FFF2-40B4-BE49-F238E27FC236}">
                <a16:creationId xmlns:a16="http://schemas.microsoft.com/office/drawing/2014/main" id="{B6E676D5-73DB-4A01-B030-87602A93F2ED}"/>
              </a:ext>
            </a:extLst>
          </p:cNvPr>
          <p:cNvSpPr>
            <a:spLocks noGrp="1"/>
          </p:cNvSpPr>
          <p:nvPr>
            <p:custDataLst>
              <p:tags r:id="rId19"/>
            </p:custDataLst>
          </p:nvPr>
        </p:nvSpPr>
        <p:spPr bwMode="gray">
          <a:xfrm>
            <a:off x="455613" y="3983038"/>
            <a:ext cx="1682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7A3C8117-E6D1-4E6F-9A98-26AEF0C3EB17}" type="datetime'''''''9''''''''''''''''''''''''''''6'''''''''''''''''''''">
              <a:rPr lang="en-US" altLang="en-US" sz="1200" smtClean="0">
                <a:sym typeface="+mn-lt"/>
              </a:rPr>
              <a:pPr marL="0" indent="0" algn="r">
                <a:lnSpc>
                  <a:spcPct val="100000"/>
                </a:lnSpc>
                <a:spcBef>
                  <a:spcPct val="0"/>
                </a:spcBef>
                <a:spcAft>
                  <a:spcPct val="0"/>
                </a:spcAft>
                <a:buNone/>
              </a:pPr>
              <a:t>96</a:t>
            </a:fld>
            <a:endParaRPr lang="en-US" sz="1200" dirty="0">
              <a:sym typeface="+mn-lt"/>
            </a:endParaRPr>
          </a:p>
        </p:txBody>
      </p:sp>
      <p:sp>
        <p:nvSpPr>
          <p:cNvPr id="353" name="Text Placeholder 20">
            <a:extLst>
              <a:ext uri="{FF2B5EF4-FFF2-40B4-BE49-F238E27FC236}">
                <a16:creationId xmlns:a16="http://schemas.microsoft.com/office/drawing/2014/main" id="{B6E676D5-73DB-4A01-B030-87602A93F2ED}"/>
              </a:ext>
            </a:extLst>
          </p:cNvPr>
          <p:cNvSpPr>
            <a:spLocks noGrp="1"/>
          </p:cNvSpPr>
          <p:nvPr>
            <p:custDataLst>
              <p:tags r:id="rId20"/>
            </p:custDataLst>
          </p:nvPr>
        </p:nvSpPr>
        <p:spPr bwMode="gray">
          <a:xfrm>
            <a:off x="455613" y="3587750"/>
            <a:ext cx="1682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6E59E556-809D-4AB2-BD86-6E3DAE88E732}" type="datetime'''''9''''''''8'''''''''''''''''''''''''''''''''''''">
              <a:rPr lang="en-US" altLang="en-US" sz="1200" smtClean="0">
                <a:sym typeface="+mn-lt"/>
              </a:rPr>
              <a:pPr marL="0" indent="0" algn="r">
                <a:lnSpc>
                  <a:spcPct val="100000"/>
                </a:lnSpc>
                <a:spcBef>
                  <a:spcPct val="0"/>
                </a:spcBef>
                <a:spcAft>
                  <a:spcPct val="0"/>
                </a:spcAft>
                <a:buNone/>
              </a:pPr>
              <a:t>98</a:t>
            </a:fld>
            <a:endParaRPr lang="en-US" sz="1200" dirty="0">
              <a:sym typeface="+mn-lt"/>
            </a:endParaRPr>
          </a:p>
        </p:txBody>
      </p:sp>
      <p:sp>
        <p:nvSpPr>
          <p:cNvPr id="355" name="Text Placeholder 20">
            <a:extLst>
              <a:ext uri="{FF2B5EF4-FFF2-40B4-BE49-F238E27FC236}">
                <a16:creationId xmlns:a16="http://schemas.microsoft.com/office/drawing/2014/main" id="{B6E676D5-73DB-4A01-B030-87602A93F2ED}"/>
              </a:ext>
            </a:extLst>
          </p:cNvPr>
          <p:cNvSpPr>
            <a:spLocks noGrp="1"/>
          </p:cNvSpPr>
          <p:nvPr>
            <p:custDataLst>
              <p:tags r:id="rId21"/>
            </p:custDataLst>
          </p:nvPr>
        </p:nvSpPr>
        <p:spPr bwMode="gray">
          <a:xfrm>
            <a:off x="371475" y="3192463"/>
            <a:ext cx="252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46A79765-85F5-4BA7-8DA5-15F12FB0B1BD}" type="datetime'''''''''''1''''''''''''''''''''''''0''0'''''''''''''''''''''">
              <a:rPr lang="en-US" altLang="en-US" sz="1200" smtClean="0">
                <a:sym typeface="+mn-lt"/>
              </a:rPr>
              <a:pPr marL="0" indent="0" algn="r">
                <a:lnSpc>
                  <a:spcPct val="100000"/>
                </a:lnSpc>
                <a:spcBef>
                  <a:spcPct val="0"/>
                </a:spcBef>
                <a:spcAft>
                  <a:spcPct val="0"/>
                </a:spcAft>
                <a:buNone/>
              </a:pPr>
              <a:t>100</a:t>
            </a:fld>
            <a:endParaRPr lang="en-US" sz="1200" dirty="0">
              <a:sym typeface="+mn-lt"/>
            </a:endParaRPr>
          </a:p>
        </p:txBody>
      </p:sp>
      <p:sp>
        <p:nvSpPr>
          <p:cNvPr id="357" name="Text Placeholder 20">
            <a:extLst>
              <a:ext uri="{FF2B5EF4-FFF2-40B4-BE49-F238E27FC236}">
                <a16:creationId xmlns:a16="http://schemas.microsoft.com/office/drawing/2014/main" id="{B6E676D5-73DB-4A01-B030-87602A93F2ED}"/>
              </a:ext>
            </a:extLst>
          </p:cNvPr>
          <p:cNvSpPr>
            <a:spLocks noGrp="1"/>
          </p:cNvSpPr>
          <p:nvPr>
            <p:custDataLst>
              <p:tags r:id="rId22"/>
            </p:custDataLst>
          </p:nvPr>
        </p:nvSpPr>
        <p:spPr bwMode="gray">
          <a:xfrm>
            <a:off x="371475" y="2797175"/>
            <a:ext cx="252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4752EE46-C01F-4727-B84A-5CFC07C66F42}" type="datetime'''''''''''''''''''''''''''1''0''''''''''''''''''''2'''''''">
              <a:rPr lang="en-US" altLang="en-US" sz="1200" smtClean="0">
                <a:sym typeface="+mn-lt"/>
              </a:rPr>
              <a:pPr marL="0" indent="0" algn="r">
                <a:lnSpc>
                  <a:spcPct val="100000"/>
                </a:lnSpc>
                <a:spcBef>
                  <a:spcPct val="0"/>
                </a:spcBef>
                <a:spcAft>
                  <a:spcPct val="0"/>
                </a:spcAft>
                <a:buNone/>
              </a:pPr>
              <a:t>102</a:t>
            </a:fld>
            <a:endParaRPr lang="en-US" sz="1200" dirty="0">
              <a:sym typeface="+mn-lt"/>
            </a:endParaRPr>
          </a:p>
        </p:txBody>
      </p:sp>
      <p:sp useBgFill="1">
        <p:nvSpPr>
          <p:cNvPr id="12" name="Freeform: Shape 11">
            <a:extLst>
              <a:ext uri="{FF2B5EF4-FFF2-40B4-BE49-F238E27FC236}">
                <a16:creationId xmlns:a16="http://schemas.microsoft.com/office/drawing/2014/main" id="{DE5BC0D0-6100-43EB-89AD-C3FCA4BA78E5}"/>
              </a:ext>
            </a:extLst>
          </p:cNvPr>
          <p:cNvSpPr/>
          <p:nvPr>
            <p:custDataLst>
              <p:tags r:id="rId23"/>
            </p:custDataLst>
          </p:nvPr>
        </p:nvSpPr>
        <p:spPr bwMode="auto">
          <a:xfrm>
            <a:off x="703263" y="5297488"/>
            <a:ext cx="146051" cy="96838"/>
          </a:xfrm>
          <a:custGeom>
            <a:avLst/>
            <a:gdLst/>
            <a:ahLst/>
            <a:cxnLst/>
            <a:rect l="0" t="0" r="0" b="0"/>
            <a:pathLst>
              <a:path w="146051" h="96838">
                <a:moveTo>
                  <a:pt x="0" y="39687"/>
                </a:moveTo>
                <a:lnTo>
                  <a:pt x="146050" y="0"/>
                </a:lnTo>
                <a:lnTo>
                  <a:pt x="146050" y="57150"/>
                </a:lnTo>
                <a:lnTo>
                  <a:pt x="0" y="968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4" name="Freeform: Shape 3">
            <a:extLst>
              <a:ext uri="{FF2B5EF4-FFF2-40B4-BE49-F238E27FC236}">
                <a16:creationId xmlns:a16="http://schemas.microsoft.com/office/drawing/2014/main" id="{34039CC1-B65F-4F58-AA3E-DC8773095438}"/>
              </a:ext>
            </a:extLst>
          </p:cNvPr>
          <p:cNvSpPr/>
          <p:nvPr>
            <p:custDataLst>
              <p:tags r:id="rId24"/>
            </p:custDataLst>
          </p:nvPr>
        </p:nvSpPr>
        <p:spPr bwMode="auto">
          <a:xfrm>
            <a:off x="703263" y="529748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Shape 9">
            <a:extLst>
              <a:ext uri="{FF2B5EF4-FFF2-40B4-BE49-F238E27FC236}">
                <a16:creationId xmlns:a16="http://schemas.microsoft.com/office/drawing/2014/main" id="{B37E0140-7C7C-4751-AEC6-982A7BF32D17}"/>
              </a:ext>
            </a:extLst>
          </p:cNvPr>
          <p:cNvSpPr/>
          <p:nvPr>
            <p:custDataLst>
              <p:tags r:id="rId25"/>
            </p:custDataLst>
          </p:nvPr>
        </p:nvSpPr>
        <p:spPr bwMode="auto">
          <a:xfrm>
            <a:off x="703263" y="535463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Text Placeholder 304">
            <a:extLst>
              <a:ext uri="{FF2B5EF4-FFF2-40B4-BE49-F238E27FC236}">
                <a16:creationId xmlns:a16="http://schemas.microsoft.com/office/drawing/2014/main" id="{85F62EF6-CA44-452F-9D8D-41867C6D61DD}"/>
              </a:ext>
            </a:extLst>
          </p:cNvPr>
          <p:cNvSpPr>
            <a:spLocks noGrp="1"/>
          </p:cNvSpPr>
          <p:nvPr>
            <p:ph type="body" sz="quarter" idx="18"/>
          </p:nvPr>
        </p:nvSpPr>
        <p:spPr/>
        <p:txBody>
          <a:bodyPr/>
          <a:lstStyle/>
          <a:p>
            <a:endParaRPr lang="en-US" dirty="0"/>
          </a:p>
        </p:txBody>
      </p:sp>
      <p:cxnSp>
        <p:nvCxnSpPr>
          <p:cNvPr id="17" name="Straight Connector 16">
            <a:extLst>
              <a:ext uri="{FF2B5EF4-FFF2-40B4-BE49-F238E27FC236}">
                <a16:creationId xmlns:a16="http://schemas.microsoft.com/office/drawing/2014/main" id="{0E40267E-A2DC-4720-867F-D4FD851A34A7}"/>
              </a:ext>
            </a:extLst>
          </p:cNvPr>
          <p:cNvCxnSpPr/>
          <p:nvPr>
            <p:custDataLst>
              <p:tags r:id="rId26"/>
            </p:custDataLst>
          </p:nvPr>
        </p:nvCxnSpPr>
        <p:spPr bwMode="gray">
          <a:xfrm>
            <a:off x="6931025" y="5222875"/>
            <a:ext cx="876300" cy="0"/>
          </a:xfrm>
          <a:prstGeom prst="line">
            <a:avLst/>
          </a:prstGeom>
          <a:ln w="19050" algn="ctr">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87CCCD-8699-4C64-95D6-524AC6295E67}"/>
              </a:ext>
            </a:extLst>
          </p:cNvPr>
          <p:cNvCxnSpPr/>
          <p:nvPr>
            <p:custDataLst>
              <p:tags r:id="rId27"/>
            </p:custDataLst>
          </p:nvPr>
        </p:nvCxnSpPr>
        <p:spPr bwMode="gray">
          <a:xfrm>
            <a:off x="6931025" y="5456238"/>
            <a:ext cx="876300" cy="0"/>
          </a:xfrm>
          <a:prstGeom prst="line">
            <a:avLst/>
          </a:prstGeom>
          <a:ln w="76200" algn="ctr">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5" name="Text Placeholder 20">
            <a:extLst>
              <a:ext uri="{FF2B5EF4-FFF2-40B4-BE49-F238E27FC236}">
                <a16:creationId xmlns:a16="http://schemas.microsoft.com/office/drawing/2014/main" id="{B6E676D5-73DB-4A01-B030-87602A93F2ED}"/>
              </a:ext>
            </a:extLst>
          </p:cNvPr>
          <p:cNvSpPr>
            <a:spLocks noGrp="1"/>
          </p:cNvSpPr>
          <p:nvPr>
            <p:custDataLst>
              <p:tags r:id="rId28"/>
            </p:custDataLst>
          </p:nvPr>
        </p:nvSpPr>
        <p:spPr bwMode="auto">
          <a:xfrm>
            <a:off x="7858125" y="5138738"/>
            <a:ext cx="1652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CA8418E3-EF7B-4FE3-84E9-9AC82FEDFF04}" type="datetime'Ca''''rd''io''vas''c''''''''''u''lar ''d''ise''''a''se''s'''">
              <a:rPr lang="en-US" altLang="en-US" sz="1200" smtClean="0"/>
              <a:pPr marL="0" indent="0">
                <a:lnSpc>
                  <a:spcPct val="100000"/>
                </a:lnSpc>
                <a:spcBef>
                  <a:spcPct val="0"/>
                </a:spcBef>
                <a:spcAft>
                  <a:spcPct val="0"/>
                </a:spcAft>
                <a:buNone/>
              </a:pPr>
              <a:t>Cardiovascular diseases</a:t>
            </a:fld>
            <a:endParaRPr lang="en-US" sz="1200" dirty="0">
              <a:sym typeface="+mn-lt"/>
            </a:endParaRPr>
          </a:p>
        </p:txBody>
      </p:sp>
      <p:sp>
        <p:nvSpPr>
          <p:cNvPr id="43" name="Text Placeholder 20">
            <a:extLst>
              <a:ext uri="{FF2B5EF4-FFF2-40B4-BE49-F238E27FC236}">
                <a16:creationId xmlns:a16="http://schemas.microsoft.com/office/drawing/2014/main" id="{B6E676D5-73DB-4A01-B030-87602A93F2ED}"/>
              </a:ext>
            </a:extLst>
          </p:cNvPr>
          <p:cNvSpPr>
            <a:spLocks noGrp="1"/>
          </p:cNvSpPr>
          <p:nvPr>
            <p:custDataLst>
              <p:tags r:id="rId29"/>
            </p:custDataLst>
          </p:nvPr>
        </p:nvSpPr>
        <p:spPr bwMode="auto">
          <a:xfrm>
            <a:off x="7858125" y="5372100"/>
            <a:ext cx="4889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1856141-9E1D-4D07-8136-A341357A8395}" type="datetime'C''''''''''''''''a''''n''ce''''''''''''''r'">
              <a:rPr lang="en-US" altLang="en-US" sz="1200" smtClean="0">
                <a:sym typeface="+mn-lt"/>
              </a:rPr>
              <a:pPr marL="0" indent="0">
                <a:lnSpc>
                  <a:spcPct val="100000"/>
                </a:lnSpc>
                <a:spcBef>
                  <a:spcPct val="0"/>
                </a:spcBef>
                <a:spcAft>
                  <a:spcPct val="0"/>
                </a:spcAft>
                <a:buNone/>
              </a:pPr>
              <a:t>Cancer</a:t>
            </a:fld>
            <a:endParaRPr lang="en-US" sz="1200" dirty="0">
              <a:sym typeface="+mn-lt"/>
            </a:endParaRPr>
          </a:p>
        </p:txBody>
      </p:sp>
      <p:sp>
        <p:nvSpPr>
          <p:cNvPr id="47" name="Rectangle 46">
            <a:extLst>
              <a:ext uri="{FF2B5EF4-FFF2-40B4-BE49-F238E27FC236}">
                <a16:creationId xmlns:a16="http://schemas.microsoft.com/office/drawing/2014/main" id="{CBF110EE-04C3-49FC-8C3E-E924AB42E983}"/>
              </a:ext>
            </a:extLst>
          </p:cNvPr>
          <p:cNvSpPr/>
          <p:nvPr/>
        </p:nvSpPr>
        <p:spPr>
          <a:xfrm>
            <a:off x="9555565" y="1629581"/>
            <a:ext cx="2167681" cy="4361644"/>
          </a:xfrm>
          <a:prstGeom prst="rect">
            <a:avLst/>
          </a:pr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grpSp>
        <p:nvGrpSpPr>
          <p:cNvPr id="48" name="Group 47">
            <a:extLst>
              <a:ext uri="{FF2B5EF4-FFF2-40B4-BE49-F238E27FC236}">
                <a16:creationId xmlns:a16="http://schemas.microsoft.com/office/drawing/2014/main" id="{E5889767-E68A-4834-8DC4-33B4912EC664}"/>
              </a:ext>
            </a:extLst>
          </p:cNvPr>
          <p:cNvGrpSpPr/>
          <p:nvPr/>
        </p:nvGrpSpPr>
        <p:grpSpPr>
          <a:xfrm>
            <a:off x="9555565" y="1629581"/>
            <a:ext cx="2169709" cy="329811"/>
            <a:chOff x="468748" y="1629581"/>
            <a:chExt cx="2493528" cy="329811"/>
          </a:xfrm>
        </p:grpSpPr>
        <p:sp>
          <p:nvSpPr>
            <p:cNvPr id="49" name="Rektangel 76">
              <a:extLst>
                <a:ext uri="{FF2B5EF4-FFF2-40B4-BE49-F238E27FC236}">
                  <a16:creationId xmlns:a16="http://schemas.microsoft.com/office/drawing/2014/main" id="{E75CFBB4-1ABA-4A71-8CBA-57796C3FE215}"/>
                </a:ext>
              </a:extLst>
            </p:cNvPr>
            <p:cNvSpPr>
              <a:spLocks noChangeArrowheads="1"/>
            </p:cNvSpPr>
            <p:nvPr/>
          </p:nvSpPr>
          <p:spPr bwMode="auto">
            <a:xfrm>
              <a:off x="468748" y="1640468"/>
              <a:ext cx="2493528" cy="318924"/>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Commentary</a:t>
              </a:r>
              <a:endParaRPr lang="en-US" sz="1600" noProof="1">
                <a:solidFill>
                  <a:schemeClr val="accent1"/>
                </a:solidFill>
                <a:cs typeface="Arial" charset="0"/>
              </a:endParaRPr>
            </a:p>
          </p:txBody>
        </p:sp>
        <p:cxnSp>
          <p:nvCxnSpPr>
            <p:cNvPr id="50" name="Straight Connector 49">
              <a:extLst>
                <a:ext uri="{FF2B5EF4-FFF2-40B4-BE49-F238E27FC236}">
                  <a16:creationId xmlns:a16="http://schemas.microsoft.com/office/drawing/2014/main" id="{D31C3799-942E-4367-BC49-C30150110A17}"/>
                </a:ext>
              </a:extLst>
            </p:cNvPr>
            <p:cNvCxnSpPr>
              <a:cxnSpLocks/>
            </p:cNvCxnSpPr>
            <p:nvPr/>
          </p:nvCxnSpPr>
          <p:spPr>
            <a:xfrm>
              <a:off x="468748" y="1629581"/>
              <a:ext cx="24935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56B4628A-93F8-4720-9F79-F1E8CD096502}"/>
              </a:ext>
            </a:extLst>
          </p:cNvPr>
          <p:cNvSpPr/>
          <p:nvPr/>
        </p:nvSpPr>
        <p:spPr>
          <a:xfrm>
            <a:off x="9555565" y="1982421"/>
            <a:ext cx="2167681" cy="2970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1450" indent="-171450" algn="l">
              <a:spcAft>
                <a:spcPts val="600"/>
              </a:spcAft>
              <a:buFont typeface="Arial" panose="020B0604020202020204" pitchFamily="34" charset="0"/>
              <a:buChar char="•"/>
            </a:pPr>
            <a:r>
              <a:rPr lang="en-US" sz="1200" dirty="0">
                <a:solidFill>
                  <a:schemeClr val="tx1"/>
                </a:solidFill>
              </a:rPr>
              <a:t>In Slovakia, we already see the change in CV and Cancer Years of Life lost trend – clearly showing the growth in cancer burden</a:t>
            </a:r>
          </a:p>
          <a:p>
            <a:pPr marL="171450" indent="-171450">
              <a:spcAft>
                <a:spcPts val="600"/>
              </a:spcAft>
              <a:buFont typeface="Arial" panose="020B0604020202020204" pitchFamily="34" charset="0"/>
              <a:buChar char="•"/>
            </a:pPr>
            <a:r>
              <a:rPr lang="en-US" sz="1200" dirty="0">
                <a:solidFill>
                  <a:schemeClr val="tx1"/>
                </a:solidFill>
              </a:rPr>
              <a:t>Such development, shows that Slovakia should also be expected to join the Western Europe countries, that successfully dealt with CV risks, but will need to be increasingly focused on support and treatment of neoplasms affected patients</a:t>
            </a:r>
          </a:p>
          <a:p>
            <a:pPr marL="171450" indent="-171450">
              <a:spcAft>
                <a:spcPts val="600"/>
              </a:spcAft>
              <a:buFont typeface="Arial" panose="020B0604020202020204" pitchFamily="34" charset="0"/>
              <a:buChar char="•"/>
            </a:pPr>
            <a:r>
              <a:rPr lang="en-US" sz="1200" b="1" dirty="0">
                <a:solidFill>
                  <a:schemeClr val="tx1"/>
                </a:solidFill>
              </a:rPr>
              <a:t>This report has been designed to assess, if Slovak healthcare system is ready for the challenge…</a:t>
            </a:r>
          </a:p>
        </p:txBody>
      </p:sp>
      <p:grpSp>
        <p:nvGrpSpPr>
          <p:cNvPr id="46" name="Group 45">
            <a:extLst>
              <a:ext uri="{FF2B5EF4-FFF2-40B4-BE49-F238E27FC236}">
                <a16:creationId xmlns:a16="http://schemas.microsoft.com/office/drawing/2014/main" id="{5690E119-7D19-4FC5-B44E-B24580B2D099}"/>
              </a:ext>
            </a:extLst>
          </p:cNvPr>
          <p:cNvGrpSpPr/>
          <p:nvPr/>
        </p:nvGrpSpPr>
        <p:grpSpPr>
          <a:xfrm>
            <a:off x="11273430" y="1144985"/>
            <a:ext cx="449816" cy="381897"/>
            <a:chOff x="4914901" y="2161068"/>
            <a:chExt cx="685534" cy="590978"/>
          </a:xfrm>
        </p:grpSpPr>
        <p:sp>
          <p:nvSpPr>
            <p:cNvPr id="52" name="Hexagon 51">
              <a:extLst>
                <a:ext uri="{FF2B5EF4-FFF2-40B4-BE49-F238E27FC236}">
                  <a16:creationId xmlns:a16="http://schemas.microsoft.com/office/drawing/2014/main" id="{58DA2163-C3EF-4CAB-B51B-E3AA496B5BDA}"/>
                </a:ext>
              </a:extLst>
            </p:cNvPr>
            <p:cNvSpPr/>
            <p:nvPr/>
          </p:nvSpPr>
          <p:spPr bwMode="gray">
            <a:xfrm>
              <a:off x="4914901" y="2161068"/>
              <a:ext cx="685534" cy="590978"/>
            </a:xfrm>
            <a:prstGeom prst="hexagon">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algn="ctr" defTabSz="1600200">
                <a:lnSpc>
                  <a:spcPct val="90000"/>
                </a:lnSpc>
                <a:spcAft>
                  <a:spcPct val="35000"/>
                </a:spcAft>
              </a:pPr>
              <a:endParaRPr lang="en-US" sz="1400" b="1" dirty="0">
                <a:solidFill>
                  <a:schemeClr val="accent1"/>
                </a:solidFill>
              </a:endParaRPr>
            </a:p>
          </p:txBody>
        </p:sp>
        <p:grpSp>
          <p:nvGrpSpPr>
            <p:cNvPr id="53" name="Group 52">
              <a:extLst>
                <a:ext uri="{FF2B5EF4-FFF2-40B4-BE49-F238E27FC236}">
                  <a16:creationId xmlns:a16="http://schemas.microsoft.com/office/drawing/2014/main" id="{21F9D91B-7D66-438D-9567-48B81D0134C7}"/>
                </a:ext>
              </a:extLst>
            </p:cNvPr>
            <p:cNvGrpSpPr/>
            <p:nvPr/>
          </p:nvGrpSpPr>
          <p:grpSpPr>
            <a:xfrm>
              <a:off x="5053285" y="2221008"/>
              <a:ext cx="455147" cy="453653"/>
              <a:chOff x="-3873500" y="1220788"/>
              <a:chExt cx="3870325" cy="3857626"/>
            </a:xfrm>
            <a:solidFill>
              <a:schemeClr val="tx1"/>
            </a:solidFill>
          </p:grpSpPr>
          <p:sp>
            <p:nvSpPr>
              <p:cNvPr id="54" name="Freeform 180">
                <a:extLst>
                  <a:ext uri="{FF2B5EF4-FFF2-40B4-BE49-F238E27FC236}">
                    <a16:creationId xmlns:a16="http://schemas.microsoft.com/office/drawing/2014/main" id="{622B892A-66A3-457E-BDBA-7E02329BE8CB}"/>
                  </a:ext>
                </a:extLst>
              </p:cNvPr>
              <p:cNvSpPr>
                <a:spLocks/>
              </p:cNvSpPr>
              <p:nvPr/>
            </p:nvSpPr>
            <p:spPr bwMode="auto">
              <a:xfrm>
                <a:off x="-3873500" y="1828801"/>
                <a:ext cx="3249613" cy="3249613"/>
              </a:xfrm>
              <a:custGeom>
                <a:avLst/>
                <a:gdLst>
                  <a:gd name="T0" fmla="*/ 1933 w 2047"/>
                  <a:gd name="T1" fmla="*/ 1933 h 2047"/>
                  <a:gd name="T2" fmla="*/ 113 w 2047"/>
                  <a:gd name="T3" fmla="*/ 1933 h 2047"/>
                  <a:gd name="T4" fmla="*/ 113 w 2047"/>
                  <a:gd name="T5" fmla="*/ 114 h 2047"/>
                  <a:gd name="T6" fmla="*/ 237 w 2047"/>
                  <a:gd name="T7" fmla="*/ 114 h 2047"/>
                  <a:gd name="T8" fmla="*/ 237 w 2047"/>
                  <a:gd name="T9" fmla="*/ 0 h 2047"/>
                  <a:gd name="T10" fmla="*/ 0 w 2047"/>
                  <a:gd name="T11" fmla="*/ 0 h 2047"/>
                  <a:gd name="T12" fmla="*/ 0 w 2047"/>
                  <a:gd name="T13" fmla="*/ 2047 h 2047"/>
                  <a:gd name="T14" fmla="*/ 2047 w 2047"/>
                  <a:gd name="T15" fmla="*/ 2047 h 2047"/>
                  <a:gd name="T16" fmla="*/ 2047 w 2047"/>
                  <a:gd name="T17" fmla="*/ 1800 h 2047"/>
                  <a:gd name="T18" fmla="*/ 1933 w 2047"/>
                  <a:gd name="T19" fmla="*/ 1800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3" y="1933"/>
                    </a:lnTo>
                    <a:lnTo>
                      <a:pt x="113" y="114"/>
                    </a:lnTo>
                    <a:lnTo>
                      <a:pt x="237" y="114"/>
                    </a:lnTo>
                    <a:lnTo>
                      <a:pt x="237" y="0"/>
                    </a:lnTo>
                    <a:lnTo>
                      <a:pt x="0" y="0"/>
                    </a:lnTo>
                    <a:lnTo>
                      <a:pt x="0" y="2047"/>
                    </a:lnTo>
                    <a:lnTo>
                      <a:pt x="2047" y="2047"/>
                    </a:lnTo>
                    <a:lnTo>
                      <a:pt x="2047" y="1800"/>
                    </a:lnTo>
                    <a:lnTo>
                      <a:pt x="1933" y="1800"/>
                    </a:lnTo>
                    <a:lnTo>
                      <a:pt x="1933"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81">
                <a:extLst>
                  <a:ext uri="{FF2B5EF4-FFF2-40B4-BE49-F238E27FC236}">
                    <a16:creationId xmlns:a16="http://schemas.microsoft.com/office/drawing/2014/main" id="{B1AC4102-CB88-4130-9F5A-C500DA4F6638}"/>
                  </a:ext>
                </a:extLst>
              </p:cNvPr>
              <p:cNvSpPr>
                <a:spLocks noEditPoints="1"/>
              </p:cNvSpPr>
              <p:nvPr/>
            </p:nvSpPr>
            <p:spPr bwMode="auto">
              <a:xfrm>
                <a:off x="-3260725" y="1220788"/>
                <a:ext cx="3257550" cy="3255963"/>
              </a:xfrm>
              <a:custGeom>
                <a:avLst/>
                <a:gdLst>
                  <a:gd name="T0" fmla="*/ 433 w 866"/>
                  <a:gd name="T1" fmla="*/ 0 h 866"/>
                  <a:gd name="T2" fmla="*/ 0 w 866"/>
                  <a:gd name="T3" fmla="*/ 433 h 866"/>
                  <a:gd name="T4" fmla="*/ 433 w 866"/>
                  <a:gd name="T5" fmla="*/ 866 h 866"/>
                  <a:gd name="T6" fmla="*/ 866 w 866"/>
                  <a:gd name="T7" fmla="*/ 433 h 866"/>
                  <a:gd name="T8" fmla="*/ 433 w 866"/>
                  <a:gd name="T9" fmla="*/ 0 h 866"/>
                  <a:gd name="T10" fmla="*/ 433 w 866"/>
                  <a:gd name="T11" fmla="*/ 818 h 866"/>
                  <a:gd name="T12" fmla="*/ 48 w 866"/>
                  <a:gd name="T13" fmla="*/ 433 h 866"/>
                  <a:gd name="T14" fmla="*/ 433 w 866"/>
                  <a:gd name="T15" fmla="*/ 48 h 866"/>
                  <a:gd name="T16" fmla="*/ 818 w 866"/>
                  <a:gd name="T17" fmla="*/ 433 h 866"/>
                  <a:gd name="T18" fmla="*/ 433 w 866"/>
                  <a:gd name="T19" fmla="*/ 818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6" h="866">
                    <a:moveTo>
                      <a:pt x="433" y="0"/>
                    </a:moveTo>
                    <a:cubicBezTo>
                      <a:pt x="194" y="0"/>
                      <a:pt x="0" y="194"/>
                      <a:pt x="0" y="433"/>
                    </a:cubicBezTo>
                    <a:cubicBezTo>
                      <a:pt x="0" y="672"/>
                      <a:pt x="194" y="866"/>
                      <a:pt x="433" y="866"/>
                    </a:cubicBezTo>
                    <a:cubicBezTo>
                      <a:pt x="672" y="866"/>
                      <a:pt x="866" y="672"/>
                      <a:pt x="866" y="433"/>
                    </a:cubicBezTo>
                    <a:cubicBezTo>
                      <a:pt x="866" y="194"/>
                      <a:pt x="672" y="0"/>
                      <a:pt x="433" y="0"/>
                    </a:cubicBezTo>
                    <a:close/>
                    <a:moveTo>
                      <a:pt x="433" y="818"/>
                    </a:moveTo>
                    <a:cubicBezTo>
                      <a:pt x="221" y="818"/>
                      <a:pt x="48" y="645"/>
                      <a:pt x="48" y="433"/>
                    </a:cubicBezTo>
                    <a:cubicBezTo>
                      <a:pt x="48" y="221"/>
                      <a:pt x="221" y="48"/>
                      <a:pt x="433" y="48"/>
                    </a:cubicBezTo>
                    <a:cubicBezTo>
                      <a:pt x="645" y="48"/>
                      <a:pt x="818" y="221"/>
                      <a:pt x="818" y="433"/>
                    </a:cubicBezTo>
                    <a:cubicBezTo>
                      <a:pt x="818" y="645"/>
                      <a:pt x="645" y="818"/>
                      <a:pt x="433" y="8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82">
                <a:extLst>
                  <a:ext uri="{FF2B5EF4-FFF2-40B4-BE49-F238E27FC236}">
                    <a16:creationId xmlns:a16="http://schemas.microsoft.com/office/drawing/2014/main" id="{B1ECDA02-4F0D-4273-981A-6B1F26AA2D8C}"/>
                  </a:ext>
                </a:extLst>
              </p:cNvPr>
              <p:cNvSpPr>
                <a:spLocks noEditPoints="1"/>
              </p:cNvSpPr>
              <p:nvPr/>
            </p:nvSpPr>
            <p:spPr bwMode="auto">
              <a:xfrm>
                <a:off x="-2508250" y="1751013"/>
                <a:ext cx="627063" cy="627063"/>
              </a:xfrm>
              <a:custGeom>
                <a:avLst/>
                <a:gdLst>
                  <a:gd name="T0" fmla="*/ 167 w 167"/>
                  <a:gd name="T1" fmla="*/ 83 h 167"/>
                  <a:gd name="T2" fmla="*/ 83 w 167"/>
                  <a:gd name="T3" fmla="*/ 0 h 167"/>
                  <a:gd name="T4" fmla="*/ 0 w 167"/>
                  <a:gd name="T5" fmla="*/ 83 h 167"/>
                  <a:gd name="T6" fmla="*/ 83 w 167"/>
                  <a:gd name="T7" fmla="*/ 167 h 167"/>
                  <a:gd name="T8" fmla="*/ 167 w 167"/>
                  <a:gd name="T9" fmla="*/ 83 h 167"/>
                  <a:gd name="T10" fmla="*/ 83 w 167"/>
                  <a:gd name="T11" fmla="*/ 119 h 167"/>
                  <a:gd name="T12" fmla="*/ 48 w 167"/>
                  <a:gd name="T13" fmla="*/ 83 h 167"/>
                  <a:gd name="T14" fmla="*/ 83 w 167"/>
                  <a:gd name="T15" fmla="*/ 48 h 167"/>
                  <a:gd name="T16" fmla="*/ 119 w 167"/>
                  <a:gd name="T17" fmla="*/ 83 h 167"/>
                  <a:gd name="T18" fmla="*/ 83 w 167"/>
                  <a:gd name="T19"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167" y="83"/>
                    </a:moveTo>
                    <a:cubicBezTo>
                      <a:pt x="167" y="37"/>
                      <a:pt x="129" y="0"/>
                      <a:pt x="83" y="0"/>
                    </a:cubicBezTo>
                    <a:cubicBezTo>
                      <a:pt x="37" y="0"/>
                      <a:pt x="0" y="37"/>
                      <a:pt x="0" y="83"/>
                    </a:cubicBezTo>
                    <a:cubicBezTo>
                      <a:pt x="0" y="129"/>
                      <a:pt x="37" y="167"/>
                      <a:pt x="83" y="167"/>
                    </a:cubicBezTo>
                    <a:cubicBezTo>
                      <a:pt x="129" y="167"/>
                      <a:pt x="167" y="129"/>
                      <a:pt x="167" y="83"/>
                    </a:cubicBezTo>
                    <a:close/>
                    <a:moveTo>
                      <a:pt x="83" y="119"/>
                    </a:moveTo>
                    <a:cubicBezTo>
                      <a:pt x="63" y="119"/>
                      <a:pt x="48" y="103"/>
                      <a:pt x="48" y="83"/>
                    </a:cubicBezTo>
                    <a:cubicBezTo>
                      <a:pt x="48" y="64"/>
                      <a:pt x="63" y="48"/>
                      <a:pt x="83" y="48"/>
                    </a:cubicBezTo>
                    <a:cubicBezTo>
                      <a:pt x="103" y="48"/>
                      <a:pt x="119" y="64"/>
                      <a:pt x="119" y="83"/>
                    </a:cubicBezTo>
                    <a:cubicBezTo>
                      <a:pt x="119" y="103"/>
                      <a:pt x="103" y="119"/>
                      <a:pt x="83"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83">
                <a:extLst>
                  <a:ext uri="{FF2B5EF4-FFF2-40B4-BE49-F238E27FC236}">
                    <a16:creationId xmlns:a16="http://schemas.microsoft.com/office/drawing/2014/main" id="{2F5978AF-6B65-4C52-9CED-E364311B6B13}"/>
                  </a:ext>
                </a:extLst>
              </p:cNvPr>
              <p:cNvSpPr>
                <a:spLocks noEditPoints="1"/>
              </p:cNvSpPr>
              <p:nvPr/>
            </p:nvSpPr>
            <p:spPr bwMode="auto">
              <a:xfrm>
                <a:off x="-1327150" y="1833563"/>
                <a:ext cx="627063" cy="627063"/>
              </a:xfrm>
              <a:custGeom>
                <a:avLst/>
                <a:gdLst>
                  <a:gd name="T0" fmla="*/ 84 w 167"/>
                  <a:gd name="T1" fmla="*/ 167 h 167"/>
                  <a:gd name="T2" fmla="*/ 167 w 167"/>
                  <a:gd name="T3" fmla="*/ 83 h 167"/>
                  <a:gd name="T4" fmla="*/ 84 w 167"/>
                  <a:gd name="T5" fmla="*/ 0 h 167"/>
                  <a:gd name="T6" fmla="*/ 0 w 167"/>
                  <a:gd name="T7" fmla="*/ 83 h 167"/>
                  <a:gd name="T8" fmla="*/ 84 w 167"/>
                  <a:gd name="T9" fmla="*/ 167 h 167"/>
                  <a:gd name="T10" fmla="*/ 84 w 167"/>
                  <a:gd name="T11" fmla="*/ 48 h 167"/>
                  <a:gd name="T12" fmla="*/ 119 w 167"/>
                  <a:gd name="T13" fmla="*/ 83 h 167"/>
                  <a:gd name="T14" fmla="*/ 84 w 167"/>
                  <a:gd name="T15" fmla="*/ 119 h 167"/>
                  <a:gd name="T16" fmla="*/ 48 w 167"/>
                  <a:gd name="T17" fmla="*/ 83 h 167"/>
                  <a:gd name="T18" fmla="*/ 84 w 167"/>
                  <a:gd name="T19" fmla="*/ 4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4" y="167"/>
                    </a:moveTo>
                    <a:cubicBezTo>
                      <a:pt x="130" y="167"/>
                      <a:pt x="167" y="129"/>
                      <a:pt x="167" y="83"/>
                    </a:cubicBezTo>
                    <a:cubicBezTo>
                      <a:pt x="167" y="37"/>
                      <a:pt x="130" y="0"/>
                      <a:pt x="84" y="0"/>
                    </a:cubicBezTo>
                    <a:cubicBezTo>
                      <a:pt x="38" y="0"/>
                      <a:pt x="0" y="37"/>
                      <a:pt x="0" y="83"/>
                    </a:cubicBezTo>
                    <a:cubicBezTo>
                      <a:pt x="0" y="129"/>
                      <a:pt x="38" y="167"/>
                      <a:pt x="84" y="167"/>
                    </a:cubicBezTo>
                    <a:close/>
                    <a:moveTo>
                      <a:pt x="84" y="48"/>
                    </a:moveTo>
                    <a:cubicBezTo>
                      <a:pt x="103" y="48"/>
                      <a:pt x="119" y="64"/>
                      <a:pt x="119" y="83"/>
                    </a:cubicBezTo>
                    <a:cubicBezTo>
                      <a:pt x="119" y="103"/>
                      <a:pt x="103" y="119"/>
                      <a:pt x="84" y="119"/>
                    </a:cubicBezTo>
                    <a:cubicBezTo>
                      <a:pt x="64" y="119"/>
                      <a:pt x="48" y="103"/>
                      <a:pt x="48" y="83"/>
                    </a:cubicBezTo>
                    <a:cubicBezTo>
                      <a:pt x="48" y="64"/>
                      <a:pt x="64" y="48"/>
                      <a:pt x="8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84">
                <a:extLst>
                  <a:ext uri="{FF2B5EF4-FFF2-40B4-BE49-F238E27FC236}">
                    <a16:creationId xmlns:a16="http://schemas.microsoft.com/office/drawing/2014/main" id="{BC7B21AA-CC06-4E49-B69F-E0007CD718D0}"/>
                  </a:ext>
                </a:extLst>
              </p:cNvPr>
              <p:cNvSpPr>
                <a:spLocks noEditPoints="1"/>
              </p:cNvSpPr>
              <p:nvPr/>
            </p:nvSpPr>
            <p:spPr bwMode="auto">
              <a:xfrm>
                <a:off x="-2900363" y="2424113"/>
                <a:ext cx="628650" cy="627063"/>
              </a:xfrm>
              <a:custGeom>
                <a:avLst/>
                <a:gdLst>
                  <a:gd name="T0" fmla="*/ 83 w 167"/>
                  <a:gd name="T1" fmla="*/ 0 h 167"/>
                  <a:gd name="T2" fmla="*/ 0 w 167"/>
                  <a:gd name="T3" fmla="*/ 84 h 167"/>
                  <a:gd name="T4" fmla="*/ 83 w 167"/>
                  <a:gd name="T5" fmla="*/ 167 h 167"/>
                  <a:gd name="T6" fmla="*/ 167 w 167"/>
                  <a:gd name="T7" fmla="*/ 84 h 167"/>
                  <a:gd name="T8" fmla="*/ 83 w 167"/>
                  <a:gd name="T9" fmla="*/ 0 h 167"/>
                  <a:gd name="T10" fmla="*/ 83 w 167"/>
                  <a:gd name="T11" fmla="*/ 119 h 167"/>
                  <a:gd name="T12" fmla="*/ 48 w 167"/>
                  <a:gd name="T13" fmla="*/ 84 h 167"/>
                  <a:gd name="T14" fmla="*/ 83 w 167"/>
                  <a:gd name="T15" fmla="*/ 48 h 167"/>
                  <a:gd name="T16" fmla="*/ 119 w 167"/>
                  <a:gd name="T17" fmla="*/ 84 h 167"/>
                  <a:gd name="T18" fmla="*/ 83 w 167"/>
                  <a:gd name="T19"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3" y="0"/>
                    </a:moveTo>
                    <a:cubicBezTo>
                      <a:pt x="37" y="0"/>
                      <a:pt x="0" y="38"/>
                      <a:pt x="0" y="84"/>
                    </a:cubicBezTo>
                    <a:cubicBezTo>
                      <a:pt x="0" y="130"/>
                      <a:pt x="37" y="167"/>
                      <a:pt x="83" y="167"/>
                    </a:cubicBezTo>
                    <a:cubicBezTo>
                      <a:pt x="129" y="167"/>
                      <a:pt x="167" y="130"/>
                      <a:pt x="167" y="84"/>
                    </a:cubicBezTo>
                    <a:cubicBezTo>
                      <a:pt x="167" y="38"/>
                      <a:pt x="129" y="0"/>
                      <a:pt x="83" y="0"/>
                    </a:cubicBezTo>
                    <a:close/>
                    <a:moveTo>
                      <a:pt x="83" y="119"/>
                    </a:moveTo>
                    <a:cubicBezTo>
                      <a:pt x="64" y="119"/>
                      <a:pt x="48" y="103"/>
                      <a:pt x="48" y="84"/>
                    </a:cubicBezTo>
                    <a:cubicBezTo>
                      <a:pt x="48" y="64"/>
                      <a:pt x="64" y="48"/>
                      <a:pt x="83" y="48"/>
                    </a:cubicBezTo>
                    <a:cubicBezTo>
                      <a:pt x="103" y="48"/>
                      <a:pt x="119" y="64"/>
                      <a:pt x="119" y="84"/>
                    </a:cubicBezTo>
                    <a:cubicBezTo>
                      <a:pt x="119" y="103"/>
                      <a:pt x="103" y="119"/>
                      <a:pt x="83"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85">
                <a:extLst>
                  <a:ext uri="{FF2B5EF4-FFF2-40B4-BE49-F238E27FC236}">
                    <a16:creationId xmlns:a16="http://schemas.microsoft.com/office/drawing/2014/main" id="{4C09FD20-4F0D-4298-B58B-97213F93F563}"/>
                  </a:ext>
                </a:extLst>
              </p:cNvPr>
              <p:cNvSpPr>
                <a:spLocks noEditPoints="1"/>
              </p:cNvSpPr>
              <p:nvPr/>
            </p:nvSpPr>
            <p:spPr bwMode="auto">
              <a:xfrm>
                <a:off x="-2173288" y="2363788"/>
                <a:ext cx="1658938" cy="1698625"/>
              </a:xfrm>
              <a:custGeom>
                <a:avLst/>
                <a:gdLst>
                  <a:gd name="T0" fmla="*/ 422 w 441"/>
                  <a:gd name="T1" fmla="*/ 272 h 452"/>
                  <a:gd name="T2" fmla="*/ 354 w 441"/>
                  <a:gd name="T3" fmla="*/ 249 h 452"/>
                  <a:gd name="T4" fmla="*/ 337 w 441"/>
                  <a:gd name="T5" fmla="*/ 158 h 452"/>
                  <a:gd name="T6" fmla="*/ 392 w 441"/>
                  <a:gd name="T7" fmla="*/ 112 h 452"/>
                  <a:gd name="T8" fmla="*/ 394 w 441"/>
                  <a:gd name="T9" fmla="*/ 78 h 452"/>
                  <a:gd name="T10" fmla="*/ 361 w 441"/>
                  <a:gd name="T11" fmla="*/ 76 h 452"/>
                  <a:gd name="T12" fmla="*/ 306 w 441"/>
                  <a:gd name="T13" fmla="*/ 122 h 452"/>
                  <a:gd name="T14" fmla="*/ 250 w 441"/>
                  <a:gd name="T15" fmla="*/ 94 h 452"/>
                  <a:gd name="T16" fmla="*/ 220 w 441"/>
                  <a:gd name="T17" fmla="*/ 91 h 452"/>
                  <a:gd name="T18" fmla="*/ 207 w 441"/>
                  <a:gd name="T19" fmla="*/ 21 h 452"/>
                  <a:gd name="T20" fmla="*/ 179 w 441"/>
                  <a:gd name="T21" fmla="*/ 2 h 452"/>
                  <a:gd name="T22" fmla="*/ 159 w 441"/>
                  <a:gd name="T23" fmla="*/ 30 h 452"/>
                  <a:gd name="T24" fmla="*/ 172 w 441"/>
                  <a:gd name="T25" fmla="*/ 100 h 452"/>
                  <a:gd name="T26" fmla="*/ 148 w 441"/>
                  <a:gd name="T27" fmla="*/ 112 h 452"/>
                  <a:gd name="T28" fmla="*/ 102 w 441"/>
                  <a:gd name="T29" fmla="*/ 160 h 452"/>
                  <a:gd name="T30" fmla="*/ 35 w 441"/>
                  <a:gd name="T31" fmla="*/ 136 h 452"/>
                  <a:gd name="T32" fmla="*/ 5 w 441"/>
                  <a:gd name="T33" fmla="*/ 151 h 452"/>
                  <a:gd name="T34" fmla="*/ 19 w 441"/>
                  <a:gd name="T35" fmla="*/ 182 h 452"/>
                  <a:gd name="T36" fmla="*/ 87 w 441"/>
                  <a:gd name="T37" fmla="*/ 205 h 452"/>
                  <a:gd name="T38" fmla="*/ 104 w 441"/>
                  <a:gd name="T39" fmla="*/ 295 h 452"/>
                  <a:gd name="T40" fmla="*/ 49 w 441"/>
                  <a:gd name="T41" fmla="*/ 342 h 452"/>
                  <a:gd name="T42" fmla="*/ 47 w 441"/>
                  <a:gd name="T43" fmla="*/ 376 h 452"/>
                  <a:gd name="T44" fmla="*/ 65 w 441"/>
                  <a:gd name="T45" fmla="*/ 384 h 452"/>
                  <a:gd name="T46" fmla="*/ 81 w 441"/>
                  <a:gd name="T47" fmla="*/ 378 h 452"/>
                  <a:gd name="T48" fmla="*/ 135 w 441"/>
                  <a:gd name="T49" fmla="*/ 332 h 452"/>
                  <a:gd name="T50" fmla="*/ 191 w 441"/>
                  <a:gd name="T51" fmla="*/ 359 h 452"/>
                  <a:gd name="T52" fmla="*/ 220 w 441"/>
                  <a:gd name="T53" fmla="*/ 362 h 452"/>
                  <a:gd name="T54" fmla="*/ 222 w 441"/>
                  <a:gd name="T55" fmla="*/ 362 h 452"/>
                  <a:gd name="T56" fmla="*/ 235 w 441"/>
                  <a:gd name="T57" fmla="*/ 433 h 452"/>
                  <a:gd name="T58" fmla="*/ 258 w 441"/>
                  <a:gd name="T59" fmla="*/ 452 h 452"/>
                  <a:gd name="T60" fmla="*/ 263 w 441"/>
                  <a:gd name="T61" fmla="*/ 452 h 452"/>
                  <a:gd name="T62" fmla="*/ 282 w 441"/>
                  <a:gd name="T63" fmla="*/ 424 h 452"/>
                  <a:gd name="T64" fmla="*/ 269 w 441"/>
                  <a:gd name="T65" fmla="*/ 353 h 452"/>
                  <a:gd name="T66" fmla="*/ 338 w 441"/>
                  <a:gd name="T67" fmla="*/ 294 h 452"/>
                  <a:gd name="T68" fmla="*/ 406 w 441"/>
                  <a:gd name="T69" fmla="*/ 318 h 452"/>
                  <a:gd name="T70" fmla="*/ 414 w 441"/>
                  <a:gd name="T71" fmla="*/ 319 h 452"/>
                  <a:gd name="T72" fmla="*/ 436 w 441"/>
                  <a:gd name="T73" fmla="*/ 303 h 452"/>
                  <a:gd name="T74" fmla="*/ 422 w 441"/>
                  <a:gd name="T75" fmla="*/ 272 h 452"/>
                  <a:gd name="T76" fmla="*/ 306 w 441"/>
                  <a:gd name="T77" fmla="*/ 246 h 452"/>
                  <a:gd name="T78" fmla="*/ 201 w 441"/>
                  <a:gd name="T79" fmla="*/ 312 h 452"/>
                  <a:gd name="T80" fmla="*/ 147 w 441"/>
                  <a:gd name="T81" fmla="*/ 273 h 452"/>
                  <a:gd name="T82" fmla="*/ 135 w 441"/>
                  <a:gd name="T83" fmla="*/ 207 h 452"/>
                  <a:gd name="T84" fmla="*/ 174 w 441"/>
                  <a:gd name="T85" fmla="*/ 153 h 452"/>
                  <a:gd name="T86" fmla="*/ 220 w 441"/>
                  <a:gd name="T87" fmla="*/ 139 h 452"/>
                  <a:gd name="T88" fmla="*/ 240 w 441"/>
                  <a:gd name="T89" fmla="*/ 141 h 452"/>
                  <a:gd name="T90" fmla="*/ 294 w 441"/>
                  <a:gd name="T91" fmla="*/ 180 h 452"/>
                  <a:gd name="T92" fmla="*/ 306 w 441"/>
                  <a:gd name="T93" fmla="*/ 24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1" h="452">
                    <a:moveTo>
                      <a:pt x="422" y="272"/>
                    </a:moveTo>
                    <a:cubicBezTo>
                      <a:pt x="354" y="249"/>
                      <a:pt x="354" y="249"/>
                      <a:pt x="354" y="249"/>
                    </a:cubicBezTo>
                    <a:cubicBezTo>
                      <a:pt x="359" y="217"/>
                      <a:pt x="353" y="186"/>
                      <a:pt x="337" y="158"/>
                    </a:cubicBezTo>
                    <a:cubicBezTo>
                      <a:pt x="392" y="112"/>
                      <a:pt x="392" y="112"/>
                      <a:pt x="392" y="112"/>
                    </a:cubicBezTo>
                    <a:cubicBezTo>
                      <a:pt x="402" y="103"/>
                      <a:pt x="403" y="88"/>
                      <a:pt x="394" y="78"/>
                    </a:cubicBezTo>
                    <a:cubicBezTo>
                      <a:pt x="386" y="68"/>
                      <a:pt x="371" y="67"/>
                      <a:pt x="361" y="76"/>
                    </a:cubicBezTo>
                    <a:cubicBezTo>
                      <a:pt x="306" y="122"/>
                      <a:pt x="306" y="122"/>
                      <a:pt x="306" y="122"/>
                    </a:cubicBezTo>
                    <a:cubicBezTo>
                      <a:pt x="290" y="109"/>
                      <a:pt x="271" y="99"/>
                      <a:pt x="250" y="94"/>
                    </a:cubicBezTo>
                    <a:cubicBezTo>
                      <a:pt x="240" y="92"/>
                      <a:pt x="230" y="91"/>
                      <a:pt x="220" y="91"/>
                    </a:cubicBezTo>
                    <a:cubicBezTo>
                      <a:pt x="207" y="21"/>
                      <a:pt x="207" y="21"/>
                      <a:pt x="207" y="21"/>
                    </a:cubicBezTo>
                    <a:cubicBezTo>
                      <a:pt x="204" y="8"/>
                      <a:pt x="192" y="0"/>
                      <a:pt x="179" y="2"/>
                    </a:cubicBezTo>
                    <a:cubicBezTo>
                      <a:pt x="166" y="5"/>
                      <a:pt x="157" y="17"/>
                      <a:pt x="159" y="30"/>
                    </a:cubicBezTo>
                    <a:cubicBezTo>
                      <a:pt x="172" y="100"/>
                      <a:pt x="172" y="100"/>
                      <a:pt x="172" y="100"/>
                    </a:cubicBezTo>
                    <a:cubicBezTo>
                      <a:pt x="164" y="103"/>
                      <a:pt x="156" y="107"/>
                      <a:pt x="148" y="112"/>
                    </a:cubicBezTo>
                    <a:cubicBezTo>
                      <a:pt x="129" y="124"/>
                      <a:pt x="113" y="141"/>
                      <a:pt x="102" y="160"/>
                    </a:cubicBezTo>
                    <a:cubicBezTo>
                      <a:pt x="35" y="136"/>
                      <a:pt x="35" y="136"/>
                      <a:pt x="35" y="136"/>
                    </a:cubicBezTo>
                    <a:cubicBezTo>
                      <a:pt x="23" y="132"/>
                      <a:pt x="9" y="138"/>
                      <a:pt x="5" y="151"/>
                    </a:cubicBezTo>
                    <a:cubicBezTo>
                      <a:pt x="0" y="163"/>
                      <a:pt x="7" y="177"/>
                      <a:pt x="19" y="182"/>
                    </a:cubicBezTo>
                    <a:cubicBezTo>
                      <a:pt x="87" y="205"/>
                      <a:pt x="87" y="205"/>
                      <a:pt x="87" y="205"/>
                    </a:cubicBezTo>
                    <a:cubicBezTo>
                      <a:pt x="81" y="237"/>
                      <a:pt x="88" y="269"/>
                      <a:pt x="104" y="295"/>
                    </a:cubicBezTo>
                    <a:cubicBezTo>
                      <a:pt x="49" y="342"/>
                      <a:pt x="49" y="342"/>
                      <a:pt x="49" y="342"/>
                    </a:cubicBezTo>
                    <a:cubicBezTo>
                      <a:pt x="39" y="351"/>
                      <a:pt x="38" y="366"/>
                      <a:pt x="47" y="376"/>
                    </a:cubicBezTo>
                    <a:cubicBezTo>
                      <a:pt x="52" y="381"/>
                      <a:pt x="58" y="384"/>
                      <a:pt x="65" y="384"/>
                    </a:cubicBezTo>
                    <a:cubicBezTo>
                      <a:pt x="71" y="384"/>
                      <a:pt x="76" y="382"/>
                      <a:pt x="81" y="378"/>
                    </a:cubicBezTo>
                    <a:cubicBezTo>
                      <a:pt x="135" y="332"/>
                      <a:pt x="135" y="332"/>
                      <a:pt x="135" y="332"/>
                    </a:cubicBezTo>
                    <a:cubicBezTo>
                      <a:pt x="151" y="345"/>
                      <a:pt x="170" y="354"/>
                      <a:pt x="191" y="359"/>
                    </a:cubicBezTo>
                    <a:cubicBezTo>
                      <a:pt x="201" y="361"/>
                      <a:pt x="211" y="362"/>
                      <a:pt x="220" y="362"/>
                    </a:cubicBezTo>
                    <a:cubicBezTo>
                      <a:pt x="221" y="362"/>
                      <a:pt x="221" y="362"/>
                      <a:pt x="222" y="362"/>
                    </a:cubicBezTo>
                    <a:cubicBezTo>
                      <a:pt x="235" y="433"/>
                      <a:pt x="235" y="433"/>
                      <a:pt x="235" y="433"/>
                    </a:cubicBezTo>
                    <a:cubicBezTo>
                      <a:pt x="237" y="444"/>
                      <a:pt x="247" y="452"/>
                      <a:pt x="258" y="452"/>
                    </a:cubicBezTo>
                    <a:cubicBezTo>
                      <a:pt x="260" y="452"/>
                      <a:pt x="261" y="452"/>
                      <a:pt x="263" y="452"/>
                    </a:cubicBezTo>
                    <a:cubicBezTo>
                      <a:pt x="276" y="450"/>
                      <a:pt x="284" y="437"/>
                      <a:pt x="282" y="424"/>
                    </a:cubicBezTo>
                    <a:cubicBezTo>
                      <a:pt x="269" y="353"/>
                      <a:pt x="269" y="353"/>
                      <a:pt x="269" y="353"/>
                    </a:cubicBezTo>
                    <a:cubicBezTo>
                      <a:pt x="298" y="342"/>
                      <a:pt x="322" y="321"/>
                      <a:pt x="338" y="294"/>
                    </a:cubicBezTo>
                    <a:cubicBezTo>
                      <a:pt x="406" y="318"/>
                      <a:pt x="406" y="318"/>
                      <a:pt x="406" y="318"/>
                    </a:cubicBezTo>
                    <a:cubicBezTo>
                      <a:pt x="408" y="319"/>
                      <a:pt x="411" y="319"/>
                      <a:pt x="414" y="319"/>
                    </a:cubicBezTo>
                    <a:cubicBezTo>
                      <a:pt x="424" y="319"/>
                      <a:pt x="433" y="313"/>
                      <a:pt x="436" y="303"/>
                    </a:cubicBezTo>
                    <a:cubicBezTo>
                      <a:pt x="441" y="291"/>
                      <a:pt x="434" y="277"/>
                      <a:pt x="422" y="272"/>
                    </a:cubicBezTo>
                    <a:close/>
                    <a:moveTo>
                      <a:pt x="306" y="246"/>
                    </a:moveTo>
                    <a:cubicBezTo>
                      <a:pt x="295" y="293"/>
                      <a:pt x="248" y="323"/>
                      <a:pt x="201" y="312"/>
                    </a:cubicBezTo>
                    <a:cubicBezTo>
                      <a:pt x="178" y="307"/>
                      <a:pt x="159" y="293"/>
                      <a:pt x="147" y="273"/>
                    </a:cubicBezTo>
                    <a:cubicBezTo>
                      <a:pt x="134" y="254"/>
                      <a:pt x="130" y="230"/>
                      <a:pt x="135" y="207"/>
                    </a:cubicBezTo>
                    <a:cubicBezTo>
                      <a:pt x="140" y="185"/>
                      <a:pt x="154" y="165"/>
                      <a:pt x="174" y="153"/>
                    </a:cubicBezTo>
                    <a:cubicBezTo>
                      <a:pt x="188" y="144"/>
                      <a:pt x="204" y="139"/>
                      <a:pt x="220" y="139"/>
                    </a:cubicBezTo>
                    <a:cubicBezTo>
                      <a:pt x="227" y="139"/>
                      <a:pt x="233" y="140"/>
                      <a:pt x="240" y="141"/>
                    </a:cubicBezTo>
                    <a:cubicBezTo>
                      <a:pt x="262" y="146"/>
                      <a:pt x="282" y="160"/>
                      <a:pt x="294" y="180"/>
                    </a:cubicBezTo>
                    <a:cubicBezTo>
                      <a:pt x="307" y="200"/>
                      <a:pt x="311" y="223"/>
                      <a:pt x="306"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76922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280806-44D1-45BC-B515-66B905DFDFA4}"/>
              </a:ext>
            </a:extLst>
          </p:cNvPr>
          <p:cNvGraphicFramePr>
            <a:graphicFrameLocks noChangeAspect="1"/>
          </p:cNvGraphicFramePr>
          <p:nvPr>
            <p:custDataLst>
              <p:tags r:id="rId2"/>
            </p:custDataLst>
            <p:extLst>
              <p:ext uri="{D42A27DB-BD31-4B8C-83A1-F6EECF244321}">
                <p14:modId xmlns:p14="http://schemas.microsoft.com/office/powerpoint/2010/main" val="1859477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5" name="think-cell Slide" r:id="rId124" imgW="216" imgH="216" progId="TCLayout.ActiveDocument.1">
                  <p:embed/>
                </p:oleObj>
              </mc:Choice>
              <mc:Fallback>
                <p:oleObj name="think-cell Slide" r:id="rId124" imgW="216" imgH="216" progId="TCLayout.ActiveDocument.1">
                  <p:embed/>
                  <p:pic>
                    <p:nvPicPr>
                      <p:cNvPr id="3" name="Object 2" hidden="1">
                        <a:extLst>
                          <a:ext uri="{FF2B5EF4-FFF2-40B4-BE49-F238E27FC236}">
                            <a16:creationId xmlns:a16="http://schemas.microsoft.com/office/drawing/2014/main" id="{C3280806-44D1-45BC-B515-66B905DFDFA4}"/>
                          </a:ext>
                        </a:extLst>
                      </p:cNvPr>
                      <p:cNvPicPr/>
                      <p:nvPr/>
                    </p:nvPicPr>
                    <p:blipFill>
                      <a:blip r:embed="rId12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93AEAAB-B1C0-4F90-9559-836E1001D83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200" dirty="0" err="1">
              <a:sym typeface="+mn-lt"/>
            </a:endParaRPr>
          </a:p>
        </p:txBody>
      </p:sp>
      <p:sp>
        <p:nvSpPr>
          <p:cNvPr id="11" name="Text Placeholder 10">
            <a:extLst>
              <a:ext uri="{FF2B5EF4-FFF2-40B4-BE49-F238E27FC236}">
                <a16:creationId xmlns:a16="http://schemas.microsoft.com/office/drawing/2014/main" id="{8E56D8BC-C9DE-48BA-97A3-3801504A6779}"/>
              </a:ext>
            </a:extLst>
          </p:cNvPr>
          <p:cNvSpPr>
            <a:spLocks noGrp="1"/>
          </p:cNvSpPr>
          <p:nvPr>
            <p:ph type="body" sz="quarter" idx="19"/>
          </p:nvPr>
        </p:nvSpPr>
        <p:spPr>
          <a:xfrm>
            <a:off x="477009" y="43374"/>
            <a:ext cx="11246237" cy="166199"/>
          </a:xfrm>
        </p:spPr>
        <p:txBody>
          <a:bodyPr/>
          <a:lstStyle/>
          <a:p>
            <a:r>
              <a:rPr lang="en-US" dirty="0"/>
              <a:t>Cancer burden in </a:t>
            </a:r>
            <a:r>
              <a:rPr lang="en-US" dirty="0" err="1"/>
              <a:t>slovakia</a:t>
            </a:r>
            <a:endParaRPr lang="en-US" dirty="0"/>
          </a:p>
        </p:txBody>
      </p:sp>
      <p:sp>
        <p:nvSpPr>
          <p:cNvPr id="8" name="Text Placeholder 7">
            <a:extLst>
              <a:ext uri="{FF2B5EF4-FFF2-40B4-BE49-F238E27FC236}">
                <a16:creationId xmlns:a16="http://schemas.microsoft.com/office/drawing/2014/main" id="{CEB76B1D-7AC4-435B-95A9-48E7E1C3D675}"/>
              </a:ext>
            </a:extLst>
          </p:cNvPr>
          <p:cNvSpPr>
            <a:spLocks noGrp="1"/>
          </p:cNvSpPr>
          <p:nvPr>
            <p:ph type="body" sz="quarter" idx="16"/>
          </p:nvPr>
        </p:nvSpPr>
        <p:spPr>
          <a:xfrm>
            <a:off x="477012" y="1124076"/>
            <a:ext cx="11246241" cy="276999"/>
          </a:xfrm>
        </p:spPr>
        <p:txBody>
          <a:bodyPr/>
          <a:lstStyle/>
          <a:p>
            <a:r>
              <a:rPr lang="en-US" dirty="0"/>
              <a:t>Cancer epidemiology – International </a:t>
            </a:r>
          </a:p>
        </p:txBody>
      </p:sp>
      <p:sp>
        <p:nvSpPr>
          <p:cNvPr id="7" name="Title 6">
            <a:extLst>
              <a:ext uri="{FF2B5EF4-FFF2-40B4-BE49-F238E27FC236}">
                <a16:creationId xmlns:a16="http://schemas.microsoft.com/office/drawing/2014/main" id="{3E4F462C-673D-467A-9E1D-1486E983023E}"/>
              </a:ext>
            </a:extLst>
          </p:cNvPr>
          <p:cNvSpPr>
            <a:spLocks noGrp="1"/>
          </p:cNvSpPr>
          <p:nvPr>
            <p:ph type="title"/>
          </p:nvPr>
        </p:nvSpPr>
        <p:spPr>
          <a:xfrm>
            <a:off x="477012" y="237000"/>
            <a:ext cx="11248263" cy="773799"/>
          </a:xfrm>
        </p:spPr>
        <p:txBody>
          <a:bodyPr/>
          <a:lstStyle/>
          <a:p>
            <a:r>
              <a:rPr lang="en-US" dirty="0"/>
              <a:t>Slovakia with one of the lowest cancer incidence and mortality – numbers are however mainly influenced by level of diagnostics</a:t>
            </a:r>
          </a:p>
        </p:txBody>
      </p:sp>
      <p:sp>
        <p:nvSpPr>
          <p:cNvPr id="6" name="Footer Placeholder 5">
            <a:extLst>
              <a:ext uri="{FF2B5EF4-FFF2-40B4-BE49-F238E27FC236}">
                <a16:creationId xmlns:a16="http://schemas.microsoft.com/office/drawing/2014/main" id="{F5D0E33E-BFC2-47D8-A1CE-0F9FAAD1DAFB}"/>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9" name="Text Placeholder 8">
            <a:extLst>
              <a:ext uri="{FF2B5EF4-FFF2-40B4-BE49-F238E27FC236}">
                <a16:creationId xmlns:a16="http://schemas.microsoft.com/office/drawing/2014/main" id="{7CE60868-38E9-41A4-9DD0-CEAD982AADBB}"/>
              </a:ext>
            </a:extLst>
          </p:cNvPr>
          <p:cNvSpPr>
            <a:spLocks noGrp="1"/>
          </p:cNvSpPr>
          <p:nvPr>
            <p:ph type="body" sz="quarter" idx="17"/>
          </p:nvPr>
        </p:nvSpPr>
        <p:spPr/>
        <p:txBody>
          <a:bodyPr/>
          <a:lstStyle/>
          <a:p>
            <a:r>
              <a:rPr lang="en-US" dirty="0"/>
              <a:t>Source: Global Health Burden - </a:t>
            </a:r>
            <a:r>
              <a:rPr lang="en-US" dirty="0">
                <a:hlinkClick r:id="rId126"/>
              </a:rPr>
              <a:t>http://ghdx.healthdata.org</a:t>
            </a:r>
            <a:r>
              <a:rPr lang="en-US" dirty="0"/>
              <a:t> </a:t>
            </a:r>
          </a:p>
        </p:txBody>
      </p:sp>
      <p:grpSp>
        <p:nvGrpSpPr>
          <p:cNvPr id="5" name="Group 4">
            <a:extLst>
              <a:ext uri="{FF2B5EF4-FFF2-40B4-BE49-F238E27FC236}">
                <a16:creationId xmlns:a16="http://schemas.microsoft.com/office/drawing/2014/main" id="{905FE5E8-CB0C-44A6-92DE-868563614340}"/>
              </a:ext>
            </a:extLst>
          </p:cNvPr>
          <p:cNvGrpSpPr/>
          <p:nvPr/>
        </p:nvGrpSpPr>
        <p:grpSpPr>
          <a:xfrm>
            <a:off x="477008" y="1629581"/>
            <a:ext cx="5198236" cy="576033"/>
            <a:chOff x="468748" y="1629581"/>
            <a:chExt cx="2493528" cy="576033"/>
          </a:xfrm>
        </p:grpSpPr>
        <p:sp>
          <p:nvSpPr>
            <p:cNvPr id="25" name="Rektangel 76">
              <a:extLst>
                <a:ext uri="{FF2B5EF4-FFF2-40B4-BE49-F238E27FC236}">
                  <a16:creationId xmlns:a16="http://schemas.microsoft.com/office/drawing/2014/main" id="{0F5751E2-800D-4253-B0FC-E0F1BA1A197F}"/>
                </a:ext>
              </a:extLst>
            </p:cNvPr>
            <p:cNvSpPr>
              <a:spLocks noChangeArrowheads="1"/>
            </p:cNvSpPr>
            <p:nvPr/>
          </p:nvSpPr>
          <p:spPr bwMode="auto">
            <a:xfrm>
              <a:off x="468748" y="1640468"/>
              <a:ext cx="2493528" cy="565146"/>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Cancer incidence and mortality per country, 2016 </a:t>
              </a:r>
              <a:br>
                <a:rPr lang="en-US" sz="1600" b="1" noProof="1">
                  <a:solidFill>
                    <a:schemeClr val="accent1"/>
                  </a:solidFill>
                  <a:cs typeface="Arial" charset="0"/>
                </a:rPr>
              </a:br>
              <a:r>
                <a:rPr lang="en-US" sz="1600" noProof="1">
                  <a:solidFill>
                    <a:schemeClr val="accent1"/>
                  </a:solidFill>
                  <a:cs typeface="Arial" charset="0"/>
                </a:rPr>
                <a:t>[per 100k inhabitants]</a:t>
              </a:r>
            </a:p>
          </p:txBody>
        </p:sp>
        <p:cxnSp>
          <p:nvCxnSpPr>
            <p:cNvPr id="26" name="Straight Connector 25">
              <a:extLst>
                <a:ext uri="{FF2B5EF4-FFF2-40B4-BE49-F238E27FC236}">
                  <a16:creationId xmlns:a16="http://schemas.microsoft.com/office/drawing/2014/main" id="{C5587837-5635-4C98-9D67-1B6D0F39F50B}"/>
                </a:ext>
              </a:extLst>
            </p:cNvPr>
            <p:cNvCxnSpPr>
              <a:cxnSpLocks/>
            </p:cNvCxnSpPr>
            <p:nvPr/>
          </p:nvCxnSpPr>
          <p:spPr>
            <a:xfrm>
              <a:off x="468748" y="1629581"/>
              <a:ext cx="24935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FEC8CD0-A396-47D8-8CC8-E3DFFC48F30C}"/>
              </a:ext>
            </a:extLst>
          </p:cNvPr>
          <p:cNvGrpSpPr/>
          <p:nvPr/>
        </p:nvGrpSpPr>
        <p:grpSpPr>
          <a:xfrm>
            <a:off x="5803842" y="1640468"/>
            <a:ext cx="265171" cy="4307895"/>
            <a:chOff x="3549285" y="1640468"/>
            <a:chExt cx="265171" cy="4307895"/>
          </a:xfrm>
        </p:grpSpPr>
        <p:cxnSp>
          <p:nvCxnSpPr>
            <p:cNvPr id="31" name="Straight Connector 30">
              <a:extLst>
                <a:ext uri="{FF2B5EF4-FFF2-40B4-BE49-F238E27FC236}">
                  <a16:creationId xmlns:a16="http://schemas.microsoft.com/office/drawing/2014/main" id="{C23234B0-0CFB-49D4-86D0-23C4B8E380BA}"/>
                </a:ext>
              </a:extLst>
            </p:cNvPr>
            <p:cNvCxnSpPr/>
            <p:nvPr/>
          </p:nvCxnSpPr>
          <p:spPr>
            <a:xfrm>
              <a:off x="3681871" y="1640468"/>
              <a:ext cx="0" cy="4307895"/>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Isosceles Triangle 31">
              <a:extLst>
                <a:ext uri="{FF2B5EF4-FFF2-40B4-BE49-F238E27FC236}">
                  <a16:creationId xmlns:a16="http://schemas.microsoft.com/office/drawing/2014/main" id="{520A58CC-02AE-4FFD-9FA1-D22C715154DE}"/>
                </a:ext>
              </a:extLst>
            </p:cNvPr>
            <p:cNvSpPr/>
            <p:nvPr/>
          </p:nvSpPr>
          <p:spPr>
            <a:xfrm rot="5400000">
              <a:off x="3296689" y="3711759"/>
              <a:ext cx="770364" cy="265171"/>
            </a:xfrm>
            <a:prstGeom prst="triangle">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grpSp>
      <p:sp>
        <p:nvSpPr>
          <p:cNvPr id="72" name="Rectangle 71">
            <a:extLst>
              <a:ext uri="{FF2B5EF4-FFF2-40B4-BE49-F238E27FC236}">
                <a16:creationId xmlns:a16="http://schemas.microsoft.com/office/drawing/2014/main" id="{554CA36A-53B9-4C82-B857-FC4294122E16}"/>
              </a:ext>
            </a:extLst>
          </p:cNvPr>
          <p:cNvSpPr/>
          <p:nvPr/>
        </p:nvSpPr>
        <p:spPr>
          <a:xfrm>
            <a:off x="7231155" y="4975866"/>
            <a:ext cx="2636436" cy="65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spcAft>
                <a:spcPts val="800"/>
              </a:spcAft>
            </a:pPr>
            <a:endParaRPr lang="en-US" sz="1200" dirty="0">
              <a:solidFill>
                <a:sysClr val="windowText" lastClr="000000"/>
              </a:solidFill>
            </a:endParaRPr>
          </a:p>
        </p:txBody>
      </p:sp>
      <p:grpSp>
        <p:nvGrpSpPr>
          <p:cNvPr id="55" name="Group 54">
            <a:extLst>
              <a:ext uri="{FF2B5EF4-FFF2-40B4-BE49-F238E27FC236}">
                <a16:creationId xmlns:a16="http://schemas.microsoft.com/office/drawing/2014/main" id="{50A7CBB1-E31C-466F-8C76-982111AEA9CE}"/>
              </a:ext>
            </a:extLst>
          </p:cNvPr>
          <p:cNvGrpSpPr/>
          <p:nvPr/>
        </p:nvGrpSpPr>
        <p:grpSpPr>
          <a:xfrm>
            <a:off x="6197613" y="1629581"/>
            <a:ext cx="5525633" cy="329811"/>
            <a:chOff x="468748" y="1629581"/>
            <a:chExt cx="2493528" cy="329811"/>
          </a:xfrm>
        </p:grpSpPr>
        <p:sp>
          <p:nvSpPr>
            <p:cNvPr id="56" name="Rektangel 76">
              <a:extLst>
                <a:ext uri="{FF2B5EF4-FFF2-40B4-BE49-F238E27FC236}">
                  <a16:creationId xmlns:a16="http://schemas.microsoft.com/office/drawing/2014/main" id="{8EA50A9A-365D-49F1-8CB5-FC86EC0746BF}"/>
                </a:ext>
              </a:extLst>
            </p:cNvPr>
            <p:cNvSpPr>
              <a:spLocks noChangeArrowheads="1"/>
            </p:cNvSpPr>
            <p:nvPr/>
          </p:nvSpPr>
          <p:spPr bwMode="auto">
            <a:xfrm>
              <a:off x="468748" y="1640468"/>
              <a:ext cx="2493528" cy="318924"/>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Cancer epidemiology dynamics, 2010-2016 </a:t>
              </a:r>
              <a:r>
                <a:rPr lang="en-US" sz="1600" noProof="1">
                  <a:solidFill>
                    <a:schemeClr val="accent1"/>
                  </a:solidFill>
                  <a:cs typeface="Arial" charset="0"/>
                </a:rPr>
                <a:t>[%]</a:t>
              </a:r>
            </a:p>
          </p:txBody>
        </p:sp>
        <p:cxnSp>
          <p:nvCxnSpPr>
            <p:cNvPr id="57" name="Straight Connector 56">
              <a:extLst>
                <a:ext uri="{FF2B5EF4-FFF2-40B4-BE49-F238E27FC236}">
                  <a16:creationId xmlns:a16="http://schemas.microsoft.com/office/drawing/2014/main" id="{4AC888A7-E088-4292-AEA4-8FA3728483D6}"/>
                </a:ext>
              </a:extLst>
            </p:cNvPr>
            <p:cNvCxnSpPr>
              <a:cxnSpLocks/>
            </p:cNvCxnSpPr>
            <p:nvPr/>
          </p:nvCxnSpPr>
          <p:spPr>
            <a:xfrm>
              <a:off x="468748" y="1629581"/>
              <a:ext cx="24935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92" name="Chart 191">
            <a:extLst>
              <a:ext uri="{FF2B5EF4-FFF2-40B4-BE49-F238E27FC236}">
                <a16:creationId xmlns:a16="http://schemas.microsoft.com/office/drawing/2014/main" id="{E756CD01-AD2C-4337-A536-A36813827DC1}"/>
              </a:ext>
            </a:extLst>
          </p:cNvPr>
          <p:cNvGraphicFramePr/>
          <p:nvPr>
            <p:custDataLst>
              <p:tags r:id="rId4"/>
            </p:custDataLst>
            <p:extLst>
              <p:ext uri="{D42A27DB-BD31-4B8C-83A1-F6EECF244321}">
                <p14:modId xmlns:p14="http://schemas.microsoft.com/office/powerpoint/2010/main" val="3026550014"/>
              </p:ext>
            </p:extLst>
          </p:nvPr>
        </p:nvGraphicFramePr>
        <p:xfrm>
          <a:off x="7148513" y="2346325"/>
          <a:ext cx="4657725" cy="3025775"/>
        </p:xfrm>
        <a:graphic>
          <a:graphicData uri="http://schemas.openxmlformats.org/drawingml/2006/chart">
            <c:chart xmlns:c="http://schemas.openxmlformats.org/drawingml/2006/chart" xmlns:r="http://schemas.openxmlformats.org/officeDocument/2006/relationships" r:id="rId127"/>
          </a:graphicData>
        </a:graphic>
      </p:graphicFrame>
      <p:sp>
        <p:nvSpPr>
          <p:cNvPr id="146" name="Text Placeholder 20">
            <a:extLst>
              <a:ext uri="{FF2B5EF4-FFF2-40B4-BE49-F238E27FC236}">
                <a16:creationId xmlns:a16="http://schemas.microsoft.com/office/drawing/2014/main" id="{B6E676D5-73DB-4A01-B030-87602A93F2ED}"/>
              </a:ext>
            </a:extLst>
          </p:cNvPr>
          <p:cNvSpPr>
            <a:spLocks noGrp="1"/>
          </p:cNvSpPr>
          <p:nvPr>
            <p:custDataLst>
              <p:tags r:id="rId5"/>
            </p:custDataLst>
          </p:nvPr>
        </p:nvSpPr>
        <p:spPr bwMode="gray">
          <a:xfrm>
            <a:off x="6732589" y="3925888"/>
            <a:ext cx="34607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BE116FFD-F8CE-4A22-9FC2-4EFDFE550D62}" type="datetime'0.''''''0''''''''''%'''''''''''''">
              <a:rPr lang="en-US" altLang="en-US" sz="1200" smtClean="0">
                <a:sym typeface="+mn-lt"/>
              </a:rPr>
              <a:pPr marL="0" indent="0" algn="r">
                <a:lnSpc>
                  <a:spcPct val="100000"/>
                </a:lnSpc>
                <a:spcBef>
                  <a:spcPct val="0"/>
                </a:spcBef>
                <a:spcAft>
                  <a:spcPct val="0"/>
                </a:spcAft>
                <a:buNone/>
              </a:pPr>
              <a:t>0.0%</a:t>
            </a:fld>
            <a:endParaRPr lang="en-US" sz="1200" dirty="0">
              <a:sym typeface="+mn-lt"/>
            </a:endParaRPr>
          </a:p>
        </p:txBody>
      </p:sp>
      <p:sp>
        <p:nvSpPr>
          <p:cNvPr id="147" name="Text Placeholder 20">
            <a:extLst>
              <a:ext uri="{FF2B5EF4-FFF2-40B4-BE49-F238E27FC236}">
                <a16:creationId xmlns:a16="http://schemas.microsoft.com/office/drawing/2014/main" id="{B6E676D5-73DB-4A01-B030-87602A93F2ED}"/>
              </a:ext>
            </a:extLst>
          </p:cNvPr>
          <p:cNvSpPr>
            <a:spLocks noGrp="1"/>
          </p:cNvSpPr>
          <p:nvPr>
            <p:custDataLst>
              <p:tags r:id="rId6"/>
            </p:custDataLst>
          </p:nvPr>
        </p:nvSpPr>
        <p:spPr bwMode="gray">
          <a:xfrm>
            <a:off x="6643689" y="3608388"/>
            <a:ext cx="43497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2562774A-24A6-4B14-96E9-08C34A3A02FD}" type="datetime'''+0''''''''''.''''''''2''''''''''''''''''''''%'''''''">
              <a:rPr lang="en-US" altLang="en-US" sz="1200" smtClean="0">
                <a:sym typeface="+mn-lt"/>
              </a:rPr>
              <a:pPr marL="0" indent="0" algn="r">
                <a:lnSpc>
                  <a:spcPct val="100000"/>
                </a:lnSpc>
                <a:spcBef>
                  <a:spcPct val="0"/>
                </a:spcBef>
                <a:spcAft>
                  <a:spcPct val="0"/>
                </a:spcAft>
                <a:buNone/>
              </a:pPr>
              <a:t>+0.2%</a:t>
            </a:fld>
            <a:endParaRPr lang="en-US" sz="1200" dirty="0">
              <a:sym typeface="+mn-lt"/>
            </a:endParaRPr>
          </a:p>
        </p:txBody>
      </p:sp>
      <p:sp>
        <p:nvSpPr>
          <p:cNvPr id="129" name="Text Placeholder 20">
            <a:extLst>
              <a:ext uri="{FF2B5EF4-FFF2-40B4-BE49-F238E27FC236}">
                <a16:creationId xmlns:a16="http://schemas.microsoft.com/office/drawing/2014/main" id="{B6E676D5-73DB-4A01-B030-87602A93F2ED}"/>
              </a:ext>
            </a:extLst>
          </p:cNvPr>
          <p:cNvSpPr>
            <a:spLocks noGrp="1"/>
          </p:cNvSpPr>
          <p:nvPr>
            <p:custDataLst>
              <p:tags r:id="rId7"/>
            </p:custDataLst>
          </p:nvPr>
        </p:nvSpPr>
        <p:spPr bwMode="gray">
          <a:xfrm>
            <a:off x="7126288"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71BCA3EA-2412-4A4B-85B2-3CDB6CF8C601}" type="datetime'''0''.''''''''''''''''''''''''''''''''''''''''''''''''''0'''''">
              <a:rPr lang="en-US" altLang="en-US" sz="1200" smtClean="0">
                <a:sym typeface="+mn-lt"/>
              </a:rPr>
              <a:pPr marL="0" indent="0" algn="ctr">
                <a:lnSpc>
                  <a:spcPct val="100000"/>
                </a:lnSpc>
                <a:spcBef>
                  <a:spcPct val="0"/>
                </a:spcBef>
                <a:spcAft>
                  <a:spcPct val="0"/>
                </a:spcAft>
                <a:buNone/>
              </a:pPr>
              <a:t>0.0</a:t>
            </a:fld>
            <a:endParaRPr lang="en-US" sz="1200" dirty="0">
              <a:sym typeface="+mn-lt"/>
            </a:endParaRPr>
          </a:p>
        </p:txBody>
      </p:sp>
      <p:sp>
        <p:nvSpPr>
          <p:cNvPr id="145" name="Text Placeholder 20">
            <a:extLst>
              <a:ext uri="{FF2B5EF4-FFF2-40B4-BE49-F238E27FC236}">
                <a16:creationId xmlns:a16="http://schemas.microsoft.com/office/drawing/2014/main" id="{B6E676D5-73DB-4A01-B030-87602A93F2ED}"/>
              </a:ext>
            </a:extLst>
          </p:cNvPr>
          <p:cNvSpPr>
            <a:spLocks noGrp="1"/>
          </p:cNvSpPr>
          <p:nvPr>
            <p:custDataLst>
              <p:tags r:id="rId8"/>
            </p:custDataLst>
          </p:nvPr>
        </p:nvSpPr>
        <p:spPr bwMode="gray">
          <a:xfrm>
            <a:off x="6681789" y="4243388"/>
            <a:ext cx="39687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1F3D228B-EAC1-418B-88BA-2367278F3BF7}" type="datetime'''''''''''''-''''''''''''''''''0''''.''''''''2''''''''%'''">
              <a:rPr lang="en-US" altLang="en-US" sz="1200" smtClean="0">
                <a:sym typeface="+mn-lt"/>
              </a:rPr>
              <a:pPr marL="0" indent="0" algn="r">
                <a:lnSpc>
                  <a:spcPct val="100000"/>
                </a:lnSpc>
                <a:spcBef>
                  <a:spcPct val="0"/>
                </a:spcBef>
                <a:spcAft>
                  <a:spcPct val="0"/>
                </a:spcAft>
                <a:buNone/>
              </a:pPr>
              <a:t>-0.2%</a:t>
            </a:fld>
            <a:endParaRPr lang="en-US" sz="1200" dirty="0">
              <a:sym typeface="+mn-lt"/>
            </a:endParaRPr>
          </a:p>
        </p:txBody>
      </p:sp>
      <p:sp>
        <p:nvSpPr>
          <p:cNvPr id="130" name="Text Placeholder 20">
            <a:extLst>
              <a:ext uri="{FF2B5EF4-FFF2-40B4-BE49-F238E27FC236}">
                <a16:creationId xmlns:a16="http://schemas.microsoft.com/office/drawing/2014/main" id="{B6E676D5-73DB-4A01-B030-87602A93F2ED}"/>
              </a:ext>
            </a:extLst>
          </p:cNvPr>
          <p:cNvSpPr>
            <a:spLocks noGrp="1"/>
          </p:cNvSpPr>
          <p:nvPr>
            <p:custDataLst>
              <p:tags r:id="rId9"/>
            </p:custDataLst>
          </p:nvPr>
        </p:nvSpPr>
        <p:spPr bwMode="gray">
          <a:xfrm>
            <a:off x="7500938"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42C03C76-19FD-4B83-8DD0-637CC2F08D06}" type="datetime'''''''''''''''''''''''''''''''''''''0''''''''''''.2'''''">
              <a:rPr lang="en-US" altLang="en-US" sz="1200" smtClean="0">
                <a:sym typeface="+mn-lt"/>
              </a:rPr>
              <a:pPr marL="0" indent="0" algn="ctr">
                <a:lnSpc>
                  <a:spcPct val="100000"/>
                </a:lnSpc>
                <a:spcBef>
                  <a:spcPct val="0"/>
                </a:spcBef>
                <a:spcAft>
                  <a:spcPct val="0"/>
                </a:spcAft>
                <a:buNone/>
              </a:pPr>
              <a:t>0.2</a:t>
            </a:fld>
            <a:endParaRPr lang="en-US" sz="1200" dirty="0">
              <a:sym typeface="+mn-lt"/>
            </a:endParaRPr>
          </a:p>
        </p:txBody>
      </p:sp>
      <p:sp>
        <p:nvSpPr>
          <p:cNvPr id="138" name="Text Placeholder 20">
            <a:extLst>
              <a:ext uri="{FF2B5EF4-FFF2-40B4-BE49-F238E27FC236}">
                <a16:creationId xmlns:a16="http://schemas.microsoft.com/office/drawing/2014/main" id="{B6E676D5-73DB-4A01-B030-87602A93F2ED}"/>
              </a:ext>
            </a:extLst>
          </p:cNvPr>
          <p:cNvSpPr>
            <a:spLocks noGrp="1"/>
          </p:cNvSpPr>
          <p:nvPr>
            <p:custDataLst>
              <p:tags r:id="rId10"/>
            </p:custDataLst>
          </p:nvPr>
        </p:nvSpPr>
        <p:spPr bwMode="gray">
          <a:xfrm>
            <a:off x="10494963"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738871DD-001E-4064-BA78-C96055B23B27}" type="datetime'''''''''''1''''''.''''''''''''''''''''''''''''''''''8'''">
              <a:rPr lang="en-US" altLang="en-US" sz="1200" smtClean="0">
                <a:sym typeface="+mn-lt"/>
              </a:rPr>
              <a:pPr marL="0" indent="0" algn="ctr">
                <a:lnSpc>
                  <a:spcPct val="100000"/>
                </a:lnSpc>
                <a:spcBef>
                  <a:spcPct val="0"/>
                </a:spcBef>
                <a:spcAft>
                  <a:spcPct val="0"/>
                </a:spcAft>
                <a:buNone/>
              </a:pPr>
              <a:t>1.8</a:t>
            </a:fld>
            <a:endParaRPr lang="en-US" sz="1200" dirty="0">
              <a:sym typeface="+mn-lt"/>
            </a:endParaRPr>
          </a:p>
        </p:txBody>
      </p:sp>
      <p:sp>
        <p:nvSpPr>
          <p:cNvPr id="133" name="Text Placeholder 20">
            <a:extLst>
              <a:ext uri="{FF2B5EF4-FFF2-40B4-BE49-F238E27FC236}">
                <a16:creationId xmlns:a16="http://schemas.microsoft.com/office/drawing/2014/main" id="{B6E676D5-73DB-4A01-B030-87602A93F2ED}"/>
              </a:ext>
            </a:extLst>
          </p:cNvPr>
          <p:cNvSpPr>
            <a:spLocks noGrp="1"/>
          </p:cNvSpPr>
          <p:nvPr>
            <p:custDataLst>
              <p:tags r:id="rId11"/>
            </p:custDataLst>
          </p:nvPr>
        </p:nvSpPr>
        <p:spPr bwMode="gray">
          <a:xfrm>
            <a:off x="8623300"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E81882EF-303C-46E8-9B14-0F5F8B046BF2}" type="datetime'''''''''0''''''''''''''''''''''''.''''''''''''''''''8'">
              <a:rPr lang="en-US" altLang="en-US" sz="1200" smtClean="0">
                <a:sym typeface="+mn-lt"/>
              </a:rPr>
              <a:pPr marL="0" indent="0" algn="ctr">
                <a:lnSpc>
                  <a:spcPct val="100000"/>
                </a:lnSpc>
                <a:spcBef>
                  <a:spcPct val="0"/>
                </a:spcBef>
                <a:spcAft>
                  <a:spcPct val="0"/>
                </a:spcAft>
                <a:buNone/>
              </a:pPr>
              <a:t>0.8</a:t>
            </a:fld>
            <a:endParaRPr lang="en-US" sz="1200" dirty="0">
              <a:sym typeface="+mn-lt"/>
            </a:endParaRPr>
          </a:p>
        </p:txBody>
      </p:sp>
      <p:sp>
        <p:nvSpPr>
          <p:cNvPr id="148" name="Text Placeholder 20">
            <a:extLst>
              <a:ext uri="{FF2B5EF4-FFF2-40B4-BE49-F238E27FC236}">
                <a16:creationId xmlns:a16="http://schemas.microsoft.com/office/drawing/2014/main" id="{B6E676D5-73DB-4A01-B030-87602A93F2ED}"/>
              </a:ext>
            </a:extLst>
          </p:cNvPr>
          <p:cNvSpPr>
            <a:spLocks noGrp="1"/>
          </p:cNvSpPr>
          <p:nvPr>
            <p:custDataLst>
              <p:tags r:id="rId12"/>
            </p:custDataLst>
          </p:nvPr>
        </p:nvSpPr>
        <p:spPr bwMode="gray">
          <a:xfrm>
            <a:off x="6643689" y="3290888"/>
            <a:ext cx="43497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660BC9AB-0D20-4537-ADFA-8FC49BCA1E4F}" type="datetime'''''''+''''''''0''''''''''''''''''''''.''''4''''''%'''">
              <a:rPr lang="en-US" altLang="en-US" sz="1200" smtClean="0">
                <a:sym typeface="+mn-lt"/>
              </a:rPr>
              <a:pPr marL="0" indent="0" algn="r">
                <a:lnSpc>
                  <a:spcPct val="100000"/>
                </a:lnSpc>
                <a:spcBef>
                  <a:spcPct val="0"/>
                </a:spcBef>
                <a:spcAft>
                  <a:spcPct val="0"/>
                </a:spcAft>
                <a:buNone/>
              </a:pPr>
              <a:t>+0.4%</a:t>
            </a:fld>
            <a:endParaRPr lang="en-US" sz="1200" dirty="0">
              <a:sym typeface="+mn-lt"/>
            </a:endParaRPr>
          </a:p>
        </p:txBody>
      </p:sp>
      <p:sp>
        <p:nvSpPr>
          <p:cNvPr id="139" name="Text Placeholder 20">
            <a:extLst>
              <a:ext uri="{FF2B5EF4-FFF2-40B4-BE49-F238E27FC236}">
                <a16:creationId xmlns:a16="http://schemas.microsoft.com/office/drawing/2014/main" id="{B6E676D5-73DB-4A01-B030-87602A93F2ED}"/>
              </a:ext>
            </a:extLst>
          </p:cNvPr>
          <p:cNvSpPr>
            <a:spLocks noGrp="1"/>
          </p:cNvSpPr>
          <p:nvPr>
            <p:custDataLst>
              <p:tags r:id="rId13"/>
            </p:custDataLst>
          </p:nvPr>
        </p:nvSpPr>
        <p:spPr bwMode="gray">
          <a:xfrm>
            <a:off x="10869613"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8AC5C923-7B97-4733-AA64-674304B35374}" type="datetime'''''''''''''''''''''''2.''''''''''''''''''''0'''''''''''''">
              <a:rPr lang="en-US" altLang="en-US" sz="1200" smtClean="0">
                <a:sym typeface="+mn-lt"/>
              </a:rPr>
              <a:pPr marL="0" indent="0" algn="ctr">
                <a:lnSpc>
                  <a:spcPct val="100000"/>
                </a:lnSpc>
                <a:spcBef>
                  <a:spcPct val="0"/>
                </a:spcBef>
                <a:spcAft>
                  <a:spcPct val="0"/>
                </a:spcAft>
                <a:buNone/>
              </a:pPr>
              <a:t>2.0</a:t>
            </a:fld>
            <a:endParaRPr lang="en-US" sz="1200" dirty="0">
              <a:sym typeface="+mn-lt"/>
            </a:endParaRPr>
          </a:p>
        </p:txBody>
      </p:sp>
      <p:sp>
        <p:nvSpPr>
          <p:cNvPr id="131" name="Text Placeholder 20">
            <a:extLst>
              <a:ext uri="{FF2B5EF4-FFF2-40B4-BE49-F238E27FC236}">
                <a16:creationId xmlns:a16="http://schemas.microsoft.com/office/drawing/2014/main" id="{B6E676D5-73DB-4A01-B030-87602A93F2ED}"/>
              </a:ext>
            </a:extLst>
          </p:cNvPr>
          <p:cNvSpPr>
            <a:spLocks noGrp="1"/>
          </p:cNvSpPr>
          <p:nvPr>
            <p:custDataLst>
              <p:tags r:id="rId14"/>
            </p:custDataLst>
          </p:nvPr>
        </p:nvSpPr>
        <p:spPr bwMode="gray">
          <a:xfrm>
            <a:off x="7875588"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2590C3F1-294D-4E2E-AE01-6217AEEF78B9}" type="datetime'''''''''''''''0''''''''''''.''''''''''''4'''''''''''">
              <a:rPr lang="en-US" altLang="en-US" sz="1200" smtClean="0">
                <a:sym typeface="+mn-lt"/>
              </a:rPr>
              <a:pPr marL="0" indent="0" algn="ctr">
                <a:lnSpc>
                  <a:spcPct val="100000"/>
                </a:lnSpc>
                <a:spcBef>
                  <a:spcPct val="0"/>
                </a:spcBef>
                <a:spcAft>
                  <a:spcPct val="0"/>
                </a:spcAft>
                <a:buNone/>
              </a:pPr>
              <a:t>0.4</a:t>
            </a:fld>
            <a:endParaRPr lang="en-US" sz="1200" dirty="0">
              <a:sym typeface="+mn-lt"/>
            </a:endParaRPr>
          </a:p>
        </p:txBody>
      </p:sp>
      <p:sp>
        <p:nvSpPr>
          <p:cNvPr id="149" name="Text Placeholder 20">
            <a:extLst>
              <a:ext uri="{FF2B5EF4-FFF2-40B4-BE49-F238E27FC236}">
                <a16:creationId xmlns:a16="http://schemas.microsoft.com/office/drawing/2014/main" id="{B6E676D5-73DB-4A01-B030-87602A93F2ED}"/>
              </a:ext>
            </a:extLst>
          </p:cNvPr>
          <p:cNvSpPr>
            <a:spLocks noGrp="1"/>
          </p:cNvSpPr>
          <p:nvPr>
            <p:custDataLst>
              <p:tags r:id="rId15"/>
            </p:custDataLst>
          </p:nvPr>
        </p:nvSpPr>
        <p:spPr bwMode="gray">
          <a:xfrm>
            <a:off x="6643689" y="2973388"/>
            <a:ext cx="43497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7CB773C9-DBF3-4821-97C5-445A75ECACBC}" type="datetime'''''''+''''''''''''''''0.''''''''''6''''''''''''''''''%'''">
              <a:rPr lang="en-US" altLang="en-US" sz="1200" smtClean="0">
                <a:sym typeface="+mn-lt"/>
              </a:rPr>
              <a:pPr marL="0" indent="0" algn="r">
                <a:lnSpc>
                  <a:spcPct val="100000"/>
                </a:lnSpc>
                <a:spcBef>
                  <a:spcPct val="0"/>
                </a:spcBef>
                <a:spcAft>
                  <a:spcPct val="0"/>
                </a:spcAft>
                <a:buNone/>
              </a:pPr>
              <a:t>+0.6%</a:t>
            </a:fld>
            <a:endParaRPr lang="en-US" sz="1200" dirty="0">
              <a:sym typeface="+mn-lt"/>
            </a:endParaRPr>
          </a:p>
        </p:txBody>
      </p:sp>
      <p:sp>
        <p:nvSpPr>
          <p:cNvPr id="132" name="Text Placeholder 20">
            <a:extLst>
              <a:ext uri="{FF2B5EF4-FFF2-40B4-BE49-F238E27FC236}">
                <a16:creationId xmlns:a16="http://schemas.microsoft.com/office/drawing/2014/main" id="{B6E676D5-73DB-4A01-B030-87602A93F2ED}"/>
              </a:ext>
            </a:extLst>
          </p:cNvPr>
          <p:cNvSpPr>
            <a:spLocks noGrp="1"/>
          </p:cNvSpPr>
          <p:nvPr>
            <p:custDataLst>
              <p:tags r:id="rId16"/>
            </p:custDataLst>
          </p:nvPr>
        </p:nvSpPr>
        <p:spPr bwMode="gray">
          <a:xfrm>
            <a:off x="8250238"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A6B2F6B8-CB7C-4956-802D-883748A6E70B}" type="datetime'''''''0''''''''''''''.''''''''''''''''''''''6'''''''">
              <a:rPr lang="en-US" altLang="en-US" sz="1200" smtClean="0">
                <a:sym typeface="+mn-lt"/>
              </a:rPr>
              <a:pPr marL="0" indent="0" algn="ctr">
                <a:lnSpc>
                  <a:spcPct val="100000"/>
                </a:lnSpc>
                <a:spcBef>
                  <a:spcPct val="0"/>
                </a:spcBef>
                <a:spcAft>
                  <a:spcPct val="0"/>
                </a:spcAft>
                <a:buNone/>
              </a:pPr>
              <a:t>0.6</a:t>
            </a:fld>
            <a:endParaRPr lang="en-US" sz="1200" dirty="0">
              <a:sym typeface="+mn-lt"/>
            </a:endParaRPr>
          </a:p>
        </p:txBody>
      </p:sp>
      <p:sp>
        <p:nvSpPr>
          <p:cNvPr id="135" name="Text Placeholder 20">
            <a:extLst>
              <a:ext uri="{FF2B5EF4-FFF2-40B4-BE49-F238E27FC236}">
                <a16:creationId xmlns:a16="http://schemas.microsoft.com/office/drawing/2014/main" id="{B6E676D5-73DB-4A01-B030-87602A93F2ED}"/>
              </a:ext>
            </a:extLst>
          </p:cNvPr>
          <p:cNvSpPr>
            <a:spLocks noGrp="1"/>
          </p:cNvSpPr>
          <p:nvPr>
            <p:custDataLst>
              <p:tags r:id="rId17"/>
            </p:custDataLst>
          </p:nvPr>
        </p:nvSpPr>
        <p:spPr bwMode="gray">
          <a:xfrm>
            <a:off x="9372600"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257DFF48-D297-44BB-A1F6-FC31578F3E70}" type="datetime'''''''''''''1''''''''.''''''''''''''''''''''''''''''''''''''2'">
              <a:rPr lang="en-US" altLang="en-US" sz="1200" smtClean="0">
                <a:sym typeface="+mn-lt"/>
              </a:rPr>
              <a:pPr marL="0" indent="0" algn="ctr">
                <a:lnSpc>
                  <a:spcPct val="100000"/>
                </a:lnSpc>
                <a:spcBef>
                  <a:spcPct val="0"/>
                </a:spcBef>
                <a:spcAft>
                  <a:spcPct val="0"/>
                </a:spcAft>
                <a:buNone/>
              </a:pPr>
              <a:t>1.2</a:t>
            </a:fld>
            <a:endParaRPr lang="en-US" sz="1200" dirty="0">
              <a:sym typeface="+mn-lt"/>
            </a:endParaRPr>
          </a:p>
        </p:txBody>
      </p:sp>
      <p:sp>
        <p:nvSpPr>
          <p:cNvPr id="134" name="Text Placeholder 20">
            <a:extLst>
              <a:ext uri="{FF2B5EF4-FFF2-40B4-BE49-F238E27FC236}">
                <a16:creationId xmlns:a16="http://schemas.microsoft.com/office/drawing/2014/main" id="{B6E676D5-73DB-4A01-B030-87602A93F2ED}"/>
              </a:ext>
            </a:extLst>
          </p:cNvPr>
          <p:cNvSpPr>
            <a:spLocks noGrp="1"/>
          </p:cNvSpPr>
          <p:nvPr>
            <p:custDataLst>
              <p:tags r:id="rId18"/>
            </p:custDataLst>
          </p:nvPr>
        </p:nvSpPr>
        <p:spPr bwMode="gray">
          <a:xfrm>
            <a:off x="8997950"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8AC07670-9518-49C5-B86F-A0AF92C4A5CB}" type="datetime'1''.''''''''''''''0'''''''''''''''''''''''''''''''''''''''''''">
              <a:rPr lang="en-US" altLang="en-US" sz="1200" smtClean="0">
                <a:sym typeface="+mn-lt"/>
              </a:rPr>
              <a:pPr marL="0" indent="0" algn="ctr">
                <a:lnSpc>
                  <a:spcPct val="100000"/>
                </a:lnSpc>
                <a:spcBef>
                  <a:spcPct val="0"/>
                </a:spcBef>
                <a:spcAft>
                  <a:spcPct val="0"/>
                </a:spcAft>
                <a:buNone/>
              </a:pPr>
              <a:t>1.0</a:t>
            </a:fld>
            <a:endParaRPr lang="en-US" sz="1200" dirty="0">
              <a:sym typeface="+mn-lt"/>
            </a:endParaRPr>
          </a:p>
        </p:txBody>
      </p:sp>
      <p:sp>
        <p:nvSpPr>
          <p:cNvPr id="136" name="Text Placeholder 20">
            <a:extLst>
              <a:ext uri="{FF2B5EF4-FFF2-40B4-BE49-F238E27FC236}">
                <a16:creationId xmlns:a16="http://schemas.microsoft.com/office/drawing/2014/main" id="{B6E676D5-73DB-4A01-B030-87602A93F2ED}"/>
              </a:ext>
            </a:extLst>
          </p:cNvPr>
          <p:cNvSpPr>
            <a:spLocks noGrp="1"/>
          </p:cNvSpPr>
          <p:nvPr>
            <p:custDataLst>
              <p:tags r:id="rId19"/>
            </p:custDataLst>
          </p:nvPr>
        </p:nvSpPr>
        <p:spPr bwMode="gray">
          <a:xfrm>
            <a:off x="9747250"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ED8EFE97-A874-4208-A98D-634A5FD8254E}" type="datetime'''''''''''''''''''''''''1''.''''''''''''4'">
              <a:rPr lang="en-US" altLang="en-US" sz="1200" smtClean="0">
                <a:sym typeface="+mn-lt"/>
              </a:rPr>
              <a:pPr marL="0" indent="0" algn="ctr">
                <a:lnSpc>
                  <a:spcPct val="100000"/>
                </a:lnSpc>
                <a:spcBef>
                  <a:spcPct val="0"/>
                </a:spcBef>
                <a:spcAft>
                  <a:spcPct val="0"/>
                </a:spcAft>
                <a:buNone/>
              </a:pPr>
              <a:t>1.4</a:t>
            </a:fld>
            <a:endParaRPr lang="en-US" sz="1200" dirty="0">
              <a:sym typeface="+mn-lt"/>
            </a:endParaRPr>
          </a:p>
        </p:txBody>
      </p:sp>
      <p:sp>
        <p:nvSpPr>
          <p:cNvPr id="141" name="Text Placeholder 20">
            <a:extLst>
              <a:ext uri="{FF2B5EF4-FFF2-40B4-BE49-F238E27FC236}">
                <a16:creationId xmlns:a16="http://schemas.microsoft.com/office/drawing/2014/main" id="{B6E676D5-73DB-4A01-B030-87602A93F2ED}"/>
              </a:ext>
            </a:extLst>
          </p:cNvPr>
          <p:cNvSpPr>
            <a:spLocks noGrp="1"/>
          </p:cNvSpPr>
          <p:nvPr>
            <p:custDataLst>
              <p:tags r:id="rId20"/>
            </p:custDataLst>
          </p:nvPr>
        </p:nvSpPr>
        <p:spPr bwMode="gray">
          <a:xfrm>
            <a:off x="11618913"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A89EE73C-112A-43BF-853E-7864068D3C36}" type="datetime'''''''''''''''''''''''''''''''2''''''''''.''''''''''''''4'">
              <a:rPr lang="en-US" altLang="en-US" sz="1200" smtClean="0">
                <a:sym typeface="+mn-lt"/>
              </a:rPr>
              <a:pPr marL="0" indent="0" algn="ctr">
                <a:lnSpc>
                  <a:spcPct val="100000"/>
                </a:lnSpc>
                <a:spcBef>
                  <a:spcPct val="0"/>
                </a:spcBef>
                <a:spcAft>
                  <a:spcPct val="0"/>
                </a:spcAft>
                <a:buNone/>
              </a:pPr>
              <a:t>2.4</a:t>
            </a:fld>
            <a:endParaRPr lang="en-US" sz="1200" dirty="0">
              <a:sym typeface="+mn-lt"/>
            </a:endParaRPr>
          </a:p>
        </p:txBody>
      </p:sp>
      <p:sp>
        <p:nvSpPr>
          <p:cNvPr id="150" name="Text Placeholder 20">
            <a:extLst>
              <a:ext uri="{FF2B5EF4-FFF2-40B4-BE49-F238E27FC236}">
                <a16:creationId xmlns:a16="http://schemas.microsoft.com/office/drawing/2014/main" id="{B6E676D5-73DB-4A01-B030-87602A93F2ED}"/>
              </a:ext>
            </a:extLst>
          </p:cNvPr>
          <p:cNvSpPr>
            <a:spLocks noGrp="1"/>
          </p:cNvSpPr>
          <p:nvPr>
            <p:custDataLst>
              <p:tags r:id="rId21"/>
            </p:custDataLst>
          </p:nvPr>
        </p:nvSpPr>
        <p:spPr bwMode="gray">
          <a:xfrm>
            <a:off x="6643689" y="2655888"/>
            <a:ext cx="43497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52FFEA82-1D2D-43E1-971E-B512EF3B08D9}" type="datetime'''+0''''''''''''.''''''8''''''%'''''''''''''''">
              <a:rPr lang="en-US" altLang="en-US" sz="1200" smtClean="0">
                <a:sym typeface="+mn-lt"/>
              </a:rPr>
              <a:pPr marL="0" indent="0" algn="r">
                <a:lnSpc>
                  <a:spcPct val="100000"/>
                </a:lnSpc>
                <a:spcBef>
                  <a:spcPct val="0"/>
                </a:spcBef>
                <a:spcAft>
                  <a:spcPct val="0"/>
                </a:spcAft>
                <a:buNone/>
              </a:pPr>
              <a:t>+0.8%</a:t>
            </a:fld>
            <a:endParaRPr lang="en-US" sz="1200" dirty="0">
              <a:sym typeface="+mn-lt"/>
            </a:endParaRPr>
          </a:p>
        </p:txBody>
      </p:sp>
      <p:sp>
        <p:nvSpPr>
          <p:cNvPr id="137" name="Text Placeholder 20">
            <a:extLst>
              <a:ext uri="{FF2B5EF4-FFF2-40B4-BE49-F238E27FC236}">
                <a16:creationId xmlns:a16="http://schemas.microsoft.com/office/drawing/2014/main" id="{B6E676D5-73DB-4A01-B030-87602A93F2ED}"/>
              </a:ext>
            </a:extLst>
          </p:cNvPr>
          <p:cNvSpPr>
            <a:spLocks noGrp="1"/>
          </p:cNvSpPr>
          <p:nvPr>
            <p:custDataLst>
              <p:tags r:id="rId22"/>
            </p:custDataLst>
          </p:nvPr>
        </p:nvSpPr>
        <p:spPr bwMode="gray">
          <a:xfrm>
            <a:off x="10121900"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7939980E-D8BD-4AB7-8F15-D7F5B31B4239}" type="datetime'''''1''''''''''''''''''.''''''''6'''''''''''''''''''''''''''''">
              <a:rPr lang="en-US" altLang="en-US" sz="1200" smtClean="0">
                <a:sym typeface="+mn-lt"/>
              </a:rPr>
              <a:pPr marL="0" indent="0" algn="ctr">
                <a:lnSpc>
                  <a:spcPct val="100000"/>
                </a:lnSpc>
                <a:spcBef>
                  <a:spcPct val="0"/>
                </a:spcBef>
                <a:spcAft>
                  <a:spcPct val="0"/>
                </a:spcAft>
                <a:buNone/>
              </a:pPr>
              <a:t>1.6</a:t>
            </a:fld>
            <a:endParaRPr lang="en-US" sz="1200" dirty="0">
              <a:sym typeface="+mn-lt"/>
            </a:endParaRPr>
          </a:p>
        </p:txBody>
      </p:sp>
      <p:sp>
        <p:nvSpPr>
          <p:cNvPr id="140" name="Text Placeholder 20">
            <a:extLst>
              <a:ext uri="{FF2B5EF4-FFF2-40B4-BE49-F238E27FC236}">
                <a16:creationId xmlns:a16="http://schemas.microsoft.com/office/drawing/2014/main" id="{B6E676D5-73DB-4A01-B030-87602A93F2ED}"/>
              </a:ext>
            </a:extLst>
          </p:cNvPr>
          <p:cNvSpPr>
            <a:spLocks noGrp="1"/>
          </p:cNvSpPr>
          <p:nvPr>
            <p:custDataLst>
              <p:tags r:id="rId23"/>
            </p:custDataLst>
          </p:nvPr>
        </p:nvSpPr>
        <p:spPr bwMode="gray">
          <a:xfrm>
            <a:off x="11244263" y="5387975"/>
            <a:ext cx="211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82F1BDCD-6F90-45A5-A649-A1661DCAD07D}" type="datetime'''''''''''''''''''''2''''.''''''2'''">
              <a:rPr lang="en-US" altLang="en-US" sz="1200" smtClean="0">
                <a:sym typeface="+mn-lt"/>
              </a:rPr>
              <a:pPr marL="0" indent="0" algn="ctr">
                <a:lnSpc>
                  <a:spcPct val="100000"/>
                </a:lnSpc>
                <a:spcBef>
                  <a:spcPct val="0"/>
                </a:spcBef>
                <a:spcAft>
                  <a:spcPct val="0"/>
                </a:spcAft>
                <a:buNone/>
              </a:pPr>
              <a:t>2.2</a:t>
            </a:fld>
            <a:endParaRPr lang="en-US" sz="1200" dirty="0">
              <a:sym typeface="+mn-lt"/>
            </a:endParaRPr>
          </a:p>
        </p:txBody>
      </p:sp>
      <p:sp>
        <p:nvSpPr>
          <p:cNvPr id="151" name="Text Placeholder 20">
            <a:extLst>
              <a:ext uri="{FF2B5EF4-FFF2-40B4-BE49-F238E27FC236}">
                <a16:creationId xmlns:a16="http://schemas.microsoft.com/office/drawing/2014/main" id="{B6E676D5-73DB-4A01-B030-87602A93F2ED}"/>
              </a:ext>
            </a:extLst>
          </p:cNvPr>
          <p:cNvSpPr>
            <a:spLocks noGrp="1"/>
          </p:cNvSpPr>
          <p:nvPr>
            <p:custDataLst>
              <p:tags r:id="rId24"/>
            </p:custDataLst>
          </p:nvPr>
        </p:nvSpPr>
        <p:spPr bwMode="gray">
          <a:xfrm>
            <a:off x="6643689" y="2338388"/>
            <a:ext cx="43497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B655A6CD-3D8C-49C4-8438-239A62B3EBFE}" type="datetime'''''''+''1''''''''.''0''''''''''''%'''''">
              <a:rPr lang="en-US" altLang="en-US" sz="1200" smtClean="0">
                <a:sym typeface="+mn-lt"/>
              </a:rPr>
              <a:pPr marL="0" indent="0" algn="r">
                <a:lnSpc>
                  <a:spcPct val="100000"/>
                </a:lnSpc>
                <a:spcBef>
                  <a:spcPct val="0"/>
                </a:spcBef>
                <a:spcAft>
                  <a:spcPct val="0"/>
                </a:spcAft>
                <a:buNone/>
              </a:pPr>
              <a:t>+1.0%</a:t>
            </a:fld>
            <a:endParaRPr lang="en-US" sz="1200" dirty="0">
              <a:sym typeface="+mn-lt"/>
            </a:endParaRPr>
          </a:p>
        </p:txBody>
      </p:sp>
      <p:sp>
        <p:nvSpPr>
          <p:cNvPr id="144" name="Text Placeholder 20">
            <a:extLst>
              <a:ext uri="{FF2B5EF4-FFF2-40B4-BE49-F238E27FC236}">
                <a16:creationId xmlns:a16="http://schemas.microsoft.com/office/drawing/2014/main" id="{B6E676D5-73DB-4A01-B030-87602A93F2ED}"/>
              </a:ext>
            </a:extLst>
          </p:cNvPr>
          <p:cNvSpPr>
            <a:spLocks noGrp="1"/>
          </p:cNvSpPr>
          <p:nvPr>
            <p:custDataLst>
              <p:tags r:id="rId25"/>
            </p:custDataLst>
          </p:nvPr>
        </p:nvSpPr>
        <p:spPr bwMode="gray">
          <a:xfrm>
            <a:off x="6681789" y="4560888"/>
            <a:ext cx="39687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05D4A0DF-CB1B-4B9E-BE6E-CEEBAC2DA4E7}" type="datetime'''''-''''''''''''0''''''''.''''''''''4%'">
              <a:rPr lang="en-US" altLang="en-US" sz="1200" smtClean="0">
                <a:sym typeface="+mn-lt"/>
              </a:rPr>
              <a:pPr marL="0" indent="0" algn="r">
                <a:lnSpc>
                  <a:spcPct val="100000"/>
                </a:lnSpc>
                <a:spcBef>
                  <a:spcPct val="0"/>
                </a:spcBef>
                <a:spcAft>
                  <a:spcPct val="0"/>
                </a:spcAft>
                <a:buNone/>
              </a:pPr>
              <a:t>-0.4%</a:t>
            </a:fld>
            <a:endParaRPr lang="en-US" sz="1200" dirty="0">
              <a:sym typeface="+mn-lt"/>
            </a:endParaRPr>
          </a:p>
        </p:txBody>
      </p:sp>
      <p:sp>
        <p:nvSpPr>
          <p:cNvPr id="142" name="Text Placeholder 20">
            <a:extLst>
              <a:ext uri="{FF2B5EF4-FFF2-40B4-BE49-F238E27FC236}">
                <a16:creationId xmlns:a16="http://schemas.microsoft.com/office/drawing/2014/main" id="{B6E676D5-73DB-4A01-B030-87602A93F2ED}"/>
              </a:ext>
            </a:extLst>
          </p:cNvPr>
          <p:cNvSpPr>
            <a:spLocks noGrp="1"/>
          </p:cNvSpPr>
          <p:nvPr>
            <p:custDataLst>
              <p:tags r:id="rId26"/>
            </p:custDataLst>
          </p:nvPr>
        </p:nvSpPr>
        <p:spPr bwMode="gray">
          <a:xfrm>
            <a:off x="6681789" y="5195888"/>
            <a:ext cx="39687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70BBE713-A621-46D5-A805-B6523F2D21C7}" type="datetime'-''0''''''.''8''''''''''''''''''''''''''''''''''%'''''''''''''">
              <a:rPr lang="en-US" altLang="en-US" sz="1200" smtClean="0">
                <a:sym typeface="+mn-lt"/>
              </a:rPr>
              <a:pPr marL="0" indent="0" algn="r">
                <a:lnSpc>
                  <a:spcPct val="100000"/>
                </a:lnSpc>
                <a:spcBef>
                  <a:spcPct val="0"/>
                </a:spcBef>
                <a:spcAft>
                  <a:spcPct val="0"/>
                </a:spcAft>
                <a:buNone/>
              </a:pPr>
              <a:t>-0.8%</a:t>
            </a:fld>
            <a:endParaRPr lang="en-US" sz="1200" dirty="0">
              <a:sym typeface="+mn-lt"/>
            </a:endParaRPr>
          </a:p>
        </p:txBody>
      </p:sp>
      <p:sp>
        <p:nvSpPr>
          <p:cNvPr id="143" name="Text Placeholder 20">
            <a:extLst>
              <a:ext uri="{FF2B5EF4-FFF2-40B4-BE49-F238E27FC236}">
                <a16:creationId xmlns:a16="http://schemas.microsoft.com/office/drawing/2014/main" id="{B6E676D5-73DB-4A01-B030-87602A93F2ED}"/>
              </a:ext>
            </a:extLst>
          </p:cNvPr>
          <p:cNvSpPr>
            <a:spLocks noGrp="1"/>
          </p:cNvSpPr>
          <p:nvPr>
            <p:custDataLst>
              <p:tags r:id="rId27"/>
            </p:custDataLst>
          </p:nvPr>
        </p:nvSpPr>
        <p:spPr bwMode="gray">
          <a:xfrm>
            <a:off x="6681789" y="4878388"/>
            <a:ext cx="39687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142A3C69-90C7-4EC2-BB19-D487D0A8D7D4}" type="datetime'''''''-''''''''''''''''''''''''''''0''''''.''''''''''6''%'">
              <a:rPr lang="en-US" altLang="en-US" sz="1200" smtClean="0">
                <a:sym typeface="+mn-lt"/>
              </a:rPr>
              <a:pPr marL="0" indent="0" algn="r">
                <a:lnSpc>
                  <a:spcPct val="100000"/>
                </a:lnSpc>
                <a:spcBef>
                  <a:spcPct val="0"/>
                </a:spcBef>
                <a:spcAft>
                  <a:spcPct val="0"/>
                </a:spcAft>
                <a:buNone/>
              </a:pPr>
              <a:t>-0.6%</a:t>
            </a:fld>
            <a:endParaRPr lang="en-US" sz="1200" dirty="0">
              <a:sym typeface="+mn-lt"/>
            </a:endParaRPr>
          </a:p>
        </p:txBody>
      </p:sp>
      <p:cxnSp>
        <p:nvCxnSpPr>
          <p:cNvPr id="153" name="Straight Connector 152">
            <a:extLst>
              <a:ext uri="{FF2B5EF4-FFF2-40B4-BE49-F238E27FC236}">
                <a16:creationId xmlns:a16="http://schemas.microsoft.com/office/drawing/2014/main" id="{660CA0EA-5139-4CC2-ABE2-C5789C7720D3}"/>
              </a:ext>
            </a:extLst>
          </p:cNvPr>
          <p:cNvCxnSpPr/>
          <p:nvPr>
            <p:custDataLst>
              <p:tags r:id="rId28"/>
            </p:custDataLst>
          </p:nvPr>
        </p:nvCxnSpPr>
        <p:spPr bwMode="auto">
          <a:xfrm>
            <a:off x="7231063" y="4016375"/>
            <a:ext cx="4492625"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6A0598C-4B18-4EB8-9B37-DF88734A47B0}"/>
              </a:ext>
            </a:extLst>
          </p:cNvPr>
          <p:cNvCxnSpPr/>
          <p:nvPr>
            <p:custDataLst>
              <p:tags r:id="rId29"/>
            </p:custDataLst>
          </p:nvPr>
        </p:nvCxnSpPr>
        <p:spPr bwMode="auto">
          <a:xfrm flipH="1" flipV="1">
            <a:off x="10472737" y="3186113"/>
            <a:ext cx="222250" cy="538163"/>
          </a:xfrm>
          <a:prstGeom prst="line">
            <a:avLst/>
          </a:prstGeom>
          <a:ln w="63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FF990BAD-3BE1-4F57-BD4B-0459D723D09D}"/>
              </a:ext>
            </a:extLst>
          </p:cNvPr>
          <p:cNvCxnSpPr/>
          <p:nvPr>
            <p:custDataLst>
              <p:tags r:id="rId30"/>
            </p:custDataLst>
          </p:nvPr>
        </p:nvCxnSpPr>
        <p:spPr bwMode="auto">
          <a:xfrm flipV="1">
            <a:off x="11391901" y="3221038"/>
            <a:ext cx="17463" cy="730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54EDD0-2A74-4A63-A3B4-FC5C0D9EA669}"/>
              </a:ext>
            </a:extLst>
          </p:cNvPr>
          <p:cNvCxnSpPr/>
          <p:nvPr>
            <p:custDataLst>
              <p:tags r:id="rId31"/>
            </p:custDataLst>
          </p:nvPr>
        </p:nvCxnSpPr>
        <p:spPr bwMode="auto">
          <a:xfrm flipH="1" flipV="1">
            <a:off x="10194925" y="3430588"/>
            <a:ext cx="74613" cy="1111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91E921-EC33-4216-A45D-0DB482BE22FD}"/>
              </a:ext>
            </a:extLst>
          </p:cNvPr>
          <p:cNvCxnSpPr/>
          <p:nvPr>
            <p:custDataLst>
              <p:tags r:id="rId32"/>
            </p:custDataLst>
          </p:nvPr>
        </p:nvCxnSpPr>
        <p:spPr bwMode="auto">
          <a:xfrm flipV="1">
            <a:off x="10914063" y="2986088"/>
            <a:ext cx="0" cy="125412"/>
          </a:xfrm>
          <a:prstGeom prst="line">
            <a:avLst/>
          </a:prstGeom>
          <a:ln w="63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Text Placeholder 20">
            <a:extLst>
              <a:ext uri="{FF2B5EF4-FFF2-40B4-BE49-F238E27FC236}">
                <a16:creationId xmlns:a16="http://schemas.microsoft.com/office/drawing/2014/main" id="{B6E676D5-73DB-4A01-B030-87602A93F2ED}"/>
              </a:ext>
            </a:extLst>
          </p:cNvPr>
          <p:cNvSpPr>
            <a:spLocks noGrp="1"/>
          </p:cNvSpPr>
          <p:nvPr>
            <p:custDataLst>
              <p:tags r:id="rId33"/>
            </p:custDataLst>
          </p:nvPr>
        </p:nvSpPr>
        <p:spPr bwMode="gray">
          <a:xfrm>
            <a:off x="8629650" y="2644775"/>
            <a:ext cx="625475"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4E5D4584-19BB-493D-8028-E9EAA425AE61}" type="datetime'''''S''l''''''o''''''''v''''''e''n''''''''''''''''i''''''''a'">
              <a:rPr lang="en-US" altLang="en-US" sz="1200" smtClean="0">
                <a:sym typeface="+mn-lt"/>
              </a:rPr>
              <a:pPr/>
              <a:t>Slovenia</a:t>
            </a:fld>
            <a:endParaRPr lang="en-US" sz="1200" dirty="0">
              <a:sym typeface="+mn-lt"/>
            </a:endParaRPr>
          </a:p>
        </p:txBody>
      </p:sp>
      <p:sp useBgFill="1">
        <p:nvSpPr>
          <p:cNvPr id="112" name="Text Placeholder 20">
            <a:extLst>
              <a:ext uri="{FF2B5EF4-FFF2-40B4-BE49-F238E27FC236}">
                <a16:creationId xmlns:a16="http://schemas.microsoft.com/office/drawing/2014/main" id="{B6E676D5-73DB-4A01-B030-87602A93F2ED}"/>
              </a:ext>
            </a:extLst>
          </p:cNvPr>
          <p:cNvSpPr>
            <a:spLocks noGrp="1"/>
          </p:cNvSpPr>
          <p:nvPr>
            <p:custDataLst>
              <p:tags r:id="rId34"/>
            </p:custDataLst>
          </p:nvPr>
        </p:nvSpPr>
        <p:spPr bwMode="gray">
          <a:xfrm>
            <a:off x="9445625" y="3903663"/>
            <a:ext cx="600075" cy="182563"/>
          </a:xfrm>
          <a:prstGeom prst="rect">
            <a:avLst/>
          </a:prstGeom>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0B95B84-BAFD-4E8E-AA49-DA5A5BF7E479}" type="datetime'''''''''''B''''u''''''''''''''''''''lg''''''a''''''r''''i''a'">
              <a:rPr lang="en-US" altLang="en-US" sz="1200" smtClean="0">
                <a:sym typeface="+mn-lt"/>
              </a:rPr>
              <a:pPr/>
              <a:t>Bulgaria</a:t>
            </a:fld>
            <a:endParaRPr lang="en-US" sz="1200" dirty="0">
              <a:sym typeface="+mn-lt"/>
            </a:endParaRPr>
          </a:p>
        </p:txBody>
      </p:sp>
      <p:sp>
        <p:nvSpPr>
          <p:cNvPr id="74" name="Text Placeholder 20">
            <a:extLst>
              <a:ext uri="{FF2B5EF4-FFF2-40B4-BE49-F238E27FC236}">
                <a16:creationId xmlns:a16="http://schemas.microsoft.com/office/drawing/2014/main" id="{B6E676D5-73DB-4A01-B030-87602A93F2ED}"/>
              </a:ext>
            </a:extLst>
          </p:cNvPr>
          <p:cNvSpPr>
            <a:spLocks noGrp="1"/>
          </p:cNvSpPr>
          <p:nvPr>
            <p:custDataLst>
              <p:tags r:id="rId35"/>
            </p:custDataLst>
          </p:nvPr>
        </p:nvSpPr>
        <p:spPr bwMode="auto">
          <a:xfrm>
            <a:off x="6338888" y="3216275"/>
            <a:ext cx="182563" cy="1282700"/>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821F9BA4-7368-4515-95ED-87DEC55390D0}" type="datetime'Mo''''rt''''ali''''''t''y'' 7Y'''''' C''''''''''A''G''R'">
              <a:rPr lang="en-US" altLang="en-US" sz="1200" smtClean="0"/>
              <a:pPr marL="0" indent="0" algn="ctr">
                <a:lnSpc>
                  <a:spcPct val="100000"/>
                </a:lnSpc>
                <a:spcBef>
                  <a:spcPct val="0"/>
                </a:spcBef>
                <a:spcAft>
                  <a:spcPct val="0"/>
                </a:spcAft>
                <a:buNone/>
              </a:pPr>
              <a:t>Mortality 7Y CAGR</a:t>
            </a:fld>
            <a:endParaRPr lang="en-US" sz="1200" dirty="0">
              <a:sym typeface="+mn-lt"/>
            </a:endParaRPr>
          </a:p>
        </p:txBody>
      </p:sp>
      <p:sp>
        <p:nvSpPr>
          <p:cNvPr id="114" name="Text Placeholder 20">
            <a:extLst>
              <a:ext uri="{FF2B5EF4-FFF2-40B4-BE49-F238E27FC236}">
                <a16:creationId xmlns:a16="http://schemas.microsoft.com/office/drawing/2014/main" id="{B6E676D5-73DB-4A01-B030-87602A93F2ED}"/>
              </a:ext>
            </a:extLst>
          </p:cNvPr>
          <p:cNvSpPr>
            <a:spLocks noGrp="1"/>
          </p:cNvSpPr>
          <p:nvPr>
            <p:custDataLst>
              <p:tags r:id="rId36"/>
            </p:custDataLst>
          </p:nvPr>
        </p:nvSpPr>
        <p:spPr bwMode="gray">
          <a:xfrm>
            <a:off x="10072688" y="3541713"/>
            <a:ext cx="515938"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ECA9767-3289-4C08-B070-0FD0D0367D97}" type="datetime'''''''Po''''''''l''''''''a''''''n''''''d'''''''''''''''''">
              <a:rPr lang="en-US" altLang="en-US" sz="1200" smtClean="0">
                <a:sym typeface="+mn-lt"/>
              </a:rPr>
              <a:pPr marL="0" indent="0">
                <a:lnSpc>
                  <a:spcPct val="100000"/>
                </a:lnSpc>
                <a:spcBef>
                  <a:spcPct val="0"/>
                </a:spcBef>
                <a:spcAft>
                  <a:spcPct val="0"/>
                </a:spcAft>
                <a:buNone/>
              </a:pPr>
              <a:t>Poland</a:t>
            </a:fld>
            <a:endParaRPr lang="en-US" sz="1200" dirty="0">
              <a:sym typeface="+mn-lt"/>
            </a:endParaRPr>
          </a:p>
        </p:txBody>
      </p:sp>
      <p:sp>
        <p:nvSpPr>
          <p:cNvPr id="77" name="Text Placeholder 20">
            <a:extLst>
              <a:ext uri="{FF2B5EF4-FFF2-40B4-BE49-F238E27FC236}">
                <a16:creationId xmlns:a16="http://schemas.microsoft.com/office/drawing/2014/main" id="{B6E676D5-73DB-4A01-B030-87602A93F2ED}"/>
              </a:ext>
            </a:extLst>
          </p:cNvPr>
          <p:cNvSpPr>
            <a:spLocks noGrp="1"/>
          </p:cNvSpPr>
          <p:nvPr>
            <p:custDataLst>
              <p:tags r:id="rId37"/>
            </p:custDataLst>
          </p:nvPr>
        </p:nvSpPr>
        <p:spPr bwMode="gray">
          <a:xfrm>
            <a:off x="11033125" y="3294063"/>
            <a:ext cx="669925"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C934A1F3-E378-4204-837C-ACAF1CE2B5D3}" type="datetime'''''G''e''rm''''''''''''''''''''''a''''n''y'''''">
              <a:rPr lang="en-US" altLang="en-US" sz="1200" smtClean="0">
                <a:sym typeface="+mn-lt"/>
              </a:rPr>
              <a:pPr/>
              <a:t>Germany</a:t>
            </a:fld>
            <a:endParaRPr lang="en-US" sz="1200" dirty="0">
              <a:sym typeface="+mn-lt"/>
            </a:endParaRPr>
          </a:p>
        </p:txBody>
      </p:sp>
      <p:sp>
        <p:nvSpPr>
          <p:cNvPr id="73" name="Text Placeholder 20">
            <a:extLst>
              <a:ext uri="{FF2B5EF4-FFF2-40B4-BE49-F238E27FC236}">
                <a16:creationId xmlns:a16="http://schemas.microsoft.com/office/drawing/2014/main" id="{B6E676D5-73DB-4A01-B030-87602A93F2ED}"/>
              </a:ext>
            </a:extLst>
          </p:cNvPr>
          <p:cNvSpPr>
            <a:spLocks noGrp="1"/>
          </p:cNvSpPr>
          <p:nvPr>
            <p:custDataLst>
              <p:tags r:id="rId38"/>
            </p:custDataLst>
          </p:nvPr>
        </p:nvSpPr>
        <p:spPr bwMode="auto">
          <a:xfrm>
            <a:off x="8799513" y="5692775"/>
            <a:ext cx="13573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2AF7831C-6B72-4E11-BD91-743CE3C8F3B2}" type="datetime'''I''''n''cide''''n''ce'' ''''7Y ''''C''A''''''GR'''">
              <a:rPr lang="en-US" altLang="en-US" sz="1200" smtClean="0"/>
              <a:pPr/>
              <a:t>Incidence 7Y CAGR</a:t>
            </a:fld>
            <a:endParaRPr lang="en-US" sz="1200" dirty="0">
              <a:sym typeface="+mn-lt"/>
            </a:endParaRPr>
          </a:p>
        </p:txBody>
      </p:sp>
      <p:sp useBgFill="1">
        <p:nvSpPr>
          <p:cNvPr id="113" name="Text Placeholder 20">
            <a:extLst>
              <a:ext uri="{FF2B5EF4-FFF2-40B4-BE49-F238E27FC236}">
                <a16:creationId xmlns:a16="http://schemas.microsoft.com/office/drawing/2014/main" id="{B6E676D5-73DB-4A01-B030-87602A93F2ED}"/>
              </a:ext>
            </a:extLst>
          </p:cNvPr>
          <p:cNvSpPr>
            <a:spLocks noGrp="1"/>
          </p:cNvSpPr>
          <p:nvPr>
            <p:custDataLst>
              <p:tags r:id="rId39"/>
            </p:custDataLst>
          </p:nvPr>
        </p:nvSpPr>
        <p:spPr bwMode="gray">
          <a:xfrm>
            <a:off x="9050338" y="2941638"/>
            <a:ext cx="650875" cy="182563"/>
          </a:xfrm>
          <a:prstGeom prst="rect">
            <a:avLst/>
          </a:prstGeom>
        </p:spPr>
        <p:txBody>
          <a:bodyPr vert="horz" wrap="none" lIns="22225" tIns="0" rIns="22225"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4FFD645-5EFD-40F9-A7A5-5CC5532F4248}" type="datetime'Ro''''''''''m''''''''''a''''''''''n''''''''''''ia'''''''''''">
              <a:rPr lang="en-US" altLang="en-US" sz="1200" smtClean="0">
                <a:sym typeface="+mn-lt"/>
              </a:rPr>
              <a:pPr/>
              <a:t>Romania</a:t>
            </a:fld>
            <a:endParaRPr lang="en-US" sz="1200" dirty="0">
              <a:sym typeface="+mn-lt"/>
            </a:endParaRPr>
          </a:p>
        </p:txBody>
      </p:sp>
      <p:sp>
        <p:nvSpPr>
          <p:cNvPr id="111" name="Text Placeholder 20">
            <a:extLst>
              <a:ext uri="{FF2B5EF4-FFF2-40B4-BE49-F238E27FC236}">
                <a16:creationId xmlns:a16="http://schemas.microsoft.com/office/drawing/2014/main" id="{B6E676D5-73DB-4A01-B030-87602A93F2ED}"/>
              </a:ext>
            </a:extLst>
          </p:cNvPr>
          <p:cNvSpPr>
            <a:spLocks noGrp="1"/>
          </p:cNvSpPr>
          <p:nvPr>
            <p:custDataLst>
              <p:tags r:id="rId40"/>
            </p:custDataLst>
          </p:nvPr>
        </p:nvSpPr>
        <p:spPr bwMode="gray">
          <a:xfrm>
            <a:off x="7275513" y="4222750"/>
            <a:ext cx="617538"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98DDBE8F-0AFD-4007-87A3-9933F8760B84}" type="datetime'''''''''''H''''u''''''n''''''g''''ary'''">
              <a:rPr lang="en-US" altLang="en-US" sz="1200" smtClean="0">
                <a:solidFill>
                  <a:schemeClr val="bg1"/>
                </a:solidFill>
                <a:sym typeface="+mn-lt"/>
              </a:rPr>
              <a:pPr marL="0" indent="0" algn="ctr">
                <a:lnSpc>
                  <a:spcPct val="100000"/>
                </a:lnSpc>
                <a:spcBef>
                  <a:spcPct val="0"/>
                </a:spcBef>
                <a:spcAft>
                  <a:spcPct val="0"/>
                </a:spcAft>
                <a:buNone/>
              </a:pPr>
              <a:t>Hungary</a:t>
            </a:fld>
            <a:endParaRPr lang="en-US" sz="1200" dirty="0">
              <a:solidFill>
                <a:schemeClr val="bg1"/>
              </a:solidFill>
              <a:sym typeface="+mn-lt"/>
            </a:endParaRPr>
          </a:p>
        </p:txBody>
      </p:sp>
      <p:sp>
        <p:nvSpPr>
          <p:cNvPr id="78" name="Text Placeholder 20">
            <a:extLst>
              <a:ext uri="{FF2B5EF4-FFF2-40B4-BE49-F238E27FC236}">
                <a16:creationId xmlns:a16="http://schemas.microsoft.com/office/drawing/2014/main" id="{B6E676D5-73DB-4A01-B030-87602A93F2ED}"/>
              </a:ext>
            </a:extLst>
          </p:cNvPr>
          <p:cNvSpPr>
            <a:spLocks noGrp="1"/>
          </p:cNvSpPr>
          <p:nvPr>
            <p:custDataLst>
              <p:tags r:id="rId41"/>
            </p:custDataLst>
          </p:nvPr>
        </p:nvSpPr>
        <p:spPr bwMode="gray">
          <a:xfrm>
            <a:off x="8151813" y="2452688"/>
            <a:ext cx="1123950"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87B63FD-0B07-4814-A499-A58F1E77C1B6}" type="datetime'''''''''''U''n''''''ite''''''''d'''' ''''''K''''ing''d''''om'">
              <a:rPr lang="en-US" altLang="en-US" sz="1200" smtClean="0">
                <a:sym typeface="+mn-lt"/>
              </a:rPr>
              <a:pPr/>
              <a:t>United Kingdom</a:t>
            </a:fld>
            <a:endParaRPr lang="en-US" sz="1200" dirty="0">
              <a:sym typeface="+mn-lt"/>
            </a:endParaRPr>
          </a:p>
        </p:txBody>
      </p:sp>
      <p:sp>
        <p:nvSpPr>
          <p:cNvPr id="76" name="Text Placeholder 20">
            <a:extLst>
              <a:ext uri="{FF2B5EF4-FFF2-40B4-BE49-F238E27FC236}">
                <a16:creationId xmlns:a16="http://schemas.microsoft.com/office/drawing/2014/main" id="{B6E676D5-73DB-4A01-B030-87602A93F2ED}"/>
              </a:ext>
            </a:extLst>
          </p:cNvPr>
          <p:cNvSpPr>
            <a:spLocks noGrp="1"/>
          </p:cNvSpPr>
          <p:nvPr>
            <p:custDataLst>
              <p:tags r:id="rId42"/>
            </p:custDataLst>
          </p:nvPr>
        </p:nvSpPr>
        <p:spPr bwMode="gray">
          <a:xfrm>
            <a:off x="10301288" y="3724275"/>
            <a:ext cx="862013" cy="182563"/>
          </a:xfrm>
          <a:prstGeom prst="rect">
            <a:avLst/>
          </a:prstGeom>
          <a:noFill/>
          <a:extLst>
            <a:ext uri="{909E8E84-426E-40DD-AFC4-6F175D3DCCD1}">
              <a14:hiddenFill xmlns:a14="http://schemas.microsoft.com/office/drawing/2010/main">
                <a:solidFill>
                  <a:schemeClr val="accent2"/>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0C69D60B-3BAE-46DF-9BDF-0D0ACFC0991C}" type="datetime'''N''''''''e''''the''r''''''''l''''''a''n''d''s'">
              <a:rPr lang="en-US" altLang="en-US" sz="1200" smtClean="0">
                <a:sym typeface="+mn-lt"/>
              </a:rPr>
              <a:pPr/>
              <a:t>Netherlands</a:t>
            </a:fld>
            <a:endParaRPr lang="en-US" sz="1200" dirty="0">
              <a:sym typeface="+mn-lt"/>
            </a:endParaRPr>
          </a:p>
        </p:txBody>
      </p:sp>
      <p:sp>
        <p:nvSpPr>
          <p:cNvPr id="79" name="Text Placeholder 20">
            <a:extLst>
              <a:ext uri="{FF2B5EF4-FFF2-40B4-BE49-F238E27FC236}">
                <a16:creationId xmlns:a16="http://schemas.microsoft.com/office/drawing/2014/main" id="{B6E676D5-73DB-4A01-B030-87602A93F2ED}"/>
              </a:ext>
            </a:extLst>
          </p:cNvPr>
          <p:cNvSpPr>
            <a:spLocks noGrp="1"/>
          </p:cNvSpPr>
          <p:nvPr>
            <p:custDataLst>
              <p:tags r:id="rId43"/>
            </p:custDataLst>
          </p:nvPr>
        </p:nvSpPr>
        <p:spPr bwMode="gray">
          <a:xfrm>
            <a:off x="8391525" y="3492500"/>
            <a:ext cx="517525"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3FD81F3D-82B8-49C3-8641-DA8D2EC67421}" type="datetime'''''''''''''''F''''r''a''''''nc''''''''''''''''e'">
              <a:rPr lang="en-US" altLang="en-US" sz="1200" smtClean="0">
                <a:solidFill>
                  <a:schemeClr val="bg1"/>
                </a:solidFill>
                <a:sym typeface="+mn-lt"/>
              </a:rPr>
              <a:pPr marL="0" indent="0" algn="ctr">
                <a:lnSpc>
                  <a:spcPct val="100000"/>
                </a:lnSpc>
                <a:spcBef>
                  <a:spcPct val="0"/>
                </a:spcBef>
                <a:spcAft>
                  <a:spcPct val="0"/>
                </a:spcAft>
                <a:buNone/>
              </a:pPr>
              <a:t>France</a:t>
            </a:fld>
            <a:endParaRPr lang="en-US" sz="1200" dirty="0">
              <a:solidFill>
                <a:schemeClr val="bg1"/>
              </a:solidFill>
              <a:sym typeface="+mn-lt"/>
            </a:endParaRPr>
          </a:p>
        </p:txBody>
      </p:sp>
      <p:sp>
        <p:nvSpPr>
          <p:cNvPr id="105" name="Text Placeholder 20">
            <a:extLst>
              <a:ext uri="{FF2B5EF4-FFF2-40B4-BE49-F238E27FC236}">
                <a16:creationId xmlns:a16="http://schemas.microsoft.com/office/drawing/2014/main" id="{B6E676D5-73DB-4A01-B030-87602A93F2ED}"/>
              </a:ext>
            </a:extLst>
          </p:cNvPr>
          <p:cNvSpPr>
            <a:spLocks noGrp="1"/>
          </p:cNvSpPr>
          <p:nvPr>
            <p:custDataLst>
              <p:tags r:id="rId44"/>
            </p:custDataLst>
          </p:nvPr>
        </p:nvSpPr>
        <p:spPr bwMode="gray">
          <a:xfrm>
            <a:off x="9923463" y="3141663"/>
            <a:ext cx="517525"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AC2826EB-3F67-43BA-9B20-93B8115D3EB0}" type="datetime'''''''''''''''''''''''A''us''''''''''''''t''''r''i''a'''">
              <a:rPr lang="en-US" altLang="en-US" sz="1200" smtClean="0">
                <a:solidFill>
                  <a:schemeClr val="bg1"/>
                </a:solidFill>
                <a:sym typeface="+mn-lt"/>
              </a:rPr>
              <a:pPr marL="0" indent="0" algn="ctr">
                <a:lnSpc>
                  <a:spcPct val="100000"/>
                </a:lnSpc>
                <a:spcBef>
                  <a:spcPct val="0"/>
                </a:spcBef>
                <a:spcAft>
                  <a:spcPct val="0"/>
                </a:spcAft>
                <a:buNone/>
              </a:pPr>
              <a:t>Austria</a:t>
            </a:fld>
            <a:endParaRPr lang="en-US" sz="1200" dirty="0">
              <a:solidFill>
                <a:schemeClr val="bg1"/>
              </a:solidFill>
              <a:sym typeface="+mn-lt"/>
            </a:endParaRPr>
          </a:p>
        </p:txBody>
      </p:sp>
      <p:sp>
        <p:nvSpPr>
          <p:cNvPr id="110" name="Text Placeholder 20">
            <a:extLst>
              <a:ext uri="{FF2B5EF4-FFF2-40B4-BE49-F238E27FC236}">
                <a16:creationId xmlns:a16="http://schemas.microsoft.com/office/drawing/2014/main" id="{B6E676D5-73DB-4A01-B030-87602A93F2ED}"/>
              </a:ext>
            </a:extLst>
          </p:cNvPr>
          <p:cNvSpPr>
            <a:spLocks noGrp="1"/>
          </p:cNvSpPr>
          <p:nvPr>
            <p:custDataLst>
              <p:tags r:id="rId45"/>
            </p:custDataLst>
          </p:nvPr>
        </p:nvSpPr>
        <p:spPr bwMode="gray">
          <a:xfrm>
            <a:off x="9088438" y="4924425"/>
            <a:ext cx="592138"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C7F41DAA-0211-4473-BAA5-D815B13C6DC4}" type="datetime'''C''''''''z''''e''''''c''h''i''''''''a'''''''''">
              <a:rPr lang="en-US" altLang="en-US" sz="1200" smtClean="0"/>
              <a:pPr marL="0" indent="0">
                <a:lnSpc>
                  <a:spcPct val="100000"/>
                </a:lnSpc>
                <a:spcBef>
                  <a:spcPct val="0"/>
                </a:spcBef>
                <a:spcAft>
                  <a:spcPct val="0"/>
                </a:spcAft>
                <a:buNone/>
              </a:pPr>
              <a:t>Czechia</a:t>
            </a:fld>
            <a:endParaRPr lang="en-US" sz="1200" dirty="0">
              <a:sym typeface="+mn-lt"/>
            </a:endParaRPr>
          </a:p>
        </p:txBody>
      </p:sp>
      <p:sp>
        <p:nvSpPr>
          <p:cNvPr id="115" name="Text Placeholder 20">
            <a:extLst>
              <a:ext uri="{FF2B5EF4-FFF2-40B4-BE49-F238E27FC236}">
                <a16:creationId xmlns:a16="http://schemas.microsoft.com/office/drawing/2014/main" id="{B6E676D5-73DB-4A01-B030-87602A93F2ED}"/>
              </a:ext>
            </a:extLst>
          </p:cNvPr>
          <p:cNvSpPr>
            <a:spLocks noGrp="1"/>
          </p:cNvSpPr>
          <p:nvPr>
            <p:custDataLst>
              <p:tags r:id="rId46"/>
            </p:custDataLst>
          </p:nvPr>
        </p:nvSpPr>
        <p:spPr bwMode="gray">
          <a:xfrm>
            <a:off x="10606088" y="3111500"/>
            <a:ext cx="617538"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C9B12012-A2D7-4A5C-83DC-4414ED4E21A8}" type="datetime'''''''''''''''S''l''''''''''''o''''v''''''a''''k''i''''a'">
              <a:rPr lang="en-US" altLang="en-US" sz="1200" smtClean="0">
                <a:sym typeface="+mn-lt"/>
              </a:rPr>
              <a:pPr/>
              <a:t>Slovakia</a:t>
            </a:fld>
            <a:endParaRPr lang="en-US" sz="1200" dirty="0">
              <a:sym typeface="+mn-lt"/>
            </a:endParaRPr>
          </a:p>
        </p:txBody>
      </p:sp>
      <p:graphicFrame>
        <p:nvGraphicFramePr>
          <p:cNvPr id="159" name="Chart 158">
            <a:extLst>
              <a:ext uri="{FF2B5EF4-FFF2-40B4-BE49-F238E27FC236}">
                <a16:creationId xmlns:a16="http://schemas.microsoft.com/office/drawing/2014/main" id="{93298AE6-1FAA-477F-9C71-966D4634539F}"/>
              </a:ext>
            </a:extLst>
          </p:cNvPr>
          <p:cNvGraphicFramePr/>
          <p:nvPr>
            <p:custDataLst>
              <p:tags r:id="rId47"/>
            </p:custDataLst>
            <p:extLst>
              <p:ext uri="{D42A27DB-BD31-4B8C-83A1-F6EECF244321}">
                <p14:modId xmlns:p14="http://schemas.microsoft.com/office/powerpoint/2010/main" val="2010314552"/>
              </p:ext>
            </p:extLst>
          </p:nvPr>
        </p:nvGraphicFramePr>
        <p:xfrm>
          <a:off x="1214438" y="2457450"/>
          <a:ext cx="2000250" cy="3743325"/>
        </p:xfrm>
        <a:graphic>
          <a:graphicData uri="http://schemas.openxmlformats.org/drawingml/2006/chart">
            <c:chart xmlns:c="http://schemas.openxmlformats.org/drawingml/2006/chart" xmlns:r="http://schemas.openxmlformats.org/officeDocument/2006/relationships" r:id="rId128"/>
          </a:graphicData>
        </a:graphic>
      </p:graphicFrame>
      <p:cxnSp>
        <p:nvCxnSpPr>
          <p:cNvPr id="377" name="Straight Connector 376">
            <a:extLst>
              <a:ext uri="{FF2B5EF4-FFF2-40B4-BE49-F238E27FC236}">
                <a16:creationId xmlns:a16="http://schemas.microsoft.com/office/drawing/2014/main" id="{1EB5448C-45DC-4F83-BDD2-BA51B4CB06A5}"/>
              </a:ext>
            </a:extLst>
          </p:cNvPr>
          <p:cNvCxnSpPr/>
          <p:nvPr>
            <p:custDataLst>
              <p:tags r:id="rId48"/>
            </p:custDataLst>
          </p:nvPr>
        </p:nvCxnSpPr>
        <p:spPr bwMode="gray">
          <a:xfrm>
            <a:off x="2427288" y="5464175"/>
            <a:ext cx="0" cy="114300"/>
          </a:xfrm>
          <a:prstGeom prst="line">
            <a:avLst/>
          </a:prstGeom>
          <a:ln w="6350">
            <a:solidFill>
              <a:srgbClr val="C30C3E"/>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A5B827DF-927E-4E39-ADDA-7A6443989DF2}"/>
              </a:ext>
            </a:extLst>
          </p:cNvPr>
          <p:cNvCxnSpPr/>
          <p:nvPr>
            <p:custDataLst>
              <p:tags r:id="rId49"/>
            </p:custDataLst>
          </p:nvPr>
        </p:nvCxnSpPr>
        <p:spPr bwMode="gray">
          <a:xfrm>
            <a:off x="2427288" y="2540000"/>
            <a:ext cx="0" cy="2741613"/>
          </a:xfrm>
          <a:prstGeom prst="line">
            <a:avLst/>
          </a:prstGeom>
          <a:ln w="6350">
            <a:solidFill>
              <a:srgbClr val="C30C3E"/>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47CDF4B4-AB3C-4D39-8394-F620234653C5}"/>
              </a:ext>
            </a:extLst>
          </p:cNvPr>
          <p:cNvCxnSpPr/>
          <p:nvPr>
            <p:custDataLst>
              <p:tags r:id="rId50"/>
            </p:custDataLst>
          </p:nvPr>
        </p:nvCxnSpPr>
        <p:spPr bwMode="gray">
          <a:xfrm>
            <a:off x="2427288" y="5761038"/>
            <a:ext cx="0" cy="115888"/>
          </a:xfrm>
          <a:prstGeom prst="line">
            <a:avLst/>
          </a:prstGeom>
          <a:ln w="6350">
            <a:solidFill>
              <a:srgbClr val="C30C3E"/>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D0DFD8B-208B-4968-8137-5A801E025FB7}"/>
              </a:ext>
            </a:extLst>
          </p:cNvPr>
          <p:cNvCxnSpPr/>
          <p:nvPr>
            <p:custDataLst>
              <p:tags r:id="rId51"/>
            </p:custDataLst>
          </p:nvPr>
        </p:nvCxnSpPr>
        <p:spPr bwMode="gray">
          <a:xfrm>
            <a:off x="2427288" y="6059488"/>
            <a:ext cx="0" cy="58738"/>
          </a:xfrm>
          <a:prstGeom prst="line">
            <a:avLst/>
          </a:prstGeom>
          <a:ln w="6350">
            <a:solidFill>
              <a:srgbClr val="C30C3E"/>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183" name="Text Placeholder 20">
            <a:extLst>
              <a:ext uri="{FF2B5EF4-FFF2-40B4-BE49-F238E27FC236}">
                <a16:creationId xmlns:a16="http://schemas.microsoft.com/office/drawing/2014/main" id="{2481EAA8-8023-46A6-8F13-286E4BA9A27F}"/>
              </a:ext>
            </a:extLst>
          </p:cNvPr>
          <p:cNvSpPr>
            <a:spLocks noGrp="1"/>
          </p:cNvSpPr>
          <p:nvPr>
            <p:custDataLst>
              <p:tags r:id="rId52"/>
            </p:custDataLst>
          </p:nvPr>
        </p:nvSpPr>
        <p:spPr bwMode="auto">
          <a:xfrm>
            <a:off x="506413" y="3492500"/>
            <a:ext cx="10795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61D3A7B6-E6A1-49A3-9C07-3C6AF8FDF905}" type="datetime'''''U''ni''t''''''''e''''d K''''i''''''''''n''''gd''o''m'''">
              <a:rPr lang="en-US" altLang="en-US" sz="1200" smtClean="0">
                <a:sym typeface="+mn-lt"/>
              </a:rPr>
              <a:pPr/>
              <a:t>United Kingdom</a:t>
            </a:fld>
            <a:endParaRPr lang="en-US" sz="1200" dirty="0">
              <a:sym typeface="+mn-lt"/>
            </a:endParaRPr>
          </a:p>
        </p:txBody>
      </p:sp>
      <p:sp>
        <p:nvSpPr>
          <p:cNvPr id="162" name="Text Placeholder 20">
            <a:extLst>
              <a:ext uri="{FF2B5EF4-FFF2-40B4-BE49-F238E27FC236}">
                <a16:creationId xmlns:a16="http://schemas.microsoft.com/office/drawing/2014/main" id="{B6E676D5-73DB-4A01-B030-87602A93F2ED}"/>
              </a:ext>
            </a:extLst>
          </p:cNvPr>
          <p:cNvSpPr>
            <a:spLocks noGrp="1"/>
          </p:cNvSpPr>
          <p:nvPr>
            <p:custDataLst>
              <p:tags r:id="rId53"/>
            </p:custDataLst>
          </p:nvPr>
        </p:nvSpPr>
        <p:spPr bwMode="auto">
          <a:xfrm>
            <a:off x="960438" y="3194050"/>
            <a:ext cx="6254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DE9BD7F0-4E90-4496-8D21-243F7C82BD0B}" type="datetime'''''''''''G''''''''''''''''''''e''r''''''m''''''an''y'''">
              <a:rPr lang="en-US" altLang="en-US" sz="1200" smtClean="0">
                <a:sym typeface="+mn-lt"/>
              </a:rPr>
              <a:pPr/>
              <a:t>Germany</a:t>
            </a:fld>
            <a:endParaRPr lang="en-US" sz="1200" dirty="0">
              <a:sym typeface="+mn-lt"/>
            </a:endParaRPr>
          </a:p>
        </p:txBody>
      </p:sp>
      <p:sp>
        <p:nvSpPr>
          <p:cNvPr id="184" name="Text Placeholder 20">
            <a:extLst>
              <a:ext uri="{FF2B5EF4-FFF2-40B4-BE49-F238E27FC236}">
                <a16:creationId xmlns:a16="http://schemas.microsoft.com/office/drawing/2014/main" id="{118AF7F5-245E-4C66-ADB9-9CA1B88ABCBB}"/>
              </a:ext>
            </a:extLst>
          </p:cNvPr>
          <p:cNvSpPr>
            <a:spLocks noGrp="1"/>
          </p:cNvSpPr>
          <p:nvPr>
            <p:custDataLst>
              <p:tags r:id="rId54"/>
            </p:custDataLst>
          </p:nvPr>
        </p:nvSpPr>
        <p:spPr bwMode="auto">
          <a:xfrm>
            <a:off x="1012825" y="2597150"/>
            <a:ext cx="5730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A6D72C32-8134-40A2-BD88-4846748ACE23}" type="datetime'''S''''''l''''''''o''''''''''''''''v''ak''''i''''''''''a'''">
              <a:rPr lang="en-US" altLang="en-US" sz="1200" smtClean="0">
                <a:sym typeface="+mn-lt"/>
              </a:rPr>
              <a:pPr/>
              <a:t>Slovakia</a:t>
            </a:fld>
            <a:endParaRPr lang="en-US" sz="1200" dirty="0">
              <a:sym typeface="+mn-lt"/>
            </a:endParaRPr>
          </a:p>
        </p:txBody>
      </p:sp>
      <p:sp>
        <p:nvSpPr>
          <p:cNvPr id="172" name="Text Placeholder 20">
            <a:extLst>
              <a:ext uri="{FF2B5EF4-FFF2-40B4-BE49-F238E27FC236}">
                <a16:creationId xmlns:a16="http://schemas.microsoft.com/office/drawing/2014/main" id="{94222E77-2FD3-4DD4-87CD-0EB6BBC567B2}"/>
              </a:ext>
            </a:extLst>
          </p:cNvPr>
          <p:cNvSpPr>
            <a:spLocks noGrp="1"/>
          </p:cNvSpPr>
          <p:nvPr>
            <p:custDataLst>
              <p:tags r:id="rId55"/>
            </p:custDataLst>
          </p:nvPr>
        </p:nvSpPr>
        <p:spPr bwMode="auto">
          <a:xfrm>
            <a:off x="1004888" y="4386263"/>
            <a:ext cx="5810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89128B48-4936-474E-B3B2-4B7E8B203008}" type="datetime'S''''''lo''v''''''''''''''''''''''e''''''n''''''''''ia'''''''">
              <a:rPr lang="en-US" altLang="en-US" sz="1200" smtClean="0">
                <a:sym typeface="+mn-lt"/>
              </a:rPr>
              <a:pPr/>
              <a:t>Slovenia</a:t>
            </a:fld>
            <a:endParaRPr lang="en-US" sz="1200" dirty="0">
              <a:sym typeface="+mn-lt"/>
            </a:endParaRPr>
          </a:p>
        </p:txBody>
      </p:sp>
      <p:sp>
        <p:nvSpPr>
          <p:cNvPr id="170" name="Text Placeholder 20">
            <a:extLst>
              <a:ext uri="{FF2B5EF4-FFF2-40B4-BE49-F238E27FC236}">
                <a16:creationId xmlns:a16="http://schemas.microsoft.com/office/drawing/2014/main" id="{88C93789-F65A-4376-8DC2-E694057C5063}"/>
              </a:ext>
            </a:extLst>
          </p:cNvPr>
          <p:cNvSpPr>
            <a:spLocks noGrp="1"/>
          </p:cNvSpPr>
          <p:nvPr>
            <p:custDataLst>
              <p:tags r:id="rId56"/>
            </p:custDataLst>
          </p:nvPr>
        </p:nvSpPr>
        <p:spPr bwMode="auto">
          <a:xfrm>
            <a:off x="1112838" y="3789363"/>
            <a:ext cx="4730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74684A67-6D64-4E78-9D55-3BCC0B2C21DE}" type="datetime'''''''''''''''''''''''''''''''''''''''Fran''c''''''e'''''''''">
              <a:rPr lang="en-US" altLang="en-US" sz="1200" smtClean="0">
                <a:sym typeface="+mn-lt"/>
              </a:rPr>
              <a:pPr/>
              <a:t>France</a:t>
            </a:fld>
            <a:endParaRPr lang="en-US" sz="1200" dirty="0">
              <a:sym typeface="+mn-lt"/>
            </a:endParaRPr>
          </a:p>
        </p:txBody>
      </p:sp>
      <p:sp>
        <p:nvSpPr>
          <p:cNvPr id="161" name="Text Placeholder 20">
            <a:extLst>
              <a:ext uri="{FF2B5EF4-FFF2-40B4-BE49-F238E27FC236}">
                <a16:creationId xmlns:a16="http://schemas.microsoft.com/office/drawing/2014/main" id="{B6E676D5-73DB-4A01-B030-87602A93F2ED}"/>
              </a:ext>
            </a:extLst>
          </p:cNvPr>
          <p:cNvSpPr>
            <a:spLocks noGrp="1"/>
          </p:cNvSpPr>
          <p:nvPr>
            <p:custDataLst>
              <p:tags r:id="rId57"/>
            </p:custDataLst>
          </p:nvPr>
        </p:nvSpPr>
        <p:spPr bwMode="auto">
          <a:xfrm>
            <a:off x="768350" y="2895600"/>
            <a:ext cx="8175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6FFEA27D-DC8B-44B8-AB81-7DCBC338E20A}" type="datetime'''''''''N''e''''''t''''''''''''her''la''''''''n''''''''''''ds'">
              <a:rPr lang="en-US" altLang="en-US" sz="1200" smtClean="0">
                <a:sym typeface="+mn-lt"/>
              </a:rPr>
              <a:pPr/>
              <a:t>Netherlands</a:t>
            </a:fld>
            <a:endParaRPr lang="en-US" sz="1200" dirty="0">
              <a:sym typeface="+mn-lt"/>
            </a:endParaRPr>
          </a:p>
        </p:txBody>
      </p:sp>
      <p:sp>
        <p:nvSpPr>
          <p:cNvPr id="173" name="Text Placeholder 20">
            <a:extLst>
              <a:ext uri="{FF2B5EF4-FFF2-40B4-BE49-F238E27FC236}">
                <a16:creationId xmlns:a16="http://schemas.microsoft.com/office/drawing/2014/main" id="{8524E222-FE0F-4F0C-B018-90CF52FDCA33}"/>
              </a:ext>
            </a:extLst>
          </p:cNvPr>
          <p:cNvSpPr>
            <a:spLocks noGrp="1"/>
          </p:cNvSpPr>
          <p:nvPr>
            <p:custDataLst>
              <p:tags r:id="rId58"/>
            </p:custDataLst>
          </p:nvPr>
        </p:nvSpPr>
        <p:spPr bwMode="auto">
          <a:xfrm>
            <a:off x="1038225" y="4684713"/>
            <a:ext cx="5476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314733FB-660E-445C-82CC-0513E723A452}" type="datetime'''Cz''''''''''''''''''''ec''''hi''''''''''''''a'''''''''''''">
              <a:rPr lang="en-US" altLang="en-US" sz="1200" smtClean="0"/>
              <a:pPr marL="0" indent="0" algn="r">
                <a:lnSpc>
                  <a:spcPct val="100000"/>
                </a:lnSpc>
                <a:spcBef>
                  <a:spcPct val="0"/>
                </a:spcBef>
                <a:spcAft>
                  <a:spcPct val="0"/>
                </a:spcAft>
                <a:buNone/>
              </a:pPr>
              <a:t>Czechia</a:t>
            </a:fld>
            <a:endParaRPr lang="en-US" sz="1200" dirty="0">
              <a:sym typeface="+mn-lt"/>
            </a:endParaRPr>
          </a:p>
        </p:txBody>
      </p:sp>
      <p:sp>
        <p:nvSpPr>
          <p:cNvPr id="171" name="Text Placeholder 20">
            <a:extLst>
              <a:ext uri="{FF2B5EF4-FFF2-40B4-BE49-F238E27FC236}">
                <a16:creationId xmlns:a16="http://schemas.microsoft.com/office/drawing/2014/main" id="{3AF6E8FE-F22E-46A4-A012-7DD3A80F0AE9}"/>
              </a:ext>
            </a:extLst>
          </p:cNvPr>
          <p:cNvSpPr>
            <a:spLocks noGrp="1"/>
          </p:cNvSpPr>
          <p:nvPr>
            <p:custDataLst>
              <p:tags r:id="rId59"/>
            </p:custDataLst>
          </p:nvPr>
        </p:nvSpPr>
        <p:spPr bwMode="auto">
          <a:xfrm>
            <a:off x="1112838" y="4087813"/>
            <a:ext cx="4730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40396A3F-E9A9-4FA9-B86E-99D3BA601F9C}" type="datetime'''''''A''''''u''''''''''''s''t''''''''''''r''i''''a'''''''''">
              <a:rPr lang="en-US" altLang="en-US" sz="1200" smtClean="0">
                <a:sym typeface="+mn-lt"/>
              </a:rPr>
              <a:pPr/>
              <a:t>Austria</a:t>
            </a:fld>
            <a:endParaRPr lang="en-US" sz="1200" dirty="0">
              <a:sym typeface="+mn-lt"/>
            </a:endParaRPr>
          </a:p>
        </p:txBody>
      </p:sp>
      <p:sp>
        <p:nvSpPr>
          <p:cNvPr id="177" name="Text Placeholder 20">
            <a:extLst>
              <a:ext uri="{FF2B5EF4-FFF2-40B4-BE49-F238E27FC236}">
                <a16:creationId xmlns:a16="http://schemas.microsoft.com/office/drawing/2014/main" id="{F2BA38C2-7FBA-4D2F-ABAD-0F3C8ABF0A43}"/>
              </a:ext>
            </a:extLst>
          </p:cNvPr>
          <p:cNvSpPr>
            <a:spLocks noGrp="1"/>
          </p:cNvSpPr>
          <p:nvPr>
            <p:custDataLst>
              <p:tags r:id="rId60"/>
            </p:custDataLst>
          </p:nvPr>
        </p:nvSpPr>
        <p:spPr bwMode="auto">
          <a:xfrm>
            <a:off x="1114425" y="5876925"/>
            <a:ext cx="4714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A73AAAD0-4C11-40BB-BA6D-55E6C8B4E85A}" type="datetime'P''''''''''''''''o''''''''''''''''l''''''''''a''''''''''nd'">
              <a:rPr lang="en-US" altLang="en-US" sz="1200" smtClean="0">
                <a:sym typeface="+mn-lt"/>
              </a:rPr>
              <a:pPr/>
              <a:t>Poland</a:t>
            </a:fld>
            <a:endParaRPr lang="en-US" sz="1200" dirty="0">
              <a:sym typeface="+mn-lt"/>
            </a:endParaRPr>
          </a:p>
        </p:txBody>
      </p:sp>
      <p:sp>
        <p:nvSpPr>
          <p:cNvPr id="174" name="Text Placeholder 20">
            <a:extLst>
              <a:ext uri="{FF2B5EF4-FFF2-40B4-BE49-F238E27FC236}">
                <a16:creationId xmlns:a16="http://schemas.microsoft.com/office/drawing/2014/main" id="{79C634BA-7401-4F45-8D4C-09660105FE56}"/>
              </a:ext>
            </a:extLst>
          </p:cNvPr>
          <p:cNvSpPr>
            <a:spLocks noGrp="1"/>
          </p:cNvSpPr>
          <p:nvPr>
            <p:custDataLst>
              <p:tags r:id="rId61"/>
            </p:custDataLst>
          </p:nvPr>
        </p:nvSpPr>
        <p:spPr bwMode="auto">
          <a:xfrm>
            <a:off x="1012825" y="4983163"/>
            <a:ext cx="5730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086BD973-E1E5-4F1E-94E5-C0428119E8C5}" type="datetime'''H''''''''''''''''''ungary'''''''">
              <a:rPr lang="en-US" altLang="en-US" sz="1200" smtClean="0">
                <a:sym typeface="+mn-lt"/>
              </a:rPr>
              <a:pPr/>
              <a:t>Hungary</a:t>
            </a:fld>
            <a:endParaRPr lang="en-US" sz="1200" dirty="0">
              <a:sym typeface="+mn-lt"/>
            </a:endParaRPr>
          </a:p>
        </p:txBody>
      </p:sp>
      <p:sp>
        <p:nvSpPr>
          <p:cNvPr id="175" name="Text Placeholder 20">
            <a:extLst>
              <a:ext uri="{FF2B5EF4-FFF2-40B4-BE49-F238E27FC236}">
                <a16:creationId xmlns:a16="http://schemas.microsoft.com/office/drawing/2014/main" id="{5A0D8DFC-6371-4F79-8018-FCC8889D2F94}"/>
              </a:ext>
            </a:extLst>
          </p:cNvPr>
          <p:cNvSpPr>
            <a:spLocks noGrp="1"/>
          </p:cNvSpPr>
          <p:nvPr>
            <p:custDataLst>
              <p:tags r:id="rId62"/>
            </p:custDataLst>
          </p:nvPr>
        </p:nvSpPr>
        <p:spPr bwMode="auto">
          <a:xfrm>
            <a:off x="1030288" y="5281613"/>
            <a:ext cx="5556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EF00B915-47FE-48B4-955C-78F5531EA8E8}" type="datetime'''''''''''''''''''''Bul''''''''''''ga''''''''''''ri''''a'">
              <a:rPr lang="en-US" altLang="en-US" sz="1200" smtClean="0">
                <a:sym typeface="+mn-lt"/>
              </a:rPr>
              <a:pPr/>
              <a:t>Bulgaria</a:t>
            </a:fld>
            <a:endParaRPr lang="en-US" sz="1200" dirty="0">
              <a:sym typeface="+mn-lt"/>
            </a:endParaRPr>
          </a:p>
        </p:txBody>
      </p:sp>
      <p:sp>
        <p:nvSpPr>
          <p:cNvPr id="176" name="Text Placeholder 20">
            <a:extLst>
              <a:ext uri="{FF2B5EF4-FFF2-40B4-BE49-F238E27FC236}">
                <a16:creationId xmlns:a16="http://schemas.microsoft.com/office/drawing/2014/main" id="{44E5AF96-DFEE-468F-83B9-C52B4B856EC3}"/>
              </a:ext>
            </a:extLst>
          </p:cNvPr>
          <p:cNvSpPr>
            <a:spLocks noGrp="1"/>
          </p:cNvSpPr>
          <p:nvPr>
            <p:custDataLst>
              <p:tags r:id="rId63"/>
            </p:custDataLst>
          </p:nvPr>
        </p:nvSpPr>
        <p:spPr bwMode="auto">
          <a:xfrm>
            <a:off x="979488" y="5578475"/>
            <a:ext cx="6064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D30DEC7D-7D44-4394-B862-9EDA56275871}" type="datetime'Ro''''''m''''''''''a''n''''''''''''''''''''ia'''''''''''">
              <a:rPr lang="en-US" altLang="en-US" sz="1200" smtClean="0">
                <a:sym typeface="+mn-lt"/>
              </a:rPr>
              <a:pPr/>
              <a:t>Romania</a:t>
            </a:fld>
            <a:endParaRPr lang="en-US" sz="1200" dirty="0">
              <a:sym typeface="+mn-lt"/>
            </a:endParaRPr>
          </a:p>
        </p:txBody>
      </p:sp>
      <p:graphicFrame>
        <p:nvGraphicFramePr>
          <p:cNvPr id="189" name="Chart 188">
            <a:extLst>
              <a:ext uri="{FF2B5EF4-FFF2-40B4-BE49-F238E27FC236}">
                <a16:creationId xmlns:a16="http://schemas.microsoft.com/office/drawing/2014/main" id="{69910322-3A58-4058-9601-F13BFBD96BD9}"/>
              </a:ext>
            </a:extLst>
          </p:cNvPr>
          <p:cNvGraphicFramePr/>
          <p:nvPr>
            <p:custDataLst>
              <p:tags r:id="rId64"/>
            </p:custDataLst>
            <p:extLst>
              <p:ext uri="{D42A27DB-BD31-4B8C-83A1-F6EECF244321}">
                <p14:modId xmlns:p14="http://schemas.microsoft.com/office/powerpoint/2010/main" val="3961741916"/>
              </p:ext>
            </p:extLst>
          </p:nvPr>
        </p:nvGraphicFramePr>
        <p:xfrm>
          <a:off x="3522663" y="2457450"/>
          <a:ext cx="1220787" cy="3743325"/>
        </p:xfrm>
        <a:graphic>
          <a:graphicData uri="http://schemas.openxmlformats.org/drawingml/2006/chart">
            <c:chart xmlns:c="http://schemas.openxmlformats.org/drawingml/2006/chart" xmlns:r="http://schemas.openxmlformats.org/officeDocument/2006/relationships" r:id="rId129"/>
          </a:graphicData>
        </a:graphic>
      </p:graphicFrame>
      <p:sp useBgFill="1">
        <p:nvSpPr>
          <p:cNvPr id="254" name="Freeform: Shape 253">
            <a:extLst>
              <a:ext uri="{FF2B5EF4-FFF2-40B4-BE49-F238E27FC236}">
                <a16:creationId xmlns:a16="http://schemas.microsoft.com/office/drawing/2014/main" id="{4C7C9D7F-CD1E-446E-AD6C-83ABA6D6D10E}"/>
              </a:ext>
            </a:extLst>
          </p:cNvPr>
          <p:cNvSpPr/>
          <p:nvPr>
            <p:custDataLst>
              <p:tags r:id="rId65"/>
            </p:custDataLst>
          </p:nvPr>
        </p:nvSpPr>
        <p:spPr bwMode="auto">
          <a:xfrm>
            <a:off x="3763963" y="3155950"/>
            <a:ext cx="127001" cy="258764"/>
          </a:xfrm>
          <a:custGeom>
            <a:avLst/>
            <a:gdLst/>
            <a:ahLst/>
            <a:cxnLst/>
            <a:rect l="0" t="0" r="0" b="0"/>
            <a:pathLst>
              <a:path w="127001" h="258764">
                <a:moveTo>
                  <a:pt x="127000" y="0"/>
                </a:moveTo>
                <a:lnTo>
                  <a:pt x="57150" y="258763"/>
                </a:lnTo>
                <a:lnTo>
                  <a:pt x="0" y="258763"/>
                </a:lnTo>
                <a:lnTo>
                  <a:pt x="698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useBgFill="1">
        <p:nvSpPr>
          <p:cNvPr id="49" name="Freeform: Shape 48">
            <a:extLst>
              <a:ext uri="{FF2B5EF4-FFF2-40B4-BE49-F238E27FC236}">
                <a16:creationId xmlns:a16="http://schemas.microsoft.com/office/drawing/2014/main" id="{A2B42504-E4F9-4850-85CD-6288CB12AEE8}"/>
              </a:ext>
            </a:extLst>
          </p:cNvPr>
          <p:cNvSpPr/>
          <p:nvPr>
            <p:custDataLst>
              <p:tags r:id="rId66"/>
            </p:custDataLst>
          </p:nvPr>
        </p:nvSpPr>
        <p:spPr bwMode="auto">
          <a:xfrm>
            <a:off x="3763963" y="4945063"/>
            <a:ext cx="127001" cy="258763"/>
          </a:xfrm>
          <a:custGeom>
            <a:avLst/>
            <a:gdLst/>
            <a:ahLst/>
            <a:cxnLst/>
            <a:rect l="0" t="0" r="0" b="0"/>
            <a:pathLst>
              <a:path w="127001" h="258763">
                <a:moveTo>
                  <a:pt x="127000" y="0"/>
                </a:moveTo>
                <a:lnTo>
                  <a:pt x="57150" y="258762"/>
                </a:lnTo>
                <a:lnTo>
                  <a:pt x="0" y="258762"/>
                </a:lnTo>
                <a:lnTo>
                  <a:pt x="698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useBgFill="1">
        <p:nvSpPr>
          <p:cNvPr id="58" name="Freeform: Shape 57">
            <a:extLst>
              <a:ext uri="{FF2B5EF4-FFF2-40B4-BE49-F238E27FC236}">
                <a16:creationId xmlns:a16="http://schemas.microsoft.com/office/drawing/2014/main" id="{15660F90-AFB5-421E-8DCE-A62789F011FF}"/>
              </a:ext>
            </a:extLst>
          </p:cNvPr>
          <p:cNvSpPr/>
          <p:nvPr>
            <p:custDataLst>
              <p:tags r:id="rId67"/>
            </p:custDataLst>
          </p:nvPr>
        </p:nvSpPr>
        <p:spPr bwMode="auto">
          <a:xfrm>
            <a:off x="3763963" y="5540375"/>
            <a:ext cx="127001" cy="258764"/>
          </a:xfrm>
          <a:custGeom>
            <a:avLst/>
            <a:gdLst/>
            <a:ahLst/>
            <a:cxnLst/>
            <a:rect l="0" t="0" r="0" b="0"/>
            <a:pathLst>
              <a:path w="127001" h="258764">
                <a:moveTo>
                  <a:pt x="127000" y="0"/>
                </a:moveTo>
                <a:lnTo>
                  <a:pt x="57150" y="258763"/>
                </a:lnTo>
                <a:lnTo>
                  <a:pt x="0" y="258763"/>
                </a:lnTo>
                <a:lnTo>
                  <a:pt x="698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useBgFill="1">
        <p:nvSpPr>
          <p:cNvPr id="34" name="Freeform: Shape 33">
            <a:extLst>
              <a:ext uri="{FF2B5EF4-FFF2-40B4-BE49-F238E27FC236}">
                <a16:creationId xmlns:a16="http://schemas.microsoft.com/office/drawing/2014/main" id="{5DC79E5F-E2A8-4CFD-91B1-EA562038149E}"/>
              </a:ext>
            </a:extLst>
          </p:cNvPr>
          <p:cNvSpPr/>
          <p:nvPr>
            <p:custDataLst>
              <p:tags r:id="rId68"/>
            </p:custDataLst>
          </p:nvPr>
        </p:nvSpPr>
        <p:spPr bwMode="auto">
          <a:xfrm>
            <a:off x="3763963" y="3454400"/>
            <a:ext cx="127001" cy="257176"/>
          </a:xfrm>
          <a:custGeom>
            <a:avLst/>
            <a:gdLst/>
            <a:ahLst/>
            <a:cxnLst/>
            <a:rect l="0" t="0" r="0" b="0"/>
            <a:pathLst>
              <a:path w="127001" h="257176">
                <a:moveTo>
                  <a:pt x="127000" y="0"/>
                </a:moveTo>
                <a:lnTo>
                  <a:pt x="57150" y="257175"/>
                </a:lnTo>
                <a:lnTo>
                  <a:pt x="0" y="257175"/>
                </a:lnTo>
                <a:lnTo>
                  <a:pt x="698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useBgFill="1">
        <p:nvSpPr>
          <p:cNvPr id="248" name="Freeform: Shape 247">
            <a:extLst>
              <a:ext uri="{FF2B5EF4-FFF2-40B4-BE49-F238E27FC236}">
                <a16:creationId xmlns:a16="http://schemas.microsoft.com/office/drawing/2014/main" id="{30217C0D-1985-4F23-9E6C-BA172ADAB916}"/>
              </a:ext>
            </a:extLst>
          </p:cNvPr>
          <p:cNvSpPr/>
          <p:nvPr>
            <p:custDataLst>
              <p:tags r:id="rId69"/>
            </p:custDataLst>
          </p:nvPr>
        </p:nvSpPr>
        <p:spPr bwMode="auto">
          <a:xfrm>
            <a:off x="3763963" y="2559050"/>
            <a:ext cx="127001" cy="258764"/>
          </a:xfrm>
          <a:custGeom>
            <a:avLst/>
            <a:gdLst/>
            <a:ahLst/>
            <a:cxnLst/>
            <a:rect l="0" t="0" r="0" b="0"/>
            <a:pathLst>
              <a:path w="127001" h="258764">
                <a:moveTo>
                  <a:pt x="127000" y="0"/>
                </a:moveTo>
                <a:lnTo>
                  <a:pt x="57150" y="258763"/>
                </a:lnTo>
                <a:lnTo>
                  <a:pt x="0" y="258763"/>
                </a:lnTo>
                <a:lnTo>
                  <a:pt x="698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useBgFill="1">
        <p:nvSpPr>
          <p:cNvPr id="43" name="Freeform: Shape 42">
            <a:extLst>
              <a:ext uri="{FF2B5EF4-FFF2-40B4-BE49-F238E27FC236}">
                <a16:creationId xmlns:a16="http://schemas.microsoft.com/office/drawing/2014/main" id="{A4082071-5BB9-48B5-A350-AF65792FFCE4}"/>
              </a:ext>
            </a:extLst>
          </p:cNvPr>
          <p:cNvSpPr/>
          <p:nvPr>
            <p:custDataLst>
              <p:tags r:id="rId70"/>
            </p:custDataLst>
          </p:nvPr>
        </p:nvSpPr>
        <p:spPr bwMode="auto">
          <a:xfrm>
            <a:off x="3763963" y="4348163"/>
            <a:ext cx="127001" cy="258763"/>
          </a:xfrm>
          <a:custGeom>
            <a:avLst/>
            <a:gdLst/>
            <a:ahLst/>
            <a:cxnLst/>
            <a:rect l="0" t="0" r="0" b="0"/>
            <a:pathLst>
              <a:path w="127001" h="258763">
                <a:moveTo>
                  <a:pt x="127000" y="0"/>
                </a:moveTo>
                <a:lnTo>
                  <a:pt x="57150" y="258762"/>
                </a:lnTo>
                <a:lnTo>
                  <a:pt x="0" y="258762"/>
                </a:lnTo>
                <a:lnTo>
                  <a:pt x="698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useBgFill="1">
        <p:nvSpPr>
          <p:cNvPr id="46" name="Freeform: Shape 45">
            <a:extLst>
              <a:ext uri="{FF2B5EF4-FFF2-40B4-BE49-F238E27FC236}">
                <a16:creationId xmlns:a16="http://schemas.microsoft.com/office/drawing/2014/main" id="{26675C88-ABDD-4FD9-BF7C-14DDE6E18327}"/>
              </a:ext>
            </a:extLst>
          </p:cNvPr>
          <p:cNvSpPr/>
          <p:nvPr>
            <p:custDataLst>
              <p:tags r:id="rId71"/>
            </p:custDataLst>
          </p:nvPr>
        </p:nvSpPr>
        <p:spPr bwMode="auto">
          <a:xfrm>
            <a:off x="3763963" y="4646613"/>
            <a:ext cx="127001" cy="258763"/>
          </a:xfrm>
          <a:custGeom>
            <a:avLst/>
            <a:gdLst/>
            <a:ahLst/>
            <a:cxnLst/>
            <a:rect l="0" t="0" r="0" b="0"/>
            <a:pathLst>
              <a:path w="127001" h="258763">
                <a:moveTo>
                  <a:pt x="127000" y="0"/>
                </a:moveTo>
                <a:lnTo>
                  <a:pt x="57150" y="258762"/>
                </a:lnTo>
                <a:lnTo>
                  <a:pt x="0" y="258762"/>
                </a:lnTo>
                <a:lnTo>
                  <a:pt x="698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useBgFill="1">
        <p:nvSpPr>
          <p:cNvPr id="37" name="Freeform: Shape 36">
            <a:extLst>
              <a:ext uri="{FF2B5EF4-FFF2-40B4-BE49-F238E27FC236}">
                <a16:creationId xmlns:a16="http://schemas.microsoft.com/office/drawing/2014/main" id="{73B0706F-649C-4F53-84BC-62D3185FFEFD}"/>
              </a:ext>
            </a:extLst>
          </p:cNvPr>
          <p:cNvSpPr/>
          <p:nvPr>
            <p:custDataLst>
              <p:tags r:id="rId72"/>
            </p:custDataLst>
          </p:nvPr>
        </p:nvSpPr>
        <p:spPr bwMode="auto">
          <a:xfrm>
            <a:off x="3763963" y="3751263"/>
            <a:ext cx="127001" cy="258763"/>
          </a:xfrm>
          <a:custGeom>
            <a:avLst/>
            <a:gdLst/>
            <a:ahLst/>
            <a:cxnLst/>
            <a:rect l="0" t="0" r="0" b="0"/>
            <a:pathLst>
              <a:path w="127001" h="258763">
                <a:moveTo>
                  <a:pt x="127000" y="0"/>
                </a:moveTo>
                <a:lnTo>
                  <a:pt x="57150" y="258762"/>
                </a:lnTo>
                <a:lnTo>
                  <a:pt x="0" y="258762"/>
                </a:lnTo>
                <a:lnTo>
                  <a:pt x="698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useBgFill="1">
        <p:nvSpPr>
          <p:cNvPr id="251" name="Freeform: Shape 250">
            <a:extLst>
              <a:ext uri="{FF2B5EF4-FFF2-40B4-BE49-F238E27FC236}">
                <a16:creationId xmlns:a16="http://schemas.microsoft.com/office/drawing/2014/main" id="{30B47705-4B5F-4A61-A36F-21A44D1F75F9}"/>
              </a:ext>
            </a:extLst>
          </p:cNvPr>
          <p:cNvSpPr/>
          <p:nvPr>
            <p:custDataLst>
              <p:tags r:id="rId73"/>
            </p:custDataLst>
          </p:nvPr>
        </p:nvSpPr>
        <p:spPr bwMode="auto">
          <a:xfrm>
            <a:off x="3763963" y="2857500"/>
            <a:ext cx="127001" cy="258764"/>
          </a:xfrm>
          <a:custGeom>
            <a:avLst/>
            <a:gdLst/>
            <a:ahLst/>
            <a:cxnLst/>
            <a:rect l="0" t="0" r="0" b="0"/>
            <a:pathLst>
              <a:path w="127001" h="258764">
                <a:moveTo>
                  <a:pt x="127000" y="0"/>
                </a:moveTo>
                <a:lnTo>
                  <a:pt x="57150" y="258763"/>
                </a:lnTo>
                <a:lnTo>
                  <a:pt x="0" y="258763"/>
                </a:lnTo>
                <a:lnTo>
                  <a:pt x="698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useBgFill="1">
        <p:nvSpPr>
          <p:cNvPr id="52" name="Freeform: Shape 51">
            <a:extLst>
              <a:ext uri="{FF2B5EF4-FFF2-40B4-BE49-F238E27FC236}">
                <a16:creationId xmlns:a16="http://schemas.microsoft.com/office/drawing/2014/main" id="{E3317871-9291-40AB-B897-F00A7940161C}"/>
              </a:ext>
            </a:extLst>
          </p:cNvPr>
          <p:cNvSpPr/>
          <p:nvPr>
            <p:custDataLst>
              <p:tags r:id="rId74"/>
            </p:custDataLst>
          </p:nvPr>
        </p:nvSpPr>
        <p:spPr bwMode="auto">
          <a:xfrm>
            <a:off x="3763963" y="5243513"/>
            <a:ext cx="127001" cy="257176"/>
          </a:xfrm>
          <a:custGeom>
            <a:avLst/>
            <a:gdLst/>
            <a:ahLst/>
            <a:cxnLst/>
            <a:rect l="0" t="0" r="0" b="0"/>
            <a:pathLst>
              <a:path w="127001" h="257176">
                <a:moveTo>
                  <a:pt x="127000" y="0"/>
                </a:moveTo>
                <a:lnTo>
                  <a:pt x="57150" y="257175"/>
                </a:lnTo>
                <a:lnTo>
                  <a:pt x="0" y="257175"/>
                </a:lnTo>
                <a:lnTo>
                  <a:pt x="698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useBgFill="1">
        <p:nvSpPr>
          <p:cNvPr id="40" name="Freeform: Shape 39">
            <a:extLst>
              <a:ext uri="{FF2B5EF4-FFF2-40B4-BE49-F238E27FC236}">
                <a16:creationId xmlns:a16="http://schemas.microsoft.com/office/drawing/2014/main" id="{DE404407-876D-469C-A5C5-CF410F5B31FF}"/>
              </a:ext>
            </a:extLst>
          </p:cNvPr>
          <p:cNvSpPr/>
          <p:nvPr>
            <p:custDataLst>
              <p:tags r:id="rId75"/>
            </p:custDataLst>
          </p:nvPr>
        </p:nvSpPr>
        <p:spPr bwMode="auto">
          <a:xfrm>
            <a:off x="3763963" y="4049713"/>
            <a:ext cx="127001" cy="258763"/>
          </a:xfrm>
          <a:custGeom>
            <a:avLst/>
            <a:gdLst/>
            <a:ahLst/>
            <a:cxnLst/>
            <a:rect l="0" t="0" r="0" b="0"/>
            <a:pathLst>
              <a:path w="127001" h="258763">
                <a:moveTo>
                  <a:pt x="127000" y="0"/>
                </a:moveTo>
                <a:lnTo>
                  <a:pt x="57150" y="258762"/>
                </a:lnTo>
                <a:lnTo>
                  <a:pt x="0" y="258762"/>
                </a:lnTo>
                <a:lnTo>
                  <a:pt x="698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useBgFill="1">
        <p:nvSpPr>
          <p:cNvPr id="61" name="Freeform: Shape 60">
            <a:extLst>
              <a:ext uri="{FF2B5EF4-FFF2-40B4-BE49-F238E27FC236}">
                <a16:creationId xmlns:a16="http://schemas.microsoft.com/office/drawing/2014/main" id="{D655792A-50B8-4594-8992-E8CA67B25718}"/>
              </a:ext>
            </a:extLst>
          </p:cNvPr>
          <p:cNvSpPr/>
          <p:nvPr>
            <p:custDataLst>
              <p:tags r:id="rId76"/>
            </p:custDataLst>
          </p:nvPr>
        </p:nvSpPr>
        <p:spPr bwMode="auto">
          <a:xfrm>
            <a:off x="3763963" y="5838825"/>
            <a:ext cx="127001" cy="258764"/>
          </a:xfrm>
          <a:custGeom>
            <a:avLst/>
            <a:gdLst/>
            <a:ahLst/>
            <a:cxnLst/>
            <a:rect l="0" t="0" r="0" b="0"/>
            <a:pathLst>
              <a:path w="127001" h="258764">
                <a:moveTo>
                  <a:pt x="127000" y="0"/>
                </a:moveTo>
                <a:lnTo>
                  <a:pt x="57150" y="258763"/>
                </a:lnTo>
                <a:lnTo>
                  <a:pt x="0" y="258763"/>
                </a:lnTo>
                <a:lnTo>
                  <a:pt x="698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246" name="Freeform: Shape 245">
            <a:extLst>
              <a:ext uri="{FF2B5EF4-FFF2-40B4-BE49-F238E27FC236}">
                <a16:creationId xmlns:a16="http://schemas.microsoft.com/office/drawing/2014/main" id="{BDD0891C-37CB-4AAC-A0AD-D9B875204BCF}"/>
              </a:ext>
            </a:extLst>
          </p:cNvPr>
          <p:cNvSpPr/>
          <p:nvPr>
            <p:custDataLst>
              <p:tags r:id="rId77"/>
            </p:custDataLst>
          </p:nvPr>
        </p:nvSpPr>
        <p:spPr bwMode="auto">
          <a:xfrm>
            <a:off x="3763963" y="2559050"/>
            <a:ext cx="69851" cy="258764"/>
          </a:xfrm>
          <a:custGeom>
            <a:avLst/>
            <a:gdLst/>
            <a:ahLst/>
            <a:cxnLst/>
            <a:rect l="0" t="0" r="0" b="0"/>
            <a:pathLst>
              <a:path w="69851" h="258764">
                <a:moveTo>
                  <a:pt x="69850" y="0"/>
                </a:moveTo>
                <a:lnTo>
                  <a:pt x="0" y="258763"/>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Shape 50">
            <a:extLst>
              <a:ext uri="{FF2B5EF4-FFF2-40B4-BE49-F238E27FC236}">
                <a16:creationId xmlns:a16="http://schemas.microsoft.com/office/drawing/2014/main" id="{92504DD5-A153-4FE9-A76D-F41BB0980DF8}"/>
              </a:ext>
            </a:extLst>
          </p:cNvPr>
          <p:cNvSpPr/>
          <p:nvPr>
            <p:custDataLst>
              <p:tags r:id="rId78"/>
            </p:custDataLst>
          </p:nvPr>
        </p:nvSpPr>
        <p:spPr bwMode="auto">
          <a:xfrm>
            <a:off x="3821113" y="5243513"/>
            <a:ext cx="69851" cy="257176"/>
          </a:xfrm>
          <a:custGeom>
            <a:avLst/>
            <a:gdLst/>
            <a:ahLst/>
            <a:cxnLst/>
            <a:rect l="0" t="0" r="0" b="0"/>
            <a:pathLst>
              <a:path w="69851" h="257176">
                <a:moveTo>
                  <a:pt x="69850" y="0"/>
                </a:moveTo>
                <a:lnTo>
                  <a:pt x="0" y="257175"/>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Shape 35">
            <a:extLst>
              <a:ext uri="{FF2B5EF4-FFF2-40B4-BE49-F238E27FC236}">
                <a16:creationId xmlns:a16="http://schemas.microsoft.com/office/drawing/2014/main" id="{0F82E64C-CC6A-4862-BA68-0CA55967D2AC}"/>
              </a:ext>
            </a:extLst>
          </p:cNvPr>
          <p:cNvSpPr/>
          <p:nvPr>
            <p:custDataLst>
              <p:tags r:id="rId79"/>
            </p:custDataLst>
          </p:nvPr>
        </p:nvSpPr>
        <p:spPr bwMode="auto">
          <a:xfrm>
            <a:off x="3821113" y="3751263"/>
            <a:ext cx="69851" cy="258763"/>
          </a:xfrm>
          <a:custGeom>
            <a:avLst/>
            <a:gdLst/>
            <a:ahLst/>
            <a:cxnLst/>
            <a:rect l="0" t="0" r="0" b="0"/>
            <a:pathLst>
              <a:path w="69851" h="258763">
                <a:moveTo>
                  <a:pt x="69850" y="0"/>
                </a:moveTo>
                <a:lnTo>
                  <a:pt x="0" y="258762"/>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B8E107F2-F592-4A20-9213-BFA1E37D8BFF}"/>
              </a:ext>
            </a:extLst>
          </p:cNvPr>
          <p:cNvSpPr/>
          <p:nvPr>
            <p:custDataLst>
              <p:tags r:id="rId80"/>
            </p:custDataLst>
          </p:nvPr>
        </p:nvSpPr>
        <p:spPr bwMode="auto">
          <a:xfrm>
            <a:off x="3821113" y="3155950"/>
            <a:ext cx="69851" cy="258764"/>
          </a:xfrm>
          <a:custGeom>
            <a:avLst/>
            <a:gdLst/>
            <a:ahLst/>
            <a:cxnLst/>
            <a:rect l="0" t="0" r="0" b="0"/>
            <a:pathLst>
              <a:path w="69851" h="258764">
                <a:moveTo>
                  <a:pt x="69850" y="0"/>
                </a:moveTo>
                <a:lnTo>
                  <a:pt x="0" y="258763"/>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Shape 44">
            <a:extLst>
              <a:ext uri="{FF2B5EF4-FFF2-40B4-BE49-F238E27FC236}">
                <a16:creationId xmlns:a16="http://schemas.microsoft.com/office/drawing/2014/main" id="{43B88C4C-1A9F-415C-AAAC-A146FAE2DE81}"/>
              </a:ext>
            </a:extLst>
          </p:cNvPr>
          <p:cNvSpPr/>
          <p:nvPr>
            <p:custDataLst>
              <p:tags r:id="rId81"/>
            </p:custDataLst>
          </p:nvPr>
        </p:nvSpPr>
        <p:spPr bwMode="auto">
          <a:xfrm>
            <a:off x="3821113" y="4646613"/>
            <a:ext cx="69851" cy="258763"/>
          </a:xfrm>
          <a:custGeom>
            <a:avLst/>
            <a:gdLst/>
            <a:ahLst/>
            <a:cxnLst/>
            <a:rect l="0" t="0" r="0" b="0"/>
            <a:pathLst>
              <a:path w="69851" h="258763">
                <a:moveTo>
                  <a:pt x="69850" y="0"/>
                </a:moveTo>
                <a:lnTo>
                  <a:pt x="0" y="258762"/>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3C5C1AA4-B281-42CF-AF5F-B35E49425825}"/>
              </a:ext>
            </a:extLst>
          </p:cNvPr>
          <p:cNvSpPr/>
          <p:nvPr>
            <p:custDataLst>
              <p:tags r:id="rId82"/>
            </p:custDataLst>
          </p:nvPr>
        </p:nvSpPr>
        <p:spPr bwMode="auto">
          <a:xfrm>
            <a:off x="3763963" y="3454400"/>
            <a:ext cx="69851" cy="257176"/>
          </a:xfrm>
          <a:custGeom>
            <a:avLst/>
            <a:gdLst/>
            <a:ahLst/>
            <a:cxnLst/>
            <a:rect l="0" t="0" r="0" b="0"/>
            <a:pathLst>
              <a:path w="69851" h="257176">
                <a:moveTo>
                  <a:pt x="69850" y="0"/>
                </a:moveTo>
                <a:lnTo>
                  <a:pt x="0" y="257175"/>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Shape 52">
            <a:extLst>
              <a:ext uri="{FF2B5EF4-FFF2-40B4-BE49-F238E27FC236}">
                <a16:creationId xmlns:a16="http://schemas.microsoft.com/office/drawing/2014/main" id="{A117CA83-DD12-4B61-AE7F-D60708672D01}"/>
              </a:ext>
            </a:extLst>
          </p:cNvPr>
          <p:cNvSpPr/>
          <p:nvPr>
            <p:custDataLst>
              <p:tags r:id="rId83"/>
            </p:custDataLst>
          </p:nvPr>
        </p:nvSpPr>
        <p:spPr bwMode="auto">
          <a:xfrm>
            <a:off x="3763963" y="5540375"/>
            <a:ext cx="69851" cy="258764"/>
          </a:xfrm>
          <a:custGeom>
            <a:avLst/>
            <a:gdLst/>
            <a:ahLst/>
            <a:cxnLst/>
            <a:rect l="0" t="0" r="0" b="0"/>
            <a:pathLst>
              <a:path w="69851" h="258764">
                <a:moveTo>
                  <a:pt x="69850" y="0"/>
                </a:moveTo>
                <a:lnTo>
                  <a:pt x="0" y="258763"/>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Shape 40">
            <a:extLst>
              <a:ext uri="{FF2B5EF4-FFF2-40B4-BE49-F238E27FC236}">
                <a16:creationId xmlns:a16="http://schemas.microsoft.com/office/drawing/2014/main" id="{62CB1371-336C-4CB6-BB93-A14812A50F48}"/>
              </a:ext>
            </a:extLst>
          </p:cNvPr>
          <p:cNvSpPr/>
          <p:nvPr>
            <p:custDataLst>
              <p:tags r:id="rId84"/>
            </p:custDataLst>
          </p:nvPr>
        </p:nvSpPr>
        <p:spPr bwMode="auto">
          <a:xfrm>
            <a:off x="3763963" y="4348163"/>
            <a:ext cx="69851" cy="258763"/>
          </a:xfrm>
          <a:custGeom>
            <a:avLst/>
            <a:gdLst/>
            <a:ahLst/>
            <a:cxnLst/>
            <a:rect l="0" t="0" r="0" b="0"/>
            <a:pathLst>
              <a:path w="69851" h="258763">
                <a:moveTo>
                  <a:pt x="69850" y="0"/>
                </a:moveTo>
                <a:lnTo>
                  <a:pt x="0" y="258762"/>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Shape 41">
            <a:extLst>
              <a:ext uri="{FF2B5EF4-FFF2-40B4-BE49-F238E27FC236}">
                <a16:creationId xmlns:a16="http://schemas.microsoft.com/office/drawing/2014/main" id="{E6758C3D-B5E1-48A7-B78D-BFAADE58024C}"/>
              </a:ext>
            </a:extLst>
          </p:cNvPr>
          <p:cNvSpPr/>
          <p:nvPr>
            <p:custDataLst>
              <p:tags r:id="rId85"/>
            </p:custDataLst>
          </p:nvPr>
        </p:nvSpPr>
        <p:spPr bwMode="auto">
          <a:xfrm>
            <a:off x="3821113" y="4348163"/>
            <a:ext cx="69851" cy="258763"/>
          </a:xfrm>
          <a:custGeom>
            <a:avLst/>
            <a:gdLst/>
            <a:ahLst/>
            <a:cxnLst/>
            <a:rect l="0" t="0" r="0" b="0"/>
            <a:pathLst>
              <a:path w="69851" h="258763">
                <a:moveTo>
                  <a:pt x="69850" y="0"/>
                </a:moveTo>
                <a:lnTo>
                  <a:pt x="0" y="258762"/>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Shape 59">
            <a:extLst>
              <a:ext uri="{FF2B5EF4-FFF2-40B4-BE49-F238E27FC236}">
                <a16:creationId xmlns:a16="http://schemas.microsoft.com/office/drawing/2014/main" id="{9BA3FE44-1823-4BFB-9728-1CE4A73BF723}"/>
              </a:ext>
            </a:extLst>
          </p:cNvPr>
          <p:cNvSpPr/>
          <p:nvPr>
            <p:custDataLst>
              <p:tags r:id="rId86"/>
            </p:custDataLst>
          </p:nvPr>
        </p:nvSpPr>
        <p:spPr bwMode="auto">
          <a:xfrm>
            <a:off x="3821113" y="5838825"/>
            <a:ext cx="69851" cy="258764"/>
          </a:xfrm>
          <a:custGeom>
            <a:avLst/>
            <a:gdLst/>
            <a:ahLst/>
            <a:cxnLst/>
            <a:rect l="0" t="0" r="0" b="0"/>
            <a:pathLst>
              <a:path w="69851" h="258764">
                <a:moveTo>
                  <a:pt x="69850" y="0"/>
                </a:moveTo>
                <a:lnTo>
                  <a:pt x="0" y="258763"/>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Shape 43">
            <a:extLst>
              <a:ext uri="{FF2B5EF4-FFF2-40B4-BE49-F238E27FC236}">
                <a16:creationId xmlns:a16="http://schemas.microsoft.com/office/drawing/2014/main" id="{3C0F2C8A-2761-488D-9730-5AF3899DFD2B}"/>
              </a:ext>
            </a:extLst>
          </p:cNvPr>
          <p:cNvSpPr/>
          <p:nvPr>
            <p:custDataLst>
              <p:tags r:id="rId87"/>
            </p:custDataLst>
          </p:nvPr>
        </p:nvSpPr>
        <p:spPr bwMode="auto">
          <a:xfrm>
            <a:off x="3763963" y="4646613"/>
            <a:ext cx="69851" cy="258763"/>
          </a:xfrm>
          <a:custGeom>
            <a:avLst/>
            <a:gdLst/>
            <a:ahLst/>
            <a:cxnLst/>
            <a:rect l="0" t="0" r="0" b="0"/>
            <a:pathLst>
              <a:path w="69851" h="258763">
                <a:moveTo>
                  <a:pt x="69850" y="0"/>
                </a:moveTo>
                <a:lnTo>
                  <a:pt x="0" y="258762"/>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Shape 49">
            <a:extLst>
              <a:ext uri="{FF2B5EF4-FFF2-40B4-BE49-F238E27FC236}">
                <a16:creationId xmlns:a16="http://schemas.microsoft.com/office/drawing/2014/main" id="{75F447C3-F5DD-4A4C-9249-0F40146F3A10}"/>
              </a:ext>
            </a:extLst>
          </p:cNvPr>
          <p:cNvSpPr/>
          <p:nvPr>
            <p:custDataLst>
              <p:tags r:id="rId88"/>
            </p:custDataLst>
          </p:nvPr>
        </p:nvSpPr>
        <p:spPr bwMode="auto">
          <a:xfrm>
            <a:off x="3763963" y="5243513"/>
            <a:ext cx="69851" cy="257176"/>
          </a:xfrm>
          <a:custGeom>
            <a:avLst/>
            <a:gdLst/>
            <a:ahLst/>
            <a:cxnLst/>
            <a:rect l="0" t="0" r="0" b="0"/>
            <a:pathLst>
              <a:path w="69851" h="257176">
                <a:moveTo>
                  <a:pt x="69850" y="0"/>
                </a:moveTo>
                <a:lnTo>
                  <a:pt x="0" y="257175"/>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Shape 46">
            <a:extLst>
              <a:ext uri="{FF2B5EF4-FFF2-40B4-BE49-F238E27FC236}">
                <a16:creationId xmlns:a16="http://schemas.microsoft.com/office/drawing/2014/main" id="{A719423A-B3AE-4DA1-B1DF-F57266D406F9}"/>
              </a:ext>
            </a:extLst>
          </p:cNvPr>
          <p:cNvSpPr/>
          <p:nvPr>
            <p:custDataLst>
              <p:tags r:id="rId89"/>
            </p:custDataLst>
          </p:nvPr>
        </p:nvSpPr>
        <p:spPr bwMode="auto">
          <a:xfrm>
            <a:off x="3763963" y="4945063"/>
            <a:ext cx="69851" cy="258763"/>
          </a:xfrm>
          <a:custGeom>
            <a:avLst/>
            <a:gdLst/>
            <a:ahLst/>
            <a:cxnLst/>
            <a:rect l="0" t="0" r="0" b="0"/>
            <a:pathLst>
              <a:path w="69851" h="258763">
                <a:moveTo>
                  <a:pt x="69850" y="0"/>
                </a:moveTo>
                <a:lnTo>
                  <a:pt x="0" y="258762"/>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DCD08356-7655-40B9-B780-7F231297FE3A}"/>
              </a:ext>
            </a:extLst>
          </p:cNvPr>
          <p:cNvSpPr/>
          <p:nvPr>
            <p:custDataLst>
              <p:tags r:id="rId90"/>
            </p:custDataLst>
          </p:nvPr>
        </p:nvSpPr>
        <p:spPr bwMode="auto">
          <a:xfrm>
            <a:off x="3821113" y="2559050"/>
            <a:ext cx="69851" cy="258764"/>
          </a:xfrm>
          <a:custGeom>
            <a:avLst/>
            <a:gdLst/>
            <a:ahLst/>
            <a:cxnLst/>
            <a:rect l="0" t="0" r="0" b="0"/>
            <a:pathLst>
              <a:path w="69851" h="258764">
                <a:moveTo>
                  <a:pt x="69850" y="0"/>
                </a:moveTo>
                <a:lnTo>
                  <a:pt x="0" y="258763"/>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F4AA1BAE-792A-4738-91EB-5BFE55214721}"/>
              </a:ext>
            </a:extLst>
          </p:cNvPr>
          <p:cNvSpPr/>
          <p:nvPr>
            <p:custDataLst>
              <p:tags r:id="rId91"/>
            </p:custDataLst>
          </p:nvPr>
        </p:nvSpPr>
        <p:spPr bwMode="auto">
          <a:xfrm>
            <a:off x="3763963" y="2857500"/>
            <a:ext cx="69851" cy="258764"/>
          </a:xfrm>
          <a:custGeom>
            <a:avLst/>
            <a:gdLst/>
            <a:ahLst/>
            <a:cxnLst/>
            <a:rect l="0" t="0" r="0" b="0"/>
            <a:pathLst>
              <a:path w="69851" h="258764">
                <a:moveTo>
                  <a:pt x="69850" y="0"/>
                </a:moveTo>
                <a:lnTo>
                  <a:pt x="0" y="258763"/>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7B238B7C-54E8-4D9F-A202-D67F1CD265B0}"/>
              </a:ext>
            </a:extLst>
          </p:cNvPr>
          <p:cNvSpPr/>
          <p:nvPr>
            <p:custDataLst>
              <p:tags r:id="rId92"/>
            </p:custDataLst>
          </p:nvPr>
        </p:nvSpPr>
        <p:spPr bwMode="auto">
          <a:xfrm>
            <a:off x="3763963" y="3155950"/>
            <a:ext cx="69851" cy="258764"/>
          </a:xfrm>
          <a:custGeom>
            <a:avLst/>
            <a:gdLst/>
            <a:ahLst/>
            <a:cxnLst/>
            <a:rect l="0" t="0" r="0" b="0"/>
            <a:pathLst>
              <a:path w="69851" h="258764">
                <a:moveTo>
                  <a:pt x="69850" y="0"/>
                </a:moveTo>
                <a:lnTo>
                  <a:pt x="0" y="258763"/>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Shape 32">
            <a:extLst>
              <a:ext uri="{FF2B5EF4-FFF2-40B4-BE49-F238E27FC236}">
                <a16:creationId xmlns:a16="http://schemas.microsoft.com/office/drawing/2014/main" id="{28CB0333-C32D-4030-9ACD-43888902AFFC}"/>
              </a:ext>
            </a:extLst>
          </p:cNvPr>
          <p:cNvSpPr/>
          <p:nvPr>
            <p:custDataLst>
              <p:tags r:id="rId93"/>
            </p:custDataLst>
          </p:nvPr>
        </p:nvSpPr>
        <p:spPr bwMode="auto">
          <a:xfrm>
            <a:off x="3821113" y="3454400"/>
            <a:ext cx="69851" cy="257176"/>
          </a:xfrm>
          <a:custGeom>
            <a:avLst/>
            <a:gdLst/>
            <a:ahLst/>
            <a:cxnLst/>
            <a:rect l="0" t="0" r="0" b="0"/>
            <a:pathLst>
              <a:path w="69851" h="257176">
                <a:moveTo>
                  <a:pt x="69850" y="0"/>
                </a:moveTo>
                <a:lnTo>
                  <a:pt x="0" y="257175"/>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Shape 37">
            <a:extLst>
              <a:ext uri="{FF2B5EF4-FFF2-40B4-BE49-F238E27FC236}">
                <a16:creationId xmlns:a16="http://schemas.microsoft.com/office/drawing/2014/main" id="{36CAE0C9-A2C2-4528-9D60-997052472C80}"/>
              </a:ext>
            </a:extLst>
          </p:cNvPr>
          <p:cNvSpPr/>
          <p:nvPr>
            <p:custDataLst>
              <p:tags r:id="rId94"/>
            </p:custDataLst>
          </p:nvPr>
        </p:nvSpPr>
        <p:spPr bwMode="auto">
          <a:xfrm>
            <a:off x="3763963" y="4049713"/>
            <a:ext cx="69851" cy="258763"/>
          </a:xfrm>
          <a:custGeom>
            <a:avLst/>
            <a:gdLst/>
            <a:ahLst/>
            <a:cxnLst/>
            <a:rect l="0" t="0" r="0" b="0"/>
            <a:pathLst>
              <a:path w="69851" h="258763">
                <a:moveTo>
                  <a:pt x="69850" y="0"/>
                </a:moveTo>
                <a:lnTo>
                  <a:pt x="0" y="258762"/>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Shape 38">
            <a:extLst>
              <a:ext uri="{FF2B5EF4-FFF2-40B4-BE49-F238E27FC236}">
                <a16:creationId xmlns:a16="http://schemas.microsoft.com/office/drawing/2014/main" id="{236FF258-E414-4C68-8237-82A5A369B2F7}"/>
              </a:ext>
            </a:extLst>
          </p:cNvPr>
          <p:cNvSpPr/>
          <p:nvPr>
            <p:custDataLst>
              <p:tags r:id="rId95"/>
            </p:custDataLst>
          </p:nvPr>
        </p:nvSpPr>
        <p:spPr bwMode="auto">
          <a:xfrm>
            <a:off x="3821113" y="4049713"/>
            <a:ext cx="69851" cy="258763"/>
          </a:xfrm>
          <a:custGeom>
            <a:avLst/>
            <a:gdLst/>
            <a:ahLst/>
            <a:cxnLst/>
            <a:rect l="0" t="0" r="0" b="0"/>
            <a:pathLst>
              <a:path w="69851" h="258763">
                <a:moveTo>
                  <a:pt x="69850" y="0"/>
                </a:moveTo>
                <a:lnTo>
                  <a:pt x="0" y="258762"/>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Shape 47">
            <a:extLst>
              <a:ext uri="{FF2B5EF4-FFF2-40B4-BE49-F238E27FC236}">
                <a16:creationId xmlns:a16="http://schemas.microsoft.com/office/drawing/2014/main" id="{36C03595-49CC-4DA1-8B0E-6D0A8EF1A087}"/>
              </a:ext>
            </a:extLst>
          </p:cNvPr>
          <p:cNvSpPr/>
          <p:nvPr>
            <p:custDataLst>
              <p:tags r:id="rId96"/>
            </p:custDataLst>
          </p:nvPr>
        </p:nvSpPr>
        <p:spPr bwMode="auto">
          <a:xfrm>
            <a:off x="3821113" y="4945063"/>
            <a:ext cx="69851" cy="258763"/>
          </a:xfrm>
          <a:custGeom>
            <a:avLst/>
            <a:gdLst/>
            <a:ahLst/>
            <a:cxnLst/>
            <a:rect l="0" t="0" r="0" b="0"/>
            <a:pathLst>
              <a:path w="69851" h="258763">
                <a:moveTo>
                  <a:pt x="69850" y="0"/>
                </a:moveTo>
                <a:lnTo>
                  <a:pt x="0" y="258762"/>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Shape 53">
            <a:extLst>
              <a:ext uri="{FF2B5EF4-FFF2-40B4-BE49-F238E27FC236}">
                <a16:creationId xmlns:a16="http://schemas.microsoft.com/office/drawing/2014/main" id="{AB54CA53-5377-43E4-833C-D9FBDD7CF9AF}"/>
              </a:ext>
            </a:extLst>
          </p:cNvPr>
          <p:cNvSpPr/>
          <p:nvPr>
            <p:custDataLst>
              <p:tags r:id="rId97"/>
            </p:custDataLst>
          </p:nvPr>
        </p:nvSpPr>
        <p:spPr bwMode="auto">
          <a:xfrm>
            <a:off x="3821113" y="5540375"/>
            <a:ext cx="69851" cy="258764"/>
          </a:xfrm>
          <a:custGeom>
            <a:avLst/>
            <a:gdLst/>
            <a:ahLst/>
            <a:cxnLst/>
            <a:rect l="0" t="0" r="0" b="0"/>
            <a:pathLst>
              <a:path w="69851" h="258764">
                <a:moveTo>
                  <a:pt x="69850" y="0"/>
                </a:moveTo>
                <a:lnTo>
                  <a:pt x="0" y="258763"/>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Shape 58">
            <a:extLst>
              <a:ext uri="{FF2B5EF4-FFF2-40B4-BE49-F238E27FC236}">
                <a16:creationId xmlns:a16="http://schemas.microsoft.com/office/drawing/2014/main" id="{70CC6FED-7590-4C53-8F81-5DA3499F428C}"/>
              </a:ext>
            </a:extLst>
          </p:cNvPr>
          <p:cNvSpPr/>
          <p:nvPr>
            <p:custDataLst>
              <p:tags r:id="rId98"/>
            </p:custDataLst>
          </p:nvPr>
        </p:nvSpPr>
        <p:spPr bwMode="auto">
          <a:xfrm>
            <a:off x="3763963" y="5838825"/>
            <a:ext cx="69851" cy="258764"/>
          </a:xfrm>
          <a:custGeom>
            <a:avLst/>
            <a:gdLst/>
            <a:ahLst/>
            <a:cxnLst/>
            <a:rect l="0" t="0" r="0" b="0"/>
            <a:pathLst>
              <a:path w="69851" h="258764">
                <a:moveTo>
                  <a:pt x="69850" y="0"/>
                </a:moveTo>
                <a:lnTo>
                  <a:pt x="0" y="258763"/>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5B1499AD-748C-46E4-B4BF-C6C91EF67F87}"/>
              </a:ext>
            </a:extLst>
          </p:cNvPr>
          <p:cNvSpPr/>
          <p:nvPr>
            <p:custDataLst>
              <p:tags r:id="rId99"/>
            </p:custDataLst>
          </p:nvPr>
        </p:nvSpPr>
        <p:spPr bwMode="auto">
          <a:xfrm>
            <a:off x="3821113" y="2857500"/>
            <a:ext cx="69851" cy="258764"/>
          </a:xfrm>
          <a:custGeom>
            <a:avLst/>
            <a:gdLst/>
            <a:ahLst/>
            <a:cxnLst/>
            <a:rect l="0" t="0" r="0" b="0"/>
            <a:pathLst>
              <a:path w="69851" h="258764">
                <a:moveTo>
                  <a:pt x="69850" y="0"/>
                </a:moveTo>
                <a:lnTo>
                  <a:pt x="0" y="258763"/>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Shape 34">
            <a:extLst>
              <a:ext uri="{FF2B5EF4-FFF2-40B4-BE49-F238E27FC236}">
                <a16:creationId xmlns:a16="http://schemas.microsoft.com/office/drawing/2014/main" id="{DD059FB7-2A03-4016-81E5-15DFC45881A3}"/>
              </a:ext>
            </a:extLst>
          </p:cNvPr>
          <p:cNvSpPr/>
          <p:nvPr>
            <p:custDataLst>
              <p:tags r:id="rId100"/>
            </p:custDataLst>
          </p:nvPr>
        </p:nvSpPr>
        <p:spPr bwMode="auto">
          <a:xfrm>
            <a:off x="3763963" y="3751263"/>
            <a:ext cx="69851" cy="258763"/>
          </a:xfrm>
          <a:custGeom>
            <a:avLst/>
            <a:gdLst/>
            <a:ahLst/>
            <a:cxnLst/>
            <a:rect l="0" t="0" r="0" b="0"/>
            <a:pathLst>
              <a:path w="69851" h="258763">
                <a:moveTo>
                  <a:pt x="69850" y="0"/>
                </a:moveTo>
                <a:lnTo>
                  <a:pt x="0" y="258762"/>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0" name="Straight Connector 389">
            <a:extLst>
              <a:ext uri="{FF2B5EF4-FFF2-40B4-BE49-F238E27FC236}">
                <a16:creationId xmlns:a16="http://schemas.microsoft.com/office/drawing/2014/main" id="{28F2D957-F410-4B87-924D-53E2B847CF3C}"/>
              </a:ext>
            </a:extLst>
          </p:cNvPr>
          <p:cNvCxnSpPr/>
          <p:nvPr>
            <p:custDataLst>
              <p:tags r:id="rId101"/>
            </p:custDataLst>
          </p:nvPr>
        </p:nvCxnSpPr>
        <p:spPr bwMode="gray">
          <a:xfrm>
            <a:off x="4048125" y="2540000"/>
            <a:ext cx="0" cy="3578225"/>
          </a:xfrm>
          <a:prstGeom prst="line">
            <a:avLst/>
          </a:prstGeom>
          <a:ln w="3175">
            <a:solidFill>
              <a:srgbClr val="C30C3E"/>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219" name="Text Placeholder 20">
            <a:extLst>
              <a:ext uri="{FF2B5EF4-FFF2-40B4-BE49-F238E27FC236}">
                <a16:creationId xmlns:a16="http://schemas.microsoft.com/office/drawing/2014/main" id="{BA289ABE-95C4-4FA7-BADE-7DCEF2A92E61}"/>
              </a:ext>
            </a:extLst>
          </p:cNvPr>
          <p:cNvSpPr>
            <a:spLocks noGrp="1"/>
          </p:cNvSpPr>
          <p:nvPr>
            <p:custDataLst>
              <p:tags r:id="rId102"/>
            </p:custDataLst>
          </p:nvPr>
        </p:nvSpPr>
        <p:spPr bwMode="gray">
          <a:xfrm>
            <a:off x="4216400" y="4684713"/>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E939BA1-E29B-4C98-B702-950280EACEAF}" type="datetime'''''''''2''''''''6''''''''2'''">
              <a:rPr lang="en-US" altLang="en-US" sz="1200" smtClean="0"/>
              <a:pPr/>
              <a:t>262</a:t>
            </a:fld>
            <a:endParaRPr lang="en-US" sz="1200" dirty="0">
              <a:sym typeface="+mn-lt"/>
            </a:endParaRPr>
          </a:p>
        </p:txBody>
      </p:sp>
      <p:sp>
        <p:nvSpPr>
          <p:cNvPr id="225" name="Text Placeholder 20">
            <a:extLst>
              <a:ext uri="{FF2B5EF4-FFF2-40B4-BE49-F238E27FC236}">
                <a16:creationId xmlns:a16="http://schemas.microsoft.com/office/drawing/2014/main" id="{FA7A1494-604F-4ADD-BE0C-1D24088AB391}"/>
              </a:ext>
            </a:extLst>
          </p:cNvPr>
          <p:cNvSpPr>
            <a:spLocks noGrp="1"/>
          </p:cNvSpPr>
          <p:nvPr>
            <p:custDataLst>
              <p:tags r:id="rId103"/>
            </p:custDataLst>
          </p:nvPr>
        </p:nvSpPr>
        <p:spPr bwMode="gray">
          <a:xfrm>
            <a:off x="4287838" y="3492500"/>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C9961AF5-9BAC-4820-A31F-E4932070EDF2}" type="datetime'''''''''''''''''''''''''''''''''2''''''''''''74'''''">
              <a:rPr lang="en-US" altLang="en-US" sz="1200" smtClean="0"/>
              <a:pPr/>
              <a:t>274</a:t>
            </a:fld>
            <a:endParaRPr lang="en-US" sz="1200" dirty="0">
              <a:sym typeface="+mn-lt"/>
            </a:endParaRPr>
          </a:p>
        </p:txBody>
      </p:sp>
      <p:sp>
        <p:nvSpPr>
          <p:cNvPr id="215" name="Text Placeholder 20">
            <a:extLst>
              <a:ext uri="{FF2B5EF4-FFF2-40B4-BE49-F238E27FC236}">
                <a16:creationId xmlns:a16="http://schemas.microsoft.com/office/drawing/2014/main" id="{C953864A-BDF1-4797-AAA5-95501EA15C40}"/>
              </a:ext>
            </a:extLst>
          </p:cNvPr>
          <p:cNvSpPr>
            <a:spLocks noGrp="1"/>
          </p:cNvSpPr>
          <p:nvPr>
            <p:custDataLst>
              <p:tags r:id="rId104"/>
            </p:custDataLst>
          </p:nvPr>
        </p:nvSpPr>
        <p:spPr bwMode="gray">
          <a:xfrm>
            <a:off x="4094163" y="5578475"/>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5E9E8996-212D-4C86-BAA9-A7672C6CDD8D}" type="datetime'2''''''''''''''''''''''4''''''''2'''''''''''''''''''">
              <a:rPr lang="en-US" altLang="en-US" sz="1200" smtClean="0"/>
              <a:pPr/>
              <a:t>242</a:t>
            </a:fld>
            <a:endParaRPr lang="en-US" sz="1200" dirty="0">
              <a:sym typeface="+mn-lt"/>
            </a:endParaRPr>
          </a:p>
        </p:txBody>
      </p:sp>
      <p:sp>
        <p:nvSpPr>
          <p:cNvPr id="216" name="Text Placeholder 20">
            <a:extLst>
              <a:ext uri="{FF2B5EF4-FFF2-40B4-BE49-F238E27FC236}">
                <a16:creationId xmlns:a16="http://schemas.microsoft.com/office/drawing/2014/main" id="{AB42ABF9-A37A-45FA-B641-04A80C7936CF}"/>
              </a:ext>
            </a:extLst>
          </p:cNvPr>
          <p:cNvSpPr>
            <a:spLocks noGrp="1"/>
          </p:cNvSpPr>
          <p:nvPr>
            <p:custDataLst>
              <p:tags r:id="rId105"/>
            </p:custDataLst>
          </p:nvPr>
        </p:nvSpPr>
        <p:spPr bwMode="gray">
          <a:xfrm>
            <a:off x="4229100" y="5876925"/>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5A5DD8D-5375-4400-B8F8-65B116F95C17}" type="datetime'''''''''''''''''''''''''''''2''''''6''''''''''4'''''''''''''">
              <a:rPr lang="en-US" altLang="en-US" sz="1200" smtClean="0"/>
              <a:pPr/>
              <a:t>264</a:t>
            </a:fld>
            <a:endParaRPr lang="en-US" sz="1200" dirty="0">
              <a:sym typeface="+mn-lt"/>
            </a:endParaRPr>
          </a:p>
        </p:txBody>
      </p:sp>
      <p:sp>
        <p:nvSpPr>
          <p:cNvPr id="233" name="Text Placeholder 20">
            <a:extLst>
              <a:ext uri="{FF2B5EF4-FFF2-40B4-BE49-F238E27FC236}">
                <a16:creationId xmlns:a16="http://schemas.microsoft.com/office/drawing/2014/main" id="{21CDD87C-8F8E-4F30-B949-FF1DEE44065E}"/>
              </a:ext>
            </a:extLst>
          </p:cNvPr>
          <p:cNvSpPr>
            <a:spLocks noGrp="1"/>
          </p:cNvSpPr>
          <p:nvPr>
            <p:custDataLst>
              <p:tags r:id="rId106"/>
            </p:custDataLst>
          </p:nvPr>
        </p:nvSpPr>
        <p:spPr bwMode="gray">
          <a:xfrm>
            <a:off x="4076700" y="2597150"/>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823F375-9AE8-4084-9ECC-5CA30720B62A}" type="datetime'''''''''''''23''''''''''''''9'''''''''''''''">
              <a:rPr lang="en-US" altLang="en-US" sz="1200" smtClean="0"/>
              <a:pPr/>
              <a:t>239</a:t>
            </a:fld>
            <a:endParaRPr lang="en-US" sz="1200" dirty="0">
              <a:sym typeface="+mn-lt"/>
            </a:endParaRPr>
          </a:p>
        </p:txBody>
      </p:sp>
      <p:sp>
        <p:nvSpPr>
          <p:cNvPr id="214" name="Text Placeholder 20">
            <a:extLst>
              <a:ext uri="{FF2B5EF4-FFF2-40B4-BE49-F238E27FC236}">
                <a16:creationId xmlns:a16="http://schemas.microsoft.com/office/drawing/2014/main" id="{C16FD181-4EDD-4D4B-A707-CC49BB5AEAF4}"/>
              </a:ext>
            </a:extLst>
          </p:cNvPr>
          <p:cNvSpPr>
            <a:spLocks noGrp="1"/>
          </p:cNvSpPr>
          <p:nvPr>
            <p:custDataLst>
              <p:tags r:id="rId107"/>
            </p:custDataLst>
          </p:nvPr>
        </p:nvSpPr>
        <p:spPr bwMode="gray">
          <a:xfrm>
            <a:off x="4119563" y="5281613"/>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2DBE0F8D-2297-4D97-8E00-08F0ADF34A70}" type="datetime'2''''''4''''6'''''''''''''''''''''''''''''''''''''''''''''''">
              <a:rPr lang="en-US" altLang="en-US" sz="1200" smtClean="0"/>
              <a:pPr/>
              <a:t>246</a:t>
            </a:fld>
            <a:endParaRPr lang="en-US" sz="1200" dirty="0">
              <a:sym typeface="+mn-lt"/>
            </a:endParaRPr>
          </a:p>
        </p:txBody>
      </p:sp>
      <p:sp>
        <p:nvSpPr>
          <p:cNvPr id="224" name="Text Placeholder 20">
            <a:extLst>
              <a:ext uri="{FF2B5EF4-FFF2-40B4-BE49-F238E27FC236}">
                <a16:creationId xmlns:a16="http://schemas.microsoft.com/office/drawing/2014/main" id="{ECC17D06-8A4E-4B7B-847B-2B0B5E20BFD2}"/>
              </a:ext>
            </a:extLst>
          </p:cNvPr>
          <p:cNvSpPr>
            <a:spLocks noGrp="1"/>
          </p:cNvSpPr>
          <p:nvPr>
            <p:custDataLst>
              <p:tags r:id="rId108"/>
            </p:custDataLst>
          </p:nvPr>
        </p:nvSpPr>
        <p:spPr bwMode="gray">
          <a:xfrm>
            <a:off x="4370388" y="2895600"/>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139DA13-AC01-4028-8B87-11B8DF19625A}" type="datetime'''''''2''''''''''''''''8''''''''7'">
              <a:rPr lang="en-US" altLang="en-US" sz="1200" smtClean="0"/>
              <a:pPr/>
              <a:t>287</a:t>
            </a:fld>
            <a:endParaRPr lang="en-US" sz="1200" dirty="0">
              <a:sym typeface="+mn-lt"/>
            </a:endParaRPr>
          </a:p>
        </p:txBody>
      </p:sp>
      <p:sp>
        <p:nvSpPr>
          <p:cNvPr id="217" name="Text Placeholder 20">
            <a:extLst>
              <a:ext uri="{FF2B5EF4-FFF2-40B4-BE49-F238E27FC236}">
                <a16:creationId xmlns:a16="http://schemas.microsoft.com/office/drawing/2014/main" id="{7373C8AE-7340-4E8E-A04E-7318B5C09B1B}"/>
              </a:ext>
            </a:extLst>
          </p:cNvPr>
          <p:cNvSpPr>
            <a:spLocks noGrp="1"/>
          </p:cNvSpPr>
          <p:nvPr>
            <p:custDataLst>
              <p:tags r:id="rId109"/>
            </p:custDataLst>
          </p:nvPr>
        </p:nvSpPr>
        <p:spPr bwMode="gray">
          <a:xfrm>
            <a:off x="4405313" y="3194050"/>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3A8A42CB-A00A-4FDB-B5E5-0441146CF372}" type="datetime'''2''''''''''''''''''''''''9''''3'">
              <a:rPr lang="en-US" altLang="en-US" sz="1200" smtClean="0"/>
              <a:pPr/>
              <a:t>293</a:t>
            </a:fld>
            <a:endParaRPr lang="en-US" sz="1200" dirty="0">
              <a:sym typeface="+mn-lt"/>
            </a:endParaRPr>
          </a:p>
        </p:txBody>
      </p:sp>
      <p:sp>
        <p:nvSpPr>
          <p:cNvPr id="222" name="Text Placeholder 20">
            <a:extLst>
              <a:ext uri="{FF2B5EF4-FFF2-40B4-BE49-F238E27FC236}">
                <a16:creationId xmlns:a16="http://schemas.microsoft.com/office/drawing/2014/main" id="{5836CD0A-97DC-4570-9931-E0E63A23D4F8}"/>
              </a:ext>
            </a:extLst>
          </p:cNvPr>
          <p:cNvSpPr>
            <a:spLocks noGrp="1"/>
          </p:cNvSpPr>
          <p:nvPr>
            <p:custDataLst>
              <p:tags r:id="rId110"/>
            </p:custDataLst>
          </p:nvPr>
        </p:nvSpPr>
        <p:spPr bwMode="gray">
          <a:xfrm>
            <a:off x="4273550" y="3789363"/>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360915FF-20C5-470A-85FB-3CEAEAD01D50}" type="datetime'''2''''''''''''''7''1'''''''''''''''''''''''''''''''''">
              <a:rPr lang="en-US" altLang="en-US" sz="1200" smtClean="0"/>
              <a:pPr/>
              <a:t>271</a:t>
            </a:fld>
            <a:endParaRPr lang="en-US" sz="1200" dirty="0">
              <a:sym typeface="+mn-lt"/>
            </a:endParaRPr>
          </a:p>
        </p:txBody>
      </p:sp>
      <p:sp>
        <p:nvSpPr>
          <p:cNvPr id="223" name="Text Placeholder 20">
            <a:extLst>
              <a:ext uri="{FF2B5EF4-FFF2-40B4-BE49-F238E27FC236}">
                <a16:creationId xmlns:a16="http://schemas.microsoft.com/office/drawing/2014/main" id="{A4902B2B-C08A-49BA-B0EA-06A236466D86}"/>
              </a:ext>
            </a:extLst>
          </p:cNvPr>
          <p:cNvSpPr>
            <a:spLocks noGrp="1"/>
          </p:cNvSpPr>
          <p:nvPr>
            <p:custDataLst>
              <p:tags r:id="rId111"/>
            </p:custDataLst>
          </p:nvPr>
        </p:nvSpPr>
        <p:spPr bwMode="gray">
          <a:xfrm>
            <a:off x="4083050" y="4087813"/>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DDC5647-9C2C-4AB6-BA46-75A326EBCC6F}" type="datetime'''''''''''''2''''''''''''''''4''''''''''''''''1'''''''''''''''">
              <a:rPr lang="en-US" altLang="en-US" sz="1200" smtClean="0"/>
              <a:pPr/>
              <a:t>241</a:t>
            </a:fld>
            <a:endParaRPr lang="en-US" sz="1200" dirty="0">
              <a:sym typeface="+mn-lt"/>
            </a:endParaRPr>
          </a:p>
        </p:txBody>
      </p:sp>
      <p:sp>
        <p:nvSpPr>
          <p:cNvPr id="220" name="Text Placeholder 20">
            <a:extLst>
              <a:ext uri="{FF2B5EF4-FFF2-40B4-BE49-F238E27FC236}">
                <a16:creationId xmlns:a16="http://schemas.microsoft.com/office/drawing/2014/main" id="{31E06AB8-DFFF-40CA-BD7C-FAAA6140D26B}"/>
              </a:ext>
            </a:extLst>
          </p:cNvPr>
          <p:cNvSpPr>
            <a:spLocks noGrp="1"/>
          </p:cNvSpPr>
          <p:nvPr>
            <p:custDataLst>
              <p:tags r:id="rId112"/>
            </p:custDataLst>
          </p:nvPr>
        </p:nvSpPr>
        <p:spPr bwMode="gray">
          <a:xfrm>
            <a:off x="4333875" y="4386263"/>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7B924E2-4D70-42BB-B094-9EDACA8441FE}" type="datetime'2''''''''''81'">
              <a:rPr lang="en-US" altLang="en-US" sz="1200" smtClean="0"/>
              <a:pPr/>
              <a:t>281</a:t>
            </a:fld>
            <a:endParaRPr lang="en-US" sz="1200" dirty="0">
              <a:sym typeface="+mn-lt"/>
            </a:endParaRPr>
          </a:p>
        </p:txBody>
      </p:sp>
      <p:sp>
        <p:nvSpPr>
          <p:cNvPr id="218" name="Text Placeholder 20">
            <a:extLst>
              <a:ext uri="{FF2B5EF4-FFF2-40B4-BE49-F238E27FC236}">
                <a16:creationId xmlns:a16="http://schemas.microsoft.com/office/drawing/2014/main" id="{E21FA2D0-5D98-45A6-9222-F5486C65308C}"/>
              </a:ext>
            </a:extLst>
          </p:cNvPr>
          <p:cNvSpPr>
            <a:spLocks noGrp="1"/>
          </p:cNvSpPr>
          <p:nvPr>
            <p:custDataLst>
              <p:tags r:id="rId113"/>
            </p:custDataLst>
          </p:nvPr>
        </p:nvSpPr>
        <p:spPr bwMode="gray">
          <a:xfrm>
            <a:off x="4686300" y="4983163"/>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34DF48BF-41CE-4801-84BD-D7AECC4F7E3F}" type="datetime'''''''''''''3''3''''''''''''''''''''8'''">
              <a:rPr lang="en-US" altLang="en-US" sz="1200" smtClean="0"/>
              <a:pPr/>
              <a:t>338</a:t>
            </a:fld>
            <a:endParaRPr lang="en-US" sz="1200" dirty="0">
              <a:sym typeface="+mn-lt"/>
            </a:endParaRPr>
          </a:p>
        </p:txBody>
      </p:sp>
      <p:sp>
        <p:nvSpPr>
          <p:cNvPr id="312" name="Rectangle 311">
            <a:extLst>
              <a:ext uri="{FF2B5EF4-FFF2-40B4-BE49-F238E27FC236}">
                <a16:creationId xmlns:a16="http://schemas.microsoft.com/office/drawing/2014/main" id="{AA1B63F4-40BA-469A-A652-FE8A408F72AE}"/>
              </a:ext>
            </a:extLst>
          </p:cNvPr>
          <p:cNvSpPr/>
          <p:nvPr/>
        </p:nvSpPr>
        <p:spPr>
          <a:xfrm>
            <a:off x="3444875" y="2256308"/>
            <a:ext cx="819150" cy="171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a:solidFill>
                  <a:schemeClr val="tx1"/>
                </a:solidFill>
              </a:rPr>
              <a:t>Mortality</a:t>
            </a:r>
            <a:endParaRPr lang="en-US" sz="1200" b="1" dirty="0" err="1">
              <a:solidFill>
                <a:schemeClr val="tx1"/>
              </a:solidFill>
            </a:endParaRPr>
          </a:p>
        </p:txBody>
      </p:sp>
      <p:sp>
        <p:nvSpPr>
          <p:cNvPr id="313" name="Rectangle 312">
            <a:extLst>
              <a:ext uri="{FF2B5EF4-FFF2-40B4-BE49-F238E27FC236}">
                <a16:creationId xmlns:a16="http://schemas.microsoft.com/office/drawing/2014/main" id="{8C226BFE-91E4-4638-A29E-FFDF0CF15D36}"/>
              </a:ext>
            </a:extLst>
          </p:cNvPr>
          <p:cNvSpPr/>
          <p:nvPr/>
        </p:nvSpPr>
        <p:spPr>
          <a:xfrm>
            <a:off x="1528970" y="2256308"/>
            <a:ext cx="1163430" cy="171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a:solidFill>
                  <a:schemeClr val="tx1"/>
                </a:solidFill>
              </a:rPr>
              <a:t>Incidence</a:t>
            </a:r>
            <a:endParaRPr lang="en-US" sz="1200" b="1" dirty="0" err="1">
              <a:solidFill>
                <a:schemeClr val="tx1"/>
              </a:solidFill>
            </a:endParaRPr>
          </a:p>
        </p:txBody>
      </p:sp>
      <p:sp>
        <p:nvSpPr>
          <p:cNvPr id="392" name="Text Placeholder 391">
            <a:extLst>
              <a:ext uri="{FF2B5EF4-FFF2-40B4-BE49-F238E27FC236}">
                <a16:creationId xmlns:a16="http://schemas.microsoft.com/office/drawing/2014/main" id="{7BF789A8-59F9-4049-B935-8248E1ADF7E1}"/>
              </a:ext>
            </a:extLst>
          </p:cNvPr>
          <p:cNvSpPr>
            <a:spLocks noGrp="1"/>
          </p:cNvSpPr>
          <p:nvPr>
            <p:ph type="body" sz="quarter" idx="18"/>
          </p:nvPr>
        </p:nvSpPr>
        <p:spPr/>
        <p:txBody>
          <a:bodyPr/>
          <a:lstStyle/>
          <a:p>
            <a:endParaRPr lang="en-US" dirty="0"/>
          </a:p>
        </p:txBody>
      </p:sp>
      <p:sp>
        <p:nvSpPr>
          <p:cNvPr id="154" name="Rectangle 153">
            <a:extLst>
              <a:ext uri="{FF2B5EF4-FFF2-40B4-BE49-F238E27FC236}">
                <a16:creationId xmlns:a16="http://schemas.microsoft.com/office/drawing/2014/main" id="{619A8C2F-1D38-4442-91FA-B0DB357660D3}"/>
              </a:ext>
            </a:extLst>
          </p:cNvPr>
          <p:cNvSpPr/>
          <p:nvPr/>
        </p:nvSpPr>
        <p:spPr>
          <a:xfrm>
            <a:off x="7353300" y="6545839"/>
            <a:ext cx="1328738" cy="163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62" name="Oval 61">
            <a:extLst>
              <a:ext uri="{FF2B5EF4-FFF2-40B4-BE49-F238E27FC236}">
                <a16:creationId xmlns:a16="http://schemas.microsoft.com/office/drawing/2014/main" id="{840B0576-4519-4C09-B5E8-3E3684FA2D5C}"/>
              </a:ext>
            </a:extLst>
          </p:cNvPr>
          <p:cNvSpPr/>
          <p:nvPr>
            <p:custDataLst>
              <p:tags r:id="rId114"/>
            </p:custDataLst>
          </p:nvPr>
        </p:nvSpPr>
        <p:spPr bwMode="auto">
          <a:xfrm>
            <a:off x="6235700" y="5907088"/>
            <a:ext cx="139700" cy="139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63" name="Oval 62">
            <a:extLst>
              <a:ext uri="{FF2B5EF4-FFF2-40B4-BE49-F238E27FC236}">
                <a16:creationId xmlns:a16="http://schemas.microsoft.com/office/drawing/2014/main" id="{73D1F06C-5C39-42CC-ADE7-CEC8D5A1126C}"/>
              </a:ext>
            </a:extLst>
          </p:cNvPr>
          <p:cNvSpPr/>
          <p:nvPr>
            <p:custDataLst>
              <p:tags r:id="rId115"/>
            </p:custDataLst>
          </p:nvPr>
        </p:nvSpPr>
        <p:spPr bwMode="auto">
          <a:xfrm>
            <a:off x="7994650" y="5907088"/>
            <a:ext cx="139700" cy="139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71" name="Oval 70">
            <a:extLst>
              <a:ext uri="{FF2B5EF4-FFF2-40B4-BE49-F238E27FC236}">
                <a16:creationId xmlns:a16="http://schemas.microsoft.com/office/drawing/2014/main" id="{AFA70C79-C4C5-4B22-A173-C1833B7DE87C}"/>
              </a:ext>
            </a:extLst>
          </p:cNvPr>
          <p:cNvSpPr/>
          <p:nvPr>
            <p:custDataLst>
              <p:tags r:id="rId116"/>
            </p:custDataLst>
          </p:nvPr>
        </p:nvSpPr>
        <p:spPr bwMode="auto">
          <a:xfrm>
            <a:off x="7319963" y="5907088"/>
            <a:ext cx="139700" cy="1397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64" name="Oval 63">
            <a:extLst>
              <a:ext uri="{FF2B5EF4-FFF2-40B4-BE49-F238E27FC236}">
                <a16:creationId xmlns:a16="http://schemas.microsoft.com/office/drawing/2014/main" id="{116E8958-899D-4B35-8929-97CB05DF0939}"/>
              </a:ext>
            </a:extLst>
          </p:cNvPr>
          <p:cNvSpPr/>
          <p:nvPr>
            <p:custDataLst>
              <p:tags r:id="rId117"/>
            </p:custDataLst>
          </p:nvPr>
        </p:nvSpPr>
        <p:spPr bwMode="auto">
          <a:xfrm>
            <a:off x="8683625" y="5907088"/>
            <a:ext cx="139700" cy="139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155" name="Text Placeholder 20">
            <a:extLst>
              <a:ext uri="{FF2B5EF4-FFF2-40B4-BE49-F238E27FC236}">
                <a16:creationId xmlns:a16="http://schemas.microsoft.com/office/drawing/2014/main" id="{B6E676D5-73DB-4A01-B030-87602A93F2ED}"/>
              </a:ext>
            </a:extLst>
          </p:cNvPr>
          <p:cNvSpPr>
            <a:spLocks noGrp="1"/>
          </p:cNvSpPr>
          <p:nvPr>
            <p:custDataLst>
              <p:tags r:id="rId118"/>
            </p:custDataLst>
          </p:nvPr>
        </p:nvSpPr>
        <p:spPr bwMode="auto">
          <a:xfrm>
            <a:off x="6450013" y="5902325"/>
            <a:ext cx="744538" cy="1603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513A0A5-83FF-4BD5-87C9-0BF69F18F972}" type="datetime'''R''''''''''ol''''''''''e'' m''''o''de''ls'''''">
              <a:rPr lang="en-US" altLang="en-US" sz="1050" smtClean="0">
                <a:sym typeface="+mn-lt"/>
              </a:rPr>
              <a:pPr marL="0" indent="0">
                <a:lnSpc>
                  <a:spcPct val="100000"/>
                </a:lnSpc>
                <a:spcBef>
                  <a:spcPct val="0"/>
                </a:spcBef>
                <a:spcAft>
                  <a:spcPct val="0"/>
                </a:spcAft>
                <a:buNone/>
              </a:pPr>
              <a:t>Role models</a:t>
            </a:fld>
            <a:endParaRPr lang="en-US" sz="1050" dirty="0">
              <a:sym typeface="+mn-lt"/>
            </a:endParaRPr>
          </a:p>
        </p:txBody>
      </p:sp>
      <p:sp>
        <p:nvSpPr>
          <p:cNvPr id="157" name="Text Placeholder 20">
            <a:extLst>
              <a:ext uri="{FF2B5EF4-FFF2-40B4-BE49-F238E27FC236}">
                <a16:creationId xmlns:a16="http://schemas.microsoft.com/office/drawing/2014/main" id="{B6E676D5-73DB-4A01-B030-87602A93F2ED}"/>
              </a:ext>
            </a:extLst>
          </p:cNvPr>
          <p:cNvSpPr>
            <a:spLocks noGrp="1"/>
          </p:cNvSpPr>
          <p:nvPr>
            <p:custDataLst>
              <p:tags r:id="rId119"/>
            </p:custDataLst>
          </p:nvPr>
        </p:nvSpPr>
        <p:spPr bwMode="auto">
          <a:xfrm>
            <a:off x="8208963" y="5902325"/>
            <a:ext cx="349250" cy="1603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04A97F31-DBB3-4A1C-A3ED-3FF5C206E692}" type="datetime'''''''''''''''''''''''''''''''''P''''''''''''''eer''''s'">
              <a:rPr lang="en-US" altLang="en-US" sz="1050" smtClean="0">
                <a:sym typeface="+mn-lt"/>
              </a:rPr>
              <a:pPr marL="0" indent="0">
                <a:lnSpc>
                  <a:spcPct val="100000"/>
                </a:lnSpc>
                <a:spcBef>
                  <a:spcPct val="0"/>
                </a:spcBef>
                <a:spcAft>
                  <a:spcPct val="0"/>
                </a:spcAft>
                <a:buNone/>
              </a:pPr>
              <a:t>Peers</a:t>
            </a:fld>
            <a:endParaRPr lang="en-US" sz="1050" dirty="0">
              <a:sym typeface="+mn-lt"/>
            </a:endParaRPr>
          </a:p>
        </p:txBody>
      </p:sp>
      <p:sp>
        <p:nvSpPr>
          <p:cNvPr id="197" name="Text Placeholder 20">
            <a:extLst>
              <a:ext uri="{FF2B5EF4-FFF2-40B4-BE49-F238E27FC236}">
                <a16:creationId xmlns:a16="http://schemas.microsoft.com/office/drawing/2014/main" id="{E71BB88E-B7CC-4562-B182-9EF5CD65BAE8}"/>
              </a:ext>
            </a:extLst>
          </p:cNvPr>
          <p:cNvSpPr>
            <a:spLocks noGrp="1"/>
          </p:cNvSpPr>
          <p:nvPr>
            <p:custDataLst>
              <p:tags r:id="rId120"/>
            </p:custDataLst>
          </p:nvPr>
        </p:nvSpPr>
        <p:spPr bwMode="auto">
          <a:xfrm>
            <a:off x="7534275" y="5902325"/>
            <a:ext cx="334963" cy="1603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42CDC41-36BA-4464-827F-803022D87791}" type="datetime'''''E''''''''''U2''''''''''''''''''''''''''8'''''">
              <a:rPr lang="en-US" altLang="en-US" sz="1050" smtClean="0"/>
              <a:pPr marL="0" indent="0">
                <a:lnSpc>
                  <a:spcPct val="100000"/>
                </a:lnSpc>
                <a:spcBef>
                  <a:spcPct val="0"/>
                </a:spcBef>
                <a:spcAft>
                  <a:spcPct val="0"/>
                </a:spcAft>
                <a:buNone/>
              </a:pPr>
              <a:t>EU28</a:t>
            </a:fld>
            <a:endParaRPr lang="en-US" sz="1050" dirty="0">
              <a:sym typeface="+mn-lt"/>
            </a:endParaRPr>
          </a:p>
        </p:txBody>
      </p:sp>
      <p:sp>
        <p:nvSpPr>
          <p:cNvPr id="158" name="Text Placeholder 20">
            <a:extLst>
              <a:ext uri="{FF2B5EF4-FFF2-40B4-BE49-F238E27FC236}">
                <a16:creationId xmlns:a16="http://schemas.microsoft.com/office/drawing/2014/main" id="{B6E676D5-73DB-4A01-B030-87602A93F2ED}"/>
              </a:ext>
            </a:extLst>
          </p:cNvPr>
          <p:cNvSpPr>
            <a:spLocks noGrp="1"/>
          </p:cNvSpPr>
          <p:nvPr>
            <p:custDataLst>
              <p:tags r:id="rId121"/>
            </p:custDataLst>
          </p:nvPr>
        </p:nvSpPr>
        <p:spPr bwMode="auto">
          <a:xfrm>
            <a:off x="8897938" y="5902325"/>
            <a:ext cx="506413" cy="1603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r>
              <a:rPr lang="en-US" altLang="en-US" sz="1050" dirty="0">
                <a:sym typeface="+mn-lt"/>
              </a:rPr>
              <a:t>Slovakia</a:t>
            </a:r>
            <a:endParaRPr lang="en-US" sz="1050" dirty="0">
              <a:sym typeface="+mn-lt"/>
            </a:endParaRPr>
          </a:p>
        </p:txBody>
      </p:sp>
      <p:sp>
        <p:nvSpPr>
          <p:cNvPr id="245" name="Rectangle 244">
            <a:extLst>
              <a:ext uri="{FF2B5EF4-FFF2-40B4-BE49-F238E27FC236}">
                <a16:creationId xmlns:a16="http://schemas.microsoft.com/office/drawing/2014/main" id="{0519C34F-8866-4783-B38B-CE2E34D4EFB9}"/>
              </a:ext>
            </a:extLst>
          </p:cNvPr>
          <p:cNvSpPr/>
          <p:nvPr/>
        </p:nvSpPr>
        <p:spPr>
          <a:xfrm>
            <a:off x="5222808" y="2554104"/>
            <a:ext cx="519301" cy="234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en-US" sz="1200"/>
              <a:t>2007</a:t>
            </a:r>
            <a:endParaRPr lang="en-US" sz="1200" dirty="0" err="1"/>
          </a:p>
        </p:txBody>
      </p:sp>
      <p:grpSp>
        <p:nvGrpSpPr>
          <p:cNvPr id="163" name="Group 162">
            <a:extLst>
              <a:ext uri="{FF2B5EF4-FFF2-40B4-BE49-F238E27FC236}">
                <a16:creationId xmlns:a16="http://schemas.microsoft.com/office/drawing/2014/main" id="{A0E80E49-6018-45A8-A6E2-B8F37350465C}"/>
              </a:ext>
            </a:extLst>
          </p:cNvPr>
          <p:cNvGrpSpPr/>
          <p:nvPr/>
        </p:nvGrpSpPr>
        <p:grpSpPr>
          <a:xfrm>
            <a:off x="11273430" y="1144985"/>
            <a:ext cx="449816" cy="381897"/>
            <a:chOff x="4914901" y="2161068"/>
            <a:chExt cx="685534" cy="590978"/>
          </a:xfrm>
        </p:grpSpPr>
        <p:sp>
          <p:nvSpPr>
            <p:cNvPr id="164" name="Hexagon 163">
              <a:extLst>
                <a:ext uri="{FF2B5EF4-FFF2-40B4-BE49-F238E27FC236}">
                  <a16:creationId xmlns:a16="http://schemas.microsoft.com/office/drawing/2014/main" id="{C451A0AE-A172-4B85-B716-DA4A16FFCCFE}"/>
                </a:ext>
              </a:extLst>
            </p:cNvPr>
            <p:cNvSpPr/>
            <p:nvPr/>
          </p:nvSpPr>
          <p:spPr bwMode="gray">
            <a:xfrm>
              <a:off x="4914901" y="2161068"/>
              <a:ext cx="685534" cy="590978"/>
            </a:xfrm>
            <a:prstGeom prst="hexagon">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algn="ctr" defTabSz="1600200">
                <a:lnSpc>
                  <a:spcPct val="90000"/>
                </a:lnSpc>
                <a:spcAft>
                  <a:spcPct val="35000"/>
                </a:spcAft>
              </a:pPr>
              <a:endParaRPr lang="en-US" sz="1400" b="1" dirty="0">
                <a:solidFill>
                  <a:schemeClr val="accent1"/>
                </a:solidFill>
              </a:endParaRPr>
            </a:p>
          </p:txBody>
        </p:sp>
        <p:grpSp>
          <p:nvGrpSpPr>
            <p:cNvPr id="165" name="Group 164">
              <a:extLst>
                <a:ext uri="{FF2B5EF4-FFF2-40B4-BE49-F238E27FC236}">
                  <a16:creationId xmlns:a16="http://schemas.microsoft.com/office/drawing/2014/main" id="{6BB69B71-B209-453A-B16F-235C34E67398}"/>
                </a:ext>
              </a:extLst>
            </p:cNvPr>
            <p:cNvGrpSpPr/>
            <p:nvPr/>
          </p:nvGrpSpPr>
          <p:grpSpPr>
            <a:xfrm>
              <a:off x="5053285" y="2221008"/>
              <a:ext cx="455147" cy="453653"/>
              <a:chOff x="-3873500" y="1220788"/>
              <a:chExt cx="3870325" cy="3857626"/>
            </a:xfrm>
            <a:solidFill>
              <a:schemeClr val="tx1"/>
            </a:solidFill>
          </p:grpSpPr>
          <p:sp>
            <p:nvSpPr>
              <p:cNvPr id="166" name="Freeform 180">
                <a:extLst>
                  <a:ext uri="{FF2B5EF4-FFF2-40B4-BE49-F238E27FC236}">
                    <a16:creationId xmlns:a16="http://schemas.microsoft.com/office/drawing/2014/main" id="{FFB2EE9C-01A0-4EB1-BE66-CE777D8B0A81}"/>
                  </a:ext>
                </a:extLst>
              </p:cNvPr>
              <p:cNvSpPr>
                <a:spLocks/>
              </p:cNvSpPr>
              <p:nvPr/>
            </p:nvSpPr>
            <p:spPr bwMode="auto">
              <a:xfrm>
                <a:off x="-3873500" y="1828801"/>
                <a:ext cx="3249613" cy="3249613"/>
              </a:xfrm>
              <a:custGeom>
                <a:avLst/>
                <a:gdLst>
                  <a:gd name="T0" fmla="*/ 1933 w 2047"/>
                  <a:gd name="T1" fmla="*/ 1933 h 2047"/>
                  <a:gd name="T2" fmla="*/ 113 w 2047"/>
                  <a:gd name="T3" fmla="*/ 1933 h 2047"/>
                  <a:gd name="T4" fmla="*/ 113 w 2047"/>
                  <a:gd name="T5" fmla="*/ 114 h 2047"/>
                  <a:gd name="T6" fmla="*/ 237 w 2047"/>
                  <a:gd name="T7" fmla="*/ 114 h 2047"/>
                  <a:gd name="T8" fmla="*/ 237 w 2047"/>
                  <a:gd name="T9" fmla="*/ 0 h 2047"/>
                  <a:gd name="T10" fmla="*/ 0 w 2047"/>
                  <a:gd name="T11" fmla="*/ 0 h 2047"/>
                  <a:gd name="T12" fmla="*/ 0 w 2047"/>
                  <a:gd name="T13" fmla="*/ 2047 h 2047"/>
                  <a:gd name="T14" fmla="*/ 2047 w 2047"/>
                  <a:gd name="T15" fmla="*/ 2047 h 2047"/>
                  <a:gd name="T16" fmla="*/ 2047 w 2047"/>
                  <a:gd name="T17" fmla="*/ 1800 h 2047"/>
                  <a:gd name="T18" fmla="*/ 1933 w 2047"/>
                  <a:gd name="T19" fmla="*/ 1800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3" y="1933"/>
                    </a:lnTo>
                    <a:lnTo>
                      <a:pt x="113" y="114"/>
                    </a:lnTo>
                    <a:lnTo>
                      <a:pt x="237" y="114"/>
                    </a:lnTo>
                    <a:lnTo>
                      <a:pt x="237" y="0"/>
                    </a:lnTo>
                    <a:lnTo>
                      <a:pt x="0" y="0"/>
                    </a:lnTo>
                    <a:lnTo>
                      <a:pt x="0" y="2047"/>
                    </a:lnTo>
                    <a:lnTo>
                      <a:pt x="2047" y="2047"/>
                    </a:lnTo>
                    <a:lnTo>
                      <a:pt x="2047" y="1800"/>
                    </a:lnTo>
                    <a:lnTo>
                      <a:pt x="1933" y="1800"/>
                    </a:lnTo>
                    <a:lnTo>
                      <a:pt x="1933"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81">
                <a:extLst>
                  <a:ext uri="{FF2B5EF4-FFF2-40B4-BE49-F238E27FC236}">
                    <a16:creationId xmlns:a16="http://schemas.microsoft.com/office/drawing/2014/main" id="{1EBBAF20-F2F5-4CA9-8DD7-5663424EFA5A}"/>
                  </a:ext>
                </a:extLst>
              </p:cNvPr>
              <p:cNvSpPr>
                <a:spLocks noEditPoints="1"/>
              </p:cNvSpPr>
              <p:nvPr/>
            </p:nvSpPr>
            <p:spPr bwMode="auto">
              <a:xfrm>
                <a:off x="-3260725" y="1220788"/>
                <a:ext cx="3257550" cy="3255963"/>
              </a:xfrm>
              <a:custGeom>
                <a:avLst/>
                <a:gdLst>
                  <a:gd name="T0" fmla="*/ 433 w 866"/>
                  <a:gd name="T1" fmla="*/ 0 h 866"/>
                  <a:gd name="T2" fmla="*/ 0 w 866"/>
                  <a:gd name="T3" fmla="*/ 433 h 866"/>
                  <a:gd name="T4" fmla="*/ 433 w 866"/>
                  <a:gd name="T5" fmla="*/ 866 h 866"/>
                  <a:gd name="T6" fmla="*/ 866 w 866"/>
                  <a:gd name="T7" fmla="*/ 433 h 866"/>
                  <a:gd name="T8" fmla="*/ 433 w 866"/>
                  <a:gd name="T9" fmla="*/ 0 h 866"/>
                  <a:gd name="T10" fmla="*/ 433 w 866"/>
                  <a:gd name="T11" fmla="*/ 818 h 866"/>
                  <a:gd name="T12" fmla="*/ 48 w 866"/>
                  <a:gd name="T13" fmla="*/ 433 h 866"/>
                  <a:gd name="T14" fmla="*/ 433 w 866"/>
                  <a:gd name="T15" fmla="*/ 48 h 866"/>
                  <a:gd name="T16" fmla="*/ 818 w 866"/>
                  <a:gd name="T17" fmla="*/ 433 h 866"/>
                  <a:gd name="T18" fmla="*/ 433 w 866"/>
                  <a:gd name="T19" fmla="*/ 818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6" h="866">
                    <a:moveTo>
                      <a:pt x="433" y="0"/>
                    </a:moveTo>
                    <a:cubicBezTo>
                      <a:pt x="194" y="0"/>
                      <a:pt x="0" y="194"/>
                      <a:pt x="0" y="433"/>
                    </a:cubicBezTo>
                    <a:cubicBezTo>
                      <a:pt x="0" y="672"/>
                      <a:pt x="194" y="866"/>
                      <a:pt x="433" y="866"/>
                    </a:cubicBezTo>
                    <a:cubicBezTo>
                      <a:pt x="672" y="866"/>
                      <a:pt x="866" y="672"/>
                      <a:pt x="866" y="433"/>
                    </a:cubicBezTo>
                    <a:cubicBezTo>
                      <a:pt x="866" y="194"/>
                      <a:pt x="672" y="0"/>
                      <a:pt x="433" y="0"/>
                    </a:cubicBezTo>
                    <a:close/>
                    <a:moveTo>
                      <a:pt x="433" y="818"/>
                    </a:moveTo>
                    <a:cubicBezTo>
                      <a:pt x="221" y="818"/>
                      <a:pt x="48" y="645"/>
                      <a:pt x="48" y="433"/>
                    </a:cubicBezTo>
                    <a:cubicBezTo>
                      <a:pt x="48" y="221"/>
                      <a:pt x="221" y="48"/>
                      <a:pt x="433" y="48"/>
                    </a:cubicBezTo>
                    <a:cubicBezTo>
                      <a:pt x="645" y="48"/>
                      <a:pt x="818" y="221"/>
                      <a:pt x="818" y="433"/>
                    </a:cubicBezTo>
                    <a:cubicBezTo>
                      <a:pt x="818" y="645"/>
                      <a:pt x="645" y="818"/>
                      <a:pt x="433" y="8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82">
                <a:extLst>
                  <a:ext uri="{FF2B5EF4-FFF2-40B4-BE49-F238E27FC236}">
                    <a16:creationId xmlns:a16="http://schemas.microsoft.com/office/drawing/2014/main" id="{6CF276B2-DF03-4173-AFF0-C252F3DD2599}"/>
                  </a:ext>
                </a:extLst>
              </p:cNvPr>
              <p:cNvSpPr>
                <a:spLocks noEditPoints="1"/>
              </p:cNvSpPr>
              <p:nvPr/>
            </p:nvSpPr>
            <p:spPr bwMode="auto">
              <a:xfrm>
                <a:off x="-2508250" y="1751013"/>
                <a:ext cx="627063" cy="627063"/>
              </a:xfrm>
              <a:custGeom>
                <a:avLst/>
                <a:gdLst>
                  <a:gd name="T0" fmla="*/ 167 w 167"/>
                  <a:gd name="T1" fmla="*/ 83 h 167"/>
                  <a:gd name="T2" fmla="*/ 83 w 167"/>
                  <a:gd name="T3" fmla="*/ 0 h 167"/>
                  <a:gd name="T4" fmla="*/ 0 w 167"/>
                  <a:gd name="T5" fmla="*/ 83 h 167"/>
                  <a:gd name="T6" fmla="*/ 83 w 167"/>
                  <a:gd name="T7" fmla="*/ 167 h 167"/>
                  <a:gd name="T8" fmla="*/ 167 w 167"/>
                  <a:gd name="T9" fmla="*/ 83 h 167"/>
                  <a:gd name="T10" fmla="*/ 83 w 167"/>
                  <a:gd name="T11" fmla="*/ 119 h 167"/>
                  <a:gd name="T12" fmla="*/ 48 w 167"/>
                  <a:gd name="T13" fmla="*/ 83 h 167"/>
                  <a:gd name="T14" fmla="*/ 83 w 167"/>
                  <a:gd name="T15" fmla="*/ 48 h 167"/>
                  <a:gd name="T16" fmla="*/ 119 w 167"/>
                  <a:gd name="T17" fmla="*/ 83 h 167"/>
                  <a:gd name="T18" fmla="*/ 83 w 167"/>
                  <a:gd name="T19"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167" y="83"/>
                    </a:moveTo>
                    <a:cubicBezTo>
                      <a:pt x="167" y="37"/>
                      <a:pt x="129" y="0"/>
                      <a:pt x="83" y="0"/>
                    </a:cubicBezTo>
                    <a:cubicBezTo>
                      <a:pt x="37" y="0"/>
                      <a:pt x="0" y="37"/>
                      <a:pt x="0" y="83"/>
                    </a:cubicBezTo>
                    <a:cubicBezTo>
                      <a:pt x="0" y="129"/>
                      <a:pt x="37" y="167"/>
                      <a:pt x="83" y="167"/>
                    </a:cubicBezTo>
                    <a:cubicBezTo>
                      <a:pt x="129" y="167"/>
                      <a:pt x="167" y="129"/>
                      <a:pt x="167" y="83"/>
                    </a:cubicBezTo>
                    <a:close/>
                    <a:moveTo>
                      <a:pt x="83" y="119"/>
                    </a:moveTo>
                    <a:cubicBezTo>
                      <a:pt x="63" y="119"/>
                      <a:pt x="48" y="103"/>
                      <a:pt x="48" y="83"/>
                    </a:cubicBezTo>
                    <a:cubicBezTo>
                      <a:pt x="48" y="64"/>
                      <a:pt x="63" y="48"/>
                      <a:pt x="83" y="48"/>
                    </a:cubicBezTo>
                    <a:cubicBezTo>
                      <a:pt x="103" y="48"/>
                      <a:pt x="119" y="64"/>
                      <a:pt x="119" y="83"/>
                    </a:cubicBezTo>
                    <a:cubicBezTo>
                      <a:pt x="119" y="103"/>
                      <a:pt x="103" y="119"/>
                      <a:pt x="83"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83">
                <a:extLst>
                  <a:ext uri="{FF2B5EF4-FFF2-40B4-BE49-F238E27FC236}">
                    <a16:creationId xmlns:a16="http://schemas.microsoft.com/office/drawing/2014/main" id="{DB9002BA-AB23-4DF1-8420-83A31FA65B81}"/>
                  </a:ext>
                </a:extLst>
              </p:cNvPr>
              <p:cNvSpPr>
                <a:spLocks noEditPoints="1"/>
              </p:cNvSpPr>
              <p:nvPr/>
            </p:nvSpPr>
            <p:spPr bwMode="auto">
              <a:xfrm>
                <a:off x="-1327150" y="1833563"/>
                <a:ext cx="627063" cy="627063"/>
              </a:xfrm>
              <a:custGeom>
                <a:avLst/>
                <a:gdLst>
                  <a:gd name="T0" fmla="*/ 84 w 167"/>
                  <a:gd name="T1" fmla="*/ 167 h 167"/>
                  <a:gd name="T2" fmla="*/ 167 w 167"/>
                  <a:gd name="T3" fmla="*/ 83 h 167"/>
                  <a:gd name="T4" fmla="*/ 84 w 167"/>
                  <a:gd name="T5" fmla="*/ 0 h 167"/>
                  <a:gd name="T6" fmla="*/ 0 w 167"/>
                  <a:gd name="T7" fmla="*/ 83 h 167"/>
                  <a:gd name="T8" fmla="*/ 84 w 167"/>
                  <a:gd name="T9" fmla="*/ 167 h 167"/>
                  <a:gd name="T10" fmla="*/ 84 w 167"/>
                  <a:gd name="T11" fmla="*/ 48 h 167"/>
                  <a:gd name="T12" fmla="*/ 119 w 167"/>
                  <a:gd name="T13" fmla="*/ 83 h 167"/>
                  <a:gd name="T14" fmla="*/ 84 w 167"/>
                  <a:gd name="T15" fmla="*/ 119 h 167"/>
                  <a:gd name="T16" fmla="*/ 48 w 167"/>
                  <a:gd name="T17" fmla="*/ 83 h 167"/>
                  <a:gd name="T18" fmla="*/ 84 w 167"/>
                  <a:gd name="T19" fmla="*/ 4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4" y="167"/>
                    </a:moveTo>
                    <a:cubicBezTo>
                      <a:pt x="130" y="167"/>
                      <a:pt x="167" y="129"/>
                      <a:pt x="167" y="83"/>
                    </a:cubicBezTo>
                    <a:cubicBezTo>
                      <a:pt x="167" y="37"/>
                      <a:pt x="130" y="0"/>
                      <a:pt x="84" y="0"/>
                    </a:cubicBezTo>
                    <a:cubicBezTo>
                      <a:pt x="38" y="0"/>
                      <a:pt x="0" y="37"/>
                      <a:pt x="0" y="83"/>
                    </a:cubicBezTo>
                    <a:cubicBezTo>
                      <a:pt x="0" y="129"/>
                      <a:pt x="38" y="167"/>
                      <a:pt x="84" y="167"/>
                    </a:cubicBezTo>
                    <a:close/>
                    <a:moveTo>
                      <a:pt x="84" y="48"/>
                    </a:moveTo>
                    <a:cubicBezTo>
                      <a:pt x="103" y="48"/>
                      <a:pt x="119" y="64"/>
                      <a:pt x="119" y="83"/>
                    </a:cubicBezTo>
                    <a:cubicBezTo>
                      <a:pt x="119" y="103"/>
                      <a:pt x="103" y="119"/>
                      <a:pt x="84" y="119"/>
                    </a:cubicBezTo>
                    <a:cubicBezTo>
                      <a:pt x="64" y="119"/>
                      <a:pt x="48" y="103"/>
                      <a:pt x="48" y="83"/>
                    </a:cubicBezTo>
                    <a:cubicBezTo>
                      <a:pt x="48" y="64"/>
                      <a:pt x="64" y="48"/>
                      <a:pt x="8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84">
                <a:extLst>
                  <a:ext uri="{FF2B5EF4-FFF2-40B4-BE49-F238E27FC236}">
                    <a16:creationId xmlns:a16="http://schemas.microsoft.com/office/drawing/2014/main" id="{B47D6C39-9548-4E61-A07E-324A2907966C}"/>
                  </a:ext>
                </a:extLst>
              </p:cNvPr>
              <p:cNvSpPr>
                <a:spLocks noEditPoints="1"/>
              </p:cNvSpPr>
              <p:nvPr/>
            </p:nvSpPr>
            <p:spPr bwMode="auto">
              <a:xfrm>
                <a:off x="-2900363" y="2424113"/>
                <a:ext cx="628650" cy="627063"/>
              </a:xfrm>
              <a:custGeom>
                <a:avLst/>
                <a:gdLst>
                  <a:gd name="T0" fmla="*/ 83 w 167"/>
                  <a:gd name="T1" fmla="*/ 0 h 167"/>
                  <a:gd name="T2" fmla="*/ 0 w 167"/>
                  <a:gd name="T3" fmla="*/ 84 h 167"/>
                  <a:gd name="T4" fmla="*/ 83 w 167"/>
                  <a:gd name="T5" fmla="*/ 167 h 167"/>
                  <a:gd name="T6" fmla="*/ 167 w 167"/>
                  <a:gd name="T7" fmla="*/ 84 h 167"/>
                  <a:gd name="T8" fmla="*/ 83 w 167"/>
                  <a:gd name="T9" fmla="*/ 0 h 167"/>
                  <a:gd name="T10" fmla="*/ 83 w 167"/>
                  <a:gd name="T11" fmla="*/ 119 h 167"/>
                  <a:gd name="T12" fmla="*/ 48 w 167"/>
                  <a:gd name="T13" fmla="*/ 84 h 167"/>
                  <a:gd name="T14" fmla="*/ 83 w 167"/>
                  <a:gd name="T15" fmla="*/ 48 h 167"/>
                  <a:gd name="T16" fmla="*/ 119 w 167"/>
                  <a:gd name="T17" fmla="*/ 84 h 167"/>
                  <a:gd name="T18" fmla="*/ 83 w 167"/>
                  <a:gd name="T19"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3" y="0"/>
                    </a:moveTo>
                    <a:cubicBezTo>
                      <a:pt x="37" y="0"/>
                      <a:pt x="0" y="38"/>
                      <a:pt x="0" y="84"/>
                    </a:cubicBezTo>
                    <a:cubicBezTo>
                      <a:pt x="0" y="130"/>
                      <a:pt x="37" y="167"/>
                      <a:pt x="83" y="167"/>
                    </a:cubicBezTo>
                    <a:cubicBezTo>
                      <a:pt x="129" y="167"/>
                      <a:pt x="167" y="130"/>
                      <a:pt x="167" y="84"/>
                    </a:cubicBezTo>
                    <a:cubicBezTo>
                      <a:pt x="167" y="38"/>
                      <a:pt x="129" y="0"/>
                      <a:pt x="83" y="0"/>
                    </a:cubicBezTo>
                    <a:close/>
                    <a:moveTo>
                      <a:pt x="83" y="119"/>
                    </a:moveTo>
                    <a:cubicBezTo>
                      <a:pt x="64" y="119"/>
                      <a:pt x="48" y="103"/>
                      <a:pt x="48" y="84"/>
                    </a:cubicBezTo>
                    <a:cubicBezTo>
                      <a:pt x="48" y="64"/>
                      <a:pt x="64" y="48"/>
                      <a:pt x="83" y="48"/>
                    </a:cubicBezTo>
                    <a:cubicBezTo>
                      <a:pt x="103" y="48"/>
                      <a:pt x="119" y="64"/>
                      <a:pt x="119" y="84"/>
                    </a:cubicBezTo>
                    <a:cubicBezTo>
                      <a:pt x="119" y="103"/>
                      <a:pt x="103" y="119"/>
                      <a:pt x="83"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85">
                <a:extLst>
                  <a:ext uri="{FF2B5EF4-FFF2-40B4-BE49-F238E27FC236}">
                    <a16:creationId xmlns:a16="http://schemas.microsoft.com/office/drawing/2014/main" id="{3C843E3E-D11A-479B-9174-A31556158698}"/>
                  </a:ext>
                </a:extLst>
              </p:cNvPr>
              <p:cNvSpPr>
                <a:spLocks noEditPoints="1"/>
              </p:cNvSpPr>
              <p:nvPr/>
            </p:nvSpPr>
            <p:spPr bwMode="auto">
              <a:xfrm>
                <a:off x="-2173288" y="2363788"/>
                <a:ext cx="1658938" cy="1698625"/>
              </a:xfrm>
              <a:custGeom>
                <a:avLst/>
                <a:gdLst>
                  <a:gd name="T0" fmla="*/ 422 w 441"/>
                  <a:gd name="T1" fmla="*/ 272 h 452"/>
                  <a:gd name="T2" fmla="*/ 354 w 441"/>
                  <a:gd name="T3" fmla="*/ 249 h 452"/>
                  <a:gd name="T4" fmla="*/ 337 w 441"/>
                  <a:gd name="T5" fmla="*/ 158 h 452"/>
                  <a:gd name="T6" fmla="*/ 392 w 441"/>
                  <a:gd name="T7" fmla="*/ 112 h 452"/>
                  <a:gd name="T8" fmla="*/ 394 w 441"/>
                  <a:gd name="T9" fmla="*/ 78 h 452"/>
                  <a:gd name="T10" fmla="*/ 361 w 441"/>
                  <a:gd name="T11" fmla="*/ 76 h 452"/>
                  <a:gd name="T12" fmla="*/ 306 w 441"/>
                  <a:gd name="T13" fmla="*/ 122 h 452"/>
                  <a:gd name="T14" fmla="*/ 250 w 441"/>
                  <a:gd name="T15" fmla="*/ 94 h 452"/>
                  <a:gd name="T16" fmla="*/ 220 w 441"/>
                  <a:gd name="T17" fmla="*/ 91 h 452"/>
                  <a:gd name="T18" fmla="*/ 207 w 441"/>
                  <a:gd name="T19" fmla="*/ 21 h 452"/>
                  <a:gd name="T20" fmla="*/ 179 w 441"/>
                  <a:gd name="T21" fmla="*/ 2 h 452"/>
                  <a:gd name="T22" fmla="*/ 159 w 441"/>
                  <a:gd name="T23" fmla="*/ 30 h 452"/>
                  <a:gd name="T24" fmla="*/ 172 w 441"/>
                  <a:gd name="T25" fmla="*/ 100 h 452"/>
                  <a:gd name="T26" fmla="*/ 148 w 441"/>
                  <a:gd name="T27" fmla="*/ 112 h 452"/>
                  <a:gd name="T28" fmla="*/ 102 w 441"/>
                  <a:gd name="T29" fmla="*/ 160 h 452"/>
                  <a:gd name="T30" fmla="*/ 35 w 441"/>
                  <a:gd name="T31" fmla="*/ 136 h 452"/>
                  <a:gd name="T32" fmla="*/ 5 w 441"/>
                  <a:gd name="T33" fmla="*/ 151 h 452"/>
                  <a:gd name="T34" fmla="*/ 19 w 441"/>
                  <a:gd name="T35" fmla="*/ 182 h 452"/>
                  <a:gd name="T36" fmla="*/ 87 w 441"/>
                  <a:gd name="T37" fmla="*/ 205 h 452"/>
                  <a:gd name="T38" fmla="*/ 104 w 441"/>
                  <a:gd name="T39" fmla="*/ 295 h 452"/>
                  <a:gd name="T40" fmla="*/ 49 w 441"/>
                  <a:gd name="T41" fmla="*/ 342 h 452"/>
                  <a:gd name="T42" fmla="*/ 47 w 441"/>
                  <a:gd name="T43" fmla="*/ 376 h 452"/>
                  <a:gd name="T44" fmla="*/ 65 w 441"/>
                  <a:gd name="T45" fmla="*/ 384 h 452"/>
                  <a:gd name="T46" fmla="*/ 81 w 441"/>
                  <a:gd name="T47" fmla="*/ 378 h 452"/>
                  <a:gd name="T48" fmla="*/ 135 w 441"/>
                  <a:gd name="T49" fmla="*/ 332 h 452"/>
                  <a:gd name="T50" fmla="*/ 191 w 441"/>
                  <a:gd name="T51" fmla="*/ 359 h 452"/>
                  <a:gd name="T52" fmla="*/ 220 w 441"/>
                  <a:gd name="T53" fmla="*/ 362 h 452"/>
                  <a:gd name="T54" fmla="*/ 222 w 441"/>
                  <a:gd name="T55" fmla="*/ 362 h 452"/>
                  <a:gd name="T56" fmla="*/ 235 w 441"/>
                  <a:gd name="T57" fmla="*/ 433 h 452"/>
                  <a:gd name="T58" fmla="*/ 258 w 441"/>
                  <a:gd name="T59" fmla="*/ 452 h 452"/>
                  <a:gd name="T60" fmla="*/ 263 w 441"/>
                  <a:gd name="T61" fmla="*/ 452 h 452"/>
                  <a:gd name="T62" fmla="*/ 282 w 441"/>
                  <a:gd name="T63" fmla="*/ 424 h 452"/>
                  <a:gd name="T64" fmla="*/ 269 w 441"/>
                  <a:gd name="T65" fmla="*/ 353 h 452"/>
                  <a:gd name="T66" fmla="*/ 338 w 441"/>
                  <a:gd name="T67" fmla="*/ 294 h 452"/>
                  <a:gd name="T68" fmla="*/ 406 w 441"/>
                  <a:gd name="T69" fmla="*/ 318 h 452"/>
                  <a:gd name="T70" fmla="*/ 414 w 441"/>
                  <a:gd name="T71" fmla="*/ 319 h 452"/>
                  <a:gd name="T72" fmla="*/ 436 w 441"/>
                  <a:gd name="T73" fmla="*/ 303 h 452"/>
                  <a:gd name="T74" fmla="*/ 422 w 441"/>
                  <a:gd name="T75" fmla="*/ 272 h 452"/>
                  <a:gd name="T76" fmla="*/ 306 w 441"/>
                  <a:gd name="T77" fmla="*/ 246 h 452"/>
                  <a:gd name="T78" fmla="*/ 201 w 441"/>
                  <a:gd name="T79" fmla="*/ 312 h 452"/>
                  <a:gd name="T80" fmla="*/ 147 w 441"/>
                  <a:gd name="T81" fmla="*/ 273 h 452"/>
                  <a:gd name="T82" fmla="*/ 135 w 441"/>
                  <a:gd name="T83" fmla="*/ 207 h 452"/>
                  <a:gd name="T84" fmla="*/ 174 w 441"/>
                  <a:gd name="T85" fmla="*/ 153 h 452"/>
                  <a:gd name="T86" fmla="*/ 220 w 441"/>
                  <a:gd name="T87" fmla="*/ 139 h 452"/>
                  <a:gd name="T88" fmla="*/ 240 w 441"/>
                  <a:gd name="T89" fmla="*/ 141 h 452"/>
                  <a:gd name="T90" fmla="*/ 294 w 441"/>
                  <a:gd name="T91" fmla="*/ 180 h 452"/>
                  <a:gd name="T92" fmla="*/ 306 w 441"/>
                  <a:gd name="T93" fmla="*/ 24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1" h="452">
                    <a:moveTo>
                      <a:pt x="422" y="272"/>
                    </a:moveTo>
                    <a:cubicBezTo>
                      <a:pt x="354" y="249"/>
                      <a:pt x="354" y="249"/>
                      <a:pt x="354" y="249"/>
                    </a:cubicBezTo>
                    <a:cubicBezTo>
                      <a:pt x="359" y="217"/>
                      <a:pt x="353" y="186"/>
                      <a:pt x="337" y="158"/>
                    </a:cubicBezTo>
                    <a:cubicBezTo>
                      <a:pt x="392" y="112"/>
                      <a:pt x="392" y="112"/>
                      <a:pt x="392" y="112"/>
                    </a:cubicBezTo>
                    <a:cubicBezTo>
                      <a:pt x="402" y="103"/>
                      <a:pt x="403" y="88"/>
                      <a:pt x="394" y="78"/>
                    </a:cubicBezTo>
                    <a:cubicBezTo>
                      <a:pt x="386" y="68"/>
                      <a:pt x="371" y="67"/>
                      <a:pt x="361" y="76"/>
                    </a:cubicBezTo>
                    <a:cubicBezTo>
                      <a:pt x="306" y="122"/>
                      <a:pt x="306" y="122"/>
                      <a:pt x="306" y="122"/>
                    </a:cubicBezTo>
                    <a:cubicBezTo>
                      <a:pt x="290" y="109"/>
                      <a:pt x="271" y="99"/>
                      <a:pt x="250" y="94"/>
                    </a:cubicBezTo>
                    <a:cubicBezTo>
                      <a:pt x="240" y="92"/>
                      <a:pt x="230" y="91"/>
                      <a:pt x="220" y="91"/>
                    </a:cubicBezTo>
                    <a:cubicBezTo>
                      <a:pt x="207" y="21"/>
                      <a:pt x="207" y="21"/>
                      <a:pt x="207" y="21"/>
                    </a:cubicBezTo>
                    <a:cubicBezTo>
                      <a:pt x="204" y="8"/>
                      <a:pt x="192" y="0"/>
                      <a:pt x="179" y="2"/>
                    </a:cubicBezTo>
                    <a:cubicBezTo>
                      <a:pt x="166" y="5"/>
                      <a:pt x="157" y="17"/>
                      <a:pt x="159" y="30"/>
                    </a:cubicBezTo>
                    <a:cubicBezTo>
                      <a:pt x="172" y="100"/>
                      <a:pt x="172" y="100"/>
                      <a:pt x="172" y="100"/>
                    </a:cubicBezTo>
                    <a:cubicBezTo>
                      <a:pt x="164" y="103"/>
                      <a:pt x="156" y="107"/>
                      <a:pt x="148" y="112"/>
                    </a:cubicBezTo>
                    <a:cubicBezTo>
                      <a:pt x="129" y="124"/>
                      <a:pt x="113" y="141"/>
                      <a:pt x="102" y="160"/>
                    </a:cubicBezTo>
                    <a:cubicBezTo>
                      <a:pt x="35" y="136"/>
                      <a:pt x="35" y="136"/>
                      <a:pt x="35" y="136"/>
                    </a:cubicBezTo>
                    <a:cubicBezTo>
                      <a:pt x="23" y="132"/>
                      <a:pt x="9" y="138"/>
                      <a:pt x="5" y="151"/>
                    </a:cubicBezTo>
                    <a:cubicBezTo>
                      <a:pt x="0" y="163"/>
                      <a:pt x="7" y="177"/>
                      <a:pt x="19" y="182"/>
                    </a:cubicBezTo>
                    <a:cubicBezTo>
                      <a:pt x="87" y="205"/>
                      <a:pt x="87" y="205"/>
                      <a:pt x="87" y="205"/>
                    </a:cubicBezTo>
                    <a:cubicBezTo>
                      <a:pt x="81" y="237"/>
                      <a:pt x="88" y="269"/>
                      <a:pt x="104" y="295"/>
                    </a:cubicBezTo>
                    <a:cubicBezTo>
                      <a:pt x="49" y="342"/>
                      <a:pt x="49" y="342"/>
                      <a:pt x="49" y="342"/>
                    </a:cubicBezTo>
                    <a:cubicBezTo>
                      <a:pt x="39" y="351"/>
                      <a:pt x="38" y="366"/>
                      <a:pt x="47" y="376"/>
                    </a:cubicBezTo>
                    <a:cubicBezTo>
                      <a:pt x="52" y="381"/>
                      <a:pt x="58" y="384"/>
                      <a:pt x="65" y="384"/>
                    </a:cubicBezTo>
                    <a:cubicBezTo>
                      <a:pt x="71" y="384"/>
                      <a:pt x="76" y="382"/>
                      <a:pt x="81" y="378"/>
                    </a:cubicBezTo>
                    <a:cubicBezTo>
                      <a:pt x="135" y="332"/>
                      <a:pt x="135" y="332"/>
                      <a:pt x="135" y="332"/>
                    </a:cubicBezTo>
                    <a:cubicBezTo>
                      <a:pt x="151" y="345"/>
                      <a:pt x="170" y="354"/>
                      <a:pt x="191" y="359"/>
                    </a:cubicBezTo>
                    <a:cubicBezTo>
                      <a:pt x="201" y="361"/>
                      <a:pt x="211" y="362"/>
                      <a:pt x="220" y="362"/>
                    </a:cubicBezTo>
                    <a:cubicBezTo>
                      <a:pt x="221" y="362"/>
                      <a:pt x="221" y="362"/>
                      <a:pt x="222" y="362"/>
                    </a:cubicBezTo>
                    <a:cubicBezTo>
                      <a:pt x="235" y="433"/>
                      <a:pt x="235" y="433"/>
                      <a:pt x="235" y="433"/>
                    </a:cubicBezTo>
                    <a:cubicBezTo>
                      <a:pt x="237" y="444"/>
                      <a:pt x="247" y="452"/>
                      <a:pt x="258" y="452"/>
                    </a:cubicBezTo>
                    <a:cubicBezTo>
                      <a:pt x="260" y="452"/>
                      <a:pt x="261" y="452"/>
                      <a:pt x="263" y="452"/>
                    </a:cubicBezTo>
                    <a:cubicBezTo>
                      <a:pt x="276" y="450"/>
                      <a:pt x="284" y="437"/>
                      <a:pt x="282" y="424"/>
                    </a:cubicBezTo>
                    <a:cubicBezTo>
                      <a:pt x="269" y="353"/>
                      <a:pt x="269" y="353"/>
                      <a:pt x="269" y="353"/>
                    </a:cubicBezTo>
                    <a:cubicBezTo>
                      <a:pt x="298" y="342"/>
                      <a:pt x="322" y="321"/>
                      <a:pt x="338" y="294"/>
                    </a:cubicBezTo>
                    <a:cubicBezTo>
                      <a:pt x="406" y="318"/>
                      <a:pt x="406" y="318"/>
                      <a:pt x="406" y="318"/>
                    </a:cubicBezTo>
                    <a:cubicBezTo>
                      <a:pt x="408" y="319"/>
                      <a:pt x="411" y="319"/>
                      <a:pt x="414" y="319"/>
                    </a:cubicBezTo>
                    <a:cubicBezTo>
                      <a:pt x="424" y="319"/>
                      <a:pt x="433" y="313"/>
                      <a:pt x="436" y="303"/>
                    </a:cubicBezTo>
                    <a:cubicBezTo>
                      <a:pt x="441" y="291"/>
                      <a:pt x="434" y="277"/>
                      <a:pt x="422" y="272"/>
                    </a:cubicBezTo>
                    <a:close/>
                    <a:moveTo>
                      <a:pt x="306" y="246"/>
                    </a:moveTo>
                    <a:cubicBezTo>
                      <a:pt x="295" y="293"/>
                      <a:pt x="248" y="323"/>
                      <a:pt x="201" y="312"/>
                    </a:cubicBezTo>
                    <a:cubicBezTo>
                      <a:pt x="178" y="307"/>
                      <a:pt x="159" y="293"/>
                      <a:pt x="147" y="273"/>
                    </a:cubicBezTo>
                    <a:cubicBezTo>
                      <a:pt x="134" y="254"/>
                      <a:pt x="130" y="230"/>
                      <a:pt x="135" y="207"/>
                    </a:cubicBezTo>
                    <a:cubicBezTo>
                      <a:pt x="140" y="185"/>
                      <a:pt x="154" y="165"/>
                      <a:pt x="174" y="153"/>
                    </a:cubicBezTo>
                    <a:cubicBezTo>
                      <a:pt x="188" y="144"/>
                      <a:pt x="204" y="139"/>
                      <a:pt x="220" y="139"/>
                    </a:cubicBezTo>
                    <a:cubicBezTo>
                      <a:pt x="227" y="139"/>
                      <a:pt x="233" y="140"/>
                      <a:pt x="240" y="141"/>
                    </a:cubicBezTo>
                    <a:cubicBezTo>
                      <a:pt x="262" y="146"/>
                      <a:pt x="282" y="160"/>
                      <a:pt x="294" y="180"/>
                    </a:cubicBezTo>
                    <a:cubicBezTo>
                      <a:pt x="307" y="200"/>
                      <a:pt x="311" y="223"/>
                      <a:pt x="306"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45671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280806-44D1-45BC-B515-66B905DFDFA4}"/>
              </a:ext>
            </a:extLst>
          </p:cNvPr>
          <p:cNvGraphicFramePr>
            <a:graphicFrameLocks noChangeAspect="1"/>
          </p:cNvGraphicFramePr>
          <p:nvPr>
            <p:custDataLst>
              <p:tags r:id="rId2"/>
            </p:custDataLst>
            <p:extLst>
              <p:ext uri="{D42A27DB-BD31-4B8C-83A1-F6EECF244321}">
                <p14:modId xmlns:p14="http://schemas.microsoft.com/office/powerpoint/2010/main" val="415094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24" name="think-cell Slide" r:id="rId50" imgW="216" imgH="216" progId="TCLayout.ActiveDocument.1">
                  <p:embed/>
                </p:oleObj>
              </mc:Choice>
              <mc:Fallback>
                <p:oleObj name="think-cell Slide" r:id="rId50" imgW="216" imgH="216" progId="TCLayout.ActiveDocument.1">
                  <p:embed/>
                  <p:pic>
                    <p:nvPicPr>
                      <p:cNvPr id="3" name="Object 2" hidden="1">
                        <a:extLst>
                          <a:ext uri="{FF2B5EF4-FFF2-40B4-BE49-F238E27FC236}">
                            <a16:creationId xmlns:a16="http://schemas.microsoft.com/office/drawing/2014/main" id="{C3280806-44D1-45BC-B515-66B905DFDFA4}"/>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93AEAAB-B1C0-4F90-9559-836E1001D83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200" b="1" dirty="0" err="1">
              <a:latin typeface="Arial" panose="020B0604020202020204" pitchFamily="34" charset="0"/>
              <a:sym typeface="Arial" panose="020B0604020202020204" pitchFamily="34" charset="0"/>
            </a:endParaRPr>
          </a:p>
        </p:txBody>
      </p:sp>
      <p:sp>
        <p:nvSpPr>
          <p:cNvPr id="241" name="Rectangle 240">
            <a:extLst>
              <a:ext uri="{FF2B5EF4-FFF2-40B4-BE49-F238E27FC236}">
                <a16:creationId xmlns:a16="http://schemas.microsoft.com/office/drawing/2014/main" id="{BFE07F76-36D9-4C68-9B14-828A05B30385}"/>
              </a:ext>
            </a:extLst>
          </p:cNvPr>
          <p:cNvSpPr/>
          <p:nvPr/>
        </p:nvSpPr>
        <p:spPr>
          <a:xfrm>
            <a:off x="492818" y="4904464"/>
            <a:ext cx="11230427" cy="326847"/>
          </a:xfrm>
          <a:prstGeom prst="rect">
            <a:avLst/>
          </a:prstGeom>
          <a:solidFill>
            <a:schemeClr val="tx2">
              <a:lumMod val="20000"/>
              <a:lumOff val="80000"/>
            </a:schemeClr>
          </a:solid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endParaRPr lang="en-US" sz="1200" dirty="0"/>
          </a:p>
        </p:txBody>
      </p:sp>
      <p:cxnSp>
        <p:nvCxnSpPr>
          <p:cNvPr id="183" name="Straight Connector 182">
            <a:extLst>
              <a:ext uri="{FF2B5EF4-FFF2-40B4-BE49-F238E27FC236}">
                <a16:creationId xmlns:a16="http://schemas.microsoft.com/office/drawing/2014/main" id="{5447142B-20FF-4A24-8871-C0806213F9BF}"/>
              </a:ext>
            </a:extLst>
          </p:cNvPr>
          <p:cNvCxnSpPr>
            <a:cxnSpLocks/>
          </p:cNvCxnSpPr>
          <p:nvPr/>
        </p:nvCxnSpPr>
        <p:spPr>
          <a:xfrm>
            <a:off x="497912" y="2629287"/>
            <a:ext cx="1122533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749CD85-0186-4BC5-BB65-CE9FB05CF871}"/>
              </a:ext>
            </a:extLst>
          </p:cNvPr>
          <p:cNvCxnSpPr>
            <a:cxnSpLocks/>
          </p:cNvCxnSpPr>
          <p:nvPr/>
        </p:nvCxnSpPr>
        <p:spPr>
          <a:xfrm>
            <a:off x="497912" y="3012451"/>
            <a:ext cx="1122533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BAE25D6-7A4C-4B9B-8320-94EB2FA05EE8}"/>
              </a:ext>
            </a:extLst>
          </p:cNvPr>
          <p:cNvCxnSpPr>
            <a:cxnSpLocks/>
          </p:cNvCxnSpPr>
          <p:nvPr/>
        </p:nvCxnSpPr>
        <p:spPr>
          <a:xfrm>
            <a:off x="497912" y="3395612"/>
            <a:ext cx="1122533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9647319-896E-4C70-B563-7EC62B6CBC8C}"/>
              </a:ext>
            </a:extLst>
          </p:cNvPr>
          <p:cNvCxnSpPr>
            <a:cxnSpLocks/>
          </p:cNvCxnSpPr>
          <p:nvPr/>
        </p:nvCxnSpPr>
        <p:spPr>
          <a:xfrm>
            <a:off x="497912" y="3761189"/>
            <a:ext cx="1122533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C7A9E69-97E1-403D-938D-033C2C2D1473}"/>
              </a:ext>
            </a:extLst>
          </p:cNvPr>
          <p:cNvCxnSpPr>
            <a:cxnSpLocks/>
          </p:cNvCxnSpPr>
          <p:nvPr/>
        </p:nvCxnSpPr>
        <p:spPr>
          <a:xfrm>
            <a:off x="497912" y="4161934"/>
            <a:ext cx="1122533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BC835DD-BD61-4124-9E93-EC2372781E50}"/>
              </a:ext>
            </a:extLst>
          </p:cNvPr>
          <p:cNvCxnSpPr>
            <a:cxnSpLocks/>
          </p:cNvCxnSpPr>
          <p:nvPr/>
        </p:nvCxnSpPr>
        <p:spPr>
          <a:xfrm>
            <a:off x="497912" y="4527511"/>
            <a:ext cx="1122533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486169FA-BBE2-4A31-B218-9CBFD8DD3444}"/>
              </a:ext>
            </a:extLst>
          </p:cNvPr>
          <p:cNvCxnSpPr/>
          <p:nvPr/>
        </p:nvCxnSpPr>
        <p:spPr>
          <a:xfrm>
            <a:off x="1891049" y="4893088"/>
            <a:ext cx="8540491"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E56D8BC-C9DE-48BA-97A3-3801504A6779}"/>
              </a:ext>
            </a:extLst>
          </p:cNvPr>
          <p:cNvSpPr>
            <a:spLocks noGrp="1"/>
          </p:cNvSpPr>
          <p:nvPr>
            <p:ph type="body" sz="quarter" idx="19"/>
          </p:nvPr>
        </p:nvSpPr>
        <p:spPr>
          <a:xfrm>
            <a:off x="477009" y="43374"/>
            <a:ext cx="11246237" cy="166199"/>
          </a:xfrm>
        </p:spPr>
        <p:txBody>
          <a:bodyPr/>
          <a:lstStyle/>
          <a:p>
            <a:r>
              <a:rPr lang="en-US" dirty="0"/>
              <a:t>HEALTHCARE FINANCING</a:t>
            </a:r>
          </a:p>
        </p:txBody>
      </p:sp>
      <p:sp>
        <p:nvSpPr>
          <p:cNvPr id="8" name="Text Placeholder 7">
            <a:extLst>
              <a:ext uri="{FF2B5EF4-FFF2-40B4-BE49-F238E27FC236}">
                <a16:creationId xmlns:a16="http://schemas.microsoft.com/office/drawing/2014/main" id="{CEB76B1D-7AC4-435B-95A9-48E7E1C3D675}"/>
              </a:ext>
            </a:extLst>
          </p:cNvPr>
          <p:cNvSpPr>
            <a:spLocks noGrp="1"/>
          </p:cNvSpPr>
          <p:nvPr>
            <p:ph type="body" sz="quarter" idx="16"/>
          </p:nvPr>
        </p:nvSpPr>
        <p:spPr>
          <a:xfrm>
            <a:off x="477012" y="1124076"/>
            <a:ext cx="11246241" cy="276999"/>
          </a:xfrm>
        </p:spPr>
        <p:txBody>
          <a:bodyPr/>
          <a:lstStyle/>
          <a:p>
            <a:r>
              <a:rPr lang="en-US" dirty="0"/>
              <a:t>Healthcare financing </a:t>
            </a:r>
          </a:p>
        </p:txBody>
      </p:sp>
      <p:sp>
        <p:nvSpPr>
          <p:cNvPr id="7" name="Title 6">
            <a:extLst>
              <a:ext uri="{FF2B5EF4-FFF2-40B4-BE49-F238E27FC236}">
                <a16:creationId xmlns:a16="http://schemas.microsoft.com/office/drawing/2014/main" id="{3E4F462C-673D-467A-9E1D-1486E983023E}"/>
              </a:ext>
            </a:extLst>
          </p:cNvPr>
          <p:cNvSpPr>
            <a:spLocks noGrp="1"/>
          </p:cNvSpPr>
          <p:nvPr>
            <p:ph type="title"/>
          </p:nvPr>
        </p:nvSpPr>
        <p:spPr/>
        <p:txBody>
          <a:bodyPr/>
          <a:lstStyle/>
          <a:p>
            <a:r>
              <a:rPr lang="en-US" dirty="0"/>
              <a:t>Even though SK was catching up with role models in terms of GDP per capita, it did not follow with healthcare investments</a:t>
            </a:r>
          </a:p>
        </p:txBody>
      </p:sp>
      <p:sp>
        <p:nvSpPr>
          <p:cNvPr id="6" name="Footer Placeholder 5">
            <a:extLst>
              <a:ext uri="{FF2B5EF4-FFF2-40B4-BE49-F238E27FC236}">
                <a16:creationId xmlns:a16="http://schemas.microsoft.com/office/drawing/2014/main" id="{F5D0E33E-BFC2-47D8-A1CE-0F9FAAD1DAFB}"/>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9" name="Text Placeholder 8">
            <a:extLst>
              <a:ext uri="{FF2B5EF4-FFF2-40B4-BE49-F238E27FC236}">
                <a16:creationId xmlns:a16="http://schemas.microsoft.com/office/drawing/2014/main" id="{7CE60868-38E9-41A4-9DD0-CEAD982AADBB}"/>
              </a:ext>
            </a:extLst>
          </p:cNvPr>
          <p:cNvSpPr>
            <a:spLocks noGrp="1"/>
          </p:cNvSpPr>
          <p:nvPr>
            <p:ph type="body" sz="quarter" idx="17"/>
          </p:nvPr>
        </p:nvSpPr>
        <p:spPr>
          <a:xfrm>
            <a:off x="477013" y="6397157"/>
            <a:ext cx="9023824" cy="110800"/>
          </a:xfrm>
        </p:spPr>
        <p:txBody>
          <a:bodyPr/>
          <a:lstStyle/>
          <a:p>
            <a:r>
              <a:rPr lang="en-US" dirty="0"/>
              <a:t>Source: OECD (2018), Health spending (indicator). </a:t>
            </a:r>
            <a:r>
              <a:rPr lang="en-US" dirty="0" err="1"/>
              <a:t>doi</a:t>
            </a:r>
            <a:r>
              <a:rPr lang="en-US" dirty="0"/>
              <a:t>: 10.1787/8643de7e-en (Accessed on 11 June 2018), World Health Organization Global Health Expenditure and GDPA database (http://apps.who.int/nha/database)</a:t>
            </a:r>
          </a:p>
        </p:txBody>
      </p:sp>
      <p:grpSp>
        <p:nvGrpSpPr>
          <p:cNvPr id="5" name="Group 4">
            <a:extLst>
              <a:ext uri="{FF2B5EF4-FFF2-40B4-BE49-F238E27FC236}">
                <a16:creationId xmlns:a16="http://schemas.microsoft.com/office/drawing/2014/main" id="{905FE5E8-CB0C-44A6-92DE-868563614340}"/>
              </a:ext>
            </a:extLst>
          </p:cNvPr>
          <p:cNvGrpSpPr/>
          <p:nvPr/>
        </p:nvGrpSpPr>
        <p:grpSpPr>
          <a:xfrm>
            <a:off x="477008" y="1629581"/>
            <a:ext cx="5618992" cy="329811"/>
            <a:chOff x="468748" y="1629581"/>
            <a:chExt cx="2493528" cy="329811"/>
          </a:xfrm>
        </p:grpSpPr>
        <p:sp>
          <p:nvSpPr>
            <p:cNvPr id="25" name="Rektangel 76">
              <a:extLst>
                <a:ext uri="{FF2B5EF4-FFF2-40B4-BE49-F238E27FC236}">
                  <a16:creationId xmlns:a16="http://schemas.microsoft.com/office/drawing/2014/main" id="{0F5751E2-800D-4253-B0FC-E0F1BA1A197F}"/>
                </a:ext>
              </a:extLst>
            </p:cNvPr>
            <p:cNvSpPr>
              <a:spLocks noChangeArrowheads="1"/>
            </p:cNvSpPr>
            <p:nvPr/>
          </p:nvSpPr>
          <p:spPr bwMode="auto">
            <a:xfrm>
              <a:off x="468748" y="1640468"/>
              <a:ext cx="2493528" cy="318924"/>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GDP per capita, 2017 </a:t>
              </a:r>
              <a:r>
                <a:rPr lang="en-US" sz="1600" noProof="1">
                  <a:solidFill>
                    <a:schemeClr val="accent1"/>
                  </a:solidFill>
                  <a:cs typeface="Arial" charset="0"/>
                </a:rPr>
                <a:t>[2010 PPP, USD ths, %]</a:t>
              </a:r>
            </a:p>
          </p:txBody>
        </p:sp>
        <p:cxnSp>
          <p:nvCxnSpPr>
            <p:cNvPr id="26" name="Straight Connector 25">
              <a:extLst>
                <a:ext uri="{FF2B5EF4-FFF2-40B4-BE49-F238E27FC236}">
                  <a16:creationId xmlns:a16="http://schemas.microsoft.com/office/drawing/2014/main" id="{C5587837-5635-4C98-9D67-1B6D0F39F50B}"/>
                </a:ext>
              </a:extLst>
            </p:cNvPr>
            <p:cNvCxnSpPr>
              <a:cxnSpLocks/>
            </p:cNvCxnSpPr>
            <p:nvPr/>
          </p:nvCxnSpPr>
          <p:spPr>
            <a:xfrm>
              <a:off x="468748" y="1629581"/>
              <a:ext cx="24935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07" name="Chart 106">
            <a:extLst>
              <a:ext uri="{FF2B5EF4-FFF2-40B4-BE49-F238E27FC236}">
                <a16:creationId xmlns:a16="http://schemas.microsoft.com/office/drawing/2014/main" id="{75BACEDA-EC83-473A-B616-A663FB31C2DD}"/>
              </a:ext>
            </a:extLst>
          </p:cNvPr>
          <p:cNvGraphicFramePr/>
          <p:nvPr>
            <p:custDataLst>
              <p:tags r:id="rId4"/>
            </p:custDataLst>
            <p:extLst>
              <p:ext uri="{D42A27DB-BD31-4B8C-83A1-F6EECF244321}">
                <p14:modId xmlns:p14="http://schemas.microsoft.com/office/powerpoint/2010/main" val="3591608084"/>
              </p:ext>
            </p:extLst>
          </p:nvPr>
        </p:nvGraphicFramePr>
        <p:xfrm>
          <a:off x="6551613" y="2216150"/>
          <a:ext cx="2682875" cy="3887788"/>
        </p:xfrm>
        <a:graphic>
          <a:graphicData uri="http://schemas.openxmlformats.org/drawingml/2006/chart">
            <c:chart xmlns:c="http://schemas.openxmlformats.org/drawingml/2006/chart" xmlns:r="http://schemas.openxmlformats.org/officeDocument/2006/relationships" r:id="rId52"/>
          </a:graphicData>
        </a:graphic>
      </p:graphicFrame>
      <p:sp>
        <p:nvSpPr>
          <p:cNvPr id="90" name="Text Placeholder 20">
            <a:extLst>
              <a:ext uri="{FF2B5EF4-FFF2-40B4-BE49-F238E27FC236}">
                <a16:creationId xmlns:a16="http://schemas.microsoft.com/office/drawing/2014/main" id="{B6E676D5-73DB-4A01-B030-87602A93F2ED}"/>
              </a:ext>
            </a:extLst>
          </p:cNvPr>
          <p:cNvSpPr>
            <a:spLocks noGrp="1"/>
          </p:cNvSpPr>
          <p:nvPr>
            <p:custDataLst>
              <p:tags r:id="rId5"/>
            </p:custDataLst>
          </p:nvPr>
        </p:nvSpPr>
        <p:spPr bwMode="gray">
          <a:xfrm>
            <a:off x="7029450" y="462756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548D1F3C-51A1-4FC3-887B-E340869333FE}" type="datetime'''''''''''''''''''''''''''''''''8''''9''''''''''%'''">
              <a:rPr lang="en-US" altLang="en-US" sz="1200" smtClean="0">
                <a:solidFill>
                  <a:schemeClr val="bg1"/>
                </a:solidFill>
              </a:rPr>
              <a:pPr marL="0" indent="0" algn="ctr">
                <a:lnSpc>
                  <a:spcPct val="100000"/>
                </a:lnSpc>
                <a:spcBef>
                  <a:spcPct val="0"/>
                </a:spcBef>
                <a:spcAft>
                  <a:spcPct val="0"/>
                </a:spcAft>
                <a:buNone/>
              </a:pPr>
              <a:t>89%</a:t>
            </a:fld>
            <a:endParaRPr lang="en-US" sz="1200" dirty="0">
              <a:solidFill>
                <a:schemeClr val="bg1"/>
              </a:solidFill>
              <a:sym typeface="+mn-lt"/>
            </a:endParaRPr>
          </a:p>
        </p:txBody>
      </p:sp>
      <p:sp>
        <p:nvSpPr>
          <p:cNvPr id="87" name="Text Placeholder 20">
            <a:extLst>
              <a:ext uri="{FF2B5EF4-FFF2-40B4-BE49-F238E27FC236}">
                <a16:creationId xmlns:a16="http://schemas.microsoft.com/office/drawing/2014/main" id="{B6E676D5-73DB-4A01-B030-87602A93F2ED}"/>
              </a:ext>
            </a:extLst>
          </p:cNvPr>
          <p:cNvSpPr>
            <a:spLocks noGrp="1"/>
          </p:cNvSpPr>
          <p:nvPr>
            <p:custDataLst>
              <p:tags r:id="rId6"/>
            </p:custDataLst>
          </p:nvPr>
        </p:nvSpPr>
        <p:spPr bwMode="gray">
          <a:xfrm>
            <a:off x="7404100" y="3511550"/>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C72EADFD-41CA-456D-902D-79FDFEBB06EF}" type="datetime'''''''''''''''''''''''''''''''''''''9''''''''''''4''%'''''''''">
              <a:rPr lang="en-US" altLang="en-US" sz="1200" smtClean="0">
                <a:solidFill>
                  <a:schemeClr val="bg1"/>
                </a:solidFill>
              </a:rPr>
              <a:pPr marL="0" indent="0" algn="ctr">
                <a:lnSpc>
                  <a:spcPct val="100000"/>
                </a:lnSpc>
                <a:spcBef>
                  <a:spcPct val="0"/>
                </a:spcBef>
                <a:spcAft>
                  <a:spcPct val="0"/>
                </a:spcAft>
                <a:buNone/>
              </a:pPr>
              <a:t>94%</a:t>
            </a:fld>
            <a:endParaRPr lang="en-US" sz="1200" dirty="0">
              <a:solidFill>
                <a:schemeClr val="bg1"/>
              </a:solidFill>
              <a:sym typeface="+mn-lt"/>
            </a:endParaRPr>
          </a:p>
        </p:txBody>
      </p:sp>
      <p:sp>
        <p:nvSpPr>
          <p:cNvPr id="85" name="Text Placeholder 20">
            <a:extLst>
              <a:ext uri="{FF2B5EF4-FFF2-40B4-BE49-F238E27FC236}">
                <a16:creationId xmlns:a16="http://schemas.microsoft.com/office/drawing/2014/main" id="{B6E676D5-73DB-4A01-B030-87602A93F2ED}"/>
              </a:ext>
            </a:extLst>
          </p:cNvPr>
          <p:cNvSpPr>
            <a:spLocks noGrp="1"/>
          </p:cNvSpPr>
          <p:nvPr>
            <p:custDataLst>
              <p:tags r:id="rId7"/>
            </p:custDataLst>
          </p:nvPr>
        </p:nvSpPr>
        <p:spPr bwMode="gray">
          <a:xfrm>
            <a:off x="7564438" y="276701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19F6BC79-C088-4C57-BAB3-E4C2141E9C2C}" type="datetime'''''''''''''''''''''''''''''''''''''''8''''''''9%'''''''''''">
              <a:rPr lang="en-US" altLang="en-US" sz="1200" smtClean="0">
                <a:solidFill>
                  <a:schemeClr val="bg1"/>
                </a:solidFill>
              </a:rPr>
              <a:pPr marL="0" indent="0" algn="ctr">
                <a:lnSpc>
                  <a:spcPct val="100000"/>
                </a:lnSpc>
                <a:spcBef>
                  <a:spcPct val="0"/>
                </a:spcBef>
                <a:spcAft>
                  <a:spcPct val="0"/>
                </a:spcAft>
                <a:buNone/>
              </a:pPr>
              <a:t>89%</a:t>
            </a:fld>
            <a:endParaRPr lang="en-US" sz="1200" dirty="0">
              <a:solidFill>
                <a:schemeClr val="bg1"/>
              </a:solidFill>
              <a:sym typeface="+mn-lt"/>
            </a:endParaRPr>
          </a:p>
        </p:txBody>
      </p:sp>
      <p:sp>
        <p:nvSpPr>
          <p:cNvPr id="44" name="Text Placeholder 20">
            <a:extLst>
              <a:ext uri="{FF2B5EF4-FFF2-40B4-BE49-F238E27FC236}">
                <a16:creationId xmlns:a16="http://schemas.microsoft.com/office/drawing/2014/main" id="{B6E676D5-73DB-4A01-B030-87602A93F2ED}"/>
              </a:ext>
            </a:extLst>
          </p:cNvPr>
          <p:cNvSpPr>
            <a:spLocks noGrp="1"/>
          </p:cNvSpPr>
          <p:nvPr>
            <p:custDataLst>
              <p:tags r:id="rId8"/>
            </p:custDataLst>
          </p:nvPr>
        </p:nvSpPr>
        <p:spPr bwMode="gray">
          <a:xfrm>
            <a:off x="7673975" y="5000625"/>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B19B3FE-343E-4BF4-A071-68A67F970291}" type="datetime'''''''''''''''''''2''''''''''''''''''''''''''''''''.''4'''''">
              <a:rPr lang="en-US" altLang="en-US" sz="1200" smtClean="0"/>
              <a:pPr marL="0" indent="0">
                <a:lnSpc>
                  <a:spcPct val="100000"/>
                </a:lnSpc>
                <a:spcBef>
                  <a:spcPct val="0"/>
                </a:spcBef>
                <a:spcAft>
                  <a:spcPct val="0"/>
                </a:spcAft>
                <a:buNone/>
              </a:pPr>
              <a:t>2.4</a:t>
            </a:fld>
            <a:endParaRPr lang="en-US" sz="1200" dirty="0">
              <a:sym typeface="+mn-lt"/>
            </a:endParaRPr>
          </a:p>
        </p:txBody>
      </p:sp>
      <p:sp>
        <p:nvSpPr>
          <p:cNvPr id="84" name="Text Placeholder 20">
            <a:extLst>
              <a:ext uri="{FF2B5EF4-FFF2-40B4-BE49-F238E27FC236}">
                <a16:creationId xmlns:a16="http://schemas.microsoft.com/office/drawing/2014/main" id="{B6E676D5-73DB-4A01-B030-87602A93F2ED}"/>
              </a:ext>
            </a:extLst>
          </p:cNvPr>
          <p:cNvSpPr>
            <a:spLocks noGrp="1"/>
          </p:cNvSpPr>
          <p:nvPr>
            <p:custDataLst>
              <p:tags r:id="rId9"/>
            </p:custDataLst>
          </p:nvPr>
        </p:nvSpPr>
        <p:spPr bwMode="gray">
          <a:xfrm>
            <a:off x="7573963" y="2393950"/>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705F4146-A150-420C-BB6E-A1F1F8802386}" type="datetime'''''8''''''''''''''''''''''9''%'''''''''''''''''''''">
              <a:rPr lang="en-US" altLang="en-US" sz="1200" smtClean="0">
                <a:solidFill>
                  <a:schemeClr val="bg1"/>
                </a:solidFill>
              </a:rPr>
              <a:pPr marL="0" indent="0" algn="ctr">
                <a:lnSpc>
                  <a:spcPct val="100000"/>
                </a:lnSpc>
                <a:spcBef>
                  <a:spcPct val="0"/>
                </a:spcBef>
                <a:spcAft>
                  <a:spcPct val="0"/>
                </a:spcAft>
                <a:buNone/>
              </a:pPr>
              <a:t>89%</a:t>
            </a:fld>
            <a:endParaRPr lang="en-US" sz="1200" dirty="0">
              <a:solidFill>
                <a:schemeClr val="bg1"/>
              </a:solidFill>
              <a:sym typeface="+mn-lt"/>
            </a:endParaRPr>
          </a:p>
        </p:txBody>
      </p:sp>
      <p:sp>
        <p:nvSpPr>
          <p:cNvPr id="92" name="Text Placeholder 20">
            <a:extLst>
              <a:ext uri="{FF2B5EF4-FFF2-40B4-BE49-F238E27FC236}">
                <a16:creationId xmlns:a16="http://schemas.microsoft.com/office/drawing/2014/main" id="{B6E676D5-73DB-4A01-B030-87602A93F2ED}"/>
              </a:ext>
            </a:extLst>
          </p:cNvPr>
          <p:cNvSpPr>
            <a:spLocks noGrp="1"/>
          </p:cNvSpPr>
          <p:nvPr>
            <p:custDataLst>
              <p:tags r:id="rId10"/>
            </p:custDataLst>
          </p:nvPr>
        </p:nvSpPr>
        <p:spPr bwMode="gray">
          <a:xfrm>
            <a:off x="6858000" y="5372100"/>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46C18CFA-AFFA-4957-8EB8-51AEB0AA7623}" type="datetime'''''''7''''''7%'''''''''''''">
              <a:rPr lang="en-US" altLang="en-US" sz="1200" smtClean="0">
                <a:solidFill>
                  <a:schemeClr val="bg1"/>
                </a:solidFill>
              </a:rPr>
              <a:pPr marL="0" indent="0" algn="ctr">
                <a:lnSpc>
                  <a:spcPct val="100000"/>
                </a:lnSpc>
                <a:spcBef>
                  <a:spcPct val="0"/>
                </a:spcBef>
                <a:spcAft>
                  <a:spcPct val="0"/>
                </a:spcAft>
                <a:buNone/>
              </a:pPr>
              <a:t>77%</a:t>
            </a:fld>
            <a:endParaRPr lang="en-US" sz="1200" dirty="0">
              <a:solidFill>
                <a:schemeClr val="bg1"/>
              </a:solidFill>
              <a:sym typeface="+mn-lt"/>
            </a:endParaRPr>
          </a:p>
        </p:txBody>
      </p:sp>
      <p:sp>
        <p:nvSpPr>
          <p:cNvPr id="86" name="Text Placeholder 20">
            <a:extLst>
              <a:ext uri="{FF2B5EF4-FFF2-40B4-BE49-F238E27FC236}">
                <a16:creationId xmlns:a16="http://schemas.microsoft.com/office/drawing/2014/main" id="{B6E676D5-73DB-4A01-B030-87602A93F2ED}"/>
              </a:ext>
            </a:extLst>
          </p:cNvPr>
          <p:cNvSpPr>
            <a:spLocks noGrp="1"/>
          </p:cNvSpPr>
          <p:nvPr>
            <p:custDataLst>
              <p:tags r:id="rId11"/>
            </p:custDataLst>
          </p:nvPr>
        </p:nvSpPr>
        <p:spPr bwMode="gray">
          <a:xfrm>
            <a:off x="7527925" y="3138488"/>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DB65720A-346E-484E-A3B3-9E64C5C20DA8}" type="datetime'''''''''8''''''''''''''''''''''''''''''5''''''''''''%'''''">
              <a:rPr lang="en-US" altLang="en-US" sz="1200" smtClean="0">
                <a:solidFill>
                  <a:schemeClr val="bg1"/>
                </a:solidFill>
              </a:rPr>
              <a:pPr marL="0" indent="0" algn="ctr">
                <a:lnSpc>
                  <a:spcPct val="100000"/>
                </a:lnSpc>
                <a:spcBef>
                  <a:spcPct val="0"/>
                </a:spcBef>
                <a:spcAft>
                  <a:spcPct val="0"/>
                </a:spcAft>
                <a:buNone/>
              </a:pPr>
              <a:t>85%</a:t>
            </a:fld>
            <a:endParaRPr lang="en-US" sz="1200" dirty="0">
              <a:solidFill>
                <a:schemeClr val="bg1"/>
              </a:solidFill>
              <a:sym typeface="+mn-lt"/>
            </a:endParaRPr>
          </a:p>
        </p:txBody>
      </p:sp>
      <p:sp>
        <p:nvSpPr>
          <p:cNvPr id="88" name="Text Placeholder 20">
            <a:extLst>
              <a:ext uri="{FF2B5EF4-FFF2-40B4-BE49-F238E27FC236}">
                <a16:creationId xmlns:a16="http://schemas.microsoft.com/office/drawing/2014/main" id="{B6E676D5-73DB-4A01-B030-87602A93F2ED}"/>
              </a:ext>
            </a:extLst>
          </p:cNvPr>
          <p:cNvSpPr>
            <a:spLocks noGrp="1"/>
          </p:cNvSpPr>
          <p:nvPr>
            <p:custDataLst>
              <p:tags r:id="rId12"/>
            </p:custDataLst>
          </p:nvPr>
        </p:nvSpPr>
        <p:spPr bwMode="gray">
          <a:xfrm>
            <a:off x="7321550" y="3883025"/>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9C6C5256-18F2-4605-9F64-712604A4B1BF}" type="datetime'''''''''''''''''''''''''''''''''''8''''''''''''''''7''%'''''">
              <a:rPr lang="en-US" altLang="en-US" sz="1200" smtClean="0">
                <a:solidFill>
                  <a:schemeClr val="bg1"/>
                </a:solidFill>
              </a:rPr>
              <a:pPr marL="0" indent="0" algn="ctr">
                <a:lnSpc>
                  <a:spcPct val="100000"/>
                </a:lnSpc>
                <a:spcBef>
                  <a:spcPct val="0"/>
                </a:spcBef>
                <a:spcAft>
                  <a:spcPct val="0"/>
                </a:spcAft>
                <a:buNone/>
              </a:pPr>
              <a:t>87%</a:t>
            </a:fld>
            <a:endParaRPr lang="en-US" sz="1200" dirty="0">
              <a:solidFill>
                <a:schemeClr val="bg1"/>
              </a:solidFill>
              <a:sym typeface="+mn-lt"/>
            </a:endParaRPr>
          </a:p>
        </p:txBody>
      </p:sp>
      <p:sp>
        <p:nvSpPr>
          <p:cNvPr id="89" name="Text Placeholder 20">
            <a:extLst>
              <a:ext uri="{FF2B5EF4-FFF2-40B4-BE49-F238E27FC236}">
                <a16:creationId xmlns:a16="http://schemas.microsoft.com/office/drawing/2014/main" id="{B6E676D5-73DB-4A01-B030-87602A93F2ED}"/>
              </a:ext>
            </a:extLst>
          </p:cNvPr>
          <p:cNvSpPr>
            <a:spLocks noGrp="1"/>
          </p:cNvSpPr>
          <p:nvPr>
            <p:custDataLst>
              <p:tags r:id="rId13"/>
            </p:custDataLst>
          </p:nvPr>
        </p:nvSpPr>
        <p:spPr bwMode="gray">
          <a:xfrm>
            <a:off x="6973888" y="4256088"/>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AEBD40F1-F41D-4E12-AE5B-43B44FB1A569}" type="datetime'8''''''''''7''''''''''''''''''%'''''''''''''''''''''''''">
              <a:rPr lang="en-US" altLang="en-US" sz="1200" smtClean="0">
                <a:solidFill>
                  <a:schemeClr val="bg1"/>
                </a:solidFill>
              </a:rPr>
              <a:pPr marL="0" indent="0" algn="ctr">
                <a:lnSpc>
                  <a:spcPct val="100000"/>
                </a:lnSpc>
                <a:spcBef>
                  <a:spcPct val="0"/>
                </a:spcBef>
                <a:spcAft>
                  <a:spcPct val="0"/>
                </a:spcAft>
                <a:buNone/>
              </a:pPr>
              <a:t>87%</a:t>
            </a:fld>
            <a:endParaRPr lang="en-US" sz="1200" dirty="0">
              <a:solidFill>
                <a:schemeClr val="bg1"/>
              </a:solidFill>
              <a:sym typeface="+mn-lt"/>
            </a:endParaRPr>
          </a:p>
        </p:txBody>
      </p:sp>
      <p:sp>
        <p:nvSpPr>
          <p:cNvPr id="91" name="Text Placeholder 20">
            <a:extLst>
              <a:ext uri="{FF2B5EF4-FFF2-40B4-BE49-F238E27FC236}">
                <a16:creationId xmlns:a16="http://schemas.microsoft.com/office/drawing/2014/main" id="{B6E676D5-73DB-4A01-B030-87602A93F2ED}"/>
              </a:ext>
            </a:extLst>
          </p:cNvPr>
          <p:cNvSpPr>
            <a:spLocks noGrp="1"/>
          </p:cNvSpPr>
          <p:nvPr>
            <p:custDataLst>
              <p:tags r:id="rId14"/>
            </p:custDataLst>
          </p:nvPr>
        </p:nvSpPr>
        <p:spPr bwMode="gray">
          <a:xfrm>
            <a:off x="6889750" y="5000625"/>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6B5FDBD9-AB43-4137-AF1C-939852B60394}" type="datetime'''''''''8''''4''''''''''''''''''%'''''''">
              <a:rPr lang="en-US" altLang="en-US" sz="1200" smtClean="0">
                <a:solidFill>
                  <a:schemeClr val="bg1"/>
                </a:solidFill>
              </a:rPr>
              <a:pPr marL="0" indent="0" algn="ctr">
                <a:lnSpc>
                  <a:spcPct val="100000"/>
                </a:lnSpc>
                <a:spcBef>
                  <a:spcPct val="0"/>
                </a:spcBef>
                <a:spcAft>
                  <a:spcPct val="0"/>
                </a:spcAft>
                <a:buNone/>
              </a:pPr>
              <a:t>84%</a:t>
            </a:fld>
            <a:endParaRPr lang="en-US" sz="1200" dirty="0">
              <a:solidFill>
                <a:schemeClr val="bg1"/>
              </a:solidFill>
              <a:sym typeface="+mn-lt"/>
            </a:endParaRPr>
          </a:p>
        </p:txBody>
      </p:sp>
      <p:sp>
        <p:nvSpPr>
          <p:cNvPr id="93" name="Text Placeholder 20">
            <a:extLst>
              <a:ext uri="{FF2B5EF4-FFF2-40B4-BE49-F238E27FC236}">
                <a16:creationId xmlns:a16="http://schemas.microsoft.com/office/drawing/2014/main" id="{B6E676D5-73DB-4A01-B030-87602A93F2ED}"/>
              </a:ext>
            </a:extLst>
          </p:cNvPr>
          <p:cNvSpPr>
            <a:spLocks noGrp="1"/>
          </p:cNvSpPr>
          <p:nvPr>
            <p:custDataLst>
              <p:tags r:id="rId15"/>
            </p:custDataLst>
          </p:nvPr>
        </p:nvSpPr>
        <p:spPr bwMode="gray">
          <a:xfrm>
            <a:off x="6815138" y="574516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BE94A8CC-FF3E-4DB6-8DF8-41FB15D95A65}" type="datetime'''''8''''''''''''''1''''''''''''''''''''''''''%'">
              <a:rPr lang="en-US" altLang="en-US" sz="1200" smtClean="0">
                <a:solidFill>
                  <a:schemeClr val="bg1"/>
                </a:solidFill>
              </a:rPr>
              <a:pPr marL="0" indent="0" algn="ctr">
                <a:lnSpc>
                  <a:spcPct val="100000"/>
                </a:lnSpc>
                <a:spcBef>
                  <a:spcPct val="0"/>
                </a:spcBef>
                <a:spcAft>
                  <a:spcPct val="0"/>
                </a:spcAft>
                <a:buNone/>
              </a:pPr>
              <a:t>81%</a:t>
            </a:fld>
            <a:endParaRPr lang="en-US" sz="1200" dirty="0">
              <a:solidFill>
                <a:schemeClr val="bg1"/>
              </a:solidFill>
              <a:sym typeface="+mn-lt"/>
            </a:endParaRPr>
          </a:p>
        </p:txBody>
      </p:sp>
      <p:sp>
        <p:nvSpPr>
          <p:cNvPr id="20" name="Text Placeholder 20">
            <a:extLst>
              <a:ext uri="{FF2B5EF4-FFF2-40B4-BE49-F238E27FC236}">
                <a16:creationId xmlns:a16="http://schemas.microsoft.com/office/drawing/2014/main" id="{17EB394F-A9FC-464A-8170-57AD329B5D62}"/>
              </a:ext>
            </a:extLst>
          </p:cNvPr>
          <p:cNvSpPr>
            <a:spLocks noGrp="1"/>
          </p:cNvSpPr>
          <p:nvPr>
            <p:custDataLst>
              <p:tags r:id="rId16"/>
            </p:custDataLst>
          </p:nvPr>
        </p:nvSpPr>
        <p:spPr bwMode="gray">
          <a:xfrm>
            <a:off x="9164638" y="2393950"/>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8B7D00B-8983-4BCB-A4F4-B5AAFEB64F08}" type="datetime'''''''''''''''''''''''''''''''''6''''''''''.''''''''''''0'">
              <a:rPr lang="en-US" altLang="en-US" sz="1200" smtClean="0"/>
              <a:pPr marL="0" indent="0">
                <a:lnSpc>
                  <a:spcPct val="100000"/>
                </a:lnSpc>
                <a:spcBef>
                  <a:spcPct val="0"/>
                </a:spcBef>
                <a:spcAft>
                  <a:spcPct val="0"/>
                </a:spcAft>
                <a:buNone/>
              </a:pPr>
              <a:t>6.0</a:t>
            </a:fld>
            <a:endParaRPr lang="en-US" sz="1200" dirty="0">
              <a:sym typeface="+mn-lt"/>
            </a:endParaRPr>
          </a:p>
        </p:txBody>
      </p:sp>
      <p:sp>
        <p:nvSpPr>
          <p:cNvPr id="32" name="Text Placeholder 20">
            <a:extLst>
              <a:ext uri="{FF2B5EF4-FFF2-40B4-BE49-F238E27FC236}">
                <a16:creationId xmlns:a16="http://schemas.microsoft.com/office/drawing/2014/main" id="{2E4A5E1B-FDF7-4AA3-BFAF-9CF6D3FCDA5F}"/>
              </a:ext>
            </a:extLst>
          </p:cNvPr>
          <p:cNvSpPr>
            <a:spLocks noGrp="1"/>
          </p:cNvSpPr>
          <p:nvPr>
            <p:custDataLst>
              <p:tags r:id="rId17"/>
            </p:custDataLst>
          </p:nvPr>
        </p:nvSpPr>
        <p:spPr bwMode="gray">
          <a:xfrm>
            <a:off x="9137650" y="2767013"/>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0B2DFC8-09C9-4DE6-8817-9D08AE82ACCF}" type="datetime'''''''''''''''''''''6''''''''''''''''''''''''''.''''0'''''">
              <a:rPr lang="en-US" altLang="en-US" sz="1200" smtClean="0"/>
              <a:pPr marL="0" indent="0">
                <a:lnSpc>
                  <a:spcPct val="100000"/>
                </a:lnSpc>
                <a:spcBef>
                  <a:spcPct val="0"/>
                </a:spcBef>
                <a:spcAft>
                  <a:spcPct val="0"/>
                </a:spcAft>
                <a:buNone/>
              </a:pPr>
              <a:t>6.0</a:t>
            </a:fld>
            <a:endParaRPr lang="en-US" sz="1200" dirty="0">
              <a:sym typeface="+mn-lt"/>
            </a:endParaRPr>
          </a:p>
        </p:txBody>
      </p:sp>
      <p:sp>
        <p:nvSpPr>
          <p:cNvPr id="35" name="Text Placeholder 20">
            <a:extLst>
              <a:ext uri="{FF2B5EF4-FFF2-40B4-BE49-F238E27FC236}">
                <a16:creationId xmlns:a16="http://schemas.microsoft.com/office/drawing/2014/main" id="{09B1272A-189B-496E-90AD-644A223CB7DA}"/>
              </a:ext>
            </a:extLst>
          </p:cNvPr>
          <p:cNvSpPr>
            <a:spLocks noGrp="1"/>
          </p:cNvSpPr>
          <p:nvPr>
            <p:custDataLst>
              <p:tags r:id="rId18"/>
            </p:custDataLst>
          </p:nvPr>
        </p:nvSpPr>
        <p:spPr bwMode="gray">
          <a:xfrm>
            <a:off x="9177338" y="3138488"/>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BD290EDB-9C7C-4550-9179-46F0460AEB50}" type="datetime'''''''''''''''''''''''''''''6''''''''''''''.''''''''1'''''''''">
              <a:rPr lang="en-US" altLang="en-US" sz="1200" smtClean="0"/>
              <a:pPr marL="0" indent="0">
                <a:lnSpc>
                  <a:spcPct val="100000"/>
                </a:lnSpc>
                <a:spcBef>
                  <a:spcPct val="0"/>
                </a:spcBef>
                <a:spcAft>
                  <a:spcPct val="0"/>
                </a:spcAft>
                <a:buNone/>
              </a:pPr>
              <a:t>6.1</a:t>
            </a:fld>
            <a:endParaRPr lang="en-US" sz="1200" dirty="0">
              <a:sym typeface="+mn-lt"/>
            </a:endParaRPr>
          </a:p>
        </p:txBody>
      </p:sp>
      <p:sp>
        <p:nvSpPr>
          <p:cNvPr id="40" name="Text Placeholder 20">
            <a:extLst>
              <a:ext uri="{FF2B5EF4-FFF2-40B4-BE49-F238E27FC236}">
                <a16:creationId xmlns:a16="http://schemas.microsoft.com/office/drawing/2014/main" id="{B6E676D5-73DB-4A01-B030-87602A93F2ED}"/>
              </a:ext>
            </a:extLst>
          </p:cNvPr>
          <p:cNvSpPr>
            <a:spLocks noGrp="1"/>
          </p:cNvSpPr>
          <p:nvPr>
            <p:custDataLst>
              <p:tags r:id="rId19"/>
            </p:custDataLst>
          </p:nvPr>
        </p:nvSpPr>
        <p:spPr bwMode="gray">
          <a:xfrm>
            <a:off x="8675688" y="3511550"/>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0702BA83-0892-436E-A6C7-A3DA097291AA}" type="datetime'''''''''''''4''''''''''''''''''''''''''''''''''.9'''''''''">
              <a:rPr lang="en-US" altLang="en-US" sz="1200" smtClean="0"/>
              <a:pPr marL="0" indent="0">
                <a:lnSpc>
                  <a:spcPct val="100000"/>
                </a:lnSpc>
                <a:spcBef>
                  <a:spcPct val="0"/>
                </a:spcBef>
                <a:spcAft>
                  <a:spcPct val="0"/>
                </a:spcAft>
                <a:buNone/>
              </a:pPr>
              <a:t>4.9</a:t>
            </a:fld>
            <a:endParaRPr lang="en-US" sz="1200" dirty="0">
              <a:sym typeface="+mn-lt"/>
            </a:endParaRPr>
          </a:p>
        </p:txBody>
      </p:sp>
      <p:sp>
        <p:nvSpPr>
          <p:cNvPr id="41" name="Text Placeholder 20">
            <a:extLst>
              <a:ext uri="{FF2B5EF4-FFF2-40B4-BE49-F238E27FC236}">
                <a16:creationId xmlns:a16="http://schemas.microsoft.com/office/drawing/2014/main" id="{B6E676D5-73DB-4A01-B030-87602A93F2ED}"/>
              </a:ext>
            </a:extLst>
          </p:cNvPr>
          <p:cNvSpPr>
            <a:spLocks noGrp="1"/>
          </p:cNvSpPr>
          <p:nvPr>
            <p:custDataLst>
              <p:tags r:id="rId20"/>
            </p:custDataLst>
          </p:nvPr>
        </p:nvSpPr>
        <p:spPr bwMode="gray">
          <a:xfrm>
            <a:off x="8636000" y="3883025"/>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121C54C-2B2E-46C2-881A-71A8F9162BE6}" type="datetime'''''''''''4''''''''''''''''.''''''''''''''''''''''''''8'''''''">
              <a:rPr lang="en-US" altLang="en-US" sz="1200" smtClean="0"/>
              <a:pPr marL="0" indent="0">
                <a:lnSpc>
                  <a:spcPct val="100000"/>
                </a:lnSpc>
                <a:spcBef>
                  <a:spcPct val="0"/>
                </a:spcBef>
                <a:spcAft>
                  <a:spcPct val="0"/>
                </a:spcAft>
                <a:buNone/>
              </a:pPr>
              <a:t>4.8</a:t>
            </a:fld>
            <a:endParaRPr lang="en-US" sz="1200" dirty="0">
              <a:sym typeface="+mn-lt"/>
            </a:endParaRPr>
          </a:p>
        </p:txBody>
      </p:sp>
      <p:sp>
        <p:nvSpPr>
          <p:cNvPr id="42" name="Text Placeholder 20">
            <a:extLst>
              <a:ext uri="{FF2B5EF4-FFF2-40B4-BE49-F238E27FC236}">
                <a16:creationId xmlns:a16="http://schemas.microsoft.com/office/drawing/2014/main" id="{B6E676D5-73DB-4A01-B030-87602A93F2ED}"/>
              </a:ext>
            </a:extLst>
          </p:cNvPr>
          <p:cNvSpPr>
            <a:spLocks noGrp="1"/>
          </p:cNvSpPr>
          <p:nvPr>
            <p:custDataLst>
              <p:tags r:id="rId21"/>
            </p:custDataLst>
          </p:nvPr>
        </p:nvSpPr>
        <p:spPr bwMode="gray">
          <a:xfrm>
            <a:off x="7837488" y="4256088"/>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1B496CB-F8A8-4144-9E83-D9481C311639}" type="datetime'''''''''''''''''''''''''''''''''''2.''''''''''''''''''8'">
              <a:rPr lang="en-US" altLang="en-US" sz="1200" smtClean="0"/>
              <a:pPr marL="0" indent="0">
                <a:lnSpc>
                  <a:spcPct val="100000"/>
                </a:lnSpc>
                <a:spcBef>
                  <a:spcPct val="0"/>
                </a:spcBef>
                <a:spcAft>
                  <a:spcPct val="0"/>
                </a:spcAft>
                <a:buNone/>
              </a:pPr>
              <a:t>2.8</a:t>
            </a:fld>
            <a:endParaRPr lang="en-US" sz="1200" dirty="0">
              <a:sym typeface="+mn-lt"/>
            </a:endParaRPr>
          </a:p>
        </p:txBody>
      </p:sp>
      <p:sp>
        <p:nvSpPr>
          <p:cNvPr id="43" name="Text Placeholder 20">
            <a:extLst>
              <a:ext uri="{FF2B5EF4-FFF2-40B4-BE49-F238E27FC236}">
                <a16:creationId xmlns:a16="http://schemas.microsoft.com/office/drawing/2014/main" id="{B6E676D5-73DB-4A01-B030-87602A93F2ED}"/>
              </a:ext>
            </a:extLst>
          </p:cNvPr>
          <p:cNvSpPr>
            <a:spLocks noGrp="1"/>
          </p:cNvSpPr>
          <p:nvPr>
            <p:custDataLst>
              <p:tags r:id="rId22"/>
            </p:custDataLst>
          </p:nvPr>
        </p:nvSpPr>
        <p:spPr bwMode="gray">
          <a:xfrm>
            <a:off x="7937500" y="4627563"/>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67681CD-1EEF-46BB-9C04-6B2DED022F02}" type="datetime'''''''''''3''''.''''''''''''''''''''''''1'''''''''''''">
              <a:rPr lang="en-US" altLang="en-US" sz="1200" smtClean="0"/>
              <a:pPr marL="0" indent="0">
                <a:lnSpc>
                  <a:spcPct val="100000"/>
                </a:lnSpc>
                <a:spcBef>
                  <a:spcPct val="0"/>
                </a:spcBef>
                <a:spcAft>
                  <a:spcPct val="0"/>
                </a:spcAft>
                <a:buNone/>
              </a:pPr>
              <a:t>3.1</a:t>
            </a:fld>
            <a:endParaRPr lang="en-US" sz="1200" dirty="0">
              <a:sym typeface="+mn-lt"/>
            </a:endParaRPr>
          </a:p>
        </p:txBody>
      </p:sp>
      <p:sp>
        <p:nvSpPr>
          <p:cNvPr id="45" name="Text Placeholder 20">
            <a:extLst>
              <a:ext uri="{FF2B5EF4-FFF2-40B4-BE49-F238E27FC236}">
                <a16:creationId xmlns:a16="http://schemas.microsoft.com/office/drawing/2014/main" id="{B6E676D5-73DB-4A01-B030-87602A93F2ED}"/>
              </a:ext>
            </a:extLst>
          </p:cNvPr>
          <p:cNvSpPr>
            <a:spLocks noGrp="1"/>
          </p:cNvSpPr>
          <p:nvPr>
            <p:custDataLst>
              <p:tags r:id="rId23"/>
            </p:custDataLst>
          </p:nvPr>
        </p:nvSpPr>
        <p:spPr bwMode="gray">
          <a:xfrm>
            <a:off x="7685088" y="5372100"/>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C1E7BD6-6241-480D-AE5F-DF60A02885F9}" type="datetime'''''''''2''''''''''.''''''''''''''''''''5'''''''''">
              <a:rPr lang="en-US" altLang="en-US" sz="1200" smtClean="0"/>
              <a:pPr marL="0" indent="0">
                <a:lnSpc>
                  <a:spcPct val="100000"/>
                </a:lnSpc>
                <a:spcBef>
                  <a:spcPct val="0"/>
                </a:spcBef>
                <a:spcAft>
                  <a:spcPct val="0"/>
                </a:spcAft>
                <a:buNone/>
              </a:pPr>
              <a:t>2.5</a:t>
            </a:fld>
            <a:endParaRPr lang="en-US" sz="1200" dirty="0">
              <a:sym typeface="+mn-lt"/>
            </a:endParaRPr>
          </a:p>
        </p:txBody>
      </p:sp>
      <p:sp>
        <p:nvSpPr>
          <p:cNvPr id="46" name="Text Placeholder 20">
            <a:extLst>
              <a:ext uri="{FF2B5EF4-FFF2-40B4-BE49-F238E27FC236}">
                <a16:creationId xmlns:a16="http://schemas.microsoft.com/office/drawing/2014/main" id="{B6E676D5-73DB-4A01-B030-87602A93F2ED}"/>
              </a:ext>
            </a:extLst>
          </p:cNvPr>
          <p:cNvSpPr>
            <a:spLocks noGrp="1"/>
          </p:cNvSpPr>
          <p:nvPr>
            <p:custDataLst>
              <p:tags r:id="rId24"/>
            </p:custDataLst>
          </p:nvPr>
        </p:nvSpPr>
        <p:spPr bwMode="gray">
          <a:xfrm>
            <a:off x="7532688" y="5745163"/>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4A637E97-29F9-44EB-A70C-78D8E52C7105}" type="datetime'''''''''''2''.''''''''''''1'''''''''''''''''''''''''''''''">
              <a:rPr lang="en-US" altLang="en-US" sz="1200" smtClean="0"/>
              <a:pPr marL="0" indent="0">
                <a:lnSpc>
                  <a:spcPct val="100000"/>
                </a:lnSpc>
                <a:spcBef>
                  <a:spcPct val="0"/>
                </a:spcBef>
                <a:spcAft>
                  <a:spcPct val="0"/>
                </a:spcAft>
                <a:buNone/>
              </a:pPr>
              <a:t>2.1</a:t>
            </a:fld>
            <a:endParaRPr lang="en-US" sz="1200" dirty="0">
              <a:sym typeface="+mn-lt"/>
            </a:endParaRPr>
          </a:p>
        </p:txBody>
      </p:sp>
      <p:grpSp>
        <p:nvGrpSpPr>
          <p:cNvPr id="155" name="Group 154">
            <a:extLst>
              <a:ext uri="{FF2B5EF4-FFF2-40B4-BE49-F238E27FC236}">
                <a16:creationId xmlns:a16="http://schemas.microsoft.com/office/drawing/2014/main" id="{5D6137F4-5817-4AE0-BB4C-99EFEEBB6DE7}"/>
              </a:ext>
            </a:extLst>
          </p:cNvPr>
          <p:cNvGrpSpPr/>
          <p:nvPr/>
        </p:nvGrpSpPr>
        <p:grpSpPr>
          <a:xfrm>
            <a:off x="6633556" y="1629581"/>
            <a:ext cx="5091719" cy="329811"/>
            <a:chOff x="468748" y="1629581"/>
            <a:chExt cx="2493528" cy="329811"/>
          </a:xfrm>
        </p:grpSpPr>
        <p:sp>
          <p:nvSpPr>
            <p:cNvPr id="156" name="Rektangel 76">
              <a:extLst>
                <a:ext uri="{FF2B5EF4-FFF2-40B4-BE49-F238E27FC236}">
                  <a16:creationId xmlns:a16="http://schemas.microsoft.com/office/drawing/2014/main" id="{014C79EB-819A-4044-B815-92A82C2AAD3C}"/>
                </a:ext>
              </a:extLst>
            </p:cNvPr>
            <p:cNvSpPr>
              <a:spLocks noChangeArrowheads="1"/>
            </p:cNvSpPr>
            <p:nvPr/>
          </p:nvSpPr>
          <p:spPr bwMode="auto">
            <a:xfrm>
              <a:off x="468748" y="1640468"/>
              <a:ext cx="2493528" cy="318924"/>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Total healthcare cost per capita</a:t>
              </a:r>
              <a:r>
                <a:rPr lang="en-US" sz="1600" b="1" baseline="30000" noProof="1">
                  <a:solidFill>
                    <a:schemeClr val="accent1"/>
                  </a:solidFill>
                  <a:cs typeface="Arial" charset="0"/>
                </a:rPr>
                <a:t>1)</a:t>
              </a:r>
              <a:r>
                <a:rPr lang="en-US" sz="1600" b="1" noProof="1">
                  <a:solidFill>
                    <a:schemeClr val="accent1"/>
                  </a:solidFill>
                  <a:cs typeface="Arial" charset="0"/>
                </a:rPr>
                <a:t>, 2015 </a:t>
              </a:r>
              <a:r>
                <a:rPr lang="en-US" sz="1600" noProof="1">
                  <a:solidFill>
                    <a:schemeClr val="accent1"/>
                  </a:solidFill>
                  <a:cs typeface="Arial" charset="0"/>
                </a:rPr>
                <a:t>[USD ths, %]</a:t>
              </a:r>
            </a:p>
          </p:txBody>
        </p:sp>
        <p:cxnSp>
          <p:nvCxnSpPr>
            <p:cNvPr id="157" name="Straight Connector 156">
              <a:extLst>
                <a:ext uri="{FF2B5EF4-FFF2-40B4-BE49-F238E27FC236}">
                  <a16:creationId xmlns:a16="http://schemas.microsoft.com/office/drawing/2014/main" id="{6B1894CF-76F0-40DA-89BC-ED8BB4E86C2D}"/>
                </a:ext>
              </a:extLst>
            </p:cNvPr>
            <p:cNvCxnSpPr>
              <a:cxnSpLocks/>
            </p:cNvCxnSpPr>
            <p:nvPr/>
          </p:nvCxnSpPr>
          <p:spPr>
            <a:xfrm>
              <a:off x="468748" y="1629581"/>
              <a:ext cx="24935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08" name="Chart 107">
            <a:extLst>
              <a:ext uri="{FF2B5EF4-FFF2-40B4-BE49-F238E27FC236}">
                <a16:creationId xmlns:a16="http://schemas.microsoft.com/office/drawing/2014/main" id="{6AE37D5B-87C9-4892-AB80-BADA2E26BFAD}"/>
              </a:ext>
            </a:extLst>
          </p:cNvPr>
          <p:cNvGraphicFramePr/>
          <p:nvPr>
            <p:custDataLst>
              <p:tags r:id="rId25"/>
            </p:custDataLst>
            <p:extLst>
              <p:ext uri="{D42A27DB-BD31-4B8C-83A1-F6EECF244321}">
                <p14:modId xmlns:p14="http://schemas.microsoft.com/office/powerpoint/2010/main" val="1961508143"/>
              </p:ext>
            </p:extLst>
          </p:nvPr>
        </p:nvGraphicFramePr>
        <p:xfrm>
          <a:off x="1609725" y="2184400"/>
          <a:ext cx="2346325" cy="3887788"/>
        </p:xfrm>
        <a:graphic>
          <a:graphicData uri="http://schemas.openxmlformats.org/drawingml/2006/chart">
            <c:chart xmlns:c="http://schemas.openxmlformats.org/drawingml/2006/chart" xmlns:r="http://schemas.openxmlformats.org/officeDocument/2006/relationships" r:id="rId53"/>
          </a:graphicData>
        </a:graphic>
      </p:graphicFrame>
      <p:sp>
        <p:nvSpPr>
          <p:cNvPr id="147" name="Text Placeholder 20">
            <a:extLst>
              <a:ext uri="{FF2B5EF4-FFF2-40B4-BE49-F238E27FC236}">
                <a16:creationId xmlns:a16="http://schemas.microsoft.com/office/drawing/2014/main" id="{376EBC5B-8832-4F21-8A37-D8DC867D7DE5}"/>
              </a:ext>
            </a:extLst>
          </p:cNvPr>
          <p:cNvSpPr>
            <a:spLocks noGrp="1"/>
          </p:cNvSpPr>
          <p:nvPr>
            <p:custDataLst>
              <p:tags r:id="rId26"/>
            </p:custDataLst>
          </p:nvPr>
        </p:nvSpPr>
        <p:spPr bwMode="gray">
          <a:xfrm>
            <a:off x="3448050" y="3479800"/>
            <a:ext cx="212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2EA79EE6-976D-4FA0-9839-CF36E09AFF7D}" type="datetime'''''''3''''''''''''''''''''8'''''''''''''''''''''''''''''''">
              <a:rPr lang="en-US" altLang="en-US" sz="1200" b="1" smtClean="0">
                <a:sym typeface="+mn-lt"/>
              </a:rPr>
              <a:pPr marL="0" indent="0">
                <a:lnSpc>
                  <a:spcPct val="100000"/>
                </a:lnSpc>
                <a:spcBef>
                  <a:spcPct val="0"/>
                </a:spcBef>
                <a:spcAft>
                  <a:spcPct val="0"/>
                </a:spcAft>
                <a:buNone/>
              </a:pPr>
              <a:t>38</a:t>
            </a:fld>
            <a:endParaRPr lang="en-US" sz="1200" b="1" dirty="0">
              <a:sym typeface="+mn-lt"/>
            </a:endParaRPr>
          </a:p>
        </p:txBody>
      </p:sp>
      <p:sp>
        <p:nvSpPr>
          <p:cNvPr id="121" name="Text Placeholder 20">
            <a:extLst>
              <a:ext uri="{FF2B5EF4-FFF2-40B4-BE49-F238E27FC236}">
                <a16:creationId xmlns:a16="http://schemas.microsoft.com/office/drawing/2014/main" id="{C10FD64C-0C12-4514-9C07-DEB785785398}"/>
              </a:ext>
            </a:extLst>
          </p:cNvPr>
          <p:cNvSpPr>
            <a:spLocks noGrp="1"/>
          </p:cNvSpPr>
          <p:nvPr>
            <p:custDataLst>
              <p:tags r:id="rId27"/>
            </p:custDataLst>
          </p:nvPr>
        </p:nvSpPr>
        <p:spPr bwMode="auto">
          <a:xfrm>
            <a:off x="1119188" y="5713413"/>
            <a:ext cx="4714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BC9B0374-34F9-4683-9A90-285D5609F150}" type="datetime'''''''''''''P''''o''l''''''a''''''n''''''''''d'''">
              <a:rPr lang="en-US" altLang="en-US" sz="1200" smtClean="0"/>
              <a:pPr/>
              <a:t>Poland</a:t>
            </a:fld>
            <a:endParaRPr lang="en-US" sz="1200" dirty="0">
              <a:sym typeface="+mn-lt"/>
            </a:endParaRPr>
          </a:p>
        </p:txBody>
      </p:sp>
      <p:sp>
        <p:nvSpPr>
          <p:cNvPr id="196" name="Text Placeholder 20">
            <a:extLst>
              <a:ext uri="{FF2B5EF4-FFF2-40B4-BE49-F238E27FC236}">
                <a16:creationId xmlns:a16="http://schemas.microsoft.com/office/drawing/2014/main" id="{57BB401B-5388-40D0-9036-47408698306A}"/>
              </a:ext>
            </a:extLst>
          </p:cNvPr>
          <p:cNvSpPr>
            <a:spLocks noGrp="1"/>
          </p:cNvSpPr>
          <p:nvPr>
            <p:custDataLst>
              <p:tags r:id="rId28"/>
            </p:custDataLst>
          </p:nvPr>
        </p:nvSpPr>
        <p:spPr bwMode="auto">
          <a:xfrm>
            <a:off x="965200" y="2362200"/>
            <a:ext cx="6254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294B1F6B-9D18-4C36-B5F6-9FC343DD39DA}" type="datetime'''''Ge''''''''''''''''''''r''''m''a''''n''''''''''y'''''''''''">
              <a:rPr lang="en-US" altLang="en-US" sz="1200" smtClean="0"/>
              <a:pPr/>
              <a:t>Germany</a:t>
            </a:fld>
            <a:endParaRPr lang="en-US" sz="1200" dirty="0">
              <a:sym typeface="+mn-lt"/>
            </a:endParaRPr>
          </a:p>
        </p:txBody>
      </p:sp>
      <p:sp>
        <p:nvSpPr>
          <p:cNvPr id="137" name="Text Placeholder 20">
            <a:extLst>
              <a:ext uri="{FF2B5EF4-FFF2-40B4-BE49-F238E27FC236}">
                <a16:creationId xmlns:a16="http://schemas.microsoft.com/office/drawing/2014/main" id="{A104D2CD-BB34-406F-A00A-002052B9D917}"/>
              </a:ext>
            </a:extLst>
          </p:cNvPr>
          <p:cNvSpPr>
            <a:spLocks noGrp="1"/>
          </p:cNvSpPr>
          <p:nvPr>
            <p:custDataLst>
              <p:tags r:id="rId29"/>
            </p:custDataLst>
          </p:nvPr>
        </p:nvSpPr>
        <p:spPr bwMode="auto">
          <a:xfrm>
            <a:off x="1042988" y="4224338"/>
            <a:ext cx="5476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70AE3E26-8562-4642-A199-CED4B917ED3C}" type="datetime'''''''''''C''''''z''e''''c''''''''''''h''''''ia'''''''''''''''">
              <a:rPr lang="en-US" altLang="en-US" sz="1200" smtClean="0"/>
              <a:pPr marL="0" indent="0" algn="r">
                <a:lnSpc>
                  <a:spcPct val="100000"/>
                </a:lnSpc>
                <a:spcBef>
                  <a:spcPct val="0"/>
                </a:spcBef>
                <a:spcAft>
                  <a:spcPct val="0"/>
                </a:spcAft>
                <a:buNone/>
              </a:pPr>
              <a:t>Czechia</a:t>
            </a:fld>
            <a:endParaRPr lang="en-US" sz="1200" dirty="0">
              <a:sym typeface="+mn-lt"/>
            </a:endParaRPr>
          </a:p>
        </p:txBody>
      </p:sp>
      <p:sp>
        <p:nvSpPr>
          <p:cNvPr id="181" name="Text Placeholder 20">
            <a:extLst>
              <a:ext uri="{FF2B5EF4-FFF2-40B4-BE49-F238E27FC236}">
                <a16:creationId xmlns:a16="http://schemas.microsoft.com/office/drawing/2014/main" id="{D55A0CCC-99E4-40BC-B8BE-D69E470CAE79}"/>
              </a:ext>
            </a:extLst>
          </p:cNvPr>
          <p:cNvSpPr>
            <a:spLocks noGrp="1"/>
          </p:cNvSpPr>
          <p:nvPr>
            <p:custDataLst>
              <p:tags r:id="rId30"/>
            </p:custDataLst>
          </p:nvPr>
        </p:nvSpPr>
        <p:spPr bwMode="auto">
          <a:xfrm>
            <a:off x="773113" y="2735263"/>
            <a:ext cx="8175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C3E4F76F-C8F4-42BA-9898-379283355CCD}" type="datetime'''N''et''''''''''''''''he''r''''l''an''''''''''''''ds'''''''''">
              <a:rPr lang="en-US" altLang="en-US" sz="1200" smtClean="0"/>
              <a:pPr/>
              <a:t>Netherlands</a:t>
            </a:fld>
            <a:endParaRPr lang="en-US" sz="1200" dirty="0">
              <a:sym typeface="+mn-lt"/>
            </a:endParaRPr>
          </a:p>
        </p:txBody>
      </p:sp>
      <p:sp>
        <p:nvSpPr>
          <p:cNvPr id="133" name="Text Placeholder 20">
            <a:extLst>
              <a:ext uri="{FF2B5EF4-FFF2-40B4-BE49-F238E27FC236}">
                <a16:creationId xmlns:a16="http://schemas.microsoft.com/office/drawing/2014/main" id="{DDAAFC3B-B8B0-4F0D-BE45-1511A8655E2A}"/>
              </a:ext>
            </a:extLst>
          </p:cNvPr>
          <p:cNvSpPr>
            <a:spLocks noGrp="1"/>
          </p:cNvSpPr>
          <p:nvPr>
            <p:custDataLst>
              <p:tags r:id="rId31"/>
            </p:custDataLst>
          </p:nvPr>
        </p:nvSpPr>
        <p:spPr bwMode="auto">
          <a:xfrm>
            <a:off x="1009650" y="4595813"/>
            <a:ext cx="5810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7DB73790-F2FD-4DF0-B25C-06F91D3E7952}" type="datetime'''''Sl''''o''''''''''''v''''''e''ni''''''''''''a'''''">
              <a:rPr lang="en-US" altLang="en-US" sz="1200" smtClean="0"/>
              <a:pPr/>
              <a:t>Slovenia</a:t>
            </a:fld>
            <a:endParaRPr lang="en-US" sz="1200" dirty="0">
              <a:sym typeface="+mn-lt"/>
            </a:endParaRPr>
          </a:p>
        </p:txBody>
      </p:sp>
      <p:sp>
        <p:nvSpPr>
          <p:cNvPr id="150" name="Text Placeholder 20">
            <a:extLst>
              <a:ext uri="{FF2B5EF4-FFF2-40B4-BE49-F238E27FC236}">
                <a16:creationId xmlns:a16="http://schemas.microsoft.com/office/drawing/2014/main" id="{164D8474-4DDE-4C79-BD4C-5E1D97D5807C}"/>
              </a:ext>
            </a:extLst>
          </p:cNvPr>
          <p:cNvSpPr>
            <a:spLocks noGrp="1"/>
          </p:cNvSpPr>
          <p:nvPr>
            <p:custDataLst>
              <p:tags r:id="rId32"/>
            </p:custDataLst>
          </p:nvPr>
        </p:nvSpPr>
        <p:spPr bwMode="auto">
          <a:xfrm>
            <a:off x="1117600" y="3106738"/>
            <a:ext cx="4730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92657C6E-36FF-4D32-923F-3DF385D6A04F}" type="datetime'A''''''''''u''''''''s''''''''''''''t''r''''''''''''''''ia'">
              <a:rPr lang="en-US" altLang="en-US" sz="1200" smtClean="0"/>
              <a:pPr/>
              <a:t>Austria</a:t>
            </a:fld>
            <a:endParaRPr lang="en-US" sz="1200" dirty="0">
              <a:sym typeface="+mn-lt"/>
            </a:endParaRPr>
          </a:p>
        </p:txBody>
      </p:sp>
      <p:sp>
        <p:nvSpPr>
          <p:cNvPr id="129" name="Text Placeholder 20">
            <a:extLst>
              <a:ext uri="{FF2B5EF4-FFF2-40B4-BE49-F238E27FC236}">
                <a16:creationId xmlns:a16="http://schemas.microsoft.com/office/drawing/2014/main" id="{A5F5E3B7-E0A6-4272-851F-8C5E828B328F}"/>
              </a:ext>
            </a:extLst>
          </p:cNvPr>
          <p:cNvSpPr>
            <a:spLocks noGrp="1"/>
          </p:cNvSpPr>
          <p:nvPr>
            <p:custDataLst>
              <p:tags r:id="rId33"/>
            </p:custDataLst>
          </p:nvPr>
        </p:nvSpPr>
        <p:spPr bwMode="auto">
          <a:xfrm>
            <a:off x="1017588" y="4968875"/>
            <a:ext cx="5730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9EB5AB96-D1DE-4A07-8227-0C9C4B040B1D}" type="datetime'''''''''''S''l''o''v''''''''''ak''''''ia'''''''">
              <a:rPr lang="en-US" altLang="en-US" sz="1200" smtClean="0"/>
              <a:pPr/>
              <a:t>Slovakia</a:t>
            </a:fld>
            <a:endParaRPr lang="en-US" sz="1200" dirty="0">
              <a:sym typeface="+mn-lt"/>
            </a:endParaRPr>
          </a:p>
        </p:txBody>
      </p:sp>
      <p:sp>
        <p:nvSpPr>
          <p:cNvPr id="141" name="Text Placeholder 20">
            <a:extLst>
              <a:ext uri="{FF2B5EF4-FFF2-40B4-BE49-F238E27FC236}">
                <a16:creationId xmlns:a16="http://schemas.microsoft.com/office/drawing/2014/main" id="{59566F0B-F77A-41B1-9745-D90DCB8E43F3}"/>
              </a:ext>
            </a:extLst>
          </p:cNvPr>
          <p:cNvSpPr>
            <a:spLocks noGrp="1"/>
          </p:cNvSpPr>
          <p:nvPr>
            <p:custDataLst>
              <p:tags r:id="rId34"/>
            </p:custDataLst>
          </p:nvPr>
        </p:nvSpPr>
        <p:spPr bwMode="auto">
          <a:xfrm>
            <a:off x="511175" y="3851275"/>
            <a:ext cx="10795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A195B93E-0BDA-4C86-B016-5CD609C7C6FE}" type="datetime'''''U''''''''''''''n''''it''e''d'''' Ki''''ng''d''''''''om'">
              <a:rPr lang="en-US" altLang="en-US" sz="1200" smtClean="0"/>
              <a:pPr/>
              <a:t>United Kingdom</a:t>
            </a:fld>
            <a:endParaRPr lang="en-US" sz="1200" dirty="0">
              <a:sym typeface="+mn-lt"/>
            </a:endParaRPr>
          </a:p>
        </p:txBody>
      </p:sp>
      <p:sp>
        <p:nvSpPr>
          <p:cNvPr id="146" name="Text Placeholder 20">
            <a:extLst>
              <a:ext uri="{FF2B5EF4-FFF2-40B4-BE49-F238E27FC236}">
                <a16:creationId xmlns:a16="http://schemas.microsoft.com/office/drawing/2014/main" id="{475580AB-F187-4239-9521-A710B89B8BCB}"/>
              </a:ext>
            </a:extLst>
          </p:cNvPr>
          <p:cNvSpPr>
            <a:spLocks noGrp="1"/>
          </p:cNvSpPr>
          <p:nvPr>
            <p:custDataLst>
              <p:tags r:id="rId35"/>
            </p:custDataLst>
          </p:nvPr>
        </p:nvSpPr>
        <p:spPr bwMode="auto">
          <a:xfrm>
            <a:off x="1117600" y="3479800"/>
            <a:ext cx="4730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DD28EC77-690F-43BC-A415-31F9CEF0B1EA}" type="datetime'''''''''''''''''''''''''Fran''''''c''''''''''''''''''''e'">
              <a:rPr lang="en-US" altLang="en-US" sz="1200" smtClean="0"/>
              <a:pPr/>
              <a:t>France</a:t>
            </a:fld>
            <a:endParaRPr lang="en-US" sz="1200" dirty="0">
              <a:sym typeface="+mn-lt"/>
            </a:endParaRPr>
          </a:p>
        </p:txBody>
      </p:sp>
      <p:sp>
        <p:nvSpPr>
          <p:cNvPr id="138" name="Text Placeholder 20">
            <a:extLst>
              <a:ext uri="{FF2B5EF4-FFF2-40B4-BE49-F238E27FC236}">
                <a16:creationId xmlns:a16="http://schemas.microsoft.com/office/drawing/2014/main" id="{D680929A-6605-44A0-9AF7-0D47072C6987}"/>
              </a:ext>
            </a:extLst>
          </p:cNvPr>
          <p:cNvSpPr>
            <a:spLocks noGrp="1"/>
          </p:cNvSpPr>
          <p:nvPr>
            <p:custDataLst>
              <p:tags r:id="rId36"/>
            </p:custDataLst>
          </p:nvPr>
        </p:nvSpPr>
        <p:spPr bwMode="gray">
          <a:xfrm>
            <a:off x="3179763" y="4224338"/>
            <a:ext cx="212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7E457149-A1C9-41BF-BE39-A84166FC965F}" type="datetime'''''''''''''''''''''''3''''''''''''''''''''''''''''''''''2'">
              <a:rPr lang="en-US" altLang="en-US" sz="1200" b="1" smtClean="0">
                <a:sym typeface="+mn-lt"/>
              </a:rPr>
              <a:pPr marL="0" indent="0">
                <a:lnSpc>
                  <a:spcPct val="100000"/>
                </a:lnSpc>
                <a:spcBef>
                  <a:spcPct val="0"/>
                </a:spcBef>
                <a:spcAft>
                  <a:spcPct val="0"/>
                </a:spcAft>
                <a:buNone/>
              </a:pPr>
              <a:t>32</a:t>
            </a:fld>
            <a:endParaRPr lang="en-US" sz="1200" b="1" dirty="0">
              <a:sym typeface="+mn-lt"/>
            </a:endParaRPr>
          </a:p>
        </p:txBody>
      </p:sp>
      <p:sp>
        <p:nvSpPr>
          <p:cNvPr id="125" name="Text Placeholder 20">
            <a:extLst>
              <a:ext uri="{FF2B5EF4-FFF2-40B4-BE49-F238E27FC236}">
                <a16:creationId xmlns:a16="http://schemas.microsoft.com/office/drawing/2014/main" id="{4B44B209-B436-46C9-900D-185CBC92A82F}"/>
              </a:ext>
            </a:extLst>
          </p:cNvPr>
          <p:cNvSpPr>
            <a:spLocks noGrp="1"/>
          </p:cNvSpPr>
          <p:nvPr>
            <p:custDataLst>
              <p:tags r:id="rId37"/>
            </p:custDataLst>
          </p:nvPr>
        </p:nvSpPr>
        <p:spPr bwMode="auto">
          <a:xfrm>
            <a:off x="1017588" y="5340350"/>
            <a:ext cx="5730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314A582B-96A0-4417-83EB-A4397B64CF4D}" type="datetime'''''H''''u''''''n''''''''''''''''g''''a''''r''''''''''''''y'''">
              <a:rPr lang="en-US" altLang="en-US" sz="1200" smtClean="0"/>
              <a:pPr/>
              <a:t>Hungary</a:t>
            </a:fld>
            <a:endParaRPr lang="en-US" sz="1200" dirty="0">
              <a:sym typeface="+mn-lt"/>
            </a:endParaRPr>
          </a:p>
        </p:txBody>
      </p:sp>
      <p:sp>
        <p:nvSpPr>
          <p:cNvPr id="197" name="Text Placeholder 20">
            <a:extLst>
              <a:ext uri="{FF2B5EF4-FFF2-40B4-BE49-F238E27FC236}">
                <a16:creationId xmlns:a16="http://schemas.microsoft.com/office/drawing/2014/main" id="{FBAA9C10-D2CA-4361-BF51-F6A0BD17B12D}"/>
              </a:ext>
            </a:extLst>
          </p:cNvPr>
          <p:cNvSpPr>
            <a:spLocks noGrp="1"/>
          </p:cNvSpPr>
          <p:nvPr>
            <p:custDataLst>
              <p:tags r:id="rId38"/>
            </p:custDataLst>
          </p:nvPr>
        </p:nvSpPr>
        <p:spPr bwMode="gray">
          <a:xfrm>
            <a:off x="3735388" y="2362200"/>
            <a:ext cx="212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BFC4187B-2761-4DF6-B2A9-668BA6F9CDB1}" type="datetime'''''''''''''''''''4''''''''''''''''''''''4'''''''''''">
              <a:rPr lang="en-US" altLang="en-US" sz="1200" b="1" smtClean="0">
                <a:sym typeface="+mn-lt"/>
              </a:rPr>
              <a:pPr marL="0" indent="0">
                <a:lnSpc>
                  <a:spcPct val="100000"/>
                </a:lnSpc>
                <a:spcBef>
                  <a:spcPct val="0"/>
                </a:spcBef>
                <a:spcAft>
                  <a:spcPct val="0"/>
                </a:spcAft>
                <a:buNone/>
              </a:pPr>
              <a:t>44</a:t>
            </a:fld>
            <a:endParaRPr lang="en-US" sz="1200" b="1" dirty="0">
              <a:sym typeface="+mn-lt"/>
            </a:endParaRPr>
          </a:p>
        </p:txBody>
      </p:sp>
      <p:sp>
        <p:nvSpPr>
          <p:cNvPr id="193" name="Text Placeholder 20">
            <a:extLst>
              <a:ext uri="{FF2B5EF4-FFF2-40B4-BE49-F238E27FC236}">
                <a16:creationId xmlns:a16="http://schemas.microsoft.com/office/drawing/2014/main" id="{1E62ED0E-DCA2-46E7-87EB-FEF72BF14C31}"/>
              </a:ext>
            </a:extLst>
          </p:cNvPr>
          <p:cNvSpPr>
            <a:spLocks noGrp="1"/>
          </p:cNvSpPr>
          <p:nvPr>
            <p:custDataLst>
              <p:tags r:id="rId39"/>
            </p:custDataLst>
          </p:nvPr>
        </p:nvSpPr>
        <p:spPr bwMode="gray">
          <a:xfrm>
            <a:off x="3898900" y="2735263"/>
            <a:ext cx="212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338676E7-BC0A-4389-9F2B-B90228C0FA8B}" type="datetime'''''''''''4''''''''''''''''''''''''7'">
              <a:rPr lang="en-US" altLang="en-US" sz="1200" b="1" smtClean="0">
                <a:sym typeface="+mn-lt"/>
              </a:rPr>
              <a:pPr marL="0" indent="0">
                <a:lnSpc>
                  <a:spcPct val="100000"/>
                </a:lnSpc>
                <a:spcBef>
                  <a:spcPct val="0"/>
                </a:spcBef>
                <a:spcAft>
                  <a:spcPct val="0"/>
                </a:spcAft>
                <a:buNone/>
              </a:pPr>
              <a:t>47</a:t>
            </a:fld>
            <a:endParaRPr lang="en-US" sz="1200" b="1" dirty="0">
              <a:sym typeface="+mn-lt"/>
            </a:endParaRPr>
          </a:p>
        </p:txBody>
      </p:sp>
      <p:sp>
        <p:nvSpPr>
          <p:cNvPr id="151" name="Text Placeholder 20">
            <a:extLst>
              <a:ext uri="{FF2B5EF4-FFF2-40B4-BE49-F238E27FC236}">
                <a16:creationId xmlns:a16="http://schemas.microsoft.com/office/drawing/2014/main" id="{BF0CD470-E751-45C3-8C43-6FD58A5EC716}"/>
              </a:ext>
            </a:extLst>
          </p:cNvPr>
          <p:cNvSpPr>
            <a:spLocks noGrp="1"/>
          </p:cNvSpPr>
          <p:nvPr>
            <p:custDataLst>
              <p:tags r:id="rId40"/>
            </p:custDataLst>
          </p:nvPr>
        </p:nvSpPr>
        <p:spPr bwMode="gray">
          <a:xfrm>
            <a:off x="3746500" y="3106738"/>
            <a:ext cx="212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FFC20B7-85EB-4B94-AB0A-C9D17E48D18A}" type="datetime'''''''''''''4''''4'''">
              <a:rPr lang="en-US" altLang="en-US" sz="1200" b="1" smtClean="0">
                <a:sym typeface="+mn-lt"/>
              </a:rPr>
              <a:pPr marL="0" indent="0">
                <a:lnSpc>
                  <a:spcPct val="100000"/>
                </a:lnSpc>
                <a:spcBef>
                  <a:spcPct val="0"/>
                </a:spcBef>
                <a:spcAft>
                  <a:spcPct val="0"/>
                </a:spcAft>
                <a:buNone/>
              </a:pPr>
              <a:t>44</a:t>
            </a:fld>
            <a:endParaRPr lang="en-US" sz="1200" b="1" dirty="0">
              <a:sym typeface="+mn-lt"/>
            </a:endParaRPr>
          </a:p>
        </p:txBody>
      </p:sp>
      <p:sp>
        <p:nvSpPr>
          <p:cNvPr id="142" name="Text Placeholder 20">
            <a:extLst>
              <a:ext uri="{FF2B5EF4-FFF2-40B4-BE49-F238E27FC236}">
                <a16:creationId xmlns:a16="http://schemas.microsoft.com/office/drawing/2014/main" id="{BBD9DAF2-CF3F-4029-8D78-740CA685D726}"/>
              </a:ext>
            </a:extLst>
          </p:cNvPr>
          <p:cNvSpPr>
            <a:spLocks noGrp="1"/>
          </p:cNvSpPr>
          <p:nvPr>
            <p:custDataLst>
              <p:tags r:id="rId41"/>
            </p:custDataLst>
          </p:nvPr>
        </p:nvSpPr>
        <p:spPr bwMode="gray">
          <a:xfrm>
            <a:off x="3519488" y="3851275"/>
            <a:ext cx="212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B230DEA-C9BC-4266-85C3-E9FF4E6D673D}" type="datetime'''''''''''''''''3''''''''''''''9'''''''''''''''''''">
              <a:rPr lang="en-US" altLang="en-US" sz="1200" b="1" smtClean="0">
                <a:sym typeface="+mn-lt"/>
              </a:rPr>
              <a:pPr marL="0" indent="0">
                <a:lnSpc>
                  <a:spcPct val="100000"/>
                </a:lnSpc>
                <a:spcBef>
                  <a:spcPct val="0"/>
                </a:spcBef>
                <a:spcAft>
                  <a:spcPct val="0"/>
                </a:spcAft>
                <a:buNone/>
              </a:pPr>
              <a:t>39</a:t>
            </a:fld>
            <a:endParaRPr lang="en-US" sz="1200" b="1" dirty="0">
              <a:sym typeface="+mn-lt"/>
            </a:endParaRPr>
          </a:p>
        </p:txBody>
      </p:sp>
      <p:sp>
        <p:nvSpPr>
          <p:cNvPr id="134" name="Text Placeholder 20">
            <a:extLst>
              <a:ext uri="{FF2B5EF4-FFF2-40B4-BE49-F238E27FC236}">
                <a16:creationId xmlns:a16="http://schemas.microsoft.com/office/drawing/2014/main" id="{AA8A6F8F-54EB-4238-B07C-DC04FFB11A5C}"/>
              </a:ext>
            </a:extLst>
          </p:cNvPr>
          <p:cNvSpPr>
            <a:spLocks noGrp="1"/>
          </p:cNvSpPr>
          <p:nvPr>
            <p:custDataLst>
              <p:tags r:id="rId42"/>
            </p:custDataLst>
          </p:nvPr>
        </p:nvSpPr>
        <p:spPr bwMode="gray">
          <a:xfrm>
            <a:off x="3116263" y="4595813"/>
            <a:ext cx="212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3F64D8DA-5418-4765-9E41-1A894B407BA6}" type="datetime'''''''''''3''''0'''''''''''''''''''''''''">
              <a:rPr lang="en-US" altLang="en-US" sz="1200" b="1" smtClean="0">
                <a:sym typeface="+mn-lt"/>
              </a:rPr>
              <a:pPr marL="0" indent="0">
                <a:lnSpc>
                  <a:spcPct val="100000"/>
                </a:lnSpc>
                <a:spcBef>
                  <a:spcPct val="0"/>
                </a:spcBef>
                <a:spcAft>
                  <a:spcPct val="0"/>
                </a:spcAft>
                <a:buNone/>
              </a:pPr>
              <a:t>30</a:t>
            </a:fld>
            <a:endParaRPr lang="en-US" sz="1200" b="1" dirty="0">
              <a:sym typeface="+mn-lt"/>
            </a:endParaRPr>
          </a:p>
        </p:txBody>
      </p:sp>
      <p:sp>
        <p:nvSpPr>
          <p:cNvPr id="130" name="Text Placeholder 20">
            <a:extLst>
              <a:ext uri="{FF2B5EF4-FFF2-40B4-BE49-F238E27FC236}">
                <a16:creationId xmlns:a16="http://schemas.microsoft.com/office/drawing/2014/main" id="{C33CE71E-5A79-4050-8E95-A45C6A650C0B}"/>
              </a:ext>
            </a:extLst>
          </p:cNvPr>
          <p:cNvSpPr>
            <a:spLocks noGrp="1"/>
          </p:cNvSpPr>
          <p:nvPr>
            <p:custDataLst>
              <p:tags r:id="rId43"/>
            </p:custDataLst>
          </p:nvPr>
        </p:nvSpPr>
        <p:spPr bwMode="gray">
          <a:xfrm>
            <a:off x="3095625" y="4968875"/>
            <a:ext cx="212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32898EF-1AD2-4C70-AFBF-065CF1EA8CC4}" type="datetime'''''''3''''''''''0'''''''''''''''''''''''''">
              <a:rPr lang="en-US" altLang="en-US" sz="1200" b="1" smtClean="0">
                <a:sym typeface="+mn-lt"/>
              </a:rPr>
              <a:pPr/>
              <a:t>30</a:t>
            </a:fld>
            <a:endParaRPr lang="en-US" sz="1200" b="1" dirty="0">
              <a:sym typeface="+mn-lt"/>
            </a:endParaRPr>
          </a:p>
        </p:txBody>
      </p:sp>
      <p:sp>
        <p:nvSpPr>
          <p:cNvPr id="126" name="Text Placeholder 20">
            <a:extLst>
              <a:ext uri="{FF2B5EF4-FFF2-40B4-BE49-F238E27FC236}">
                <a16:creationId xmlns:a16="http://schemas.microsoft.com/office/drawing/2014/main" id="{CE164064-298D-4B41-A2D6-937C0BD8E16F}"/>
              </a:ext>
            </a:extLst>
          </p:cNvPr>
          <p:cNvSpPr>
            <a:spLocks noGrp="1"/>
          </p:cNvSpPr>
          <p:nvPr>
            <p:custDataLst>
              <p:tags r:id="rId44"/>
            </p:custDataLst>
          </p:nvPr>
        </p:nvSpPr>
        <p:spPr bwMode="gray">
          <a:xfrm>
            <a:off x="2901950" y="5340350"/>
            <a:ext cx="212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30B113E-C4F4-4C42-8364-76FAB7581F3B}" type="datetime'''2''''''''''''''''''6'''''''''''">
              <a:rPr lang="en-US" altLang="en-US" sz="1200" b="1" smtClean="0">
                <a:sym typeface="+mn-lt"/>
              </a:rPr>
              <a:pPr marL="0" indent="0">
                <a:lnSpc>
                  <a:spcPct val="100000"/>
                </a:lnSpc>
                <a:spcBef>
                  <a:spcPct val="0"/>
                </a:spcBef>
                <a:spcAft>
                  <a:spcPct val="0"/>
                </a:spcAft>
                <a:buNone/>
              </a:pPr>
              <a:t>26</a:t>
            </a:fld>
            <a:endParaRPr lang="en-US" sz="1200" b="1" dirty="0">
              <a:sym typeface="+mn-lt"/>
            </a:endParaRPr>
          </a:p>
        </p:txBody>
      </p:sp>
      <p:sp>
        <p:nvSpPr>
          <p:cNvPr id="122" name="Text Placeholder 20">
            <a:extLst>
              <a:ext uri="{FF2B5EF4-FFF2-40B4-BE49-F238E27FC236}">
                <a16:creationId xmlns:a16="http://schemas.microsoft.com/office/drawing/2014/main" id="{68D8DE1E-0C4F-465A-A11E-DAAAD4E68FEA}"/>
              </a:ext>
            </a:extLst>
          </p:cNvPr>
          <p:cNvSpPr>
            <a:spLocks noGrp="1"/>
          </p:cNvSpPr>
          <p:nvPr>
            <p:custDataLst>
              <p:tags r:id="rId45"/>
            </p:custDataLst>
          </p:nvPr>
        </p:nvSpPr>
        <p:spPr bwMode="gray">
          <a:xfrm>
            <a:off x="2916238" y="5713413"/>
            <a:ext cx="212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AF220AB-9EA2-4C4A-AE0E-3F77336A3AE8}" type="datetime'''''''''''''''''''''''''2''''''''''''''''''''''''''6'''''''''">
              <a:rPr lang="en-US" altLang="en-US" sz="1200" b="1" smtClean="0">
                <a:sym typeface="+mn-lt"/>
              </a:rPr>
              <a:pPr marL="0" indent="0">
                <a:lnSpc>
                  <a:spcPct val="100000"/>
                </a:lnSpc>
                <a:spcBef>
                  <a:spcPct val="0"/>
                </a:spcBef>
                <a:spcAft>
                  <a:spcPct val="0"/>
                </a:spcAft>
                <a:buNone/>
              </a:pPr>
              <a:t>26</a:t>
            </a:fld>
            <a:endParaRPr lang="en-US" sz="1200" b="1" dirty="0">
              <a:sym typeface="+mn-lt"/>
            </a:endParaRPr>
          </a:p>
        </p:txBody>
      </p:sp>
      <p:graphicFrame>
        <p:nvGraphicFramePr>
          <p:cNvPr id="101" name="Chart 100">
            <a:extLst>
              <a:ext uri="{FF2B5EF4-FFF2-40B4-BE49-F238E27FC236}">
                <a16:creationId xmlns:a16="http://schemas.microsoft.com/office/drawing/2014/main" id="{3CABBFAB-0419-4115-9A4C-C010AD6B881E}"/>
              </a:ext>
            </a:extLst>
          </p:cNvPr>
          <p:cNvGraphicFramePr/>
          <p:nvPr>
            <p:custDataLst>
              <p:tags r:id="rId46"/>
            </p:custDataLst>
            <p:extLst>
              <p:ext uri="{D42A27DB-BD31-4B8C-83A1-F6EECF244321}">
                <p14:modId xmlns:p14="http://schemas.microsoft.com/office/powerpoint/2010/main" val="2364731383"/>
              </p:ext>
            </p:extLst>
          </p:nvPr>
        </p:nvGraphicFramePr>
        <p:xfrm>
          <a:off x="3946525" y="2216150"/>
          <a:ext cx="2278063" cy="3887788"/>
        </p:xfrm>
        <a:graphic>
          <a:graphicData uri="http://schemas.openxmlformats.org/drawingml/2006/chart">
            <c:chart xmlns:c="http://schemas.openxmlformats.org/drawingml/2006/chart" xmlns:r="http://schemas.openxmlformats.org/officeDocument/2006/relationships" r:id="rId54"/>
          </a:graphicData>
        </a:graphic>
      </p:graphicFrame>
      <p:graphicFrame>
        <p:nvGraphicFramePr>
          <p:cNvPr id="106" name="Chart 105">
            <a:extLst>
              <a:ext uri="{FF2B5EF4-FFF2-40B4-BE49-F238E27FC236}">
                <a16:creationId xmlns:a16="http://schemas.microsoft.com/office/drawing/2014/main" id="{5B53324B-E881-42B4-A2B7-2622B54C96E7}"/>
              </a:ext>
            </a:extLst>
          </p:cNvPr>
          <p:cNvGraphicFramePr/>
          <p:nvPr>
            <p:custDataLst>
              <p:tags r:id="rId47"/>
            </p:custDataLst>
            <p:extLst>
              <p:ext uri="{D42A27DB-BD31-4B8C-83A1-F6EECF244321}">
                <p14:modId xmlns:p14="http://schemas.microsoft.com/office/powerpoint/2010/main" val="1359576993"/>
              </p:ext>
            </p:extLst>
          </p:nvPr>
        </p:nvGraphicFramePr>
        <p:xfrm>
          <a:off x="9505950" y="2216150"/>
          <a:ext cx="2278063" cy="3887788"/>
        </p:xfrm>
        <a:graphic>
          <a:graphicData uri="http://schemas.openxmlformats.org/drawingml/2006/chart">
            <c:chart xmlns:c="http://schemas.openxmlformats.org/drawingml/2006/chart" xmlns:r="http://schemas.openxmlformats.org/officeDocument/2006/relationships" r:id="rId55"/>
          </a:graphicData>
        </a:graphic>
      </p:graphicFrame>
      <p:sp>
        <p:nvSpPr>
          <p:cNvPr id="244" name="Rectangle 243">
            <a:extLst>
              <a:ext uri="{FF2B5EF4-FFF2-40B4-BE49-F238E27FC236}">
                <a16:creationId xmlns:a16="http://schemas.microsoft.com/office/drawing/2014/main" id="{B6C6B0D8-62B2-42CF-A44F-3E4732617E5C}"/>
              </a:ext>
            </a:extLst>
          </p:cNvPr>
          <p:cNvSpPr/>
          <p:nvPr/>
        </p:nvSpPr>
        <p:spPr>
          <a:xfrm>
            <a:off x="9931400" y="2143422"/>
            <a:ext cx="1053974" cy="168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sz="1000" b="1" dirty="0">
                <a:solidFill>
                  <a:sysClr val="windowText" lastClr="000000"/>
                </a:solidFill>
              </a:rPr>
              <a:t>CAGR</a:t>
            </a:r>
            <a:br>
              <a:rPr lang="en-US" sz="1000" b="1" dirty="0">
                <a:solidFill>
                  <a:sysClr val="windowText" lastClr="000000"/>
                </a:solidFill>
              </a:rPr>
            </a:br>
            <a:r>
              <a:rPr lang="en-US" sz="1000" b="1" dirty="0">
                <a:solidFill>
                  <a:sysClr val="windowText" lastClr="000000"/>
                </a:solidFill>
              </a:rPr>
              <a:t>2010 – </a:t>
            </a:r>
            <a:r>
              <a:rPr lang="en-US" sz="1000" b="1">
                <a:solidFill>
                  <a:sysClr val="windowText" lastClr="000000"/>
                </a:solidFill>
              </a:rPr>
              <a:t>2015 </a:t>
            </a:r>
            <a:endParaRPr lang="en-US" sz="1000" b="1" dirty="0" err="1">
              <a:solidFill>
                <a:sysClr val="windowText" lastClr="000000"/>
              </a:solidFill>
            </a:endParaRPr>
          </a:p>
        </p:txBody>
      </p:sp>
      <p:sp>
        <p:nvSpPr>
          <p:cNvPr id="246" name="Rectangle 245">
            <a:extLst>
              <a:ext uri="{FF2B5EF4-FFF2-40B4-BE49-F238E27FC236}">
                <a16:creationId xmlns:a16="http://schemas.microsoft.com/office/drawing/2014/main" id="{1967CF84-CA21-4ABE-9130-12BC8F7111F7}"/>
              </a:ext>
            </a:extLst>
          </p:cNvPr>
          <p:cNvSpPr/>
          <p:nvPr/>
        </p:nvSpPr>
        <p:spPr>
          <a:xfrm>
            <a:off x="4365625" y="2143422"/>
            <a:ext cx="1053974" cy="168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sz="1000" b="1" dirty="0">
                <a:solidFill>
                  <a:sysClr val="windowText" lastClr="000000"/>
                </a:solidFill>
              </a:rPr>
              <a:t>CAGR</a:t>
            </a:r>
            <a:br>
              <a:rPr lang="en-US" sz="1000" b="1" dirty="0">
                <a:solidFill>
                  <a:sysClr val="windowText" lastClr="000000"/>
                </a:solidFill>
              </a:rPr>
            </a:br>
            <a:r>
              <a:rPr lang="en-US" sz="1000" b="1" dirty="0">
                <a:solidFill>
                  <a:sysClr val="windowText" lastClr="000000"/>
                </a:solidFill>
              </a:rPr>
              <a:t>2010 – </a:t>
            </a:r>
            <a:r>
              <a:rPr lang="en-US" sz="1000" b="1">
                <a:solidFill>
                  <a:sysClr val="windowText" lastClr="000000"/>
                </a:solidFill>
              </a:rPr>
              <a:t>2017 </a:t>
            </a:r>
            <a:endParaRPr lang="en-US" sz="1000" b="1" dirty="0" err="1">
              <a:solidFill>
                <a:sysClr val="windowText" lastClr="000000"/>
              </a:solidFill>
            </a:endParaRPr>
          </a:p>
        </p:txBody>
      </p:sp>
      <p:sp>
        <p:nvSpPr>
          <p:cNvPr id="23" name="Rectangle 22">
            <a:extLst>
              <a:ext uri="{FF2B5EF4-FFF2-40B4-BE49-F238E27FC236}">
                <a16:creationId xmlns:a16="http://schemas.microsoft.com/office/drawing/2014/main" id="{4E4E023D-A5E5-4998-A2FB-95148477B0E7}"/>
              </a:ext>
            </a:extLst>
          </p:cNvPr>
          <p:cNvSpPr/>
          <p:nvPr/>
        </p:nvSpPr>
        <p:spPr>
          <a:xfrm>
            <a:off x="7353300" y="6545839"/>
            <a:ext cx="1328738" cy="163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2" name="Text Placeholder 11">
            <a:extLst>
              <a:ext uri="{FF2B5EF4-FFF2-40B4-BE49-F238E27FC236}">
                <a16:creationId xmlns:a16="http://schemas.microsoft.com/office/drawing/2014/main" id="{2DB61A02-7387-4ACA-8B67-B5E282504B77}"/>
              </a:ext>
            </a:extLst>
          </p:cNvPr>
          <p:cNvSpPr>
            <a:spLocks noGrp="1"/>
          </p:cNvSpPr>
          <p:nvPr>
            <p:ph type="body" sz="quarter" idx="18"/>
          </p:nvPr>
        </p:nvSpPr>
        <p:spPr>
          <a:xfrm>
            <a:off x="3468573" y="6147452"/>
            <a:ext cx="8254680" cy="110800"/>
          </a:xfrm>
        </p:spPr>
        <p:txBody>
          <a:bodyPr/>
          <a:lstStyle/>
          <a:p>
            <a:r>
              <a:rPr lang="en-US" dirty="0"/>
              <a:t>1) Includes public and private expenditure on services provided by healthcare system during the whole chain of care = total expenditure on health</a:t>
            </a:r>
          </a:p>
        </p:txBody>
      </p:sp>
      <p:grpSp>
        <p:nvGrpSpPr>
          <p:cNvPr id="95" name="Group 94">
            <a:extLst>
              <a:ext uri="{FF2B5EF4-FFF2-40B4-BE49-F238E27FC236}">
                <a16:creationId xmlns:a16="http://schemas.microsoft.com/office/drawing/2014/main" id="{637E6D87-7141-4983-9225-37E92CAC6127}"/>
              </a:ext>
            </a:extLst>
          </p:cNvPr>
          <p:cNvGrpSpPr/>
          <p:nvPr/>
        </p:nvGrpSpPr>
        <p:grpSpPr>
          <a:xfrm>
            <a:off x="458927" y="6080126"/>
            <a:ext cx="867464" cy="215444"/>
            <a:chOff x="619411" y="6510073"/>
            <a:chExt cx="867464" cy="215444"/>
          </a:xfrm>
        </p:grpSpPr>
        <p:sp>
          <p:nvSpPr>
            <p:cNvPr id="96" name="TextBox 45">
              <a:extLst>
                <a:ext uri="{FF2B5EF4-FFF2-40B4-BE49-F238E27FC236}">
                  <a16:creationId xmlns:a16="http://schemas.microsoft.com/office/drawing/2014/main" id="{2371372C-26FA-4038-8A09-992EA32EB3AA}"/>
                </a:ext>
              </a:extLst>
            </p:cNvPr>
            <p:cNvSpPr txBox="1"/>
            <p:nvPr/>
          </p:nvSpPr>
          <p:spPr>
            <a:xfrm>
              <a:off x="661779" y="6510073"/>
              <a:ext cx="82509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2"/>
                  </a:solidFill>
                </a:rPr>
                <a:t>Role models</a:t>
              </a:r>
            </a:p>
          </p:txBody>
        </p:sp>
        <p:sp>
          <p:nvSpPr>
            <p:cNvPr id="97" name="Oval 96">
              <a:extLst>
                <a:ext uri="{FF2B5EF4-FFF2-40B4-BE49-F238E27FC236}">
                  <a16:creationId xmlns:a16="http://schemas.microsoft.com/office/drawing/2014/main" id="{F3CDE2CB-CEA7-4480-86D8-C4C524486FA4}"/>
                </a:ext>
              </a:extLst>
            </p:cNvPr>
            <p:cNvSpPr/>
            <p:nvPr/>
          </p:nvSpPr>
          <p:spPr>
            <a:xfrm>
              <a:off x="619411" y="6545858"/>
              <a:ext cx="151024" cy="151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grpSp>
      <p:grpSp>
        <p:nvGrpSpPr>
          <p:cNvPr id="99" name="Group 98">
            <a:extLst>
              <a:ext uri="{FF2B5EF4-FFF2-40B4-BE49-F238E27FC236}">
                <a16:creationId xmlns:a16="http://schemas.microsoft.com/office/drawing/2014/main" id="{DC689477-6125-44C9-A90C-2192AA49C647}"/>
              </a:ext>
            </a:extLst>
          </p:cNvPr>
          <p:cNvGrpSpPr/>
          <p:nvPr/>
        </p:nvGrpSpPr>
        <p:grpSpPr>
          <a:xfrm>
            <a:off x="1356654" y="6080126"/>
            <a:ext cx="620368" cy="219019"/>
            <a:chOff x="1929185" y="6518755"/>
            <a:chExt cx="620368" cy="219019"/>
          </a:xfrm>
        </p:grpSpPr>
        <p:sp>
          <p:nvSpPr>
            <p:cNvPr id="100" name="Oval 99">
              <a:extLst>
                <a:ext uri="{FF2B5EF4-FFF2-40B4-BE49-F238E27FC236}">
                  <a16:creationId xmlns:a16="http://schemas.microsoft.com/office/drawing/2014/main" id="{029EB715-EE85-4692-ACE5-C1AD602E25FD}"/>
                </a:ext>
              </a:extLst>
            </p:cNvPr>
            <p:cNvSpPr/>
            <p:nvPr/>
          </p:nvSpPr>
          <p:spPr>
            <a:xfrm>
              <a:off x="1929185" y="6545858"/>
              <a:ext cx="151024" cy="15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102" name="TextBox 51">
              <a:extLst>
                <a:ext uri="{FF2B5EF4-FFF2-40B4-BE49-F238E27FC236}">
                  <a16:creationId xmlns:a16="http://schemas.microsoft.com/office/drawing/2014/main" id="{7ACDBC73-4E60-4143-AE0A-B6E21EFE1462}"/>
                </a:ext>
              </a:extLst>
            </p:cNvPr>
            <p:cNvSpPr txBox="1"/>
            <p:nvPr/>
          </p:nvSpPr>
          <p:spPr>
            <a:xfrm>
              <a:off x="2046268" y="6518755"/>
              <a:ext cx="503285" cy="2190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1"/>
                  </a:solidFill>
                </a:rPr>
                <a:t>Peers</a:t>
              </a:r>
            </a:p>
          </p:txBody>
        </p:sp>
      </p:grpSp>
      <p:grpSp>
        <p:nvGrpSpPr>
          <p:cNvPr id="103" name="Group 102">
            <a:extLst>
              <a:ext uri="{FF2B5EF4-FFF2-40B4-BE49-F238E27FC236}">
                <a16:creationId xmlns:a16="http://schemas.microsoft.com/office/drawing/2014/main" id="{912406BB-0AC5-4586-BA6B-AC07F4C2D4C9}"/>
              </a:ext>
            </a:extLst>
          </p:cNvPr>
          <p:cNvGrpSpPr/>
          <p:nvPr/>
        </p:nvGrpSpPr>
        <p:grpSpPr>
          <a:xfrm>
            <a:off x="1998191" y="6082115"/>
            <a:ext cx="707544" cy="215444"/>
            <a:chOff x="3225843" y="6522330"/>
            <a:chExt cx="707544" cy="215444"/>
          </a:xfrm>
        </p:grpSpPr>
        <p:sp>
          <p:nvSpPr>
            <p:cNvPr id="104" name="Oval 103">
              <a:extLst>
                <a:ext uri="{FF2B5EF4-FFF2-40B4-BE49-F238E27FC236}">
                  <a16:creationId xmlns:a16="http://schemas.microsoft.com/office/drawing/2014/main" id="{9878EE1D-C0E4-49A3-B46A-615F67FB1DCE}"/>
                </a:ext>
              </a:extLst>
            </p:cNvPr>
            <p:cNvSpPr/>
            <p:nvPr/>
          </p:nvSpPr>
          <p:spPr>
            <a:xfrm>
              <a:off x="3225843" y="6545858"/>
              <a:ext cx="151024" cy="151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105" name="TextBox 52">
              <a:extLst>
                <a:ext uri="{FF2B5EF4-FFF2-40B4-BE49-F238E27FC236}">
                  <a16:creationId xmlns:a16="http://schemas.microsoft.com/office/drawing/2014/main" id="{181CE6F2-7339-4838-A2D7-A3B41FBE80E1}"/>
                </a:ext>
              </a:extLst>
            </p:cNvPr>
            <p:cNvSpPr txBox="1"/>
            <p:nvPr/>
          </p:nvSpPr>
          <p:spPr>
            <a:xfrm>
              <a:off x="3289367" y="6522330"/>
              <a:ext cx="64402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4"/>
                  </a:solidFill>
                </a:rPr>
                <a:t>Slovakia</a:t>
              </a:r>
            </a:p>
          </p:txBody>
        </p:sp>
      </p:grpSp>
      <p:grpSp>
        <p:nvGrpSpPr>
          <p:cNvPr id="140" name="Group 139">
            <a:extLst>
              <a:ext uri="{FF2B5EF4-FFF2-40B4-BE49-F238E27FC236}">
                <a16:creationId xmlns:a16="http://schemas.microsoft.com/office/drawing/2014/main" id="{837D7B4D-23E9-4927-8119-9DB194FB8751}"/>
              </a:ext>
            </a:extLst>
          </p:cNvPr>
          <p:cNvGrpSpPr/>
          <p:nvPr/>
        </p:nvGrpSpPr>
        <p:grpSpPr>
          <a:xfrm>
            <a:off x="2664423" y="6077290"/>
            <a:ext cx="644020" cy="215444"/>
            <a:chOff x="3225843" y="6522330"/>
            <a:chExt cx="644020" cy="215444"/>
          </a:xfrm>
        </p:grpSpPr>
        <p:sp>
          <p:nvSpPr>
            <p:cNvPr id="143" name="Oval 142">
              <a:extLst>
                <a:ext uri="{FF2B5EF4-FFF2-40B4-BE49-F238E27FC236}">
                  <a16:creationId xmlns:a16="http://schemas.microsoft.com/office/drawing/2014/main" id="{D37C5DDC-90EE-4560-B903-9AD7E7AEA685}"/>
                </a:ext>
              </a:extLst>
            </p:cNvPr>
            <p:cNvSpPr/>
            <p:nvPr/>
          </p:nvSpPr>
          <p:spPr>
            <a:xfrm>
              <a:off x="3225843" y="6545858"/>
              <a:ext cx="151024" cy="151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144" name="TextBox 52">
              <a:extLst>
                <a:ext uri="{FF2B5EF4-FFF2-40B4-BE49-F238E27FC236}">
                  <a16:creationId xmlns:a16="http://schemas.microsoft.com/office/drawing/2014/main" id="{CB7C66C3-6A57-4C74-94B0-05CD7DCCA19A}"/>
                </a:ext>
              </a:extLst>
            </p:cNvPr>
            <p:cNvSpPr txBox="1"/>
            <p:nvPr/>
          </p:nvSpPr>
          <p:spPr>
            <a:xfrm>
              <a:off x="3225843" y="6522330"/>
              <a:ext cx="64402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tx2"/>
                  </a:solidFill>
                </a:rPr>
                <a:t>EU28</a:t>
              </a:r>
            </a:p>
          </p:txBody>
        </p:sp>
      </p:grpSp>
      <p:sp>
        <p:nvSpPr>
          <p:cNvPr id="16" name="Speech Bubble: Rectangle 15">
            <a:extLst>
              <a:ext uri="{FF2B5EF4-FFF2-40B4-BE49-F238E27FC236}">
                <a16:creationId xmlns:a16="http://schemas.microsoft.com/office/drawing/2014/main" id="{B27C2152-8744-4C9B-9412-B6D77B2AFBC8}"/>
              </a:ext>
            </a:extLst>
          </p:cNvPr>
          <p:cNvSpPr/>
          <p:nvPr/>
        </p:nvSpPr>
        <p:spPr>
          <a:xfrm>
            <a:off x="8568106" y="4486905"/>
            <a:ext cx="1394777" cy="1573196"/>
          </a:xfrm>
          <a:prstGeom prst="wedgeRectCallout">
            <a:avLst>
              <a:gd name="adj1" fmla="val -104144"/>
              <a:gd name="adj2" fmla="val -16115"/>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en-US" sz="1000" dirty="0">
                <a:solidFill>
                  <a:schemeClr val="tx1"/>
                </a:solidFill>
              </a:rPr>
              <a:t>Slovakia as only country with HC expenditure close to 0% per annum – resulting in below average spending on all HC related services, including </a:t>
            </a:r>
            <a:r>
              <a:rPr lang="en-US" sz="1000">
                <a:solidFill>
                  <a:schemeClr val="tx1"/>
                </a:solidFill>
              </a:rPr>
              <a:t>cancer care</a:t>
            </a:r>
            <a:endParaRPr lang="en-US" sz="1000" dirty="0" err="1">
              <a:solidFill>
                <a:schemeClr val="tx1"/>
              </a:solidFill>
            </a:endParaRPr>
          </a:p>
        </p:txBody>
      </p:sp>
      <p:grpSp>
        <p:nvGrpSpPr>
          <p:cNvPr id="131" name="Group 130">
            <a:extLst>
              <a:ext uri="{FF2B5EF4-FFF2-40B4-BE49-F238E27FC236}">
                <a16:creationId xmlns:a16="http://schemas.microsoft.com/office/drawing/2014/main" id="{00EFA924-D900-4880-9FE0-C0C5EF8EAFC3}"/>
              </a:ext>
            </a:extLst>
          </p:cNvPr>
          <p:cNvGrpSpPr/>
          <p:nvPr/>
        </p:nvGrpSpPr>
        <p:grpSpPr>
          <a:xfrm>
            <a:off x="11273430" y="1144985"/>
            <a:ext cx="449816" cy="381897"/>
            <a:chOff x="10363273" y="1144985"/>
            <a:chExt cx="449816" cy="381897"/>
          </a:xfrm>
        </p:grpSpPr>
        <p:sp>
          <p:nvSpPr>
            <p:cNvPr id="132" name="Hexagon 131">
              <a:extLst>
                <a:ext uri="{FF2B5EF4-FFF2-40B4-BE49-F238E27FC236}">
                  <a16:creationId xmlns:a16="http://schemas.microsoft.com/office/drawing/2014/main" id="{6CBA48EF-F721-43AB-911C-F1C23834EAED}"/>
                </a:ext>
              </a:extLst>
            </p:cNvPr>
            <p:cNvSpPr/>
            <p:nvPr/>
          </p:nvSpPr>
          <p:spPr bwMode="gray">
            <a:xfrm>
              <a:off x="10363273" y="1144985"/>
              <a:ext cx="449816" cy="381897"/>
            </a:xfrm>
            <a:prstGeom prst="hexagon">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algn="ctr" defTabSz="1600200">
                <a:lnSpc>
                  <a:spcPct val="90000"/>
                </a:lnSpc>
                <a:spcAft>
                  <a:spcPct val="35000"/>
                </a:spcAft>
              </a:pPr>
              <a:endParaRPr lang="en-US" sz="1400" b="1" dirty="0">
                <a:solidFill>
                  <a:schemeClr val="accent1"/>
                </a:solidFill>
              </a:endParaRPr>
            </a:p>
          </p:txBody>
        </p:sp>
        <p:grpSp>
          <p:nvGrpSpPr>
            <p:cNvPr id="139" name="Group 138">
              <a:extLst>
                <a:ext uri="{FF2B5EF4-FFF2-40B4-BE49-F238E27FC236}">
                  <a16:creationId xmlns:a16="http://schemas.microsoft.com/office/drawing/2014/main" id="{4DD01D57-86B3-4BF9-AFF5-20BC99FE5923}"/>
                </a:ext>
              </a:extLst>
            </p:cNvPr>
            <p:cNvGrpSpPr/>
            <p:nvPr/>
          </p:nvGrpSpPr>
          <p:grpSpPr>
            <a:xfrm>
              <a:off x="10452521" y="1192408"/>
              <a:ext cx="282154" cy="269096"/>
              <a:chOff x="-3667125" y="960438"/>
              <a:chExt cx="3667125" cy="3551237"/>
            </a:xfrm>
            <a:solidFill>
              <a:schemeClr val="tx1"/>
            </a:solidFill>
          </p:grpSpPr>
          <p:sp>
            <p:nvSpPr>
              <p:cNvPr id="149" name="Freeform 65">
                <a:extLst>
                  <a:ext uri="{FF2B5EF4-FFF2-40B4-BE49-F238E27FC236}">
                    <a16:creationId xmlns:a16="http://schemas.microsoft.com/office/drawing/2014/main" id="{B478B1A8-FE7C-4444-8A71-FC1136AB5007}"/>
                  </a:ext>
                </a:extLst>
              </p:cNvPr>
              <p:cNvSpPr>
                <a:spLocks/>
              </p:cNvSpPr>
              <p:nvPr/>
            </p:nvSpPr>
            <p:spPr bwMode="auto">
              <a:xfrm>
                <a:off x="-3667125" y="1260475"/>
                <a:ext cx="3249613" cy="3251200"/>
              </a:xfrm>
              <a:custGeom>
                <a:avLst/>
                <a:gdLst>
                  <a:gd name="T0" fmla="*/ 1933 w 2047"/>
                  <a:gd name="T1" fmla="*/ 1934 h 2048"/>
                  <a:gd name="T2" fmla="*/ 114 w 2047"/>
                  <a:gd name="T3" fmla="*/ 1934 h 2048"/>
                  <a:gd name="T4" fmla="*/ 114 w 2047"/>
                  <a:gd name="T5" fmla="*/ 114 h 2048"/>
                  <a:gd name="T6" fmla="*/ 265 w 2047"/>
                  <a:gd name="T7" fmla="*/ 114 h 2048"/>
                  <a:gd name="T8" fmla="*/ 265 w 2047"/>
                  <a:gd name="T9" fmla="*/ 0 h 2048"/>
                  <a:gd name="T10" fmla="*/ 0 w 2047"/>
                  <a:gd name="T11" fmla="*/ 0 h 2048"/>
                  <a:gd name="T12" fmla="*/ 0 w 2047"/>
                  <a:gd name="T13" fmla="*/ 2048 h 2048"/>
                  <a:gd name="T14" fmla="*/ 2047 w 2047"/>
                  <a:gd name="T15" fmla="*/ 2048 h 2048"/>
                  <a:gd name="T16" fmla="*/ 2047 w 2047"/>
                  <a:gd name="T17" fmla="*/ 1735 h 2048"/>
                  <a:gd name="T18" fmla="*/ 1933 w 2047"/>
                  <a:gd name="T19" fmla="*/ 1735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265" y="114"/>
                    </a:lnTo>
                    <a:lnTo>
                      <a:pt x="265" y="0"/>
                    </a:lnTo>
                    <a:lnTo>
                      <a:pt x="0" y="0"/>
                    </a:lnTo>
                    <a:lnTo>
                      <a:pt x="0" y="2048"/>
                    </a:lnTo>
                    <a:lnTo>
                      <a:pt x="2047" y="2048"/>
                    </a:lnTo>
                    <a:lnTo>
                      <a:pt x="2047" y="1735"/>
                    </a:lnTo>
                    <a:lnTo>
                      <a:pt x="1933" y="1735"/>
                    </a:lnTo>
                    <a:lnTo>
                      <a:pt x="1933" y="19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66">
                <a:extLst>
                  <a:ext uri="{FF2B5EF4-FFF2-40B4-BE49-F238E27FC236}">
                    <a16:creationId xmlns:a16="http://schemas.microsoft.com/office/drawing/2014/main" id="{B8FD1E33-4CD0-4656-BB11-5D816286EE13}"/>
                  </a:ext>
                </a:extLst>
              </p:cNvPr>
              <p:cNvSpPr>
                <a:spLocks noEditPoints="1"/>
              </p:cNvSpPr>
              <p:nvPr/>
            </p:nvSpPr>
            <p:spPr bwMode="auto">
              <a:xfrm>
                <a:off x="-3076575" y="960438"/>
                <a:ext cx="3076575" cy="2787650"/>
              </a:xfrm>
              <a:custGeom>
                <a:avLst/>
                <a:gdLst>
                  <a:gd name="T0" fmla="*/ 1561 w 1938"/>
                  <a:gd name="T1" fmla="*/ 794 h 1756"/>
                  <a:gd name="T2" fmla="*/ 1561 w 1938"/>
                  <a:gd name="T3" fmla="*/ 1642 h 1756"/>
                  <a:gd name="T4" fmla="*/ 1419 w 1938"/>
                  <a:gd name="T5" fmla="*/ 1642 h 1756"/>
                  <a:gd name="T6" fmla="*/ 1419 w 1938"/>
                  <a:gd name="T7" fmla="*/ 0 h 1756"/>
                  <a:gd name="T8" fmla="*/ 1040 w 1938"/>
                  <a:gd name="T9" fmla="*/ 0 h 1756"/>
                  <a:gd name="T10" fmla="*/ 1040 w 1938"/>
                  <a:gd name="T11" fmla="*/ 1642 h 1756"/>
                  <a:gd name="T12" fmla="*/ 898 w 1938"/>
                  <a:gd name="T13" fmla="*/ 1642 h 1756"/>
                  <a:gd name="T14" fmla="*/ 898 w 1938"/>
                  <a:gd name="T15" fmla="*/ 554 h 1756"/>
                  <a:gd name="T16" fmla="*/ 521 w 1938"/>
                  <a:gd name="T17" fmla="*/ 552 h 1756"/>
                  <a:gd name="T18" fmla="*/ 521 w 1938"/>
                  <a:gd name="T19" fmla="*/ 1642 h 1756"/>
                  <a:gd name="T20" fmla="*/ 379 w 1938"/>
                  <a:gd name="T21" fmla="*/ 1642 h 1756"/>
                  <a:gd name="T22" fmla="*/ 379 w 1938"/>
                  <a:gd name="T23" fmla="*/ 405 h 1756"/>
                  <a:gd name="T24" fmla="*/ 0 w 1938"/>
                  <a:gd name="T25" fmla="*/ 405 h 1756"/>
                  <a:gd name="T26" fmla="*/ 0 w 1938"/>
                  <a:gd name="T27" fmla="*/ 1756 h 1756"/>
                  <a:gd name="T28" fmla="*/ 1938 w 1938"/>
                  <a:gd name="T29" fmla="*/ 1756 h 1756"/>
                  <a:gd name="T30" fmla="*/ 1938 w 1938"/>
                  <a:gd name="T31" fmla="*/ 794 h 1756"/>
                  <a:gd name="T32" fmla="*/ 1561 w 1938"/>
                  <a:gd name="T33" fmla="*/ 794 h 1756"/>
                  <a:gd name="T34" fmla="*/ 114 w 1938"/>
                  <a:gd name="T35" fmla="*/ 1642 h 1756"/>
                  <a:gd name="T36" fmla="*/ 114 w 1938"/>
                  <a:gd name="T37" fmla="*/ 519 h 1756"/>
                  <a:gd name="T38" fmla="*/ 265 w 1938"/>
                  <a:gd name="T39" fmla="*/ 519 h 1756"/>
                  <a:gd name="T40" fmla="*/ 265 w 1938"/>
                  <a:gd name="T41" fmla="*/ 1642 h 1756"/>
                  <a:gd name="T42" fmla="*/ 114 w 1938"/>
                  <a:gd name="T43" fmla="*/ 1642 h 1756"/>
                  <a:gd name="T44" fmla="*/ 635 w 1938"/>
                  <a:gd name="T45" fmla="*/ 1642 h 1756"/>
                  <a:gd name="T46" fmla="*/ 635 w 1938"/>
                  <a:gd name="T47" fmla="*/ 666 h 1756"/>
                  <a:gd name="T48" fmla="*/ 784 w 1938"/>
                  <a:gd name="T49" fmla="*/ 666 h 1756"/>
                  <a:gd name="T50" fmla="*/ 784 w 1938"/>
                  <a:gd name="T51" fmla="*/ 1642 h 1756"/>
                  <a:gd name="T52" fmla="*/ 635 w 1938"/>
                  <a:gd name="T53" fmla="*/ 1642 h 1756"/>
                  <a:gd name="T54" fmla="*/ 1154 w 1938"/>
                  <a:gd name="T55" fmla="*/ 1642 h 1756"/>
                  <a:gd name="T56" fmla="*/ 1154 w 1938"/>
                  <a:gd name="T57" fmla="*/ 113 h 1756"/>
                  <a:gd name="T58" fmla="*/ 1305 w 1938"/>
                  <a:gd name="T59" fmla="*/ 113 h 1756"/>
                  <a:gd name="T60" fmla="*/ 1305 w 1938"/>
                  <a:gd name="T61" fmla="*/ 1642 h 1756"/>
                  <a:gd name="T62" fmla="*/ 1154 w 1938"/>
                  <a:gd name="T63" fmla="*/ 1642 h 1756"/>
                  <a:gd name="T64" fmla="*/ 1675 w 1938"/>
                  <a:gd name="T65" fmla="*/ 1642 h 1756"/>
                  <a:gd name="T66" fmla="*/ 1675 w 1938"/>
                  <a:gd name="T67" fmla="*/ 907 h 1756"/>
                  <a:gd name="T68" fmla="*/ 1824 w 1938"/>
                  <a:gd name="T69" fmla="*/ 907 h 1756"/>
                  <a:gd name="T70" fmla="*/ 1824 w 1938"/>
                  <a:gd name="T71" fmla="*/ 1642 h 1756"/>
                  <a:gd name="T72" fmla="*/ 1675 w 1938"/>
                  <a:gd name="T73" fmla="*/ 1642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8" h="1756">
                    <a:moveTo>
                      <a:pt x="1561" y="794"/>
                    </a:moveTo>
                    <a:lnTo>
                      <a:pt x="1561" y="1642"/>
                    </a:lnTo>
                    <a:lnTo>
                      <a:pt x="1419" y="1642"/>
                    </a:lnTo>
                    <a:lnTo>
                      <a:pt x="1419" y="0"/>
                    </a:lnTo>
                    <a:lnTo>
                      <a:pt x="1040" y="0"/>
                    </a:lnTo>
                    <a:lnTo>
                      <a:pt x="1040" y="1642"/>
                    </a:lnTo>
                    <a:lnTo>
                      <a:pt x="898" y="1642"/>
                    </a:lnTo>
                    <a:lnTo>
                      <a:pt x="898" y="554"/>
                    </a:lnTo>
                    <a:lnTo>
                      <a:pt x="521" y="552"/>
                    </a:lnTo>
                    <a:lnTo>
                      <a:pt x="521" y="1642"/>
                    </a:lnTo>
                    <a:lnTo>
                      <a:pt x="379" y="1642"/>
                    </a:lnTo>
                    <a:lnTo>
                      <a:pt x="379" y="405"/>
                    </a:lnTo>
                    <a:lnTo>
                      <a:pt x="0" y="405"/>
                    </a:lnTo>
                    <a:lnTo>
                      <a:pt x="0" y="1756"/>
                    </a:lnTo>
                    <a:lnTo>
                      <a:pt x="1938" y="1756"/>
                    </a:lnTo>
                    <a:lnTo>
                      <a:pt x="1938" y="794"/>
                    </a:lnTo>
                    <a:lnTo>
                      <a:pt x="1561" y="794"/>
                    </a:lnTo>
                    <a:close/>
                    <a:moveTo>
                      <a:pt x="114" y="1642"/>
                    </a:moveTo>
                    <a:lnTo>
                      <a:pt x="114" y="519"/>
                    </a:lnTo>
                    <a:lnTo>
                      <a:pt x="265" y="519"/>
                    </a:lnTo>
                    <a:lnTo>
                      <a:pt x="265" y="1642"/>
                    </a:lnTo>
                    <a:lnTo>
                      <a:pt x="114" y="1642"/>
                    </a:lnTo>
                    <a:close/>
                    <a:moveTo>
                      <a:pt x="635" y="1642"/>
                    </a:moveTo>
                    <a:lnTo>
                      <a:pt x="635" y="666"/>
                    </a:lnTo>
                    <a:lnTo>
                      <a:pt x="784" y="666"/>
                    </a:lnTo>
                    <a:lnTo>
                      <a:pt x="784" y="1642"/>
                    </a:lnTo>
                    <a:lnTo>
                      <a:pt x="635" y="1642"/>
                    </a:lnTo>
                    <a:close/>
                    <a:moveTo>
                      <a:pt x="1154" y="1642"/>
                    </a:moveTo>
                    <a:lnTo>
                      <a:pt x="1154" y="113"/>
                    </a:lnTo>
                    <a:lnTo>
                      <a:pt x="1305" y="113"/>
                    </a:lnTo>
                    <a:lnTo>
                      <a:pt x="1305" y="1642"/>
                    </a:lnTo>
                    <a:lnTo>
                      <a:pt x="1154" y="1642"/>
                    </a:lnTo>
                    <a:close/>
                    <a:moveTo>
                      <a:pt x="1675" y="1642"/>
                    </a:moveTo>
                    <a:lnTo>
                      <a:pt x="1675" y="907"/>
                    </a:lnTo>
                    <a:lnTo>
                      <a:pt x="1824" y="907"/>
                    </a:lnTo>
                    <a:lnTo>
                      <a:pt x="1824" y="1642"/>
                    </a:lnTo>
                    <a:lnTo>
                      <a:pt x="1675" y="16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195" name="Straight Connector 194">
            <a:extLst>
              <a:ext uri="{FF2B5EF4-FFF2-40B4-BE49-F238E27FC236}">
                <a16:creationId xmlns:a16="http://schemas.microsoft.com/office/drawing/2014/main" id="{E34972B1-51DA-4201-BAAE-DE9C48BABA18}"/>
              </a:ext>
            </a:extLst>
          </p:cNvPr>
          <p:cNvCxnSpPr>
            <a:cxnSpLocks/>
          </p:cNvCxnSpPr>
          <p:nvPr/>
        </p:nvCxnSpPr>
        <p:spPr>
          <a:xfrm>
            <a:off x="497912" y="5624242"/>
            <a:ext cx="11146920"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24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AE7F0F-C1BD-4878-A79E-0715EAED889C}"/>
              </a:ext>
            </a:extLst>
          </p:cNvPr>
          <p:cNvGraphicFramePr>
            <a:graphicFrameLocks noChangeAspect="1"/>
          </p:cNvGraphicFramePr>
          <p:nvPr>
            <p:custDataLst>
              <p:tags r:id="rId2"/>
            </p:custDataLst>
            <p:extLst>
              <p:ext uri="{D42A27DB-BD31-4B8C-83A1-F6EECF244321}">
                <p14:modId xmlns:p14="http://schemas.microsoft.com/office/powerpoint/2010/main" val="1848568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46" name="think-cell Slide" r:id="rId71" imgW="216" imgH="216" progId="TCLayout.ActiveDocument.1">
                  <p:embed/>
                </p:oleObj>
              </mc:Choice>
              <mc:Fallback>
                <p:oleObj name="think-cell Slide" r:id="rId71" imgW="216" imgH="216" progId="TCLayout.ActiveDocument.1">
                  <p:embed/>
                  <p:pic>
                    <p:nvPicPr>
                      <p:cNvPr id="3" name="Object 2" hidden="1">
                        <a:extLst>
                          <a:ext uri="{FF2B5EF4-FFF2-40B4-BE49-F238E27FC236}">
                            <a16:creationId xmlns:a16="http://schemas.microsoft.com/office/drawing/2014/main" id="{B8AE7F0F-C1BD-4878-A79E-0715EAED889C}"/>
                          </a:ext>
                        </a:extLst>
                      </p:cNvPr>
                      <p:cNvPicPr/>
                      <p:nvPr/>
                    </p:nvPicPr>
                    <p:blipFill>
                      <a:blip r:embed="rId7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455C007-E97B-411D-9DD8-4C14622C4A13}"/>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200" dirty="0" err="1">
              <a:latin typeface="Arial" panose="020B0604020202020204" pitchFamily="34" charset="0"/>
              <a:sym typeface="Arial" panose="020B0604020202020204" pitchFamily="34" charset="0"/>
            </a:endParaRPr>
          </a:p>
        </p:txBody>
      </p:sp>
      <p:sp>
        <p:nvSpPr>
          <p:cNvPr id="150" name="Rectangle 149">
            <a:extLst>
              <a:ext uri="{FF2B5EF4-FFF2-40B4-BE49-F238E27FC236}">
                <a16:creationId xmlns:a16="http://schemas.microsoft.com/office/drawing/2014/main" id="{CDFC9FF7-22DA-402F-B9C2-602DC1922091}"/>
              </a:ext>
            </a:extLst>
          </p:cNvPr>
          <p:cNvSpPr/>
          <p:nvPr/>
        </p:nvSpPr>
        <p:spPr>
          <a:xfrm>
            <a:off x="10031413" y="1640945"/>
            <a:ext cx="1691833" cy="4350279"/>
          </a:xfrm>
          <a:prstGeom prst="rect">
            <a:avLst/>
          </a:pr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0" name="Text Placeholder 9">
            <a:extLst>
              <a:ext uri="{FF2B5EF4-FFF2-40B4-BE49-F238E27FC236}">
                <a16:creationId xmlns:a16="http://schemas.microsoft.com/office/drawing/2014/main" id="{55244BB9-7CDF-43DF-A905-A246072EBE55}"/>
              </a:ext>
            </a:extLst>
          </p:cNvPr>
          <p:cNvSpPr>
            <a:spLocks noGrp="1"/>
          </p:cNvSpPr>
          <p:nvPr>
            <p:ph type="body" sz="quarter" idx="16"/>
          </p:nvPr>
        </p:nvSpPr>
        <p:spPr>
          <a:xfrm>
            <a:off x="477012" y="1124076"/>
            <a:ext cx="11246241" cy="276999"/>
          </a:xfrm>
        </p:spPr>
        <p:txBody>
          <a:bodyPr/>
          <a:lstStyle/>
          <a:p>
            <a:r>
              <a:rPr lang="en-US" dirty="0" err="1"/>
              <a:t>Onco</a:t>
            </a:r>
            <a:r>
              <a:rPr lang="en-US" dirty="0"/>
              <a:t> market and growth; MAT 03/2018  </a:t>
            </a:r>
          </a:p>
        </p:txBody>
      </p:sp>
      <p:sp>
        <p:nvSpPr>
          <p:cNvPr id="9" name="Title 8">
            <a:extLst>
              <a:ext uri="{FF2B5EF4-FFF2-40B4-BE49-F238E27FC236}">
                <a16:creationId xmlns:a16="http://schemas.microsoft.com/office/drawing/2014/main" id="{A2FA4014-0309-4B91-90C7-27B1B9E84F4B}"/>
              </a:ext>
            </a:extLst>
          </p:cNvPr>
          <p:cNvSpPr>
            <a:spLocks noGrp="1"/>
          </p:cNvSpPr>
          <p:nvPr>
            <p:ph type="title"/>
          </p:nvPr>
        </p:nvSpPr>
        <p:spPr>
          <a:xfrm>
            <a:off x="477012" y="237000"/>
            <a:ext cx="11246234" cy="773799"/>
          </a:xfrm>
        </p:spPr>
        <p:txBody>
          <a:bodyPr/>
          <a:lstStyle/>
          <a:p>
            <a:r>
              <a:rPr lang="en-US" dirty="0"/>
              <a:t>At the same time, </a:t>
            </a:r>
            <a:r>
              <a:rPr lang="en-US" dirty="0" err="1"/>
              <a:t>onco</a:t>
            </a:r>
            <a:r>
              <a:rPr lang="en-US" dirty="0"/>
              <a:t> market in SK almost did not grow in value suggesting potential innovation problems </a:t>
            </a:r>
          </a:p>
        </p:txBody>
      </p:sp>
      <p:sp>
        <p:nvSpPr>
          <p:cNvPr id="5" name="Footer Placeholder 4">
            <a:extLst>
              <a:ext uri="{FF2B5EF4-FFF2-40B4-BE49-F238E27FC236}">
                <a16:creationId xmlns:a16="http://schemas.microsoft.com/office/drawing/2014/main" id="{18053AE1-8272-4A8E-BF9C-5CB248868462}"/>
              </a:ext>
            </a:extLst>
          </p:cNvPr>
          <p:cNvSpPr>
            <a:spLocks noGrp="1"/>
          </p:cNvSpPr>
          <p:nvPr>
            <p:ph type="ftr" sz="quarter" idx="10"/>
          </p:nvPr>
        </p:nvSpPr>
        <p:spPr/>
        <p:txBody>
          <a:bodyPr/>
          <a:lstStyle/>
          <a:p>
            <a:r>
              <a:rPr lang="en-US" dirty="0" err="1"/>
              <a:t>Onkol</a:t>
            </a:r>
            <a:r>
              <a:rPr lang="cs-CZ" dirty="0"/>
              <a:t>ó</a:t>
            </a:r>
            <a:r>
              <a:rPr lang="en-US" dirty="0" err="1"/>
              <a:t>gia</a:t>
            </a:r>
            <a:r>
              <a:rPr lang="en-US" dirty="0"/>
              <a:t> </a:t>
            </a:r>
            <a:r>
              <a:rPr lang="en-US" dirty="0" err="1"/>
              <a:t>na</a:t>
            </a:r>
            <a:r>
              <a:rPr lang="en-US" dirty="0"/>
              <a:t> </a:t>
            </a:r>
            <a:r>
              <a:rPr lang="en-US" dirty="0" err="1"/>
              <a:t>Slovensku</a:t>
            </a:r>
            <a:endParaRPr lang="en-US" dirty="0"/>
          </a:p>
        </p:txBody>
      </p:sp>
      <p:sp>
        <p:nvSpPr>
          <p:cNvPr id="11" name="Text Placeholder 10">
            <a:extLst>
              <a:ext uri="{FF2B5EF4-FFF2-40B4-BE49-F238E27FC236}">
                <a16:creationId xmlns:a16="http://schemas.microsoft.com/office/drawing/2014/main" id="{5711A020-7917-4A45-8A05-C09DABD8F254}"/>
              </a:ext>
            </a:extLst>
          </p:cNvPr>
          <p:cNvSpPr>
            <a:spLocks noGrp="1"/>
          </p:cNvSpPr>
          <p:nvPr>
            <p:ph type="body" sz="quarter" idx="17"/>
          </p:nvPr>
        </p:nvSpPr>
        <p:spPr/>
        <p:txBody>
          <a:bodyPr/>
          <a:lstStyle/>
          <a:p>
            <a:r>
              <a:rPr lang="en-US" dirty="0"/>
              <a:t>Source: SUKL, NCZI, MIDAS, IQVIA</a:t>
            </a:r>
          </a:p>
        </p:txBody>
      </p:sp>
      <p:sp>
        <p:nvSpPr>
          <p:cNvPr id="12" name="Text Placeholder 11">
            <a:extLst>
              <a:ext uri="{FF2B5EF4-FFF2-40B4-BE49-F238E27FC236}">
                <a16:creationId xmlns:a16="http://schemas.microsoft.com/office/drawing/2014/main" id="{CA20F008-AEA0-40D9-8073-2FE083F63F6E}"/>
              </a:ext>
            </a:extLst>
          </p:cNvPr>
          <p:cNvSpPr>
            <a:spLocks noGrp="1"/>
          </p:cNvSpPr>
          <p:nvPr>
            <p:ph type="body" sz="quarter" idx="18"/>
          </p:nvPr>
        </p:nvSpPr>
        <p:spPr/>
        <p:txBody>
          <a:bodyPr/>
          <a:lstStyle/>
          <a:p>
            <a:endParaRPr lang="en-US" dirty="0"/>
          </a:p>
        </p:txBody>
      </p:sp>
      <p:sp>
        <p:nvSpPr>
          <p:cNvPr id="13" name="Text Placeholder 12">
            <a:extLst>
              <a:ext uri="{FF2B5EF4-FFF2-40B4-BE49-F238E27FC236}">
                <a16:creationId xmlns:a16="http://schemas.microsoft.com/office/drawing/2014/main" id="{DD27F393-FCE3-48EF-BB1B-D2F327F0E077}"/>
              </a:ext>
            </a:extLst>
          </p:cNvPr>
          <p:cNvSpPr>
            <a:spLocks noGrp="1"/>
          </p:cNvSpPr>
          <p:nvPr>
            <p:ph type="body" sz="quarter" idx="19"/>
          </p:nvPr>
        </p:nvSpPr>
        <p:spPr>
          <a:xfrm>
            <a:off x="477009" y="43374"/>
            <a:ext cx="11246237" cy="166199"/>
          </a:xfrm>
        </p:spPr>
        <p:txBody>
          <a:bodyPr/>
          <a:lstStyle/>
          <a:p>
            <a:r>
              <a:rPr lang="en-US" dirty="0"/>
              <a:t>Oncology performance</a:t>
            </a:r>
          </a:p>
        </p:txBody>
      </p:sp>
      <p:sp>
        <p:nvSpPr>
          <p:cNvPr id="113" name="Rektangel 76">
            <a:extLst>
              <a:ext uri="{FF2B5EF4-FFF2-40B4-BE49-F238E27FC236}">
                <a16:creationId xmlns:a16="http://schemas.microsoft.com/office/drawing/2014/main" id="{FFF2BAD3-54C1-4B65-91D4-528379A32D7D}"/>
              </a:ext>
            </a:extLst>
          </p:cNvPr>
          <p:cNvSpPr>
            <a:spLocks noChangeArrowheads="1"/>
          </p:cNvSpPr>
          <p:nvPr/>
        </p:nvSpPr>
        <p:spPr bwMode="auto">
          <a:xfrm>
            <a:off x="1609725" y="1659797"/>
            <a:ext cx="1438275" cy="288147"/>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Value </a:t>
            </a:r>
            <a:r>
              <a:rPr lang="en-US" sz="1400" noProof="1">
                <a:solidFill>
                  <a:schemeClr val="accent1"/>
                </a:solidFill>
                <a:cs typeface="Arial" charset="0"/>
              </a:rPr>
              <a:t>[EUR m]</a:t>
            </a:r>
          </a:p>
        </p:txBody>
      </p:sp>
      <p:cxnSp>
        <p:nvCxnSpPr>
          <p:cNvPr id="114" name="Straight Connector 113">
            <a:extLst>
              <a:ext uri="{FF2B5EF4-FFF2-40B4-BE49-F238E27FC236}">
                <a16:creationId xmlns:a16="http://schemas.microsoft.com/office/drawing/2014/main" id="{2B8BBB4B-C12D-4B66-8AF2-7E5B17BDC1A9}"/>
              </a:ext>
            </a:extLst>
          </p:cNvPr>
          <p:cNvCxnSpPr>
            <a:cxnSpLocks/>
          </p:cNvCxnSpPr>
          <p:nvPr/>
        </p:nvCxnSpPr>
        <p:spPr>
          <a:xfrm>
            <a:off x="1609725" y="1648910"/>
            <a:ext cx="385701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5" name="Rektangel 76">
            <a:extLst>
              <a:ext uri="{FF2B5EF4-FFF2-40B4-BE49-F238E27FC236}">
                <a16:creationId xmlns:a16="http://schemas.microsoft.com/office/drawing/2014/main" id="{DBF966BC-504F-4397-9C42-DCA66DF4A8AD}"/>
              </a:ext>
            </a:extLst>
          </p:cNvPr>
          <p:cNvSpPr>
            <a:spLocks noChangeArrowheads="1"/>
          </p:cNvSpPr>
          <p:nvPr/>
        </p:nvSpPr>
        <p:spPr bwMode="auto">
          <a:xfrm>
            <a:off x="4522748" y="1659877"/>
            <a:ext cx="949958" cy="554886"/>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3y CAGR </a:t>
            </a:r>
          </a:p>
          <a:p>
            <a:pPr>
              <a:spcBef>
                <a:spcPts val="400"/>
              </a:spcBef>
            </a:pPr>
            <a:r>
              <a:rPr lang="en-US" sz="1400" noProof="1">
                <a:solidFill>
                  <a:schemeClr val="accent1"/>
                </a:solidFill>
                <a:cs typeface="Arial" charset="0"/>
              </a:rPr>
              <a:t>[%]</a:t>
            </a:r>
          </a:p>
        </p:txBody>
      </p:sp>
      <p:sp>
        <p:nvSpPr>
          <p:cNvPr id="66" name="Rectangle 65">
            <a:extLst>
              <a:ext uri="{FF2B5EF4-FFF2-40B4-BE49-F238E27FC236}">
                <a16:creationId xmlns:a16="http://schemas.microsoft.com/office/drawing/2014/main" id="{7C7676F7-0145-4D60-B12B-39B982A529F1}"/>
              </a:ext>
            </a:extLst>
          </p:cNvPr>
          <p:cNvSpPr/>
          <p:nvPr/>
        </p:nvSpPr>
        <p:spPr>
          <a:xfrm>
            <a:off x="471262" y="4982713"/>
            <a:ext cx="9363319" cy="338651"/>
          </a:xfrm>
          <a:prstGeom prst="rect">
            <a:avLst/>
          </a:prstGeom>
          <a:solidFill>
            <a:schemeClr val="tx2">
              <a:lumMod val="20000"/>
              <a:lumOff val="80000"/>
            </a:schemeClr>
          </a:solid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cxnSp>
        <p:nvCxnSpPr>
          <p:cNvPr id="67" name="Straight Connector 66">
            <a:extLst>
              <a:ext uri="{FF2B5EF4-FFF2-40B4-BE49-F238E27FC236}">
                <a16:creationId xmlns:a16="http://schemas.microsoft.com/office/drawing/2014/main" id="{C57020D3-ABE3-4BA0-B8AA-245FFA621FCE}"/>
              </a:ext>
            </a:extLst>
          </p:cNvPr>
          <p:cNvCxnSpPr>
            <a:cxnSpLocks/>
          </p:cNvCxnSpPr>
          <p:nvPr/>
        </p:nvCxnSpPr>
        <p:spPr>
          <a:xfrm>
            <a:off x="458788" y="2562798"/>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8" name="Chart 147">
            <a:extLst>
              <a:ext uri="{FF2B5EF4-FFF2-40B4-BE49-F238E27FC236}">
                <a16:creationId xmlns:a16="http://schemas.microsoft.com/office/drawing/2014/main" id="{08E7F1BB-499F-4774-9B75-245BF96B71C1}"/>
              </a:ext>
            </a:extLst>
          </p:cNvPr>
          <p:cNvGraphicFramePr/>
          <p:nvPr>
            <p:custDataLst>
              <p:tags r:id="rId4"/>
            </p:custDataLst>
            <p:extLst>
              <p:ext uri="{D42A27DB-BD31-4B8C-83A1-F6EECF244321}">
                <p14:modId xmlns:p14="http://schemas.microsoft.com/office/powerpoint/2010/main" val="877037170"/>
              </p:ext>
            </p:extLst>
          </p:nvPr>
        </p:nvGraphicFramePr>
        <p:xfrm>
          <a:off x="1609725" y="2133600"/>
          <a:ext cx="1017588" cy="3968750"/>
        </p:xfrm>
        <a:graphic>
          <a:graphicData uri="http://schemas.openxmlformats.org/drawingml/2006/chart">
            <c:chart xmlns:c="http://schemas.openxmlformats.org/drawingml/2006/chart" xmlns:r="http://schemas.openxmlformats.org/officeDocument/2006/relationships" r:id="rId73"/>
          </a:graphicData>
        </a:graphic>
      </p:graphicFrame>
      <p:sp useBgFill="1">
        <p:nvSpPr>
          <p:cNvPr id="21" name="Freeform: Shape 20">
            <a:extLst>
              <a:ext uri="{FF2B5EF4-FFF2-40B4-BE49-F238E27FC236}">
                <a16:creationId xmlns:a16="http://schemas.microsoft.com/office/drawing/2014/main" id="{361628A8-9560-456E-B435-A9959A01D931}"/>
              </a:ext>
            </a:extLst>
          </p:cNvPr>
          <p:cNvSpPr/>
          <p:nvPr>
            <p:custDataLst>
              <p:tags r:id="rId5"/>
            </p:custDataLst>
          </p:nvPr>
        </p:nvSpPr>
        <p:spPr bwMode="auto">
          <a:xfrm>
            <a:off x="2035175" y="2592388"/>
            <a:ext cx="133351" cy="285751"/>
          </a:xfrm>
          <a:custGeom>
            <a:avLst/>
            <a:gdLst/>
            <a:ahLst/>
            <a:cxnLst/>
            <a:rect l="0" t="0" r="0" b="0"/>
            <a:pathLst>
              <a:path w="133351" h="285751">
                <a:moveTo>
                  <a:pt x="133350" y="0"/>
                </a:moveTo>
                <a:lnTo>
                  <a:pt x="57150" y="285750"/>
                </a:lnTo>
                <a:lnTo>
                  <a:pt x="0" y="285750"/>
                </a:lnTo>
                <a:lnTo>
                  <a:pt x="762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useBgFill="1">
        <p:nvSpPr>
          <p:cNvPr id="18" name="Freeform: Shape 17">
            <a:extLst>
              <a:ext uri="{FF2B5EF4-FFF2-40B4-BE49-F238E27FC236}">
                <a16:creationId xmlns:a16="http://schemas.microsoft.com/office/drawing/2014/main" id="{7A6A4DE9-8E3D-4DC1-AFA3-7B7594A0AFAF}"/>
              </a:ext>
            </a:extLst>
          </p:cNvPr>
          <p:cNvSpPr/>
          <p:nvPr>
            <p:custDataLst>
              <p:tags r:id="rId6"/>
            </p:custDataLst>
          </p:nvPr>
        </p:nvSpPr>
        <p:spPr bwMode="auto">
          <a:xfrm>
            <a:off x="2035175" y="2246313"/>
            <a:ext cx="133351" cy="285751"/>
          </a:xfrm>
          <a:custGeom>
            <a:avLst/>
            <a:gdLst/>
            <a:ahLst/>
            <a:cxnLst/>
            <a:rect l="0" t="0" r="0" b="0"/>
            <a:pathLst>
              <a:path w="133351" h="285751">
                <a:moveTo>
                  <a:pt x="133350" y="0"/>
                </a:moveTo>
                <a:lnTo>
                  <a:pt x="57150" y="285750"/>
                </a:lnTo>
                <a:lnTo>
                  <a:pt x="0" y="285750"/>
                </a:lnTo>
                <a:lnTo>
                  <a:pt x="762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20" name="Freeform: Shape 19">
            <a:extLst>
              <a:ext uri="{FF2B5EF4-FFF2-40B4-BE49-F238E27FC236}">
                <a16:creationId xmlns:a16="http://schemas.microsoft.com/office/drawing/2014/main" id="{5E1494C9-0DDB-4CC9-86D6-BB8D2571AD4B}"/>
              </a:ext>
            </a:extLst>
          </p:cNvPr>
          <p:cNvSpPr/>
          <p:nvPr>
            <p:custDataLst>
              <p:tags r:id="rId7"/>
            </p:custDataLst>
          </p:nvPr>
        </p:nvSpPr>
        <p:spPr bwMode="auto">
          <a:xfrm>
            <a:off x="2092325" y="2592388"/>
            <a:ext cx="76201" cy="285751"/>
          </a:xfrm>
          <a:custGeom>
            <a:avLst/>
            <a:gdLst/>
            <a:ahLst/>
            <a:cxnLst/>
            <a:rect l="0" t="0" r="0" b="0"/>
            <a:pathLst>
              <a:path w="76201" h="285751">
                <a:moveTo>
                  <a:pt x="76200" y="0"/>
                </a:moveTo>
                <a:lnTo>
                  <a:pt x="0" y="28575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Shape 16">
            <a:extLst>
              <a:ext uri="{FF2B5EF4-FFF2-40B4-BE49-F238E27FC236}">
                <a16:creationId xmlns:a16="http://schemas.microsoft.com/office/drawing/2014/main" id="{7ECCF735-86E6-4FDA-9548-35BF10AAF190}"/>
              </a:ext>
            </a:extLst>
          </p:cNvPr>
          <p:cNvSpPr/>
          <p:nvPr>
            <p:custDataLst>
              <p:tags r:id="rId8"/>
            </p:custDataLst>
          </p:nvPr>
        </p:nvSpPr>
        <p:spPr bwMode="auto">
          <a:xfrm>
            <a:off x="2092325" y="2246313"/>
            <a:ext cx="76201" cy="285751"/>
          </a:xfrm>
          <a:custGeom>
            <a:avLst/>
            <a:gdLst/>
            <a:ahLst/>
            <a:cxnLst/>
            <a:rect l="0" t="0" r="0" b="0"/>
            <a:pathLst>
              <a:path w="76201" h="285751">
                <a:moveTo>
                  <a:pt x="76200" y="0"/>
                </a:moveTo>
                <a:lnTo>
                  <a:pt x="0" y="28575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Shape 15">
            <a:extLst>
              <a:ext uri="{FF2B5EF4-FFF2-40B4-BE49-F238E27FC236}">
                <a16:creationId xmlns:a16="http://schemas.microsoft.com/office/drawing/2014/main" id="{DC1FD88E-90F6-4B42-B5E3-33630F617B70}"/>
              </a:ext>
            </a:extLst>
          </p:cNvPr>
          <p:cNvSpPr/>
          <p:nvPr>
            <p:custDataLst>
              <p:tags r:id="rId9"/>
            </p:custDataLst>
          </p:nvPr>
        </p:nvSpPr>
        <p:spPr bwMode="auto">
          <a:xfrm>
            <a:off x="2035175" y="2246313"/>
            <a:ext cx="76201" cy="285751"/>
          </a:xfrm>
          <a:custGeom>
            <a:avLst/>
            <a:gdLst/>
            <a:ahLst/>
            <a:cxnLst/>
            <a:rect l="0" t="0" r="0" b="0"/>
            <a:pathLst>
              <a:path w="76201" h="285751">
                <a:moveTo>
                  <a:pt x="76200" y="0"/>
                </a:moveTo>
                <a:lnTo>
                  <a:pt x="0" y="28575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Shape 18">
            <a:extLst>
              <a:ext uri="{FF2B5EF4-FFF2-40B4-BE49-F238E27FC236}">
                <a16:creationId xmlns:a16="http://schemas.microsoft.com/office/drawing/2014/main" id="{A85CA03F-7AF4-456C-8501-029F47378B32}"/>
              </a:ext>
            </a:extLst>
          </p:cNvPr>
          <p:cNvSpPr/>
          <p:nvPr>
            <p:custDataLst>
              <p:tags r:id="rId10"/>
            </p:custDataLst>
          </p:nvPr>
        </p:nvSpPr>
        <p:spPr bwMode="auto">
          <a:xfrm>
            <a:off x="2035175" y="2592388"/>
            <a:ext cx="76201" cy="285751"/>
          </a:xfrm>
          <a:custGeom>
            <a:avLst/>
            <a:gdLst/>
            <a:ahLst/>
            <a:cxnLst/>
            <a:rect l="0" t="0" r="0" b="0"/>
            <a:pathLst>
              <a:path w="76201" h="285751">
                <a:moveTo>
                  <a:pt x="76200" y="0"/>
                </a:moveTo>
                <a:lnTo>
                  <a:pt x="0" y="28575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Placeholder 20">
            <a:extLst>
              <a:ext uri="{FF2B5EF4-FFF2-40B4-BE49-F238E27FC236}">
                <a16:creationId xmlns:a16="http://schemas.microsoft.com/office/drawing/2014/main" id="{8B13428B-9B0D-44BA-BD5E-C2C7960A28EA}"/>
              </a:ext>
            </a:extLst>
          </p:cNvPr>
          <p:cNvSpPr>
            <a:spLocks noGrp="1"/>
          </p:cNvSpPr>
          <p:nvPr>
            <p:custDataLst>
              <p:tags r:id="rId11"/>
            </p:custDataLst>
          </p:nvPr>
        </p:nvSpPr>
        <p:spPr bwMode="gray">
          <a:xfrm>
            <a:off x="1789113" y="4373563"/>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9741A07-0612-4C42-9603-40570DF5CCDD}" type="datetime'''''''''''''''''2''2''''6'''''''''''''''''''''">
              <a:rPr lang="en-US" altLang="en-US" sz="1200" b="1" smtClean="0"/>
              <a:pPr marL="0" indent="0">
                <a:lnSpc>
                  <a:spcPct val="100000"/>
                </a:lnSpc>
                <a:spcBef>
                  <a:spcPct val="0"/>
                </a:spcBef>
                <a:spcAft>
                  <a:spcPct val="0"/>
                </a:spcAft>
                <a:buNone/>
              </a:pPr>
              <a:t>226</a:t>
            </a:fld>
            <a:endParaRPr lang="en-US" sz="1200" b="1" dirty="0">
              <a:sym typeface="+mn-lt"/>
            </a:endParaRPr>
          </a:p>
        </p:txBody>
      </p:sp>
      <p:sp>
        <p:nvSpPr>
          <p:cNvPr id="80" name="Text Placeholder 20">
            <a:extLst>
              <a:ext uri="{FF2B5EF4-FFF2-40B4-BE49-F238E27FC236}">
                <a16:creationId xmlns:a16="http://schemas.microsoft.com/office/drawing/2014/main" id="{4E61F413-54BF-471D-A37F-EF1B88AB90F4}"/>
              </a:ext>
            </a:extLst>
          </p:cNvPr>
          <p:cNvSpPr>
            <a:spLocks noGrp="1"/>
          </p:cNvSpPr>
          <p:nvPr>
            <p:custDataLst>
              <p:tags r:id="rId12"/>
            </p:custDataLst>
          </p:nvPr>
        </p:nvSpPr>
        <p:spPr bwMode="auto">
          <a:xfrm>
            <a:off x="931863" y="3681413"/>
            <a:ext cx="6588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9482ABD2-CF77-4D6B-8281-6EEE970C139C}" type="datetime''''''''''' ''''''H''''''un''''''''''''''''g''ar''y '''">
              <a:rPr lang="en-US" altLang="en-US" sz="1200" smtClean="0"/>
              <a:pPr marL="0" indent="0" algn="r">
                <a:lnSpc>
                  <a:spcPct val="100000"/>
                </a:lnSpc>
                <a:spcBef>
                  <a:spcPct val="0"/>
                </a:spcBef>
                <a:spcAft>
                  <a:spcPct val="0"/>
                </a:spcAft>
                <a:buNone/>
              </a:pPr>
              <a:t> Hungary </a:t>
            </a:fld>
            <a:endParaRPr lang="en-US" sz="1200" dirty="0">
              <a:sym typeface="+mn-lt"/>
            </a:endParaRPr>
          </a:p>
        </p:txBody>
      </p:sp>
      <p:sp>
        <p:nvSpPr>
          <p:cNvPr id="79" name="Text Placeholder 20">
            <a:extLst>
              <a:ext uri="{FF2B5EF4-FFF2-40B4-BE49-F238E27FC236}">
                <a16:creationId xmlns:a16="http://schemas.microsoft.com/office/drawing/2014/main" id="{936D7E8A-BEDA-4930-9008-DF1EAC8126CC}"/>
              </a:ext>
            </a:extLst>
          </p:cNvPr>
          <p:cNvSpPr>
            <a:spLocks noGrp="1"/>
          </p:cNvSpPr>
          <p:nvPr>
            <p:custDataLst>
              <p:tags r:id="rId13"/>
            </p:custDataLst>
          </p:nvPr>
        </p:nvSpPr>
        <p:spPr bwMode="auto">
          <a:xfrm>
            <a:off x="922338" y="2298700"/>
            <a:ext cx="6683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17638C30-D82C-4716-9EA9-0E53EA52374F}" type="datetime'''Ger''''''''''''''''''ma''''n''''y'''''''' '''">
              <a:rPr lang="en-US" altLang="en-US" sz="1200" smtClean="0"/>
              <a:pPr marL="0" indent="0" algn="r">
                <a:lnSpc>
                  <a:spcPct val="100000"/>
                </a:lnSpc>
                <a:spcBef>
                  <a:spcPct val="0"/>
                </a:spcBef>
                <a:spcAft>
                  <a:spcPct val="0"/>
                </a:spcAft>
                <a:buNone/>
              </a:pPr>
              <a:t>Germany </a:t>
            </a:fld>
            <a:endParaRPr lang="en-US" sz="1200" dirty="0">
              <a:sym typeface="+mn-lt"/>
            </a:endParaRPr>
          </a:p>
        </p:txBody>
      </p:sp>
      <p:sp>
        <p:nvSpPr>
          <p:cNvPr id="81" name="Text Placeholder 20">
            <a:extLst>
              <a:ext uri="{FF2B5EF4-FFF2-40B4-BE49-F238E27FC236}">
                <a16:creationId xmlns:a16="http://schemas.microsoft.com/office/drawing/2014/main" id="{39609100-9B6B-4A75-A3FD-18326C167E80}"/>
              </a:ext>
            </a:extLst>
          </p:cNvPr>
          <p:cNvSpPr>
            <a:spLocks noGrp="1"/>
          </p:cNvSpPr>
          <p:nvPr>
            <p:custDataLst>
              <p:tags r:id="rId14"/>
            </p:custDataLst>
          </p:nvPr>
        </p:nvSpPr>
        <p:spPr bwMode="auto">
          <a:xfrm>
            <a:off x="1039813" y="2989263"/>
            <a:ext cx="550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6299C810-F181-4893-84C6-4C41244E8E5C}" type="datetime''' ''''''''''''A''u''s''''''t''''r''''i''''''''''''a '''''''''">
              <a:rPr lang="en-US" altLang="en-US" sz="1200" smtClean="0"/>
              <a:pPr marL="0" indent="0" algn="r">
                <a:lnSpc>
                  <a:spcPct val="100000"/>
                </a:lnSpc>
                <a:spcBef>
                  <a:spcPct val="0"/>
                </a:spcBef>
                <a:spcAft>
                  <a:spcPct val="0"/>
                </a:spcAft>
                <a:buNone/>
              </a:pPr>
              <a:t> Austria </a:t>
            </a:fld>
            <a:endParaRPr lang="en-US" sz="1200" dirty="0">
              <a:sym typeface="+mn-lt"/>
            </a:endParaRPr>
          </a:p>
        </p:txBody>
      </p:sp>
      <p:sp>
        <p:nvSpPr>
          <p:cNvPr id="75" name="Text Placeholder 20">
            <a:extLst>
              <a:ext uri="{FF2B5EF4-FFF2-40B4-BE49-F238E27FC236}">
                <a16:creationId xmlns:a16="http://schemas.microsoft.com/office/drawing/2014/main" id="{E358AD24-69B3-4C18-9E9C-F110ED108092}"/>
              </a:ext>
            </a:extLst>
          </p:cNvPr>
          <p:cNvSpPr>
            <a:spLocks noGrp="1"/>
          </p:cNvSpPr>
          <p:nvPr>
            <p:custDataLst>
              <p:tags r:id="rId15"/>
            </p:custDataLst>
          </p:nvPr>
        </p:nvSpPr>
        <p:spPr bwMode="auto">
          <a:xfrm>
            <a:off x="1031875" y="2644775"/>
            <a:ext cx="5588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3C7D61C6-0128-4D2C-8715-92471B5C0450}" type="datetime''''''''''''''''' ''''''''''''''''Fr''an''''''ce '''''">
              <a:rPr lang="en-US" altLang="en-US" sz="1200" smtClean="0"/>
              <a:pPr marL="0" indent="0" algn="r">
                <a:lnSpc>
                  <a:spcPct val="100000"/>
                </a:lnSpc>
                <a:spcBef>
                  <a:spcPct val="0"/>
                </a:spcBef>
                <a:spcAft>
                  <a:spcPct val="0"/>
                </a:spcAft>
                <a:buNone/>
              </a:pPr>
              <a:t> France </a:t>
            </a:fld>
            <a:endParaRPr lang="en-US" sz="1200" dirty="0">
              <a:sym typeface="+mn-lt"/>
            </a:endParaRPr>
          </a:p>
        </p:txBody>
      </p:sp>
      <p:sp>
        <p:nvSpPr>
          <p:cNvPr id="82" name="Text Placeholder 20">
            <a:extLst>
              <a:ext uri="{FF2B5EF4-FFF2-40B4-BE49-F238E27FC236}">
                <a16:creationId xmlns:a16="http://schemas.microsoft.com/office/drawing/2014/main" id="{C16C6ED5-976B-43F4-B71D-34F9A911DC6E}"/>
              </a:ext>
            </a:extLst>
          </p:cNvPr>
          <p:cNvSpPr>
            <a:spLocks noGrp="1"/>
          </p:cNvSpPr>
          <p:nvPr>
            <p:custDataLst>
              <p:tags r:id="rId16"/>
            </p:custDataLst>
          </p:nvPr>
        </p:nvSpPr>
        <p:spPr bwMode="auto">
          <a:xfrm>
            <a:off x="1033463" y="3335338"/>
            <a:ext cx="5572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D38CFD32-DAD9-41E1-ACE2-9B8070309B93}" type="datetime''''''''''''''' ''''P''''o''''''l''''''''''and '''''''''''''">
              <a:rPr lang="en-US" altLang="en-US" sz="1200" smtClean="0"/>
              <a:pPr marL="0" indent="0" algn="r">
                <a:lnSpc>
                  <a:spcPct val="100000"/>
                </a:lnSpc>
                <a:spcBef>
                  <a:spcPct val="0"/>
                </a:spcBef>
                <a:spcAft>
                  <a:spcPct val="0"/>
                </a:spcAft>
                <a:buNone/>
              </a:pPr>
              <a:t> Poland </a:t>
            </a:fld>
            <a:endParaRPr lang="en-US" sz="1200" dirty="0">
              <a:sym typeface="+mn-lt"/>
            </a:endParaRPr>
          </a:p>
        </p:txBody>
      </p:sp>
      <p:sp>
        <p:nvSpPr>
          <p:cNvPr id="78" name="Text Placeholder 20">
            <a:extLst>
              <a:ext uri="{FF2B5EF4-FFF2-40B4-BE49-F238E27FC236}">
                <a16:creationId xmlns:a16="http://schemas.microsoft.com/office/drawing/2014/main" id="{946BCA6D-B37C-4CBC-BCEA-9C1F52FDDC91}"/>
              </a:ext>
            </a:extLst>
          </p:cNvPr>
          <p:cNvSpPr>
            <a:spLocks noGrp="1"/>
          </p:cNvSpPr>
          <p:nvPr>
            <p:custDataLst>
              <p:tags r:id="rId17"/>
            </p:custDataLst>
          </p:nvPr>
        </p:nvSpPr>
        <p:spPr bwMode="auto">
          <a:xfrm>
            <a:off x="898525" y="4027488"/>
            <a:ext cx="6921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4FBE1417-73B4-4BD1-BF33-CA140C1C1AFA}" type="datetime' ''Ro''''''''''m''''''a''''''''''''nia'''' '''''''''''''''">
              <a:rPr lang="en-US" altLang="en-US" sz="1200" smtClean="0"/>
              <a:pPr marL="0" indent="0" algn="r">
                <a:lnSpc>
                  <a:spcPct val="100000"/>
                </a:lnSpc>
                <a:spcBef>
                  <a:spcPct val="0"/>
                </a:spcBef>
                <a:spcAft>
                  <a:spcPct val="0"/>
                </a:spcAft>
                <a:buNone/>
              </a:pPr>
              <a:t> Romania </a:t>
            </a:fld>
            <a:endParaRPr lang="en-US" sz="1200" dirty="0">
              <a:sym typeface="+mn-lt"/>
            </a:endParaRPr>
          </a:p>
        </p:txBody>
      </p:sp>
      <p:sp>
        <p:nvSpPr>
          <p:cNvPr id="83" name="Text Placeholder 20">
            <a:extLst>
              <a:ext uri="{FF2B5EF4-FFF2-40B4-BE49-F238E27FC236}">
                <a16:creationId xmlns:a16="http://schemas.microsoft.com/office/drawing/2014/main" id="{4EED052E-0495-4BF7-835F-4133E879C3FF}"/>
              </a:ext>
            </a:extLst>
          </p:cNvPr>
          <p:cNvSpPr>
            <a:spLocks noGrp="1"/>
          </p:cNvSpPr>
          <p:nvPr>
            <p:custDataLst>
              <p:tags r:id="rId18"/>
            </p:custDataLst>
          </p:nvPr>
        </p:nvSpPr>
        <p:spPr bwMode="auto">
          <a:xfrm>
            <a:off x="949325" y="4373563"/>
            <a:ext cx="6413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3CD33ECE-CEC0-4A9C-AA67-D5EAFA8F9AFF}" type="datetime' Bu''''''l''''''ga''''''r''''ia'''''''''''''' '''''">
              <a:rPr lang="en-US" altLang="en-US" sz="1200" smtClean="0"/>
              <a:pPr marL="0" indent="0" algn="r">
                <a:lnSpc>
                  <a:spcPct val="100000"/>
                </a:lnSpc>
                <a:spcBef>
                  <a:spcPct val="0"/>
                </a:spcBef>
                <a:spcAft>
                  <a:spcPct val="0"/>
                </a:spcAft>
                <a:buNone/>
              </a:pPr>
              <a:t> Bulgaria </a:t>
            </a:fld>
            <a:endParaRPr lang="en-US" sz="1200" dirty="0">
              <a:sym typeface="+mn-lt"/>
            </a:endParaRPr>
          </a:p>
        </p:txBody>
      </p:sp>
      <p:sp>
        <p:nvSpPr>
          <p:cNvPr id="85" name="Text Placeholder 20">
            <a:extLst>
              <a:ext uri="{FF2B5EF4-FFF2-40B4-BE49-F238E27FC236}">
                <a16:creationId xmlns:a16="http://schemas.microsoft.com/office/drawing/2014/main" id="{4A7B004A-97CB-456C-A0CA-F32DB4765852}"/>
              </a:ext>
            </a:extLst>
          </p:cNvPr>
          <p:cNvSpPr>
            <a:spLocks noGrp="1"/>
          </p:cNvSpPr>
          <p:nvPr>
            <p:custDataLst>
              <p:tags r:id="rId19"/>
            </p:custDataLst>
          </p:nvPr>
        </p:nvSpPr>
        <p:spPr bwMode="auto">
          <a:xfrm>
            <a:off x="1000125" y="4719638"/>
            <a:ext cx="5905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3DA923DE-1C8B-4B12-88C6-A92906A0F308}" type="datetime' C''''z''''''''''''''e''c''hi''''''''''''''''a'''''''''''">
              <a:rPr lang="en-US" altLang="en-US" sz="1200" smtClean="0"/>
              <a:pPr marL="0" indent="0" algn="r">
                <a:lnSpc>
                  <a:spcPct val="100000"/>
                </a:lnSpc>
                <a:spcBef>
                  <a:spcPct val="0"/>
                </a:spcBef>
                <a:spcAft>
                  <a:spcPct val="0"/>
                </a:spcAft>
                <a:buNone/>
              </a:pPr>
              <a:t> Czechia</a:t>
            </a:fld>
            <a:endParaRPr lang="en-US" sz="1200" dirty="0">
              <a:sym typeface="+mn-lt"/>
            </a:endParaRPr>
          </a:p>
        </p:txBody>
      </p:sp>
      <p:sp>
        <p:nvSpPr>
          <p:cNvPr id="87" name="Text Placeholder 20">
            <a:extLst>
              <a:ext uri="{FF2B5EF4-FFF2-40B4-BE49-F238E27FC236}">
                <a16:creationId xmlns:a16="http://schemas.microsoft.com/office/drawing/2014/main" id="{DE42C71E-F0D8-4CA0-B662-0107A07D21E0}"/>
              </a:ext>
            </a:extLst>
          </p:cNvPr>
          <p:cNvSpPr>
            <a:spLocks noGrp="1"/>
          </p:cNvSpPr>
          <p:nvPr>
            <p:custDataLst>
              <p:tags r:id="rId20"/>
            </p:custDataLst>
          </p:nvPr>
        </p:nvSpPr>
        <p:spPr bwMode="auto">
          <a:xfrm>
            <a:off x="931863" y="5064125"/>
            <a:ext cx="6588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2CEE01DF-4951-47CC-A365-111F182858E3}" type="datetime' ''''''''''''Slo''''v''''''''''''''''''''a''kia'' '''">
              <a:rPr lang="en-US" altLang="en-US" sz="1200" smtClean="0"/>
              <a:pPr marL="0" indent="0" algn="r">
                <a:lnSpc>
                  <a:spcPct val="100000"/>
                </a:lnSpc>
                <a:spcBef>
                  <a:spcPct val="0"/>
                </a:spcBef>
                <a:spcAft>
                  <a:spcPct val="0"/>
                </a:spcAft>
                <a:buNone/>
              </a:pPr>
              <a:t> Slovakia </a:t>
            </a:fld>
            <a:endParaRPr lang="en-US" sz="1200" dirty="0">
              <a:sym typeface="+mn-lt"/>
            </a:endParaRPr>
          </a:p>
        </p:txBody>
      </p:sp>
      <p:sp>
        <p:nvSpPr>
          <p:cNvPr id="108" name="Text Placeholder 20">
            <a:extLst>
              <a:ext uri="{FF2B5EF4-FFF2-40B4-BE49-F238E27FC236}">
                <a16:creationId xmlns:a16="http://schemas.microsoft.com/office/drawing/2014/main" id="{30E2FD4B-718C-49FD-9BAD-5392E958413D}"/>
              </a:ext>
            </a:extLst>
          </p:cNvPr>
          <p:cNvSpPr>
            <a:spLocks noGrp="1"/>
          </p:cNvSpPr>
          <p:nvPr>
            <p:custDataLst>
              <p:tags r:id="rId21"/>
            </p:custDataLst>
          </p:nvPr>
        </p:nvSpPr>
        <p:spPr bwMode="auto">
          <a:xfrm>
            <a:off x="687388" y="5410200"/>
            <a:ext cx="9032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C1D238DB-15DB-4536-AC04-D1B94E8BA251}" type="datetime''''''' N''e''t''''h''''''''''er''''la''''n''''''d''''''s '''''">
              <a:rPr lang="en-US" altLang="en-US" sz="1200" smtClean="0"/>
              <a:pPr marL="0" indent="0" algn="r">
                <a:lnSpc>
                  <a:spcPct val="100000"/>
                </a:lnSpc>
                <a:spcBef>
                  <a:spcPct val="0"/>
                </a:spcBef>
                <a:spcAft>
                  <a:spcPct val="0"/>
                </a:spcAft>
                <a:buNone/>
              </a:pPr>
              <a:t> Netherlands </a:t>
            </a:fld>
            <a:endParaRPr lang="en-US" sz="1200" dirty="0">
              <a:sym typeface="+mn-lt"/>
            </a:endParaRPr>
          </a:p>
        </p:txBody>
      </p:sp>
      <p:sp>
        <p:nvSpPr>
          <p:cNvPr id="110" name="Text Placeholder 20">
            <a:extLst>
              <a:ext uri="{FF2B5EF4-FFF2-40B4-BE49-F238E27FC236}">
                <a16:creationId xmlns:a16="http://schemas.microsoft.com/office/drawing/2014/main" id="{56420A46-46CB-4265-8883-8CD1222C1D1B}"/>
              </a:ext>
            </a:extLst>
          </p:cNvPr>
          <p:cNvSpPr>
            <a:spLocks noGrp="1"/>
          </p:cNvSpPr>
          <p:nvPr>
            <p:custDataLst>
              <p:tags r:id="rId22"/>
            </p:custDataLst>
          </p:nvPr>
        </p:nvSpPr>
        <p:spPr bwMode="auto">
          <a:xfrm>
            <a:off x="923925" y="5756275"/>
            <a:ext cx="6667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E59866A6-E40F-4ED0-BF66-A2DAA0BE1BA4}" type="datetime''''''' ''''''''''Slo''''v''''e''''''n''''i''a'''''''''''''' '">
              <a:rPr lang="en-US" altLang="en-US" sz="1200" smtClean="0"/>
              <a:pPr marL="0" indent="0" algn="r">
                <a:lnSpc>
                  <a:spcPct val="100000"/>
                </a:lnSpc>
                <a:spcBef>
                  <a:spcPct val="0"/>
                </a:spcBef>
                <a:spcAft>
                  <a:spcPct val="0"/>
                </a:spcAft>
                <a:buNone/>
              </a:pPr>
              <a:t> Slovenia </a:t>
            </a:fld>
            <a:endParaRPr lang="en-US" sz="1200" dirty="0">
              <a:sym typeface="+mn-lt"/>
            </a:endParaRPr>
          </a:p>
        </p:txBody>
      </p:sp>
      <p:sp>
        <p:nvSpPr>
          <p:cNvPr id="119" name="Text Placeholder 20">
            <a:extLst>
              <a:ext uri="{FF2B5EF4-FFF2-40B4-BE49-F238E27FC236}">
                <a16:creationId xmlns:a16="http://schemas.microsoft.com/office/drawing/2014/main" id="{0095BB7C-52DF-40AC-A529-456022C06587}"/>
              </a:ext>
            </a:extLst>
          </p:cNvPr>
          <p:cNvSpPr>
            <a:spLocks noGrp="1"/>
          </p:cNvSpPr>
          <p:nvPr>
            <p:custDataLst>
              <p:tags r:id="rId23"/>
            </p:custDataLst>
          </p:nvPr>
        </p:nvSpPr>
        <p:spPr bwMode="gray">
          <a:xfrm>
            <a:off x="2570163" y="2298700"/>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2DA6298F-D234-4C62-B2DB-B308DA813C40}" type="datetime'''''''''''''''''6'''''',''''''''''''''''''''''9''''38'''''''">
              <a:rPr lang="en-US" altLang="en-US" sz="1200" b="1" smtClean="0"/>
              <a:pPr marL="0" indent="0">
                <a:lnSpc>
                  <a:spcPct val="100000"/>
                </a:lnSpc>
                <a:spcBef>
                  <a:spcPct val="0"/>
                </a:spcBef>
                <a:spcAft>
                  <a:spcPct val="0"/>
                </a:spcAft>
                <a:buNone/>
              </a:pPr>
              <a:t>6,938</a:t>
            </a:fld>
            <a:endParaRPr lang="en-US" sz="1200" b="1" dirty="0">
              <a:sym typeface="+mn-lt"/>
            </a:endParaRPr>
          </a:p>
        </p:txBody>
      </p:sp>
      <p:sp>
        <p:nvSpPr>
          <p:cNvPr id="120" name="Text Placeholder 20">
            <a:extLst>
              <a:ext uri="{FF2B5EF4-FFF2-40B4-BE49-F238E27FC236}">
                <a16:creationId xmlns:a16="http://schemas.microsoft.com/office/drawing/2014/main" id="{2F58AAAD-FE35-46DE-8FCB-58979FEF8A35}"/>
              </a:ext>
            </a:extLst>
          </p:cNvPr>
          <p:cNvSpPr>
            <a:spLocks noGrp="1"/>
          </p:cNvSpPr>
          <p:nvPr>
            <p:custDataLst>
              <p:tags r:id="rId24"/>
            </p:custDataLst>
          </p:nvPr>
        </p:nvSpPr>
        <p:spPr bwMode="gray">
          <a:xfrm>
            <a:off x="2219325" y="2644775"/>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0032C001-5528-45B4-892E-2F513A5486B5}" type="datetime'''''5,''''''''''''''''''''''''''''''8''''''''''''''''2''''8'''">
              <a:rPr lang="en-US" altLang="en-US" sz="1200" b="1" smtClean="0"/>
              <a:pPr marL="0" indent="0">
                <a:lnSpc>
                  <a:spcPct val="100000"/>
                </a:lnSpc>
                <a:spcBef>
                  <a:spcPct val="0"/>
                </a:spcBef>
                <a:spcAft>
                  <a:spcPct val="0"/>
                </a:spcAft>
                <a:buNone/>
              </a:pPr>
              <a:t>5,828</a:t>
            </a:fld>
            <a:endParaRPr lang="en-US" sz="1200" b="1" dirty="0">
              <a:sym typeface="+mn-lt"/>
            </a:endParaRPr>
          </a:p>
        </p:txBody>
      </p:sp>
      <p:sp>
        <p:nvSpPr>
          <p:cNvPr id="111" name="Text Placeholder 20">
            <a:extLst>
              <a:ext uri="{FF2B5EF4-FFF2-40B4-BE49-F238E27FC236}">
                <a16:creationId xmlns:a16="http://schemas.microsoft.com/office/drawing/2014/main" id="{1CD5FB38-36F7-4EBD-91A7-4D688F576AC4}"/>
              </a:ext>
            </a:extLst>
          </p:cNvPr>
          <p:cNvSpPr>
            <a:spLocks noGrp="1"/>
          </p:cNvSpPr>
          <p:nvPr>
            <p:custDataLst>
              <p:tags r:id="rId25"/>
            </p:custDataLst>
          </p:nvPr>
        </p:nvSpPr>
        <p:spPr bwMode="gray">
          <a:xfrm>
            <a:off x="2035175" y="2989263"/>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A19ACC4-0F6B-4C4E-91DE-D1A2C721A8D4}" type="datetime'''1'''''''''',''''''''''''''0''''''''05'''''">
              <a:rPr lang="en-US" altLang="en-US" sz="1200" b="1" smtClean="0"/>
              <a:pPr marL="0" indent="0">
                <a:lnSpc>
                  <a:spcPct val="100000"/>
                </a:lnSpc>
                <a:spcBef>
                  <a:spcPct val="0"/>
                </a:spcBef>
                <a:spcAft>
                  <a:spcPct val="0"/>
                </a:spcAft>
                <a:buNone/>
              </a:pPr>
              <a:t>1,005</a:t>
            </a:fld>
            <a:endParaRPr lang="en-US" sz="1200" b="1" dirty="0">
              <a:sym typeface="+mn-lt"/>
            </a:endParaRPr>
          </a:p>
        </p:txBody>
      </p:sp>
      <p:sp>
        <p:nvSpPr>
          <p:cNvPr id="121" name="Text Placeholder 20">
            <a:extLst>
              <a:ext uri="{FF2B5EF4-FFF2-40B4-BE49-F238E27FC236}">
                <a16:creationId xmlns:a16="http://schemas.microsoft.com/office/drawing/2014/main" id="{7D1BB579-E0EF-4A5D-BDC1-86D6BA6F01DE}"/>
              </a:ext>
            </a:extLst>
          </p:cNvPr>
          <p:cNvSpPr>
            <a:spLocks noGrp="1"/>
          </p:cNvSpPr>
          <p:nvPr>
            <p:custDataLst>
              <p:tags r:id="rId26"/>
            </p:custDataLst>
          </p:nvPr>
        </p:nvSpPr>
        <p:spPr bwMode="gray">
          <a:xfrm>
            <a:off x="1922463" y="3335338"/>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975724D-31C2-4794-8B6C-615BDC63BADD}" type="datetime'''''''''''''6''4''''''6'''''''''''''''''''''''">
              <a:rPr lang="en-US" altLang="en-US" sz="1200" b="1" smtClean="0"/>
              <a:pPr marL="0" indent="0">
                <a:lnSpc>
                  <a:spcPct val="100000"/>
                </a:lnSpc>
                <a:spcBef>
                  <a:spcPct val="0"/>
                </a:spcBef>
                <a:spcAft>
                  <a:spcPct val="0"/>
                </a:spcAft>
                <a:buNone/>
              </a:pPr>
              <a:t>646</a:t>
            </a:fld>
            <a:endParaRPr lang="en-US" sz="1200" b="1" dirty="0">
              <a:sym typeface="+mn-lt"/>
            </a:endParaRPr>
          </a:p>
        </p:txBody>
      </p:sp>
      <p:sp>
        <p:nvSpPr>
          <p:cNvPr id="123" name="Text Placeholder 20">
            <a:extLst>
              <a:ext uri="{FF2B5EF4-FFF2-40B4-BE49-F238E27FC236}">
                <a16:creationId xmlns:a16="http://schemas.microsoft.com/office/drawing/2014/main" id="{9FE817F2-CD22-4934-A42B-B7CB7DFC3EB4}"/>
              </a:ext>
            </a:extLst>
          </p:cNvPr>
          <p:cNvSpPr>
            <a:spLocks noGrp="1"/>
          </p:cNvSpPr>
          <p:nvPr>
            <p:custDataLst>
              <p:tags r:id="rId27"/>
            </p:custDataLst>
          </p:nvPr>
        </p:nvSpPr>
        <p:spPr bwMode="gray">
          <a:xfrm>
            <a:off x="1841500" y="3681413"/>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5CECDB2-4291-43A8-A651-09B7841817E2}" type="datetime'''''''''''''''''''''''3''''''''''''9''''''''0'''''''">
              <a:rPr lang="en-US" altLang="en-US" sz="1200" b="1" smtClean="0"/>
              <a:pPr marL="0" indent="0">
                <a:lnSpc>
                  <a:spcPct val="100000"/>
                </a:lnSpc>
                <a:spcBef>
                  <a:spcPct val="0"/>
                </a:spcBef>
                <a:spcAft>
                  <a:spcPct val="0"/>
                </a:spcAft>
                <a:buNone/>
              </a:pPr>
              <a:t>390</a:t>
            </a:fld>
            <a:endParaRPr lang="en-US" sz="1200" b="1" dirty="0">
              <a:sym typeface="+mn-lt"/>
            </a:endParaRPr>
          </a:p>
        </p:txBody>
      </p:sp>
      <p:sp>
        <p:nvSpPr>
          <p:cNvPr id="86" name="Text Placeholder 20">
            <a:extLst>
              <a:ext uri="{FF2B5EF4-FFF2-40B4-BE49-F238E27FC236}">
                <a16:creationId xmlns:a16="http://schemas.microsoft.com/office/drawing/2014/main" id="{E5498878-EB62-4F98-94A9-10A6F203C82B}"/>
              </a:ext>
            </a:extLst>
          </p:cNvPr>
          <p:cNvSpPr>
            <a:spLocks noGrp="1"/>
          </p:cNvSpPr>
          <p:nvPr>
            <p:custDataLst>
              <p:tags r:id="rId28"/>
            </p:custDataLst>
          </p:nvPr>
        </p:nvSpPr>
        <p:spPr bwMode="gray">
          <a:xfrm>
            <a:off x="1816100" y="4027488"/>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BCB3EDF4-A4CA-41A9-B331-85C191AF5D46}" type="datetime'''''3''''''''''''''''1''''''''''''''''3'''''">
              <a:rPr lang="en-US" altLang="en-US" sz="1200" b="1" smtClean="0"/>
              <a:pPr marL="0" indent="0">
                <a:lnSpc>
                  <a:spcPct val="100000"/>
                </a:lnSpc>
                <a:spcBef>
                  <a:spcPct val="0"/>
                </a:spcBef>
                <a:spcAft>
                  <a:spcPct val="0"/>
                </a:spcAft>
                <a:buNone/>
              </a:pPr>
              <a:t>313</a:t>
            </a:fld>
            <a:endParaRPr lang="en-US" sz="1200" b="1" dirty="0">
              <a:sym typeface="+mn-lt"/>
            </a:endParaRPr>
          </a:p>
        </p:txBody>
      </p:sp>
      <p:sp>
        <p:nvSpPr>
          <p:cNvPr id="84" name="Text Placeholder 20">
            <a:extLst>
              <a:ext uri="{FF2B5EF4-FFF2-40B4-BE49-F238E27FC236}">
                <a16:creationId xmlns:a16="http://schemas.microsoft.com/office/drawing/2014/main" id="{791ED040-07B7-443D-9158-A0C4F226183C}"/>
              </a:ext>
            </a:extLst>
          </p:cNvPr>
          <p:cNvSpPr>
            <a:spLocks noGrp="1"/>
          </p:cNvSpPr>
          <p:nvPr>
            <p:custDataLst>
              <p:tags r:id="rId29"/>
            </p:custDataLst>
          </p:nvPr>
        </p:nvSpPr>
        <p:spPr bwMode="gray">
          <a:xfrm>
            <a:off x="1836738" y="4719638"/>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B61AF640-D65C-4EF0-9050-8E1862CB1264}" type="datetime'''''''''''''''''''''''3''''''''''''78'''''''''">
              <a:rPr lang="en-US" altLang="en-US" sz="1200" b="1" smtClean="0"/>
              <a:pPr marL="0" indent="0">
                <a:lnSpc>
                  <a:spcPct val="100000"/>
                </a:lnSpc>
                <a:spcBef>
                  <a:spcPct val="0"/>
                </a:spcBef>
                <a:spcAft>
                  <a:spcPct val="0"/>
                </a:spcAft>
                <a:buNone/>
              </a:pPr>
              <a:t>378</a:t>
            </a:fld>
            <a:endParaRPr lang="en-US" sz="1200" b="1" dirty="0">
              <a:sym typeface="+mn-lt"/>
            </a:endParaRPr>
          </a:p>
        </p:txBody>
      </p:sp>
      <p:sp>
        <p:nvSpPr>
          <p:cNvPr id="76" name="Text Placeholder 20">
            <a:extLst>
              <a:ext uri="{FF2B5EF4-FFF2-40B4-BE49-F238E27FC236}">
                <a16:creationId xmlns:a16="http://schemas.microsoft.com/office/drawing/2014/main" id="{BFB9F011-52EF-4109-94D3-01A3F60C7F96}"/>
              </a:ext>
            </a:extLst>
          </p:cNvPr>
          <p:cNvSpPr>
            <a:spLocks noGrp="1"/>
          </p:cNvSpPr>
          <p:nvPr>
            <p:custDataLst>
              <p:tags r:id="rId30"/>
            </p:custDataLst>
          </p:nvPr>
        </p:nvSpPr>
        <p:spPr bwMode="gray">
          <a:xfrm>
            <a:off x="1785938" y="5064125"/>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A99CD7C-7844-45F5-AFFC-12CFE1B9F1E6}" type="datetime'''''''2''''1''''''''6'''''''''''''''''''''''''''''''">
              <a:rPr lang="en-US" altLang="en-US" sz="1200" b="1" smtClean="0"/>
              <a:pPr marL="0" indent="0">
                <a:lnSpc>
                  <a:spcPct val="100000"/>
                </a:lnSpc>
                <a:spcBef>
                  <a:spcPct val="0"/>
                </a:spcBef>
                <a:spcAft>
                  <a:spcPct val="0"/>
                </a:spcAft>
                <a:buNone/>
              </a:pPr>
              <a:t>216</a:t>
            </a:fld>
            <a:endParaRPr lang="en-US" sz="1200" b="1" dirty="0">
              <a:sym typeface="+mn-lt"/>
            </a:endParaRPr>
          </a:p>
        </p:txBody>
      </p:sp>
      <p:sp>
        <p:nvSpPr>
          <p:cNvPr id="77" name="Text Placeholder 20">
            <a:extLst>
              <a:ext uri="{FF2B5EF4-FFF2-40B4-BE49-F238E27FC236}">
                <a16:creationId xmlns:a16="http://schemas.microsoft.com/office/drawing/2014/main" id="{0FC39E3A-CE88-4E03-AFBC-DBBDED7857ED}"/>
              </a:ext>
            </a:extLst>
          </p:cNvPr>
          <p:cNvSpPr>
            <a:spLocks noGrp="1"/>
          </p:cNvSpPr>
          <p:nvPr>
            <p:custDataLst>
              <p:tags r:id="rId31"/>
            </p:custDataLst>
          </p:nvPr>
        </p:nvSpPr>
        <p:spPr bwMode="gray">
          <a:xfrm>
            <a:off x="1766888" y="5410200"/>
            <a:ext cx="29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0FC58AA-B3EB-4ECE-956B-0E027DB6DB08}" type="datetime'''1''''''''''''''''''''''''''''5''''''''''''6'''''''''''''''''">
              <a:rPr lang="en-US" altLang="en-US" sz="1200" b="1" smtClean="0"/>
              <a:pPr marL="0" indent="0">
                <a:lnSpc>
                  <a:spcPct val="100000"/>
                </a:lnSpc>
                <a:spcBef>
                  <a:spcPct val="0"/>
                </a:spcBef>
                <a:spcAft>
                  <a:spcPct val="0"/>
                </a:spcAft>
                <a:buNone/>
              </a:pPr>
              <a:t>156</a:t>
            </a:fld>
            <a:endParaRPr lang="en-US" sz="1200" b="1" dirty="0">
              <a:sym typeface="+mn-lt"/>
            </a:endParaRPr>
          </a:p>
        </p:txBody>
      </p:sp>
      <p:sp>
        <p:nvSpPr>
          <p:cNvPr id="124" name="Text Placeholder 20">
            <a:extLst>
              <a:ext uri="{FF2B5EF4-FFF2-40B4-BE49-F238E27FC236}">
                <a16:creationId xmlns:a16="http://schemas.microsoft.com/office/drawing/2014/main" id="{0D485802-9F5B-4457-B0FE-4BCC3AF3C025}"/>
              </a:ext>
            </a:extLst>
          </p:cNvPr>
          <p:cNvSpPr>
            <a:spLocks noGrp="1"/>
          </p:cNvSpPr>
          <p:nvPr>
            <p:custDataLst>
              <p:tags r:id="rId32"/>
            </p:custDataLst>
          </p:nvPr>
        </p:nvSpPr>
        <p:spPr bwMode="gray">
          <a:xfrm>
            <a:off x="1754188" y="5756275"/>
            <a:ext cx="2889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1B2CA18-3562-4B9B-BAFB-B3F3430140A4}" type="datetime'''''''''''''''''''1''1''''''''''''''''''''7'''''''''''">
              <a:rPr lang="en-US" altLang="en-US" sz="1200" b="1" smtClean="0"/>
              <a:pPr marL="0" indent="0">
                <a:lnSpc>
                  <a:spcPct val="100000"/>
                </a:lnSpc>
                <a:spcBef>
                  <a:spcPct val="0"/>
                </a:spcBef>
                <a:spcAft>
                  <a:spcPct val="0"/>
                </a:spcAft>
                <a:buNone/>
              </a:pPr>
              <a:t>117</a:t>
            </a:fld>
            <a:endParaRPr lang="en-US" sz="1200" b="1" dirty="0">
              <a:sym typeface="+mn-lt"/>
            </a:endParaRPr>
          </a:p>
        </p:txBody>
      </p:sp>
      <p:graphicFrame>
        <p:nvGraphicFramePr>
          <p:cNvPr id="154" name="Chart 153">
            <a:extLst>
              <a:ext uri="{FF2B5EF4-FFF2-40B4-BE49-F238E27FC236}">
                <a16:creationId xmlns:a16="http://schemas.microsoft.com/office/drawing/2014/main" id="{1E06A118-EF2F-4971-9FE3-6B0AB840EBCF}"/>
              </a:ext>
            </a:extLst>
          </p:cNvPr>
          <p:cNvGraphicFramePr/>
          <p:nvPr>
            <p:custDataLst>
              <p:tags r:id="rId33"/>
            </p:custDataLst>
            <p:extLst>
              <p:ext uri="{D42A27DB-BD31-4B8C-83A1-F6EECF244321}">
                <p14:modId xmlns:p14="http://schemas.microsoft.com/office/powerpoint/2010/main" val="2433352850"/>
              </p:ext>
            </p:extLst>
          </p:nvPr>
        </p:nvGraphicFramePr>
        <p:xfrm>
          <a:off x="4287838" y="2133600"/>
          <a:ext cx="1114425" cy="3938588"/>
        </p:xfrm>
        <a:graphic>
          <a:graphicData uri="http://schemas.openxmlformats.org/drawingml/2006/chart">
            <c:chart xmlns:c="http://schemas.openxmlformats.org/drawingml/2006/chart" xmlns:r="http://schemas.openxmlformats.org/officeDocument/2006/relationships" r:id="rId74"/>
          </a:graphicData>
        </a:graphic>
      </p:graphicFrame>
      <p:sp>
        <p:nvSpPr>
          <p:cNvPr id="138" name="Text Placeholder 20">
            <a:extLst>
              <a:ext uri="{FF2B5EF4-FFF2-40B4-BE49-F238E27FC236}">
                <a16:creationId xmlns:a16="http://schemas.microsoft.com/office/drawing/2014/main" id="{70229748-F592-457D-AE47-142005E91156}"/>
              </a:ext>
            </a:extLst>
          </p:cNvPr>
          <p:cNvSpPr>
            <a:spLocks noGrp="1"/>
          </p:cNvSpPr>
          <p:nvPr>
            <p:custDataLst>
              <p:tags r:id="rId34"/>
            </p:custDataLst>
          </p:nvPr>
        </p:nvSpPr>
        <p:spPr bwMode="gray">
          <a:xfrm>
            <a:off x="5041900" y="2982913"/>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B0B99A1B-7FDA-44AE-8B3D-5A783CDF0605}" type="datetime'''''''''''+''''1''7.''''''''''''''''''''''''0''''''''''%'''''">
              <a:rPr lang="en-US" altLang="en-US" sz="1200" smtClean="0"/>
              <a:pPr marL="0" indent="0">
                <a:lnSpc>
                  <a:spcPct val="100000"/>
                </a:lnSpc>
                <a:spcBef>
                  <a:spcPct val="0"/>
                </a:spcBef>
                <a:spcAft>
                  <a:spcPct val="0"/>
                </a:spcAft>
                <a:buNone/>
              </a:pPr>
              <a:t>+17.0%</a:t>
            </a:fld>
            <a:endParaRPr lang="en-US" sz="1200" dirty="0">
              <a:sym typeface="+mn-lt"/>
            </a:endParaRPr>
          </a:p>
        </p:txBody>
      </p:sp>
      <p:sp>
        <p:nvSpPr>
          <p:cNvPr id="139" name="Text Placeholder 20">
            <a:extLst>
              <a:ext uri="{FF2B5EF4-FFF2-40B4-BE49-F238E27FC236}">
                <a16:creationId xmlns:a16="http://schemas.microsoft.com/office/drawing/2014/main" id="{9B3AF082-7A22-4CFB-A355-5EF40168068B}"/>
              </a:ext>
            </a:extLst>
          </p:cNvPr>
          <p:cNvSpPr>
            <a:spLocks noGrp="1"/>
          </p:cNvSpPr>
          <p:nvPr>
            <p:custDataLst>
              <p:tags r:id="rId35"/>
            </p:custDataLst>
          </p:nvPr>
        </p:nvSpPr>
        <p:spPr bwMode="gray">
          <a:xfrm>
            <a:off x="4935538" y="2297113"/>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02CBCF9A-ABCF-4E5D-841F-D2B3D064C517}" type="datetime'+''1''''''''4''''''''''.''''''''2''''''''%'''''''''''">
              <a:rPr lang="en-US" altLang="en-US" sz="1200" smtClean="0"/>
              <a:pPr marL="0" indent="0">
                <a:lnSpc>
                  <a:spcPct val="100000"/>
                </a:lnSpc>
                <a:spcBef>
                  <a:spcPct val="0"/>
                </a:spcBef>
                <a:spcAft>
                  <a:spcPct val="0"/>
                </a:spcAft>
                <a:buNone/>
              </a:pPr>
              <a:t>+14.2%</a:t>
            </a:fld>
            <a:endParaRPr lang="en-US" sz="1200" dirty="0">
              <a:sym typeface="+mn-lt"/>
            </a:endParaRPr>
          </a:p>
        </p:txBody>
      </p:sp>
      <p:sp>
        <p:nvSpPr>
          <p:cNvPr id="137" name="Text Placeholder 20">
            <a:extLst>
              <a:ext uri="{FF2B5EF4-FFF2-40B4-BE49-F238E27FC236}">
                <a16:creationId xmlns:a16="http://schemas.microsoft.com/office/drawing/2014/main" id="{CA58E4B4-7722-4004-9C0E-B7F5D4D60B03}"/>
              </a:ext>
            </a:extLst>
          </p:cNvPr>
          <p:cNvSpPr>
            <a:spLocks noGrp="1"/>
          </p:cNvSpPr>
          <p:nvPr>
            <p:custDataLst>
              <p:tags r:id="rId36"/>
            </p:custDataLst>
          </p:nvPr>
        </p:nvSpPr>
        <p:spPr bwMode="gray">
          <a:xfrm>
            <a:off x="5053013" y="4356100"/>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7BF8922-A210-416C-AEAC-7EE5C871726E}" type="datetime'''''+''''1''''''''''''''''''''7''''''.''''''''''''''3''%'''''">
              <a:rPr lang="en-US" altLang="en-US" sz="1200" smtClean="0"/>
              <a:pPr marL="0" indent="0">
                <a:lnSpc>
                  <a:spcPct val="100000"/>
                </a:lnSpc>
                <a:spcBef>
                  <a:spcPct val="0"/>
                </a:spcBef>
                <a:spcAft>
                  <a:spcPct val="0"/>
                </a:spcAft>
                <a:buNone/>
              </a:pPr>
              <a:t>+17.3%</a:t>
            </a:fld>
            <a:endParaRPr lang="en-US" sz="1200" dirty="0">
              <a:sym typeface="+mn-lt"/>
            </a:endParaRPr>
          </a:p>
        </p:txBody>
      </p:sp>
      <p:sp>
        <p:nvSpPr>
          <p:cNvPr id="142" name="Text Placeholder 20">
            <a:extLst>
              <a:ext uri="{FF2B5EF4-FFF2-40B4-BE49-F238E27FC236}">
                <a16:creationId xmlns:a16="http://schemas.microsoft.com/office/drawing/2014/main" id="{8E607643-CED4-4D27-82FE-248E159376D5}"/>
              </a:ext>
            </a:extLst>
          </p:cNvPr>
          <p:cNvSpPr>
            <a:spLocks noGrp="1"/>
          </p:cNvSpPr>
          <p:nvPr>
            <p:custDataLst>
              <p:tags r:id="rId37"/>
            </p:custDataLst>
          </p:nvPr>
        </p:nvSpPr>
        <p:spPr bwMode="gray">
          <a:xfrm>
            <a:off x="4872038" y="2640013"/>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9EE7C57-75B8-4A8A-9464-9E2C58A82892}" type="datetime'''+''''''1''''''''''''''''''''''''2.''''5''''''''''%'''''''">
              <a:rPr lang="en-US" altLang="en-US" sz="1200" smtClean="0"/>
              <a:pPr marL="0" indent="0">
                <a:lnSpc>
                  <a:spcPct val="100000"/>
                </a:lnSpc>
                <a:spcBef>
                  <a:spcPct val="0"/>
                </a:spcBef>
                <a:spcAft>
                  <a:spcPct val="0"/>
                </a:spcAft>
                <a:buNone/>
              </a:pPr>
              <a:t>+12.5%</a:t>
            </a:fld>
            <a:endParaRPr lang="en-US" sz="1200" dirty="0">
              <a:sym typeface="+mn-lt"/>
            </a:endParaRPr>
          </a:p>
        </p:txBody>
      </p:sp>
      <p:sp>
        <p:nvSpPr>
          <p:cNvPr id="144" name="Text Placeholder 20">
            <a:extLst>
              <a:ext uri="{FF2B5EF4-FFF2-40B4-BE49-F238E27FC236}">
                <a16:creationId xmlns:a16="http://schemas.microsoft.com/office/drawing/2014/main" id="{A6CF28C3-2D86-43D9-BDD1-F6292E355F54}"/>
              </a:ext>
            </a:extLst>
          </p:cNvPr>
          <p:cNvSpPr>
            <a:spLocks noGrp="1"/>
          </p:cNvSpPr>
          <p:nvPr>
            <p:custDataLst>
              <p:tags r:id="rId38"/>
            </p:custDataLst>
          </p:nvPr>
        </p:nvSpPr>
        <p:spPr bwMode="gray">
          <a:xfrm>
            <a:off x="4576763" y="33258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A3DDDCB-0665-4CF3-88D8-47FAA7C7C816}" type="datetime'''''''''''''''''''''''''''''''''''''+4''''''.''''''''8''%'">
              <a:rPr lang="en-US" altLang="en-US" sz="1200" smtClean="0"/>
              <a:pPr marL="0" indent="0">
                <a:lnSpc>
                  <a:spcPct val="100000"/>
                </a:lnSpc>
                <a:spcBef>
                  <a:spcPct val="0"/>
                </a:spcBef>
                <a:spcAft>
                  <a:spcPct val="0"/>
                </a:spcAft>
                <a:buNone/>
              </a:pPr>
              <a:t>+4.8%</a:t>
            </a:fld>
            <a:endParaRPr lang="en-US" sz="1200" dirty="0">
              <a:sym typeface="+mn-lt"/>
            </a:endParaRPr>
          </a:p>
        </p:txBody>
      </p:sp>
      <p:sp>
        <p:nvSpPr>
          <p:cNvPr id="141" name="Text Placeholder 20">
            <a:extLst>
              <a:ext uri="{FF2B5EF4-FFF2-40B4-BE49-F238E27FC236}">
                <a16:creationId xmlns:a16="http://schemas.microsoft.com/office/drawing/2014/main" id="{720276CE-2787-435B-AA7E-7AB32A418519}"/>
              </a:ext>
            </a:extLst>
          </p:cNvPr>
          <p:cNvSpPr>
            <a:spLocks noGrp="1"/>
          </p:cNvSpPr>
          <p:nvPr>
            <p:custDataLst>
              <p:tags r:id="rId39"/>
            </p:custDataLst>
          </p:nvPr>
        </p:nvSpPr>
        <p:spPr bwMode="gray">
          <a:xfrm>
            <a:off x="4492625" y="40116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C9A1396-6268-4E5E-A2E0-4DE930E172C0}" type="datetime'''''''''''''''+''''''2''.''''''6''''''''''''%'''''''''''''">
              <a:rPr lang="en-US" altLang="en-US" sz="1200" smtClean="0"/>
              <a:pPr marL="0" indent="0">
                <a:lnSpc>
                  <a:spcPct val="100000"/>
                </a:lnSpc>
                <a:spcBef>
                  <a:spcPct val="0"/>
                </a:spcBef>
                <a:spcAft>
                  <a:spcPct val="0"/>
                </a:spcAft>
                <a:buNone/>
              </a:pPr>
              <a:t>+2.6%</a:t>
            </a:fld>
            <a:endParaRPr lang="en-US" sz="1200" dirty="0">
              <a:sym typeface="+mn-lt"/>
            </a:endParaRPr>
          </a:p>
        </p:txBody>
      </p:sp>
      <p:sp>
        <p:nvSpPr>
          <p:cNvPr id="256" name="Text Placeholder 20">
            <a:extLst>
              <a:ext uri="{FF2B5EF4-FFF2-40B4-BE49-F238E27FC236}">
                <a16:creationId xmlns:a16="http://schemas.microsoft.com/office/drawing/2014/main" id="{B6E676D5-73DB-4A01-B030-87602A93F2ED}"/>
              </a:ext>
            </a:extLst>
          </p:cNvPr>
          <p:cNvSpPr>
            <a:spLocks noGrp="1"/>
          </p:cNvSpPr>
          <p:nvPr>
            <p:custDataLst>
              <p:tags r:id="rId40"/>
            </p:custDataLst>
          </p:nvPr>
        </p:nvSpPr>
        <p:spPr bwMode="gray">
          <a:xfrm>
            <a:off x="4729163" y="46990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0BD6A7C-549A-49A4-8B0D-9ABBE2FBC235}" type="datetime'+''''8''''''''''''.''''''''''''''''8''%'''''''''''''''''">
              <a:rPr lang="en-US" altLang="en-US" sz="1200" smtClean="0"/>
              <a:pPr marL="0" indent="0">
                <a:lnSpc>
                  <a:spcPct val="100000"/>
                </a:lnSpc>
                <a:spcBef>
                  <a:spcPct val="0"/>
                </a:spcBef>
                <a:spcAft>
                  <a:spcPct val="0"/>
                </a:spcAft>
                <a:buNone/>
              </a:pPr>
              <a:t>+8.8%</a:t>
            </a:fld>
            <a:endParaRPr lang="en-US" sz="1200" dirty="0">
              <a:sym typeface="+mn-lt"/>
            </a:endParaRPr>
          </a:p>
        </p:txBody>
      </p:sp>
      <p:sp>
        <p:nvSpPr>
          <p:cNvPr id="145" name="Text Placeholder 20">
            <a:extLst>
              <a:ext uri="{FF2B5EF4-FFF2-40B4-BE49-F238E27FC236}">
                <a16:creationId xmlns:a16="http://schemas.microsoft.com/office/drawing/2014/main" id="{3876D429-CB84-4E6F-BD55-3CE68DF4F8DE}"/>
              </a:ext>
            </a:extLst>
          </p:cNvPr>
          <p:cNvSpPr>
            <a:spLocks noGrp="1"/>
          </p:cNvSpPr>
          <p:nvPr>
            <p:custDataLst>
              <p:tags r:id="rId41"/>
            </p:custDataLst>
          </p:nvPr>
        </p:nvSpPr>
        <p:spPr bwMode="gray">
          <a:xfrm>
            <a:off x="4881563" y="3668713"/>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C3CE938-7E6B-4097-BFDC-378D1536CB85}" type="datetime'''+''''''''1''''2''''''''''''''.''''''''''''''''''8''''''%'''">
              <a:rPr lang="en-US" altLang="en-US" sz="1200" smtClean="0"/>
              <a:pPr marL="0" indent="0">
                <a:lnSpc>
                  <a:spcPct val="100000"/>
                </a:lnSpc>
                <a:spcBef>
                  <a:spcPct val="0"/>
                </a:spcBef>
                <a:spcAft>
                  <a:spcPct val="0"/>
                </a:spcAft>
                <a:buNone/>
              </a:pPr>
              <a:t>+12.8%</a:t>
            </a:fld>
            <a:endParaRPr lang="en-US" sz="1200" dirty="0">
              <a:sym typeface="+mn-lt"/>
            </a:endParaRPr>
          </a:p>
        </p:txBody>
      </p:sp>
      <p:sp>
        <p:nvSpPr>
          <p:cNvPr id="143" name="Text Placeholder 20">
            <a:extLst>
              <a:ext uri="{FF2B5EF4-FFF2-40B4-BE49-F238E27FC236}">
                <a16:creationId xmlns:a16="http://schemas.microsoft.com/office/drawing/2014/main" id="{BF92C23D-127D-4320-A09B-A5561EDCB889}"/>
              </a:ext>
            </a:extLst>
          </p:cNvPr>
          <p:cNvSpPr>
            <a:spLocks noGrp="1"/>
          </p:cNvSpPr>
          <p:nvPr>
            <p:custDataLst>
              <p:tags r:id="rId42"/>
            </p:custDataLst>
          </p:nvPr>
        </p:nvSpPr>
        <p:spPr bwMode="gray">
          <a:xfrm>
            <a:off x="4448175" y="50419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640EFEF-549D-45A0-BC3E-DDFEB8251EA6}" type="datetime'''''''''''''''''+''1''''''''''''''''''''.4''''%'''''''''''">
              <a:rPr lang="en-US" altLang="en-US" sz="1200" smtClean="0"/>
              <a:pPr marL="0" indent="0">
                <a:lnSpc>
                  <a:spcPct val="100000"/>
                </a:lnSpc>
                <a:spcBef>
                  <a:spcPct val="0"/>
                </a:spcBef>
                <a:spcAft>
                  <a:spcPct val="0"/>
                </a:spcAft>
                <a:buNone/>
              </a:pPr>
              <a:t>+1.4%</a:t>
            </a:fld>
            <a:endParaRPr lang="en-US" sz="1200" dirty="0">
              <a:sym typeface="+mn-lt"/>
            </a:endParaRPr>
          </a:p>
        </p:txBody>
      </p:sp>
      <p:sp>
        <p:nvSpPr>
          <p:cNvPr id="146" name="Text Placeholder 20">
            <a:extLst>
              <a:ext uri="{FF2B5EF4-FFF2-40B4-BE49-F238E27FC236}">
                <a16:creationId xmlns:a16="http://schemas.microsoft.com/office/drawing/2014/main" id="{287256C5-38D6-4063-B709-CBCB40D7B82D}"/>
              </a:ext>
            </a:extLst>
          </p:cNvPr>
          <p:cNvSpPr>
            <a:spLocks noGrp="1"/>
          </p:cNvSpPr>
          <p:nvPr>
            <p:custDataLst>
              <p:tags r:id="rId43"/>
            </p:custDataLst>
          </p:nvPr>
        </p:nvSpPr>
        <p:spPr bwMode="gray">
          <a:xfrm>
            <a:off x="4868863" y="5384800"/>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2176D116-DD86-4F01-8BA6-0625E66DA9D8}" type="datetime'+''''''''''1''''''''''''''''2''.''''4''%'''''''">
              <a:rPr lang="en-US" altLang="en-US" sz="1200" smtClean="0"/>
              <a:pPr marL="0" indent="0">
                <a:lnSpc>
                  <a:spcPct val="100000"/>
                </a:lnSpc>
                <a:spcBef>
                  <a:spcPct val="0"/>
                </a:spcBef>
                <a:spcAft>
                  <a:spcPct val="0"/>
                </a:spcAft>
                <a:buNone/>
              </a:pPr>
              <a:t>+12.4%</a:t>
            </a:fld>
            <a:endParaRPr lang="en-US" sz="1200" dirty="0">
              <a:sym typeface="+mn-lt"/>
            </a:endParaRPr>
          </a:p>
        </p:txBody>
      </p:sp>
      <p:sp>
        <p:nvSpPr>
          <p:cNvPr id="147" name="Text Placeholder 20">
            <a:extLst>
              <a:ext uri="{FF2B5EF4-FFF2-40B4-BE49-F238E27FC236}">
                <a16:creationId xmlns:a16="http://schemas.microsoft.com/office/drawing/2014/main" id="{AFEAF95F-9AF5-4925-9BF6-929F99B0EC0D}"/>
              </a:ext>
            </a:extLst>
          </p:cNvPr>
          <p:cNvSpPr>
            <a:spLocks noGrp="1"/>
          </p:cNvSpPr>
          <p:nvPr>
            <p:custDataLst>
              <p:tags r:id="rId44"/>
            </p:custDataLst>
          </p:nvPr>
        </p:nvSpPr>
        <p:spPr bwMode="gray">
          <a:xfrm>
            <a:off x="4899025" y="5727700"/>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4CE676F7-270F-46A2-A4D4-25643EED187E}" type="datetime'''''''+''''''''''1''''''3.3''''%'''''">
              <a:rPr lang="en-US" altLang="en-US" sz="1200" smtClean="0"/>
              <a:pPr marL="0" indent="0">
                <a:lnSpc>
                  <a:spcPct val="100000"/>
                </a:lnSpc>
                <a:spcBef>
                  <a:spcPct val="0"/>
                </a:spcBef>
                <a:spcAft>
                  <a:spcPct val="0"/>
                </a:spcAft>
                <a:buNone/>
              </a:pPr>
              <a:t>+13.3%</a:t>
            </a:fld>
            <a:endParaRPr lang="en-US" sz="1200" dirty="0">
              <a:sym typeface="+mn-lt"/>
            </a:endParaRPr>
          </a:p>
        </p:txBody>
      </p:sp>
      <p:graphicFrame>
        <p:nvGraphicFramePr>
          <p:cNvPr id="156" name="Chart 155">
            <a:extLst>
              <a:ext uri="{FF2B5EF4-FFF2-40B4-BE49-F238E27FC236}">
                <a16:creationId xmlns:a16="http://schemas.microsoft.com/office/drawing/2014/main" id="{8D93E634-AF0D-452A-BB3D-98E3BDF40D98}"/>
              </a:ext>
            </a:extLst>
          </p:cNvPr>
          <p:cNvGraphicFramePr/>
          <p:nvPr>
            <p:custDataLst>
              <p:tags r:id="rId45"/>
            </p:custDataLst>
            <p:extLst>
              <p:ext uri="{D42A27DB-BD31-4B8C-83A1-F6EECF244321}">
                <p14:modId xmlns:p14="http://schemas.microsoft.com/office/powerpoint/2010/main" val="3340394483"/>
              </p:ext>
            </p:extLst>
          </p:nvPr>
        </p:nvGraphicFramePr>
        <p:xfrm>
          <a:off x="5894388" y="2133600"/>
          <a:ext cx="954087" cy="3968750"/>
        </p:xfrm>
        <a:graphic>
          <a:graphicData uri="http://schemas.openxmlformats.org/drawingml/2006/chart">
            <c:chart xmlns:c="http://schemas.openxmlformats.org/drawingml/2006/chart" xmlns:r="http://schemas.openxmlformats.org/officeDocument/2006/relationships" r:id="rId75"/>
          </a:graphicData>
        </a:graphic>
      </p:graphicFrame>
      <p:sp>
        <p:nvSpPr>
          <p:cNvPr id="160" name="Text Placeholder 20">
            <a:extLst>
              <a:ext uri="{FF2B5EF4-FFF2-40B4-BE49-F238E27FC236}">
                <a16:creationId xmlns:a16="http://schemas.microsoft.com/office/drawing/2014/main" id="{867356C5-7EFD-490A-909D-BAB566B1B98F}"/>
              </a:ext>
            </a:extLst>
          </p:cNvPr>
          <p:cNvSpPr>
            <a:spLocks noGrp="1"/>
          </p:cNvSpPr>
          <p:nvPr>
            <p:custDataLst>
              <p:tags r:id="rId46"/>
            </p:custDataLst>
          </p:nvPr>
        </p:nvSpPr>
        <p:spPr bwMode="gray">
          <a:xfrm>
            <a:off x="6791325" y="2298700"/>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B91B995-1628-4934-802E-45C9C645C7AB}" type="datetime'''''''''''''''''41''''6''''.''''''''''''''''3'''''''''''''">
              <a:rPr lang="en-US" altLang="en-US" sz="1200" b="1" smtClean="0"/>
              <a:pPr marL="0" indent="0">
                <a:lnSpc>
                  <a:spcPct val="100000"/>
                </a:lnSpc>
                <a:spcBef>
                  <a:spcPct val="0"/>
                </a:spcBef>
                <a:spcAft>
                  <a:spcPct val="0"/>
                </a:spcAft>
                <a:buNone/>
              </a:pPr>
              <a:t>416.3</a:t>
            </a:fld>
            <a:endParaRPr lang="en-US" sz="1200" b="1" dirty="0">
              <a:sym typeface="+mn-lt"/>
            </a:endParaRPr>
          </a:p>
        </p:txBody>
      </p:sp>
      <p:sp>
        <p:nvSpPr>
          <p:cNvPr id="164" name="Text Placeholder 20">
            <a:extLst>
              <a:ext uri="{FF2B5EF4-FFF2-40B4-BE49-F238E27FC236}">
                <a16:creationId xmlns:a16="http://schemas.microsoft.com/office/drawing/2014/main" id="{8F2BD3F3-142E-41E4-A46D-09C77B2C5487}"/>
              </a:ext>
            </a:extLst>
          </p:cNvPr>
          <p:cNvSpPr>
            <a:spLocks noGrp="1"/>
          </p:cNvSpPr>
          <p:nvPr>
            <p:custDataLst>
              <p:tags r:id="rId47"/>
            </p:custDataLst>
          </p:nvPr>
        </p:nvSpPr>
        <p:spPr bwMode="gray">
          <a:xfrm>
            <a:off x="6040438" y="4373563"/>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CE88F05-18EA-47FA-87F6-E50627458DE9}" type="datetime'''''''''1''9''''''''''.''''''''''9'''''''''''''''''''''''">
              <a:rPr lang="en-US" altLang="en-US" sz="1200" b="1" smtClean="0"/>
              <a:pPr marL="0" indent="0">
                <a:lnSpc>
                  <a:spcPct val="100000"/>
                </a:lnSpc>
                <a:spcBef>
                  <a:spcPct val="0"/>
                </a:spcBef>
                <a:spcAft>
                  <a:spcPct val="0"/>
                </a:spcAft>
                <a:buNone/>
              </a:pPr>
              <a:t>19.9</a:t>
            </a:fld>
            <a:endParaRPr lang="en-US" sz="1200" b="1" dirty="0">
              <a:sym typeface="+mn-lt"/>
            </a:endParaRPr>
          </a:p>
        </p:txBody>
      </p:sp>
      <p:sp>
        <p:nvSpPr>
          <p:cNvPr id="161" name="Text Placeholder 20">
            <a:extLst>
              <a:ext uri="{FF2B5EF4-FFF2-40B4-BE49-F238E27FC236}">
                <a16:creationId xmlns:a16="http://schemas.microsoft.com/office/drawing/2014/main" id="{C985E3C1-99F8-4F5D-AE36-69D7DE9A7385}"/>
              </a:ext>
            </a:extLst>
          </p:cNvPr>
          <p:cNvSpPr>
            <a:spLocks noGrp="1"/>
          </p:cNvSpPr>
          <p:nvPr>
            <p:custDataLst>
              <p:tags r:id="rId48"/>
            </p:custDataLst>
          </p:nvPr>
        </p:nvSpPr>
        <p:spPr bwMode="gray">
          <a:xfrm>
            <a:off x="6721475" y="2644775"/>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26B21DE6-A8B7-4D2F-B746-972E2D4E551A}" type="datetime'''''''''''''37''''''''''''''''9''''.''''''''7'''''''''''''">
              <a:rPr lang="en-US" altLang="en-US" sz="1200" b="1" smtClean="0"/>
              <a:pPr marL="0" indent="0">
                <a:lnSpc>
                  <a:spcPct val="100000"/>
                </a:lnSpc>
                <a:spcBef>
                  <a:spcPct val="0"/>
                </a:spcBef>
                <a:spcAft>
                  <a:spcPct val="0"/>
                </a:spcAft>
                <a:buNone/>
              </a:pPr>
              <a:t>379.7</a:t>
            </a:fld>
            <a:endParaRPr lang="en-US" sz="1200" b="1" dirty="0">
              <a:sym typeface="+mn-lt"/>
            </a:endParaRPr>
          </a:p>
        </p:txBody>
      </p:sp>
      <p:sp>
        <p:nvSpPr>
          <p:cNvPr id="163" name="Text Placeholder 20">
            <a:extLst>
              <a:ext uri="{FF2B5EF4-FFF2-40B4-BE49-F238E27FC236}">
                <a16:creationId xmlns:a16="http://schemas.microsoft.com/office/drawing/2014/main" id="{F42FF1EC-9FD4-49AB-B6B1-8DFEE26FF25E}"/>
              </a:ext>
            </a:extLst>
          </p:cNvPr>
          <p:cNvSpPr>
            <a:spLocks noGrp="1"/>
          </p:cNvSpPr>
          <p:nvPr>
            <p:custDataLst>
              <p:tags r:id="rId49"/>
            </p:custDataLst>
          </p:nvPr>
        </p:nvSpPr>
        <p:spPr bwMode="gray">
          <a:xfrm>
            <a:off x="6089650" y="2989263"/>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4F0547BC-2552-447E-88BC-D85A15D36D38}" type="datetime'''''''''4''''''''6''''''.''''0'''''''''">
              <a:rPr lang="en-US" altLang="en-US" sz="1200" b="1" smtClean="0"/>
              <a:pPr marL="0" indent="0">
                <a:lnSpc>
                  <a:spcPct val="100000"/>
                </a:lnSpc>
                <a:spcBef>
                  <a:spcPct val="0"/>
                </a:spcBef>
                <a:spcAft>
                  <a:spcPct val="0"/>
                </a:spcAft>
                <a:buNone/>
              </a:pPr>
              <a:t>46.0</a:t>
            </a:fld>
            <a:endParaRPr lang="en-US" sz="1200" b="1" dirty="0">
              <a:sym typeface="+mn-lt"/>
            </a:endParaRPr>
          </a:p>
        </p:txBody>
      </p:sp>
      <p:sp>
        <p:nvSpPr>
          <p:cNvPr id="166" name="Text Placeholder 20">
            <a:extLst>
              <a:ext uri="{FF2B5EF4-FFF2-40B4-BE49-F238E27FC236}">
                <a16:creationId xmlns:a16="http://schemas.microsoft.com/office/drawing/2014/main" id="{E2E713A2-5E89-43E0-8756-16F47320A1C3}"/>
              </a:ext>
            </a:extLst>
          </p:cNvPr>
          <p:cNvSpPr>
            <a:spLocks noGrp="1"/>
          </p:cNvSpPr>
          <p:nvPr>
            <p:custDataLst>
              <p:tags r:id="rId50"/>
            </p:custDataLst>
          </p:nvPr>
        </p:nvSpPr>
        <p:spPr bwMode="gray">
          <a:xfrm>
            <a:off x="6116638" y="471963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5F5685C-449B-4FBE-8AA1-7C3AFB839E3D}" type="datetime'5''''''''''9''''''.''''''''''''''''''''9'''''''''">
              <a:rPr lang="en-US" altLang="en-US" sz="1200" b="1" smtClean="0"/>
              <a:pPr marL="0" indent="0">
                <a:lnSpc>
                  <a:spcPct val="100000"/>
                </a:lnSpc>
                <a:spcBef>
                  <a:spcPct val="0"/>
                </a:spcBef>
                <a:spcAft>
                  <a:spcPct val="0"/>
                </a:spcAft>
                <a:buNone/>
              </a:pPr>
              <a:t>59.9</a:t>
            </a:fld>
            <a:endParaRPr lang="en-US" sz="1200" b="1" dirty="0">
              <a:sym typeface="+mn-lt"/>
            </a:endParaRPr>
          </a:p>
        </p:txBody>
      </p:sp>
      <p:sp>
        <p:nvSpPr>
          <p:cNvPr id="158" name="Text Placeholder 20">
            <a:extLst>
              <a:ext uri="{FF2B5EF4-FFF2-40B4-BE49-F238E27FC236}">
                <a16:creationId xmlns:a16="http://schemas.microsoft.com/office/drawing/2014/main" id="{59178671-CAA5-4787-BFD8-E18BE43412E3}"/>
              </a:ext>
            </a:extLst>
          </p:cNvPr>
          <p:cNvSpPr>
            <a:spLocks noGrp="1"/>
          </p:cNvSpPr>
          <p:nvPr>
            <p:custDataLst>
              <p:tags r:id="rId51"/>
            </p:custDataLst>
          </p:nvPr>
        </p:nvSpPr>
        <p:spPr bwMode="gray">
          <a:xfrm>
            <a:off x="6291263" y="333533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DD0DBBD-E4C3-4E45-BC19-3A47CDC05B5D}" type="datetime'''''''''''''''''''1''''''''''''''5''2''''''''''.''4'''''''''">
              <a:rPr lang="en-US" altLang="en-US" sz="1200" b="1" smtClean="0"/>
              <a:pPr marL="0" indent="0">
                <a:lnSpc>
                  <a:spcPct val="100000"/>
                </a:lnSpc>
                <a:spcBef>
                  <a:spcPct val="0"/>
                </a:spcBef>
                <a:spcAft>
                  <a:spcPct val="0"/>
                </a:spcAft>
                <a:buNone/>
              </a:pPr>
              <a:t>152.4</a:t>
            </a:fld>
            <a:endParaRPr lang="en-US" sz="1200" b="1" dirty="0">
              <a:sym typeface="+mn-lt"/>
            </a:endParaRPr>
          </a:p>
        </p:txBody>
      </p:sp>
      <p:sp>
        <p:nvSpPr>
          <p:cNvPr id="159" name="Text Placeholder 20">
            <a:extLst>
              <a:ext uri="{FF2B5EF4-FFF2-40B4-BE49-F238E27FC236}">
                <a16:creationId xmlns:a16="http://schemas.microsoft.com/office/drawing/2014/main" id="{66DD7267-C2FE-48D9-AB43-B68C717F5CC3}"/>
              </a:ext>
            </a:extLst>
          </p:cNvPr>
          <p:cNvSpPr>
            <a:spLocks noGrp="1"/>
          </p:cNvSpPr>
          <p:nvPr>
            <p:custDataLst>
              <p:tags r:id="rId52"/>
            </p:custDataLst>
          </p:nvPr>
        </p:nvSpPr>
        <p:spPr bwMode="gray">
          <a:xfrm>
            <a:off x="6089650" y="3681413"/>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92853B4-E026-439C-A6B7-FED5310C0125}" type="datetime'''4''''''''''''6''''''''''''''''''''''.''''''''''''''3'''''">
              <a:rPr lang="en-US" altLang="en-US" sz="1200" b="1" smtClean="0"/>
              <a:pPr marL="0" indent="0">
                <a:lnSpc>
                  <a:spcPct val="100000"/>
                </a:lnSpc>
                <a:spcBef>
                  <a:spcPct val="0"/>
                </a:spcBef>
                <a:spcAft>
                  <a:spcPct val="0"/>
                </a:spcAft>
                <a:buNone/>
              </a:pPr>
              <a:t>46.3</a:t>
            </a:fld>
            <a:endParaRPr lang="en-US" sz="1200" b="1" dirty="0">
              <a:sym typeface="+mn-lt"/>
            </a:endParaRPr>
          </a:p>
        </p:txBody>
      </p:sp>
      <p:sp>
        <p:nvSpPr>
          <p:cNvPr id="162" name="Text Placeholder 20">
            <a:extLst>
              <a:ext uri="{FF2B5EF4-FFF2-40B4-BE49-F238E27FC236}">
                <a16:creationId xmlns:a16="http://schemas.microsoft.com/office/drawing/2014/main" id="{F482B147-FB69-479F-902D-49ABAAA28058}"/>
              </a:ext>
            </a:extLst>
          </p:cNvPr>
          <p:cNvSpPr>
            <a:spLocks noGrp="1"/>
          </p:cNvSpPr>
          <p:nvPr>
            <p:custDataLst>
              <p:tags r:id="rId53"/>
            </p:custDataLst>
          </p:nvPr>
        </p:nvSpPr>
        <p:spPr bwMode="gray">
          <a:xfrm>
            <a:off x="6089650" y="402748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7C974A1-E37E-4D37-A1EF-F5F0E1162572}" type="datetime'''4''''''''''''''''''5''''''''.''''''''''''''9'''">
              <a:rPr lang="en-US" altLang="en-US" sz="1200" b="1" smtClean="0"/>
              <a:pPr marL="0" indent="0">
                <a:lnSpc>
                  <a:spcPct val="100000"/>
                </a:lnSpc>
                <a:spcBef>
                  <a:spcPct val="0"/>
                </a:spcBef>
                <a:spcAft>
                  <a:spcPct val="0"/>
                </a:spcAft>
                <a:buNone/>
              </a:pPr>
              <a:t>45.9</a:t>
            </a:fld>
            <a:endParaRPr lang="en-US" sz="1200" b="1" dirty="0">
              <a:sym typeface="+mn-lt"/>
            </a:endParaRPr>
          </a:p>
        </p:txBody>
      </p:sp>
      <p:sp>
        <p:nvSpPr>
          <p:cNvPr id="167" name="Text Placeholder 20">
            <a:extLst>
              <a:ext uri="{FF2B5EF4-FFF2-40B4-BE49-F238E27FC236}">
                <a16:creationId xmlns:a16="http://schemas.microsoft.com/office/drawing/2014/main" id="{76811B9E-F381-458A-BD12-80EF06DFB92F}"/>
              </a:ext>
            </a:extLst>
          </p:cNvPr>
          <p:cNvSpPr>
            <a:spLocks noGrp="1"/>
          </p:cNvSpPr>
          <p:nvPr>
            <p:custDataLst>
              <p:tags r:id="rId54"/>
            </p:custDataLst>
          </p:nvPr>
        </p:nvSpPr>
        <p:spPr bwMode="gray">
          <a:xfrm>
            <a:off x="6045200" y="5064125"/>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2FF7CD1-9FB7-4C30-8B8D-69B5D9044847}" type="datetime'''''''''''''''''''''''2''2''''''''''''''.5'''''''''''''''''''">
              <a:rPr lang="en-US" altLang="en-US" sz="1200" b="1" smtClean="0"/>
              <a:pPr marL="0" indent="0">
                <a:lnSpc>
                  <a:spcPct val="100000"/>
                </a:lnSpc>
                <a:spcBef>
                  <a:spcPct val="0"/>
                </a:spcBef>
                <a:spcAft>
                  <a:spcPct val="0"/>
                </a:spcAft>
                <a:buNone/>
              </a:pPr>
              <a:t>22.5</a:t>
            </a:fld>
            <a:endParaRPr lang="en-US" sz="1200" b="1" dirty="0">
              <a:sym typeface="+mn-lt"/>
            </a:endParaRPr>
          </a:p>
        </p:txBody>
      </p:sp>
      <p:sp>
        <p:nvSpPr>
          <p:cNvPr id="168" name="Text Placeholder 20">
            <a:extLst>
              <a:ext uri="{FF2B5EF4-FFF2-40B4-BE49-F238E27FC236}">
                <a16:creationId xmlns:a16="http://schemas.microsoft.com/office/drawing/2014/main" id="{EA6D02A8-9E5C-4474-87A3-8C3F857D336C}"/>
              </a:ext>
            </a:extLst>
          </p:cNvPr>
          <p:cNvSpPr>
            <a:spLocks noGrp="1"/>
          </p:cNvSpPr>
          <p:nvPr>
            <p:custDataLst>
              <p:tags r:id="rId55"/>
            </p:custDataLst>
          </p:nvPr>
        </p:nvSpPr>
        <p:spPr bwMode="gray">
          <a:xfrm>
            <a:off x="6154738" y="5410200"/>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C0A3D54E-A3EE-40B0-AA5C-469A8840B76D}" type="datetime'''''8''''0''''''''''''''''''''''''''''''''''.''''''''''''2'">
              <a:rPr lang="en-US" altLang="en-US" sz="1200" b="1" smtClean="0"/>
              <a:pPr marL="0" indent="0">
                <a:lnSpc>
                  <a:spcPct val="100000"/>
                </a:lnSpc>
                <a:spcBef>
                  <a:spcPct val="0"/>
                </a:spcBef>
                <a:spcAft>
                  <a:spcPct val="0"/>
                </a:spcAft>
                <a:buNone/>
              </a:pPr>
              <a:t>80.2</a:t>
            </a:fld>
            <a:endParaRPr lang="en-US" sz="1200" b="1" dirty="0">
              <a:sym typeface="+mn-lt"/>
            </a:endParaRPr>
          </a:p>
        </p:txBody>
      </p:sp>
      <p:sp>
        <p:nvSpPr>
          <p:cNvPr id="165" name="Text Placeholder 20">
            <a:extLst>
              <a:ext uri="{FF2B5EF4-FFF2-40B4-BE49-F238E27FC236}">
                <a16:creationId xmlns:a16="http://schemas.microsoft.com/office/drawing/2014/main" id="{9DD8A7A3-0E1A-49C2-B77E-3AF15E344233}"/>
              </a:ext>
            </a:extLst>
          </p:cNvPr>
          <p:cNvSpPr>
            <a:spLocks noGrp="1"/>
          </p:cNvSpPr>
          <p:nvPr>
            <p:custDataLst>
              <p:tags r:id="rId56"/>
            </p:custDataLst>
          </p:nvPr>
        </p:nvSpPr>
        <p:spPr bwMode="gray">
          <a:xfrm>
            <a:off x="6024563" y="5756275"/>
            <a:ext cx="3317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CD86423-8B13-4D88-B59C-07BD0E1F57F5}" type="datetime'''''''''''''1''''''''''''''''1''''''''''.''''''''''''9'">
              <a:rPr lang="en-US" altLang="en-US" sz="1200" b="1" smtClean="0"/>
              <a:pPr marL="0" indent="0">
                <a:lnSpc>
                  <a:spcPct val="100000"/>
                </a:lnSpc>
                <a:spcBef>
                  <a:spcPct val="0"/>
                </a:spcBef>
                <a:spcAft>
                  <a:spcPct val="0"/>
                </a:spcAft>
                <a:buNone/>
              </a:pPr>
              <a:t>11.9</a:t>
            </a:fld>
            <a:endParaRPr lang="en-US" sz="1200" b="1" dirty="0">
              <a:sym typeface="+mn-lt"/>
            </a:endParaRPr>
          </a:p>
        </p:txBody>
      </p:sp>
      <p:graphicFrame>
        <p:nvGraphicFramePr>
          <p:cNvPr id="157" name="Chart 156">
            <a:extLst>
              <a:ext uri="{FF2B5EF4-FFF2-40B4-BE49-F238E27FC236}">
                <a16:creationId xmlns:a16="http://schemas.microsoft.com/office/drawing/2014/main" id="{91D4952A-E9DD-4FE5-9B02-317306520D2E}"/>
              </a:ext>
            </a:extLst>
          </p:cNvPr>
          <p:cNvGraphicFramePr/>
          <p:nvPr>
            <p:custDataLst>
              <p:tags r:id="rId57"/>
            </p:custDataLst>
            <p:extLst>
              <p:ext uri="{D42A27DB-BD31-4B8C-83A1-F6EECF244321}">
                <p14:modId xmlns:p14="http://schemas.microsoft.com/office/powerpoint/2010/main" val="3825292731"/>
              </p:ext>
            </p:extLst>
          </p:nvPr>
        </p:nvGraphicFramePr>
        <p:xfrm>
          <a:off x="8769350" y="2133600"/>
          <a:ext cx="681038" cy="3938588"/>
        </p:xfrm>
        <a:graphic>
          <a:graphicData uri="http://schemas.openxmlformats.org/drawingml/2006/chart">
            <c:chart xmlns:c="http://schemas.openxmlformats.org/drawingml/2006/chart" xmlns:r="http://schemas.openxmlformats.org/officeDocument/2006/relationships" r:id="rId76"/>
          </a:graphicData>
        </a:graphic>
      </p:graphicFrame>
      <p:sp>
        <p:nvSpPr>
          <p:cNvPr id="178" name="Text Placeholder 20">
            <a:extLst>
              <a:ext uri="{FF2B5EF4-FFF2-40B4-BE49-F238E27FC236}">
                <a16:creationId xmlns:a16="http://schemas.microsoft.com/office/drawing/2014/main" id="{CEEFC9A3-6B73-4E6B-8CB4-369860B601EB}"/>
              </a:ext>
            </a:extLst>
          </p:cNvPr>
          <p:cNvSpPr>
            <a:spLocks noGrp="1"/>
          </p:cNvSpPr>
          <p:nvPr>
            <p:custDataLst>
              <p:tags r:id="rId58"/>
            </p:custDataLst>
          </p:nvPr>
        </p:nvSpPr>
        <p:spPr bwMode="gray">
          <a:xfrm>
            <a:off x="9182100" y="40116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2511EE36-36CA-43D1-8FFE-F9C212EDA674}" type="datetime'''''+4''.''0''''%'''''''''''">
              <a:rPr lang="en-US" altLang="en-US" sz="1200" smtClean="0"/>
              <a:pPr marL="0" indent="0">
                <a:lnSpc>
                  <a:spcPct val="100000"/>
                </a:lnSpc>
                <a:spcBef>
                  <a:spcPct val="0"/>
                </a:spcBef>
                <a:spcAft>
                  <a:spcPct val="0"/>
                </a:spcAft>
                <a:buNone/>
              </a:pPr>
              <a:t>+4.0%</a:t>
            </a:fld>
            <a:endParaRPr lang="en-US" sz="1200" dirty="0">
              <a:sym typeface="+mn-lt"/>
            </a:endParaRPr>
          </a:p>
        </p:txBody>
      </p:sp>
      <p:sp>
        <p:nvSpPr>
          <p:cNvPr id="171" name="Text Placeholder 20">
            <a:extLst>
              <a:ext uri="{FF2B5EF4-FFF2-40B4-BE49-F238E27FC236}">
                <a16:creationId xmlns:a16="http://schemas.microsoft.com/office/drawing/2014/main" id="{638B7BD3-DF36-4836-842B-077C0C2744DF}"/>
              </a:ext>
            </a:extLst>
          </p:cNvPr>
          <p:cNvSpPr>
            <a:spLocks noGrp="1"/>
          </p:cNvSpPr>
          <p:nvPr>
            <p:custDataLst>
              <p:tags r:id="rId59"/>
            </p:custDataLst>
          </p:nvPr>
        </p:nvSpPr>
        <p:spPr bwMode="gray">
          <a:xfrm>
            <a:off x="9032875" y="22971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5437B4CF-0218-4222-936D-3FFC353A5F42}" type="datetime'''''''''''''''''''''''''+''''''''2''.''''''''''0''%'''''''''">
              <a:rPr lang="en-US" altLang="en-US" sz="1200" smtClean="0"/>
              <a:pPr marL="0" indent="0">
                <a:lnSpc>
                  <a:spcPct val="100000"/>
                </a:lnSpc>
                <a:spcBef>
                  <a:spcPct val="0"/>
                </a:spcBef>
                <a:spcAft>
                  <a:spcPct val="0"/>
                </a:spcAft>
                <a:buNone/>
              </a:pPr>
              <a:t>+2.0%</a:t>
            </a:fld>
            <a:endParaRPr lang="en-US" sz="1200" dirty="0">
              <a:sym typeface="+mn-lt"/>
            </a:endParaRPr>
          </a:p>
        </p:txBody>
      </p:sp>
      <p:sp>
        <p:nvSpPr>
          <p:cNvPr id="175" name="Text Placeholder 20">
            <a:extLst>
              <a:ext uri="{FF2B5EF4-FFF2-40B4-BE49-F238E27FC236}">
                <a16:creationId xmlns:a16="http://schemas.microsoft.com/office/drawing/2014/main" id="{DE301DCB-2E51-4B8A-A0CC-8AA4E1E6AA02}"/>
              </a:ext>
            </a:extLst>
          </p:cNvPr>
          <p:cNvSpPr>
            <a:spLocks noGrp="1"/>
          </p:cNvSpPr>
          <p:nvPr>
            <p:custDataLst>
              <p:tags r:id="rId60"/>
            </p:custDataLst>
          </p:nvPr>
        </p:nvSpPr>
        <p:spPr bwMode="gray">
          <a:xfrm>
            <a:off x="9101138" y="26400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41826482-B7EC-4C99-AFFF-7DB7FB3B44F1}" type="datetime'''+''''''''2.''''''''9''''''''''%'''''''''''''''''''''''''">
              <a:rPr lang="en-US" altLang="en-US" sz="1200" smtClean="0"/>
              <a:pPr marL="0" indent="0">
                <a:lnSpc>
                  <a:spcPct val="100000"/>
                </a:lnSpc>
                <a:spcBef>
                  <a:spcPct val="0"/>
                </a:spcBef>
                <a:spcAft>
                  <a:spcPct val="0"/>
                </a:spcAft>
                <a:buNone/>
              </a:pPr>
              <a:t>+2.9%</a:t>
            </a:fld>
            <a:endParaRPr lang="en-US" sz="1200" dirty="0">
              <a:sym typeface="+mn-lt"/>
            </a:endParaRPr>
          </a:p>
        </p:txBody>
      </p:sp>
      <p:sp>
        <p:nvSpPr>
          <p:cNvPr id="261" name="Text Placeholder 20">
            <a:extLst>
              <a:ext uri="{FF2B5EF4-FFF2-40B4-BE49-F238E27FC236}">
                <a16:creationId xmlns:a16="http://schemas.microsoft.com/office/drawing/2014/main" id="{B6E676D5-73DB-4A01-B030-87602A93F2ED}"/>
              </a:ext>
            </a:extLst>
          </p:cNvPr>
          <p:cNvSpPr>
            <a:spLocks noGrp="1"/>
          </p:cNvSpPr>
          <p:nvPr>
            <p:custDataLst>
              <p:tags r:id="rId61"/>
            </p:custDataLst>
          </p:nvPr>
        </p:nvSpPr>
        <p:spPr bwMode="gray">
          <a:xfrm>
            <a:off x="9185275" y="46990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B26E2C08-9326-4F27-A028-A1153CFF4379}" type="datetime'+''''''''4''''''''''''''''''''''''''''''.0%'''''''''''''">
              <a:rPr lang="en-US" altLang="en-US" sz="1200" smtClean="0"/>
              <a:pPr marL="0" indent="0">
                <a:lnSpc>
                  <a:spcPct val="100000"/>
                </a:lnSpc>
                <a:spcBef>
                  <a:spcPct val="0"/>
                </a:spcBef>
                <a:spcAft>
                  <a:spcPct val="0"/>
                </a:spcAft>
                <a:buNone/>
              </a:pPr>
              <a:t>+4.0%</a:t>
            </a:fld>
            <a:endParaRPr lang="en-US" sz="1200" dirty="0">
              <a:sym typeface="+mn-lt"/>
            </a:endParaRPr>
          </a:p>
        </p:txBody>
      </p:sp>
      <p:sp>
        <p:nvSpPr>
          <p:cNvPr id="177" name="Text Placeholder 20">
            <a:extLst>
              <a:ext uri="{FF2B5EF4-FFF2-40B4-BE49-F238E27FC236}">
                <a16:creationId xmlns:a16="http://schemas.microsoft.com/office/drawing/2014/main" id="{B2EAD465-A3B7-4748-B152-3848986224A8}"/>
              </a:ext>
            </a:extLst>
          </p:cNvPr>
          <p:cNvSpPr>
            <a:spLocks noGrp="1"/>
          </p:cNvSpPr>
          <p:nvPr>
            <p:custDataLst>
              <p:tags r:id="rId62"/>
            </p:custDataLst>
          </p:nvPr>
        </p:nvSpPr>
        <p:spPr bwMode="gray">
          <a:xfrm>
            <a:off x="9112250" y="29829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75501F8A-9873-4ED5-BD1D-AF7FB8A1E89A}" type="datetime'''''''''+''''3''''''.''''''''''''''''''1''%'''''''''''">
              <a:rPr lang="en-US" altLang="en-US" sz="1200" smtClean="0"/>
              <a:pPr marL="0" indent="0">
                <a:lnSpc>
                  <a:spcPct val="100000"/>
                </a:lnSpc>
                <a:spcBef>
                  <a:spcPct val="0"/>
                </a:spcBef>
                <a:spcAft>
                  <a:spcPct val="0"/>
                </a:spcAft>
                <a:buNone/>
              </a:pPr>
              <a:t>+3.1%</a:t>
            </a:fld>
            <a:endParaRPr lang="en-US" sz="1200" dirty="0">
              <a:sym typeface="+mn-lt"/>
            </a:endParaRPr>
          </a:p>
        </p:txBody>
      </p:sp>
      <p:sp>
        <p:nvSpPr>
          <p:cNvPr id="172" name="Text Placeholder 20">
            <a:extLst>
              <a:ext uri="{FF2B5EF4-FFF2-40B4-BE49-F238E27FC236}">
                <a16:creationId xmlns:a16="http://schemas.microsoft.com/office/drawing/2014/main" id="{D820D117-4C00-4A69-840D-7A158198F976}"/>
              </a:ext>
            </a:extLst>
          </p:cNvPr>
          <p:cNvSpPr>
            <a:spLocks noGrp="1"/>
          </p:cNvSpPr>
          <p:nvPr>
            <p:custDataLst>
              <p:tags r:id="rId63"/>
            </p:custDataLst>
          </p:nvPr>
        </p:nvSpPr>
        <p:spPr bwMode="gray">
          <a:xfrm>
            <a:off x="9175750" y="36687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1B0E6052-F8AB-4137-8133-51BD17673F40}" type="datetime'''''''''+''''''''''''''''''3.''''''''''''9''''''''''''%'">
              <a:rPr lang="en-US" altLang="en-US" sz="1200" smtClean="0"/>
              <a:pPr marL="0" indent="0">
                <a:lnSpc>
                  <a:spcPct val="100000"/>
                </a:lnSpc>
                <a:spcBef>
                  <a:spcPct val="0"/>
                </a:spcBef>
                <a:spcAft>
                  <a:spcPct val="0"/>
                </a:spcAft>
                <a:buNone/>
              </a:pPr>
              <a:t>+3.9%</a:t>
            </a:fld>
            <a:endParaRPr lang="en-US" sz="1200" dirty="0">
              <a:sym typeface="+mn-lt"/>
            </a:endParaRPr>
          </a:p>
        </p:txBody>
      </p:sp>
      <p:sp>
        <p:nvSpPr>
          <p:cNvPr id="174" name="Text Placeholder 20">
            <a:extLst>
              <a:ext uri="{FF2B5EF4-FFF2-40B4-BE49-F238E27FC236}">
                <a16:creationId xmlns:a16="http://schemas.microsoft.com/office/drawing/2014/main" id="{5483400B-866F-4C87-8295-82BA31DEC799}"/>
              </a:ext>
            </a:extLst>
          </p:cNvPr>
          <p:cNvSpPr>
            <a:spLocks noGrp="1"/>
          </p:cNvSpPr>
          <p:nvPr>
            <p:custDataLst>
              <p:tags r:id="rId64"/>
            </p:custDataLst>
          </p:nvPr>
        </p:nvSpPr>
        <p:spPr bwMode="gray">
          <a:xfrm>
            <a:off x="9170988" y="33258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DA8E886-4FC8-40A2-9089-F2F73319EF46}" type="datetime'''''+''''''''''''''''''3''''.''''''''8''''''''%'''">
              <a:rPr lang="en-US" altLang="en-US" sz="1200" smtClean="0"/>
              <a:pPr marL="0" indent="0">
                <a:lnSpc>
                  <a:spcPct val="100000"/>
                </a:lnSpc>
                <a:spcBef>
                  <a:spcPct val="0"/>
                </a:spcBef>
                <a:spcAft>
                  <a:spcPct val="0"/>
                </a:spcAft>
                <a:buNone/>
              </a:pPr>
              <a:t>+3.8%</a:t>
            </a:fld>
            <a:endParaRPr lang="en-US" sz="1200" dirty="0">
              <a:sym typeface="+mn-lt"/>
            </a:endParaRPr>
          </a:p>
        </p:txBody>
      </p:sp>
      <p:sp>
        <p:nvSpPr>
          <p:cNvPr id="170" name="Text Placeholder 20">
            <a:extLst>
              <a:ext uri="{FF2B5EF4-FFF2-40B4-BE49-F238E27FC236}">
                <a16:creationId xmlns:a16="http://schemas.microsoft.com/office/drawing/2014/main" id="{3423700A-93D7-487A-A88A-90C03C85EA68}"/>
              </a:ext>
            </a:extLst>
          </p:cNvPr>
          <p:cNvSpPr>
            <a:spLocks noGrp="1"/>
          </p:cNvSpPr>
          <p:nvPr>
            <p:custDataLst>
              <p:tags r:id="rId65"/>
            </p:custDataLst>
          </p:nvPr>
        </p:nvSpPr>
        <p:spPr bwMode="gray">
          <a:xfrm>
            <a:off x="9393238" y="43561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15DDF62A-F61A-4A9D-AB52-09756D9A58FF}" type="datetime'''''''''''''''+''''6''''''''''.7''''''%'''''''''">
              <a:rPr lang="en-US" altLang="en-US" sz="1200" smtClean="0"/>
              <a:pPr marL="0" indent="0">
                <a:lnSpc>
                  <a:spcPct val="100000"/>
                </a:lnSpc>
                <a:spcBef>
                  <a:spcPct val="0"/>
                </a:spcBef>
                <a:spcAft>
                  <a:spcPct val="0"/>
                </a:spcAft>
                <a:buNone/>
              </a:pPr>
              <a:t>+6.7%</a:t>
            </a:fld>
            <a:endParaRPr lang="en-US" sz="1200" dirty="0">
              <a:sym typeface="+mn-lt"/>
            </a:endParaRPr>
          </a:p>
        </p:txBody>
      </p:sp>
      <p:sp>
        <p:nvSpPr>
          <p:cNvPr id="173" name="Text Placeholder 20">
            <a:extLst>
              <a:ext uri="{FF2B5EF4-FFF2-40B4-BE49-F238E27FC236}">
                <a16:creationId xmlns:a16="http://schemas.microsoft.com/office/drawing/2014/main" id="{5C05EE92-007E-44E3-85EF-4A26C979336F}"/>
              </a:ext>
            </a:extLst>
          </p:cNvPr>
          <p:cNvSpPr>
            <a:spLocks noGrp="1"/>
          </p:cNvSpPr>
          <p:nvPr>
            <p:custDataLst>
              <p:tags r:id="rId66"/>
            </p:custDataLst>
          </p:nvPr>
        </p:nvSpPr>
        <p:spPr bwMode="gray">
          <a:xfrm>
            <a:off x="9069388" y="50419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B8752BE5-6CB1-485B-AF94-E155CD1FA0C4}" type="datetime'''''''''''+''''''''''''''''''2''''.''''''''''''''5''%'">
              <a:rPr lang="en-US" altLang="en-US" sz="1200" smtClean="0"/>
              <a:pPr marL="0" indent="0">
                <a:lnSpc>
                  <a:spcPct val="100000"/>
                </a:lnSpc>
                <a:spcBef>
                  <a:spcPct val="0"/>
                </a:spcBef>
                <a:spcAft>
                  <a:spcPct val="0"/>
                </a:spcAft>
                <a:buNone/>
              </a:pPr>
              <a:t>+2.5%</a:t>
            </a:fld>
            <a:endParaRPr lang="en-US" sz="1200" dirty="0">
              <a:sym typeface="+mn-lt"/>
            </a:endParaRPr>
          </a:p>
        </p:txBody>
      </p:sp>
      <p:sp>
        <p:nvSpPr>
          <p:cNvPr id="180" name="Text Placeholder 20">
            <a:extLst>
              <a:ext uri="{FF2B5EF4-FFF2-40B4-BE49-F238E27FC236}">
                <a16:creationId xmlns:a16="http://schemas.microsoft.com/office/drawing/2014/main" id="{18D23449-7E28-4212-BEA3-6F9B57B889CF}"/>
              </a:ext>
            </a:extLst>
          </p:cNvPr>
          <p:cNvSpPr>
            <a:spLocks noGrp="1"/>
          </p:cNvSpPr>
          <p:nvPr>
            <p:custDataLst>
              <p:tags r:id="rId67"/>
            </p:custDataLst>
          </p:nvPr>
        </p:nvSpPr>
        <p:spPr bwMode="gray">
          <a:xfrm>
            <a:off x="9017000" y="53848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141C8B0-CED7-463A-A21D-2FF32031D809}" type="datetime'+''''''1''''''''''''''.''''''''''''''''''''''8%'''''">
              <a:rPr lang="en-US" altLang="en-US" sz="1200" smtClean="0"/>
              <a:pPr marL="0" indent="0">
                <a:lnSpc>
                  <a:spcPct val="100000"/>
                </a:lnSpc>
                <a:spcBef>
                  <a:spcPct val="0"/>
                </a:spcBef>
                <a:spcAft>
                  <a:spcPct val="0"/>
                </a:spcAft>
                <a:buNone/>
              </a:pPr>
              <a:t>+1.8%</a:t>
            </a:fld>
            <a:endParaRPr lang="en-US" sz="1200" dirty="0">
              <a:sym typeface="+mn-lt"/>
            </a:endParaRPr>
          </a:p>
        </p:txBody>
      </p:sp>
      <p:sp>
        <p:nvSpPr>
          <p:cNvPr id="176" name="Text Placeholder 20">
            <a:extLst>
              <a:ext uri="{FF2B5EF4-FFF2-40B4-BE49-F238E27FC236}">
                <a16:creationId xmlns:a16="http://schemas.microsoft.com/office/drawing/2014/main" id="{C2AB5677-448F-4656-9EED-FA328A1A6228}"/>
              </a:ext>
            </a:extLst>
          </p:cNvPr>
          <p:cNvSpPr>
            <a:spLocks noGrp="1"/>
          </p:cNvSpPr>
          <p:nvPr>
            <p:custDataLst>
              <p:tags r:id="rId68"/>
            </p:custDataLst>
          </p:nvPr>
        </p:nvSpPr>
        <p:spPr bwMode="gray">
          <a:xfrm>
            <a:off x="9128125" y="57277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8F1D955-DD5E-4AF1-80DD-F10DB31BB053}" type="datetime'''+''''''''''3''''.''''''''''''''''''3''''%'''''''''''''''''">
              <a:rPr lang="en-US" altLang="en-US" sz="1200" smtClean="0"/>
              <a:pPr marL="0" indent="0">
                <a:lnSpc>
                  <a:spcPct val="100000"/>
                </a:lnSpc>
                <a:spcBef>
                  <a:spcPct val="0"/>
                </a:spcBef>
                <a:spcAft>
                  <a:spcPct val="0"/>
                </a:spcAft>
                <a:buNone/>
              </a:pPr>
              <a:t>+3.3%</a:t>
            </a:fld>
            <a:endParaRPr lang="en-US" sz="1200" dirty="0">
              <a:sym typeface="+mn-lt"/>
            </a:endParaRPr>
          </a:p>
        </p:txBody>
      </p:sp>
      <p:cxnSp>
        <p:nvCxnSpPr>
          <p:cNvPr id="181" name="Straight Connector 180">
            <a:extLst>
              <a:ext uri="{FF2B5EF4-FFF2-40B4-BE49-F238E27FC236}">
                <a16:creationId xmlns:a16="http://schemas.microsoft.com/office/drawing/2014/main" id="{1BFC2EAF-792B-4936-B9DD-96FEE39F5B89}"/>
              </a:ext>
            </a:extLst>
          </p:cNvPr>
          <p:cNvCxnSpPr>
            <a:cxnSpLocks/>
          </p:cNvCxnSpPr>
          <p:nvPr/>
        </p:nvCxnSpPr>
        <p:spPr>
          <a:xfrm>
            <a:off x="458788" y="2910185"/>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F547ABA-DBBD-4E55-98FF-88E0B5AB107F}"/>
              </a:ext>
            </a:extLst>
          </p:cNvPr>
          <p:cNvCxnSpPr>
            <a:cxnSpLocks/>
          </p:cNvCxnSpPr>
          <p:nvPr/>
        </p:nvCxnSpPr>
        <p:spPr>
          <a:xfrm>
            <a:off x="458788" y="3257572"/>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3EF76B5-22F6-4A4D-B926-EC829E3DEB03}"/>
              </a:ext>
            </a:extLst>
          </p:cNvPr>
          <p:cNvCxnSpPr>
            <a:cxnSpLocks/>
          </p:cNvCxnSpPr>
          <p:nvPr/>
        </p:nvCxnSpPr>
        <p:spPr>
          <a:xfrm>
            <a:off x="458788" y="3604959"/>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45AC385-69D2-42C8-9875-CDEF560D5B78}"/>
              </a:ext>
            </a:extLst>
          </p:cNvPr>
          <p:cNvCxnSpPr>
            <a:cxnSpLocks/>
          </p:cNvCxnSpPr>
          <p:nvPr/>
        </p:nvCxnSpPr>
        <p:spPr>
          <a:xfrm>
            <a:off x="458788" y="4299733"/>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4957725-5292-4F6F-8892-BA9E4E5BE2FB}"/>
              </a:ext>
            </a:extLst>
          </p:cNvPr>
          <p:cNvCxnSpPr>
            <a:cxnSpLocks/>
          </p:cNvCxnSpPr>
          <p:nvPr/>
        </p:nvCxnSpPr>
        <p:spPr>
          <a:xfrm>
            <a:off x="458788" y="4647120"/>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78D43D9-605E-434B-AAE6-6DF39DF5E23A}"/>
              </a:ext>
            </a:extLst>
          </p:cNvPr>
          <p:cNvCxnSpPr>
            <a:cxnSpLocks/>
          </p:cNvCxnSpPr>
          <p:nvPr/>
        </p:nvCxnSpPr>
        <p:spPr>
          <a:xfrm>
            <a:off x="458788" y="5689284"/>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50B1B31C-6A9C-44AF-AA94-62F7D1427968}"/>
              </a:ext>
            </a:extLst>
          </p:cNvPr>
          <p:cNvCxnSpPr>
            <a:cxnSpLocks/>
          </p:cNvCxnSpPr>
          <p:nvPr/>
        </p:nvCxnSpPr>
        <p:spPr>
          <a:xfrm>
            <a:off x="458788" y="3952346"/>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id="{09C7CEE6-91AA-4DC4-B4A1-B2471E887E46}"/>
              </a:ext>
            </a:extLst>
          </p:cNvPr>
          <p:cNvGrpSpPr/>
          <p:nvPr/>
        </p:nvGrpSpPr>
        <p:grpSpPr>
          <a:xfrm>
            <a:off x="442177" y="6081312"/>
            <a:ext cx="867464" cy="215444"/>
            <a:chOff x="619411" y="6510073"/>
            <a:chExt cx="867464" cy="215444"/>
          </a:xfrm>
        </p:grpSpPr>
        <p:sp>
          <p:nvSpPr>
            <p:cNvPr id="203" name="TextBox 45">
              <a:extLst>
                <a:ext uri="{FF2B5EF4-FFF2-40B4-BE49-F238E27FC236}">
                  <a16:creationId xmlns:a16="http://schemas.microsoft.com/office/drawing/2014/main" id="{5F23FBFA-2C95-4783-82FD-6F69BDCAA8E3}"/>
                </a:ext>
              </a:extLst>
            </p:cNvPr>
            <p:cNvSpPr txBox="1"/>
            <p:nvPr/>
          </p:nvSpPr>
          <p:spPr>
            <a:xfrm>
              <a:off x="661779" y="6510073"/>
              <a:ext cx="82509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2"/>
                  </a:solidFill>
                </a:rPr>
                <a:t>Role models</a:t>
              </a:r>
            </a:p>
          </p:txBody>
        </p:sp>
        <p:sp>
          <p:nvSpPr>
            <p:cNvPr id="204" name="Oval 203">
              <a:extLst>
                <a:ext uri="{FF2B5EF4-FFF2-40B4-BE49-F238E27FC236}">
                  <a16:creationId xmlns:a16="http://schemas.microsoft.com/office/drawing/2014/main" id="{6D456167-E0CF-4DF4-8769-EE4CB60F790B}"/>
                </a:ext>
              </a:extLst>
            </p:cNvPr>
            <p:cNvSpPr/>
            <p:nvPr/>
          </p:nvSpPr>
          <p:spPr>
            <a:xfrm>
              <a:off x="619411" y="6545858"/>
              <a:ext cx="151024" cy="151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grpSp>
      <p:grpSp>
        <p:nvGrpSpPr>
          <p:cNvPr id="205" name="Group 204">
            <a:extLst>
              <a:ext uri="{FF2B5EF4-FFF2-40B4-BE49-F238E27FC236}">
                <a16:creationId xmlns:a16="http://schemas.microsoft.com/office/drawing/2014/main" id="{EA706565-D7A0-445F-BDE5-276CF582197A}"/>
              </a:ext>
            </a:extLst>
          </p:cNvPr>
          <p:cNvGrpSpPr/>
          <p:nvPr/>
        </p:nvGrpSpPr>
        <p:grpSpPr>
          <a:xfrm>
            <a:off x="1339904" y="6081312"/>
            <a:ext cx="620368" cy="219019"/>
            <a:chOff x="1929185" y="6518755"/>
            <a:chExt cx="620368" cy="219019"/>
          </a:xfrm>
        </p:grpSpPr>
        <p:sp>
          <p:nvSpPr>
            <p:cNvPr id="206" name="Oval 205">
              <a:extLst>
                <a:ext uri="{FF2B5EF4-FFF2-40B4-BE49-F238E27FC236}">
                  <a16:creationId xmlns:a16="http://schemas.microsoft.com/office/drawing/2014/main" id="{EC2514FE-51BC-4172-910B-36200C8E877C}"/>
                </a:ext>
              </a:extLst>
            </p:cNvPr>
            <p:cNvSpPr/>
            <p:nvPr/>
          </p:nvSpPr>
          <p:spPr>
            <a:xfrm>
              <a:off x="1929185" y="6545858"/>
              <a:ext cx="151024" cy="15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207" name="TextBox 51">
              <a:extLst>
                <a:ext uri="{FF2B5EF4-FFF2-40B4-BE49-F238E27FC236}">
                  <a16:creationId xmlns:a16="http://schemas.microsoft.com/office/drawing/2014/main" id="{020531B0-8276-4E75-ACFD-2E851548218E}"/>
                </a:ext>
              </a:extLst>
            </p:cNvPr>
            <p:cNvSpPr txBox="1"/>
            <p:nvPr/>
          </p:nvSpPr>
          <p:spPr>
            <a:xfrm>
              <a:off x="2046268" y="6518755"/>
              <a:ext cx="503285" cy="2190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1"/>
                  </a:solidFill>
                </a:rPr>
                <a:t>Peers</a:t>
              </a:r>
            </a:p>
          </p:txBody>
        </p:sp>
      </p:grpSp>
      <p:grpSp>
        <p:nvGrpSpPr>
          <p:cNvPr id="208" name="Group 207">
            <a:extLst>
              <a:ext uri="{FF2B5EF4-FFF2-40B4-BE49-F238E27FC236}">
                <a16:creationId xmlns:a16="http://schemas.microsoft.com/office/drawing/2014/main" id="{97BF739B-A133-4D80-B887-D2FBF294B2D2}"/>
              </a:ext>
            </a:extLst>
          </p:cNvPr>
          <p:cNvGrpSpPr/>
          <p:nvPr/>
        </p:nvGrpSpPr>
        <p:grpSpPr>
          <a:xfrm>
            <a:off x="1981441" y="6083301"/>
            <a:ext cx="707544" cy="215444"/>
            <a:chOff x="3225843" y="6522330"/>
            <a:chExt cx="707544" cy="215444"/>
          </a:xfrm>
        </p:grpSpPr>
        <p:sp>
          <p:nvSpPr>
            <p:cNvPr id="209" name="Oval 208">
              <a:extLst>
                <a:ext uri="{FF2B5EF4-FFF2-40B4-BE49-F238E27FC236}">
                  <a16:creationId xmlns:a16="http://schemas.microsoft.com/office/drawing/2014/main" id="{09B5BFF5-6F1E-4A01-A938-B5E318F2EF8B}"/>
                </a:ext>
              </a:extLst>
            </p:cNvPr>
            <p:cNvSpPr/>
            <p:nvPr/>
          </p:nvSpPr>
          <p:spPr>
            <a:xfrm>
              <a:off x="3225843" y="6545858"/>
              <a:ext cx="151024" cy="151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210" name="TextBox 52">
              <a:extLst>
                <a:ext uri="{FF2B5EF4-FFF2-40B4-BE49-F238E27FC236}">
                  <a16:creationId xmlns:a16="http://schemas.microsoft.com/office/drawing/2014/main" id="{81FE93B4-6737-435E-B0D4-803B786B6215}"/>
                </a:ext>
              </a:extLst>
            </p:cNvPr>
            <p:cNvSpPr txBox="1"/>
            <p:nvPr/>
          </p:nvSpPr>
          <p:spPr>
            <a:xfrm>
              <a:off x="3289367" y="6522330"/>
              <a:ext cx="64402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4"/>
                  </a:solidFill>
                </a:rPr>
                <a:t>Slovakia</a:t>
              </a:r>
            </a:p>
          </p:txBody>
        </p:sp>
      </p:grpSp>
      <p:sp>
        <p:nvSpPr>
          <p:cNvPr id="225" name="Rektangel 76">
            <a:extLst>
              <a:ext uri="{FF2B5EF4-FFF2-40B4-BE49-F238E27FC236}">
                <a16:creationId xmlns:a16="http://schemas.microsoft.com/office/drawing/2014/main" id="{C18F302E-2676-4173-AF4A-CC22B9DCA6AB}"/>
              </a:ext>
            </a:extLst>
          </p:cNvPr>
          <p:cNvSpPr>
            <a:spLocks noChangeArrowheads="1"/>
          </p:cNvSpPr>
          <p:nvPr/>
        </p:nvSpPr>
        <p:spPr bwMode="auto">
          <a:xfrm>
            <a:off x="5977571" y="1659797"/>
            <a:ext cx="2947353" cy="503590"/>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Volume</a:t>
            </a:r>
            <a:br>
              <a:rPr lang="en-US" sz="1400" b="1" noProof="1">
                <a:solidFill>
                  <a:schemeClr val="accent1"/>
                </a:solidFill>
                <a:cs typeface="Arial" charset="0"/>
              </a:rPr>
            </a:br>
            <a:r>
              <a:rPr lang="en-US" sz="1400" noProof="1">
                <a:solidFill>
                  <a:schemeClr val="accent1"/>
                </a:solidFill>
                <a:cs typeface="Arial" charset="0"/>
              </a:rPr>
              <a:t>[SU m]</a:t>
            </a:r>
          </a:p>
        </p:txBody>
      </p:sp>
      <p:cxnSp>
        <p:nvCxnSpPr>
          <p:cNvPr id="226" name="Straight Connector 225">
            <a:extLst>
              <a:ext uri="{FF2B5EF4-FFF2-40B4-BE49-F238E27FC236}">
                <a16:creationId xmlns:a16="http://schemas.microsoft.com/office/drawing/2014/main" id="{E4E85B80-24CA-4986-9102-D0928E1C4973}"/>
              </a:ext>
            </a:extLst>
          </p:cNvPr>
          <p:cNvCxnSpPr>
            <a:cxnSpLocks/>
          </p:cNvCxnSpPr>
          <p:nvPr/>
        </p:nvCxnSpPr>
        <p:spPr>
          <a:xfrm>
            <a:off x="5977571" y="1648910"/>
            <a:ext cx="385701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49B6725-27D9-4B22-8292-DAC348321994}"/>
              </a:ext>
            </a:extLst>
          </p:cNvPr>
          <p:cNvCxnSpPr>
            <a:cxnSpLocks/>
          </p:cNvCxnSpPr>
          <p:nvPr/>
        </p:nvCxnSpPr>
        <p:spPr>
          <a:xfrm>
            <a:off x="9950411" y="1766274"/>
            <a:ext cx="0" cy="4105608"/>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4" name="Rektangel 76">
            <a:extLst>
              <a:ext uri="{FF2B5EF4-FFF2-40B4-BE49-F238E27FC236}">
                <a16:creationId xmlns:a16="http://schemas.microsoft.com/office/drawing/2014/main" id="{EC435398-EC48-4F68-9A83-AEA4CDAE4099}"/>
              </a:ext>
            </a:extLst>
          </p:cNvPr>
          <p:cNvSpPr>
            <a:spLocks noChangeArrowheads="1"/>
          </p:cNvSpPr>
          <p:nvPr/>
        </p:nvSpPr>
        <p:spPr bwMode="auto">
          <a:xfrm>
            <a:off x="10083415" y="2073102"/>
            <a:ext cx="1641860" cy="4119965"/>
          </a:xfrm>
          <a:prstGeom prst="rect">
            <a:avLst/>
          </a:prstGeom>
          <a:noFill/>
          <a:ln w="9525">
            <a:noFill/>
            <a:miter lim="800000"/>
            <a:headEnd/>
            <a:tailEnd/>
          </a:ln>
        </p:spPr>
        <p:txBody>
          <a:bodyPr wrap="square" lIns="0" tIns="72000" rIns="0" bIns="0">
            <a:spAutoFit/>
          </a:bodyPr>
          <a:lstStyle/>
          <a:p>
            <a:pPr marL="173736" indent="-173736">
              <a:spcBef>
                <a:spcPts val="400"/>
              </a:spcBef>
              <a:buFont typeface="Arial" charset="0"/>
              <a:buChar char="•"/>
            </a:pPr>
            <a:r>
              <a:rPr lang="en-US" sz="1150" b="1" dirty="0"/>
              <a:t>Growth in value </a:t>
            </a:r>
            <a:r>
              <a:rPr lang="en-US" sz="1150" dirty="0"/>
              <a:t>in Slovakia negligible compared with </a:t>
            </a:r>
            <a:r>
              <a:rPr lang="en-US" sz="1150" b="1" dirty="0"/>
              <a:t>other benchmark countries – </a:t>
            </a:r>
            <a:r>
              <a:rPr lang="en-US" sz="1150" dirty="0"/>
              <a:t>peers growing with </a:t>
            </a:r>
            <a:br>
              <a:rPr lang="en-US" sz="1150" dirty="0"/>
            </a:br>
            <a:r>
              <a:rPr lang="en-US" sz="1150" b="1" dirty="0"/>
              <a:t>CAGR ~3-17%</a:t>
            </a:r>
          </a:p>
          <a:p>
            <a:pPr marL="173736" indent="-173736">
              <a:spcBef>
                <a:spcPts val="400"/>
              </a:spcBef>
              <a:buFont typeface="Arial" charset="0"/>
              <a:buChar char="•"/>
            </a:pPr>
            <a:r>
              <a:rPr lang="en-US" sz="1150" dirty="0"/>
              <a:t>Volume </a:t>
            </a:r>
            <a:r>
              <a:rPr lang="en-US" sz="1150" b="1" dirty="0"/>
              <a:t>increase in SK lays </a:t>
            </a:r>
            <a:r>
              <a:rPr lang="en-US" sz="1150" dirty="0"/>
              <a:t>also</a:t>
            </a:r>
            <a:r>
              <a:rPr lang="en-US" sz="1150" b="1" dirty="0"/>
              <a:t> in </a:t>
            </a:r>
            <a:r>
              <a:rPr lang="en-US" sz="1150" dirty="0"/>
              <a:t>the</a:t>
            </a:r>
            <a:r>
              <a:rPr lang="en-US" sz="1150" b="1" dirty="0"/>
              <a:t> lowest quartile – lowest among the peers </a:t>
            </a:r>
            <a:r>
              <a:rPr lang="en-US" sz="1150" dirty="0"/>
              <a:t>(CZ, HU, PL)</a:t>
            </a:r>
          </a:p>
          <a:p>
            <a:pPr marL="173736" indent="-173736">
              <a:spcBef>
                <a:spcPts val="400"/>
              </a:spcBef>
              <a:buFont typeface="Arial" charset="0"/>
              <a:buChar char="•"/>
            </a:pPr>
            <a:r>
              <a:rPr lang="en-US" sz="1150" dirty="0"/>
              <a:t>Value dynamics in Slovakia, suggests </a:t>
            </a:r>
            <a:r>
              <a:rPr lang="en-US" sz="1150" b="1" dirty="0"/>
              <a:t>limited access to newer, more innovative treatments </a:t>
            </a:r>
            <a:r>
              <a:rPr lang="en-US" sz="1150" dirty="0"/>
              <a:t>that are usually priced higher than the market average</a:t>
            </a:r>
          </a:p>
          <a:p>
            <a:pPr marL="173736" indent="-173736">
              <a:spcBef>
                <a:spcPts val="400"/>
              </a:spcBef>
              <a:buFont typeface="Arial" charset="0"/>
              <a:buChar char="•"/>
            </a:pPr>
            <a:endParaRPr lang="en-US" sz="1150" dirty="0"/>
          </a:p>
        </p:txBody>
      </p:sp>
      <p:cxnSp>
        <p:nvCxnSpPr>
          <p:cNvPr id="235" name="Straight Connector 234">
            <a:extLst>
              <a:ext uri="{FF2B5EF4-FFF2-40B4-BE49-F238E27FC236}">
                <a16:creationId xmlns:a16="http://schemas.microsoft.com/office/drawing/2014/main" id="{1F61C269-BBA2-480F-8BFF-06F178CB5085}"/>
              </a:ext>
            </a:extLst>
          </p:cNvPr>
          <p:cNvCxnSpPr>
            <a:cxnSpLocks/>
          </p:cNvCxnSpPr>
          <p:nvPr/>
        </p:nvCxnSpPr>
        <p:spPr>
          <a:xfrm>
            <a:off x="10031413" y="1648910"/>
            <a:ext cx="169183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6" name="Rektangel 76">
            <a:extLst>
              <a:ext uri="{FF2B5EF4-FFF2-40B4-BE49-F238E27FC236}">
                <a16:creationId xmlns:a16="http://schemas.microsoft.com/office/drawing/2014/main" id="{041FD167-99D1-4758-B4B7-4F3C5A7C10EC}"/>
              </a:ext>
            </a:extLst>
          </p:cNvPr>
          <p:cNvSpPr>
            <a:spLocks noChangeArrowheads="1"/>
          </p:cNvSpPr>
          <p:nvPr/>
        </p:nvSpPr>
        <p:spPr bwMode="auto">
          <a:xfrm>
            <a:off x="10085515" y="1659797"/>
            <a:ext cx="1637731" cy="288147"/>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Commentary</a:t>
            </a:r>
          </a:p>
        </p:txBody>
      </p:sp>
      <p:sp>
        <p:nvSpPr>
          <p:cNvPr id="238" name="Isosceles Triangle 237">
            <a:extLst>
              <a:ext uri="{FF2B5EF4-FFF2-40B4-BE49-F238E27FC236}">
                <a16:creationId xmlns:a16="http://schemas.microsoft.com/office/drawing/2014/main" id="{72C3F4AA-F134-4461-AE69-CA813A011AFD}"/>
              </a:ext>
            </a:extLst>
          </p:cNvPr>
          <p:cNvSpPr/>
          <p:nvPr/>
        </p:nvSpPr>
        <p:spPr>
          <a:xfrm rot="5400000">
            <a:off x="9723196" y="3677720"/>
            <a:ext cx="575584" cy="274248"/>
          </a:xfrm>
          <a:prstGeom prst="triangle">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grpSp>
        <p:nvGrpSpPr>
          <p:cNvPr id="125" name="Group 124">
            <a:extLst>
              <a:ext uri="{FF2B5EF4-FFF2-40B4-BE49-F238E27FC236}">
                <a16:creationId xmlns:a16="http://schemas.microsoft.com/office/drawing/2014/main" id="{B83CCBBA-1B15-417B-8B78-08CAE3662330}"/>
              </a:ext>
            </a:extLst>
          </p:cNvPr>
          <p:cNvGrpSpPr/>
          <p:nvPr/>
        </p:nvGrpSpPr>
        <p:grpSpPr>
          <a:xfrm>
            <a:off x="2673850" y="6081312"/>
            <a:ext cx="707544" cy="215444"/>
            <a:chOff x="3225843" y="6522330"/>
            <a:chExt cx="707544" cy="215444"/>
          </a:xfrm>
        </p:grpSpPr>
        <p:sp>
          <p:nvSpPr>
            <p:cNvPr id="126" name="Oval 125">
              <a:extLst>
                <a:ext uri="{FF2B5EF4-FFF2-40B4-BE49-F238E27FC236}">
                  <a16:creationId xmlns:a16="http://schemas.microsoft.com/office/drawing/2014/main" id="{1DF2239D-E501-4137-891E-635FE11DAFBE}"/>
                </a:ext>
              </a:extLst>
            </p:cNvPr>
            <p:cNvSpPr/>
            <p:nvPr/>
          </p:nvSpPr>
          <p:spPr>
            <a:xfrm>
              <a:off x="3225843" y="6545858"/>
              <a:ext cx="151024" cy="151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127" name="TextBox 52">
              <a:extLst>
                <a:ext uri="{FF2B5EF4-FFF2-40B4-BE49-F238E27FC236}">
                  <a16:creationId xmlns:a16="http://schemas.microsoft.com/office/drawing/2014/main" id="{12792797-2696-44FE-936B-95CFEB89E185}"/>
                </a:ext>
              </a:extLst>
            </p:cNvPr>
            <p:cNvSpPr txBox="1"/>
            <p:nvPr/>
          </p:nvSpPr>
          <p:spPr>
            <a:xfrm>
              <a:off x="3289367" y="6522330"/>
              <a:ext cx="64402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tx2"/>
                  </a:solidFill>
                </a:rPr>
                <a:t>EU28</a:t>
              </a:r>
            </a:p>
          </p:txBody>
        </p:sp>
      </p:grpSp>
      <p:sp>
        <p:nvSpPr>
          <p:cNvPr id="155" name="Rektangel 76">
            <a:extLst>
              <a:ext uri="{FF2B5EF4-FFF2-40B4-BE49-F238E27FC236}">
                <a16:creationId xmlns:a16="http://schemas.microsoft.com/office/drawing/2014/main" id="{F373C9AC-FC80-4853-97B0-9A652488983E}"/>
              </a:ext>
            </a:extLst>
          </p:cNvPr>
          <p:cNvSpPr>
            <a:spLocks noChangeArrowheads="1"/>
          </p:cNvSpPr>
          <p:nvPr/>
        </p:nvSpPr>
        <p:spPr bwMode="auto">
          <a:xfrm>
            <a:off x="8851899" y="1659797"/>
            <a:ext cx="949958" cy="554886"/>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3y CAGR </a:t>
            </a:r>
          </a:p>
          <a:p>
            <a:pPr>
              <a:spcBef>
                <a:spcPts val="400"/>
              </a:spcBef>
            </a:pPr>
            <a:r>
              <a:rPr lang="en-US" sz="1400" noProof="1">
                <a:solidFill>
                  <a:schemeClr val="accent1"/>
                </a:solidFill>
                <a:cs typeface="Arial" charset="0"/>
              </a:rPr>
              <a:t>[%]</a:t>
            </a:r>
          </a:p>
        </p:txBody>
      </p:sp>
      <p:sp>
        <p:nvSpPr>
          <p:cNvPr id="179" name="Rektangel 76">
            <a:extLst>
              <a:ext uri="{FF2B5EF4-FFF2-40B4-BE49-F238E27FC236}">
                <a16:creationId xmlns:a16="http://schemas.microsoft.com/office/drawing/2014/main" id="{C733776C-E4C5-43E5-A9DC-44B2D3101800}"/>
              </a:ext>
            </a:extLst>
          </p:cNvPr>
          <p:cNvSpPr>
            <a:spLocks noChangeArrowheads="1"/>
          </p:cNvSpPr>
          <p:nvPr/>
        </p:nvSpPr>
        <p:spPr bwMode="auto">
          <a:xfrm>
            <a:off x="3076575" y="1659797"/>
            <a:ext cx="1235036" cy="503590"/>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Hospital share</a:t>
            </a:r>
            <a:br>
              <a:rPr lang="en-US" sz="1400" b="1" noProof="1">
                <a:solidFill>
                  <a:schemeClr val="accent1"/>
                </a:solidFill>
                <a:cs typeface="Arial" charset="0"/>
              </a:rPr>
            </a:br>
            <a:r>
              <a:rPr lang="en-US" sz="1400" noProof="1">
                <a:solidFill>
                  <a:schemeClr val="accent1"/>
                </a:solidFill>
                <a:cs typeface="Arial" charset="0"/>
              </a:rPr>
              <a:t>[%]</a:t>
            </a:r>
          </a:p>
        </p:txBody>
      </p:sp>
      <p:sp>
        <p:nvSpPr>
          <p:cNvPr id="186" name="Rektangel 76">
            <a:extLst>
              <a:ext uri="{FF2B5EF4-FFF2-40B4-BE49-F238E27FC236}">
                <a16:creationId xmlns:a16="http://schemas.microsoft.com/office/drawing/2014/main" id="{C06A005C-F483-44E1-84C4-20F979CEF5D0}"/>
              </a:ext>
            </a:extLst>
          </p:cNvPr>
          <p:cNvSpPr>
            <a:spLocks noChangeArrowheads="1"/>
          </p:cNvSpPr>
          <p:nvPr/>
        </p:nvSpPr>
        <p:spPr bwMode="auto">
          <a:xfrm>
            <a:off x="7418323" y="1659797"/>
            <a:ext cx="1235036" cy="503590"/>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Hospital share</a:t>
            </a:r>
            <a:br>
              <a:rPr lang="en-US" sz="1400" b="1" noProof="1">
                <a:solidFill>
                  <a:schemeClr val="accent1"/>
                </a:solidFill>
                <a:cs typeface="Arial" charset="0"/>
              </a:rPr>
            </a:br>
            <a:r>
              <a:rPr lang="en-US" sz="1400" noProof="1">
                <a:solidFill>
                  <a:schemeClr val="accent1"/>
                </a:solidFill>
                <a:cs typeface="Arial" charset="0"/>
              </a:rPr>
              <a:t>[%]</a:t>
            </a:r>
          </a:p>
        </p:txBody>
      </p:sp>
      <p:sp>
        <p:nvSpPr>
          <p:cNvPr id="191" name="Rectangle: Rounded Corners 190">
            <a:extLst>
              <a:ext uri="{FF2B5EF4-FFF2-40B4-BE49-F238E27FC236}">
                <a16:creationId xmlns:a16="http://schemas.microsoft.com/office/drawing/2014/main" id="{EDF03ECF-7202-4073-9501-1713AD171AE0}"/>
              </a:ext>
            </a:extLst>
          </p:cNvPr>
          <p:cNvSpPr/>
          <p:nvPr/>
        </p:nvSpPr>
        <p:spPr>
          <a:xfrm>
            <a:off x="3211513" y="2253069"/>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32.0%</a:t>
            </a:r>
          </a:p>
        </p:txBody>
      </p:sp>
      <p:sp>
        <p:nvSpPr>
          <p:cNvPr id="192" name="Rectangle: Rounded Corners 191">
            <a:extLst>
              <a:ext uri="{FF2B5EF4-FFF2-40B4-BE49-F238E27FC236}">
                <a16:creationId xmlns:a16="http://schemas.microsoft.com/office/drawing/2014/main" id="{6A281446-8555-4DE9-BF0E-D39501556A66}"/>
              </a:ext>
            </a:extLst>
          </p:cNvPr>
          <p:cNvSpPr/>
          <p:nvPr/>
        </p:nvSpPr>
        <p:spPr>
          <a:xfrm>
            <a:off x="3211513" y="2601481"/>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60.5%</a:t>
            </a:r>
          </a:p>
        </p:txBody>
      </p:sp>
      <p:sp>
        <p:nvSpPr>
          <p:cNvPr id="193" name="Rectangle: Rounded Corners 192">
            <a:extLst>
              <a:ext uri="{FF2B5EF4-FFF2-40B4-BE49-F238E27FC236}">
                <a16:creationId xmlns:a16="http://schemas.microsoft.com/office/drawing/2014/main" id="{E65332AF-5A93-4909-A85F-ED139EDD0248}"/>
              </a:ext>
            </a:extLst>
          </p:cNvPr>
          <p:cNvSpPr/>
          <p:nvPr/>
        </p:nvSpPr>
        <p:spPr>
          <a:xfrm>
            <a:off x="3211513" y="2949893"/>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51.9%</a:t>
            </a:r>
          </a:p>
        </p:txBody>
      </p:sp>
      <p:sp>
        <p:nvSpPr>
          <p:cNvPr id="194" name="Rectangle: Rounded Corners 193">
            <a:extLst>
              <a:ext uri="{FF2B5EF4-FFF2-40B4-BE49-F238E27FC236}">
                <a16:creationId xmlns:a16="http://schemas.microsoft.com/office/drawing/2014/main" id="{1333AB64-852D-409C-A5AF-A14E3762DBF4}"/>
              </a:ext>
            </a:extLst>
          </p:cNvPr>
          <p:cNvSpPr/>
          <p:nvPr/>
        </p:nvSpPr>
        <p:spPr>
          <a:xfrm>
            <a:off x="3211513" y="3298305"/>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83.6%</a:t>
            </a:r>
          </a:p>
        </p:txBody>
      </p:sp>
      <p:sp>
        <p:nvSpPr>
          <p:cNvPr id="195" name="Rectangle: Rounded Corners 194">
            <a:extLst>
              <a:ext uri="{FF2B5EF4-FFF2-40B4-BE49-F238E27FC236}">
                <a16:creationId xmlns:a16="http://schemas.microsoft.com/office/drawing/2014/main" id="{6C1F4E39-A2A0-4F7B-9093-ED34E21614A5}"/>
              </a:ext>
            </a:extLst>
          </p:cNvPr>
          <p:cNvSpPr/>
          <p:nvPr/>
        </p:nvSpPr>
        <p:spPr>
          <a:xfrm>
            <a:off x="3211513" y="3646717"/>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58.8%</a:t>
            </a:r>
          </a:p>
        </p:txBody>
      </p:sp>
      <p:sp>
        <p:nvSpPr>
          <p:cNvPr id="196" name="Rectangle: Rounded Corners 195">
            <a:extLst>
              <a:ext uri="{FF2B5EF4-FFF2-40B4-BE49-F238E27FC236}">
                <a16:creationId xmlns:a16="http://schemas.microsoft.com/office/drawing/2014/main" id="{DE77839D-44FD-4B55-B88E-EAE9A3C4D5B0}"/>
              </a:ext>
            </a:extLst>
          </p:cNvPr>
          <p:cNvSpPr/>
          <p:nvPr/>
        </p:nvSpPr>
        <p:spPr>
          <a:xfrm>
            <a:off x="3211513" y="3995129"/>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37.8%</a:t>
            </a:r>
          </a:p>
        </p:txBody>
      </p:sp>
      <p:sp>
        <p:nvSpPr>
          <p:cNvPr id="197" name="Rectangle: Rounded Corners 196">
            <a:extLst>
              <a:ext uri="{FF2B5EF4-FFF2-40B4-BE49-F238E27FC236}">
                <a16:creationId xmlns:a16="http://schemas.microsoft.com/office/drawing/2014/main" id="{A0A36046-0D78-47C1-B8B1-9A660FC08CD1}"/>
              </a:ext>
            </a:extLst>
          </p:cNvPr>
          <p:cNvSpPr/>
          <p:nvPr/>
        </p:nvSpPr>
        <p:spPr>
          <a:xfrm>
            <a:off x="3211513" y="4343541"/>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88.7%</a:t>
            </a:r>
          </a:p>
        </p:txBody>
      </p:sp>
      <p:sp>
        <p:nvSpPr>
          <p:cNvPr id="198" name="Rectangle: Rounded Corners 197">
            <a:extLst>
              <a:ext uri="{FF2B5EF4-FFF2-40B4-BE49-F238E27FC236}">
                <a16:creationId xmlns:a16="http://schemas.microsoft.com/office/drawing/2014/main" id="{CCA066E2-F8E0-4DBA-9042-84077865D2EC}"/>
              </a:ext>
            </a:extLst>
          </p:cNvPr>
          <p:cNvSpPr/>
          <p:nvPr/>
        </p:nvSpPr>
        <p:spPr>
          <a:xfrm>
            <a:off x="3211513" y="4691953"/>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91.0%</a:t>
            </a:r>
          </a:p>
        </p:txBody>
      </p:sp>
      <p:sp>
        <p:nvSpPr>
          <p:cNvPr id="199" name="Rectangle: Rounded Corners 198">
            <a:extLst>
              <a:ext uri="{FF2B5EF4-FFF2-40B4-BE49-F238E27FC236}">
                <a16:creationId xmlns:a16="http://schemas.microsoft.com/office/drawing/2014/main" id="{FA9BD77A-7E64-4363-B025-706D90C36D7A}"/>
              </a:ext>
            </a:extLst>
          </p:cNvPr>
          <p:cNvSpPr/>
          <p:nvPr/>
        </p:nvSpPr>
        <p:spPr>
          <a:xfrm>
            <a:off x="3211513" y="5040365"/>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53.8%</a:t>
            </a:r>
          </a:p>
        </p:txBody>
      </p:sp>
      <p:sp>
        <p:nvSpPr>
          <p:cNvPr id="200" name="Rectangle: Rounded Corners 199">
            <a:extLst>
              <a:ext uri="{FF2B5EF4-FFF2-40B4-BE49-F238E27FC236}">
                <a16:creationId xmlns:a16="http://schemas.microsoft.com/office/drawing/2014/main" id="{2521C117-3302-4A79-847C-BCB1AA9F0FEA}"/>
              </a:ext>
            </a:extLst>
          </p:cNvPr>
          <p:cNvSpPr/>
          <p:nvPr/>
        </p:nvSpPr>
        <p:spPr>
          <a:xfrm>
            <a:off x="3211513" y="5388777"/>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19.1%</a:t>
            </a:r>
          </a:p>
        </p:txBody>
      </p:sp>
      <p:sp>
        <p:nvSpPr>
          <p:cNvPr id="201" name="Rectangle: Rounded Corners 200">
            <a:extLst>
              <a:ext uri="{FF2B5EF4-FFF2-40B4-BE49-F238E27FC236}">
                <a16:creationId xmlns:a16="http://schemas.microsoft.com/office/drawing/2014/main" id="{E738E94B-0303-4A9B-8C05-0936283BF9EF}"/>
              </a:ext>
            </a:extLst>
          </p:cNvPr>
          <p:cNvSpPr/>
          <p:nvPr/>
        </p:nvSpPr>
        <p:spPr>
          <a:xfrm>
            <a:off x="3211513" y="5737188"/>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0.0%</a:t>
            </a:r>
          </a:p>
        </p:txBody>
      </p:sp>
      <p:sp>
        <p:nvSpPr>
          <p:cNvPr id="211" name="Rectangle: Rounded Corners 210">
            <a:extLst>
              <a:ext uri="{FF2B5EF4-FFF2-40B4-BE49-F238E27FC236}">
                <a16:creationId xmlns:a16="http://schemas.microsoft.com/office/drawing/2014/main" id="{BB139F67-B384-46DC-9998-4B45D7EE24C5}"/>
              </a:ext>
            </a:extLst>
          </p:cNvPr>
          <p:cNvSpPr/>
          <p:nvPr/>
        </p:nvSpPr>
        <p:spPr>
          <a:xfrm>
            <a:off x="7507321" y="2253069"/>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4.4%</a:t>
            </a:r>
          </a:p>
        </p:txBody>
      </p:sp>
      <p:sp>
        <p:nvSpPr>
          <p:cNvPr id="212" name="Rectangle: Rounded Corners 211">
            <a:extLst>
              <a:ext uri="{FF2B5EF4-FFF2-40B4-BE49-F238E27FC236}">
                <a16:creationId xmlns:a16="http://schemas.microsoft.com/office/drawing/2014/main" id="{D36331C2-1D0E-4ACC-BC75-C19F05AE2D22}"/>
              </a:ext>
            </a:extLst>
          </p:cNvPr>
          <p:cNvSpPr/>
          <p:nvPr/>
        </p:nvSpPr>
        <p:spPr>
          <a:xfrm>
            <a:off x="7507321" y="2601481"/>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5.9%</a:t>
            </a:r>
          </a:p>
        </p:txBody>
      </p:sp>
      <p:sp>
        <p:nvSpPr>
          <p:cNvPr id="213" name="Rectangle: Rounded Corners 212">
            <a:extLst>
              <a:ext uri="{FF2B5EF4-FFF2-40B4-BE49-F238E27FC236}">
                <a16:creationId xmlns:a16="http://schemas.microsoft.com/office/drawing/2014/main" id="{3B71F4F8-DE83-4EA2-8EBF-19E793F569E2}"/>
              </a:ext>
            </a:extLst>
          </p:cNvPr>
          <p:cNvSpPr/>
          <p:nvPr/>
        </p:nvSpPr>
        <p:spPr>
          <a:xfrm>
            <a:off x="7507321" y="2949893"/>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4.64%</a:t>
            </a:r>
          </a:p>
        </p:txBody>
      </p:sp>
      <p:sp>
        <p:nvSpPr>
          <p:cNvPr id="214" name="Rectangle: Rounded Corners 213">
            <a:extLst>
              <a:ext uri="{FF2B5EF4-FFF2-40B4-BE49-F238E27FC236}">
                <a16:creationId xmlns:a16="http://schemas.microsoft.com/office/drawing/2014/main" id="{0B8A7AD2-E266-4630-A4A8-A24123672783}"/>
              </a:ext>
            </a:extLst>
          </p:cNvPr>
          <p:cNvSpPr/>
          <p:nvPr/>
        </p:nvSpPr>
        <p:spPr>
          <a:xfrm>
            <a:off x="7507321" y="3298305"/>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10.3%</a:t>
            </a:r>
          </a:p>
        </p:txBody>
      </p:sp>
      <p:sp>
        <p:nvSpPr>
          <p:cNvPr id="215" name="Rectangle: Rounded Corners 214">
            <a:extLst>
              <a:ext uri="{FF2B5EF4-FFF2-40B4-BE49-F238E27FC236}">
                <a16:creationId xmlns:a16="http://schemas.microsoft.com/office/drawing/2014/main" id="{76141E50-3081-414D-9390-E779EDE1E455}"/>
              </a:ext>
            </a:extLst>
          </p:cNvPr>
          <p:cNvSpPr/>
          <p:nvPr/>
        </p:nvSpPr>
        <p:spPr>
          <a:xfrm>
            <a:off x="7507321" y="3646717"/>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8.3%</a:t>
            </a:r>
          </a:p>
        </p:txBody>
      </p:sp>
      <p:sp>
        <p:nvSpPr>
          <p:cNvPr id="216" name="Rectangle: Rounded Corners 215">
            <a:extLst>
              <a:ext uri="{FF2B5EF4-FFF2-40B4-BE49-F238E27FC236}">
                <a16:creationId xmlns:a16="http://schemas.microsoft.com/office/drawing/2014/main" id="{BC579FEF-3BF0-48CE-A8DC-AD388572E369}"/>
              </a:ext>
            </a:extLst>
          </p:cNvPr>
          <p:cNvSpPr/>
          <p:nvPr/>
        </p:nvSpPr>
        <p:spPr>
          <a:xfrm>
            <a:off x="7507321" y="3995129"/>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3.5%</a:t>
            </a:r>
          </a:p>
        </p:txBody>
      </p:sp>
      <p:sp>
        <p:nvSpPr>
          <p:cNvPr id="217" name="Rectangle: Rounded Corners 216">
            <a:extLst>
              <a:ext uri="{FF2B5EF4-FFF2-40B4-BE49-F238E27FC236}">
                <a16:creationId xmlns:a16="http://schemas.microsoft.com/office/drawing/2014/main" id="{900C46A5-5F4E-40A4-8336-BAF648AF2CB6}"/>
              </a:ext>
            </a:extLst>
          </p:cNvPr>
          <p:cNvSpPr/>
          <p:nvPr/>
        </p:nvSpPr>
        <p:spPr>
          <a:xfrm>
            <a:off x="7507321" y="4343541"/>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21.7%</a:t>
            </a:r>
          </a:p>
        </p:txBody>
      </p:sp>
      <p:sp>
        <p:nvSpPr>
          <p:cNvPr id="218" name="Rectangle: Rounded Corners 217">
            <a:extLst>
              <a:ext uri="{FF2B5EF4-FFF2-40B4-BE49-F238E27FC236}">
                <a16:creationId xmlns:a16="http://schemas.microsoft.com/office/drawing/2014/main" id="{7354AA54-CEA0-4E6F-AD40-8DDAF88D2627}"/>
              </a:ext>
            </a:extLst>
          </p:cNvPr>
          <p:cNvSpPr/>
          <p:nvPr/>
        </p:nvSpPr>
        <p:spPr>
          <a:xfrm>
            <a:off x="7507321" y="4691953"/>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69.2%</a:t>
            </a:r>
          </a:p>
        </p:txBody>
      </p:sp>
      <p:sp>
        <p:nvSpPr>
          <p:cNvPr id="219" name="Rectangle: Rounded Corners 218">
            <a:extLst>
              <a:ext uri="{FF2B5EF4-FFF2-40B4-BE49-F238E27FC236}">
                <a16:creationId xmlns:a16="http://schemas.microsoft.com/office/drawing/2014/main" id="{A9DBAC3E-24E0-4DB9-A755-DF601CAE897A}"/>
              </a:ext>
            </a:extLst>
          </p:cNvPr>
          <p:cNvSpPr/>
          <p:nvPr/>
        </p:nvSpPr>
        <p:spPr>
          <a:xfrm>
            <a:off x="7507321" y="5040365"/>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57.3%</a:t>
            </a:r>
          </a:p>
        </p:txBody>
      </p:sp>
      <p:sp>
        <p:nvSpPr>
          <p:cNvPr id="220" name="Rectangle: Rounded Corners 219">
            <a:extLst>
              <a:ext uri="{FF2B5EF4-FFF2-40B4-BE49-F238E27FC236}">
                <a16:creationId xmlns:a16="http://schemas.microsoft.com/office/drawing/2014/main" id="{77C98EA2-DF24-4A9A-B52B-B181009E0739}"/>
              </a:ext>
            </a:extLst>
          </p:cNvPr>
          <p:cNvSpPr/>
          <p:nvPr/>
        </p:nvSpPr>
        <p:spPr>
          <a:xfrm>
            <a:off x="7507321" y="5388777"/>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3.6%</a:t>
            </a:r>
          </a:p>
        </p:txBody>
      </p:sp>
      <p:sp>
        <p:nvSpPr>
          <p:cNvPr id="221" name="Rectangle: Rounded Corners 220">
            <a:extLst>
              <a:ext uri="{FF2B5EF4-FFF2-40B4-BE49-F238E27FC236}">
                <a16:creationId xmlns:a16="http://schemas.microsoft.com/office/drawing/2014/main" id="{4B29B8D9-3DAE-487E-9E7B-C15EE368A5A4}"/>
              </a:ext>
            </a:extLst>
          </p:cNvPr>
          <p:cNvSpPr/>
          <p:nvPr/>
        </p:nvSpPr>
        <p:spPr>
          <a:xfrm>
            <a:off x="7507321" y="5737188"/>
            <a:ext cx="840764" cy="234588"/>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dirty="0">
                <a:solidFill>
                  <a:schemeClr val="tx2"/>
                </a:solidFill>
              </a:rPr>
              <a:t>0.0%</a:t>
            </a:r>
          </a:p>
        </p:txBody>
      </p:sp>
      <p:sp>
        <p:nvSpPr>
          <p:cNvPr id="149" name="Rectangle 148">
            <a:extLst>
              <a:ext uri="{FF2B5EF4-FFF2-40B4-BE49-F238E27FC236}">
                <a16:creationId xmlns:a16="http://schemas.microsoft.com/office/drawing/2014/main" id="{F0AB97D8-7A92-42C1-B8DC-35788E4C7D1E}"/>
              </a:ext>
            </a:extLst>
          </p:cNvPr>
          <p:cNvSpPr/>
          <p:nvPr/>
        </p:nvSpPr>
        <p:spPr>
          <a:xfrm>
            <a:off x="1677413" y="5358716"/>
            <a:ext cx="8080595" cy="302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grpSp>
        <p:nvGrpSpPr>
          <p:cNvPr id="134" name="Group 133">
            <a:extLst>
              <a:ext uri="{FF2B5EF4-FFF2-40B4-BE49-F238E27FC236}">
                <a16:creationId xmlns:a16="http://schemas.microsoft.com/office/drawing/2014/main" id="{4ADA1C5B-8828-4722-92BE-F35764575D63}"/>
              </a:ext>
            </a:extLst>
          </p:cNvPr>
          <p:cNvGrpSpPr/>
          <p:nvPr/>
        </p:nvGrpSpPr>
        <p:grpSpPr>
          <a:xfrm>
            <a:off x="11273430" y="1144985"/>
            <a:ext cx="449816" cy="381897"/>
            <a:chOff x="10363273" y="1144985"/>
            <a:chExt cx="449816" cy="381897"/>
          </a:xfrm>
        </p:grpSpPr>
        <p:sp>
          <p:nvSpPr>
            <p:cNvPr id="135" name="Hexagon 134">
              <a:extLst>
                <a:ext uri="{FF2B5EF4-FFF2-40B4-BE49-F238E27FC236}">
                  <a16:creationId xmlns:a16="http://schemas.microsoft.com/office/drawing/2014/main" id="{7DDC01BC-4D9F-46AB-A9FE-ADC81AB4FDF1}"/>
                </a:ext>
              </a:extLst>
            </p:cNvPr>
            <p:cNvSpPr/>
            <p:nvPr/>
          </p:nvSpPr>
          <p:spPr bwMode="gray">
            <a:xfrm>
              <a:off x="10363273" y="1144985"/>
              <a:ext cx="449816" cy="381897"/>
            </a:xfrm>
            <a:prstGeom prst="hexagon">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algn="ctr" defTabSz="1600200">
                <a:lnSpc>
                  <a:spcPct val="90000"/>
                </a:lnSpc>
                <a:spcAft>
                  <a:spcPct val="35000"/>
                </a:spcAft>
              </a:pPr>
              <a:endParaRPr lang="en-US" sz="1400" b="1" dirty="0">
                <a:solidFill>
                  <a:schemeClr val="accent1"/>
                </a:solidFill>
              </a:endParaRPr>
            </a:p>
          </p:txBody>
        </p:sp>
        <p:grpSp>
          <p:nvGrpSpPr>
            <p:cNvPr id="136" name="Group 135">
              <a:extLst>
                <a:ext uri="{FF2B5EF4-FFF2-40B4-BE49-F238E27FC236}">
                  <a16:creationId xmlns:a16="http://schemas.microsoft.com/office/drawing/2014/main" id="{70FD9304-9E64-4592-AE61-21B32EF6E37D}"/>
                </a:ext>
              </a:extLst>
            </p:cNvPr>
            <p:cNvGrpSpPr/>
            <p:nvPr/>
          </p:nvGrpSpPr>
          <p:grpSpPr>
            <a:xfrm>
              <a:off x="10452521" y="1192408"/>
              <a:ext cx="282154" cy="269096"/>
              <a:chOff x="-3667125" y="960438"/>
              <a:chExt cx="3667125" cy="3551237"/>
            </a:xfrm>
            <a:solidFill>
              <a:schemeClr val="tx1"/>
            </a:solidFill>
          </p:grpSpPr>
          <p:sp>
            <p:nvSpPr>
              <p:cNvPr id="140" name="Freeform 65">
                <a:extLst>
                  <a:ext uri="{FF2B5EF4-FFF2-40B4-BE49-F238E27FC236}">
                    <a16:creationId xmlns:a16="http://schemas.microsoft.com/office/drawing/2014/main" id="{0D8B32F6-37AB-4F85-B4AC-2ECA6089320E}"/>
                  </a:ext>
                </a:extLst>
              </p:cNvPr>
              <p:cNvSpPr>
                <a:spLocks/>
              </p:cNvSpPr>
              <p:nvPr/>
            </p:nvSpPr>
            <p:spPr bwMode="auto">
              <a:xfrm>
                <a:off x="-3667125" y="1260475"/>
                <a:ext cx="3249613" cy="3251200"/>
              </a:xfrm>
              <a:custGeom>
                <a:avLst/>
                <a:gdLst>
                  <a:gd name="T0" fmla="*/ 1933 w 2047"/>
                  <a:gd name="T1" fmla="*/ 1934 h 2048"/>
                  <a:gd name="T2" fmla="*/ 114 w 2047"/>
                  <a:gd name="T3" fmla="*/ 1934 h 2048"/>
                  <a:gd name="T4" fmla="*/ 114 w 2047"/>
                  <a:gd name="T5" fmla="*/ 114 h 2048"/>
                  <a:gd name="T6" fmla="*/ 265 w 2047"/>
                  <a:gd name="T7" fmla="*/ 114 h 2048"/>
                  <a:gd name="T8" fmla="*/ 265 w 2047"/>
                  <a:gd name="T9" fmla="*/ 0 h 2048"/>
                  <a:gd name="T10" fmla="*/ 0 w 2047"/>
                  <a:gd name="T11" fmla="*/ 0 h 2048"/>
                  <a:gd name="T12" fmla="*/ 0 w 2047"/>
                  <a:gd name="T13" fmla="*/ 2048 h 2048"/>
                  <a:gd name="T14" fmla="*/ 2047 w 2047"/>
                  <a:gd name="T15" fmla="*/ 2048 h 2048"/>
                  <a:gd name="T16" fmla="*/ 2047 w 2047"/>
                  <a:gd name="T17" fmla="*/ 1735 h 2048"/>
                  <a:gd name="T18" fmla="*/ 1933 w 2047"/>
                  <a:gd name="T19" fmla="*/ 1735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265" y="114"/>
                    </a:lnTo>
                    <a:lnTo>
                      <a:pt x="265" y="0"/>
                    </a:lnTo>
                    <a:lnTo>
                      <a:pt x="0" y="0"/>
                    </a:lnTo>
                    <a:lnTo>
                      <a:pt x="0" y="2048"/>
                    </a:lnTo>
                    <a:lnTo>
                      <a:pt x="2047" y="2048"/>
                    </a:lnTo>
                    <a:lnTo>
                      <a:pt x="2047" y="1735"/>
                    </a:lnTo>
                    <a:lnTo>
                      <a:pt x="1933" y="1735"/>
                    </a:lnTo>
                    <a:lnTo>
                      <a:pt x="1933" y="19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66">
                <a:extLst>
                  <a:ext uri="{FF2B5EF4-FFF2-40B4-BE49-F238E27FC236}">
                    <a16:creationId xmlns:a16="http://schemas.microsoft.com/office/drawing/2014/main" id="{334335AA-B267-47B2-B530-DA229DEBB865}"/>
                  </a:ext>
                </a:extLst>
              </p:cNvPr>
              <p:cNvSpPr>
                <a:spLocks noEditPoints="1"/>
              </p:cNvSpPr>
              <p:nvPr/>
            </p:nvSpPr>
            <p:spPr bwMode="auto">
              <a:xfrm>
                <a:off x="-3076575" y="960438"/>
                <a:ext cx="3076575" cy="2787650"/>
              </a:xfrm>
              <a:custGeom>
                <a:avLst/>
                <a:gdLst>
                  <a:gd name="T0" fmla="*/ 1561 w 1938"/>
                  <a:gd name="T1" fmla="*/ 794 h 1756"/>
                  <a:gd name="T2" fmla="*/ 1561 w 1938"/>
                  <a:gd name="T3" fmla="*/ 1642 h 1756"/>
                  <a:gd name="T4" fmla="*/ 1419 w 1938"/>
                  <a:gd name="T5" fmla="*/ 1642 h 1756"/>
                  <a:gd name="T6" fmla="*/ 1419 w 1938"/>
                  <a:gd name="T7" fmla="*/ 0 h 1756"/>
                  <a:gd name="T8" fmla="*/ 1040 w 1938"/>
                  <a:gd name="T9" fmla="*/ 0 h 1756"/>
                  <a:gd name="T10" fmla="*/ 1040 w 1938"/>
                  <a:gd name="T11" fmla="*/ 1642 h 1756"/>
                  <a:gd name="T12" fmla="*/ 898 w 1938"/>
                  <a:gd name="T13" fmla="*/ 1642 h 1756"/>
                  <a:gd name="T14" fmla="*/ 898 w 1938"/>
                  <a:gd name="T15" fmla="*/ 554 h 1756"/>
                  <a:gd name="T16" fmla="*/ 521 w 1938"/>
                  <a:gd name="T17" fmla="*/ 552 h 1756"/>
                  <a:gd name="T18" fmla="*/ 521 w 1938"/>
                  <a:gd name="T19" fmla="*/ 1642 h 1756"/>
                  <a:gd name="T20" fmla="*/ 379 w 1938"/>
                  <a:gd name="T21" fmla="*/ 1642 h 1756"/>
                  <a:gd name="T22" fmla="*/ 379 w 1938"/>
                  <a:gd name="T23" fmla="*/ 405 h 1756"/>
                  <a:gd name="T24" fmla="*/ 0 w 1938"/>
                  <a:gd name="T25" fmla="*/ 405 h 1756"/>
                  <a:gd name="T26" fmla="*/ 0 w 1938"/>
                  <a:gd name="T27" fmla="*/ 1756 h 1756"/>
                  <a:gd name="T28" fmla="*/ 1938 w 1938"/>
                  <a:gd name="T29" fmla="*/ 1756 h 1756"/>
                  <a:gd name="T30" fmla="*/ 1938 w 1938"/>
                  <a:gd name="T31" fmla="*/ 794 h 1756"/>
                  <a:gd name="T32" fmla="*/ 1561 w 1938"/>
                  <a:gd name="T33" fmla="*/ 794 h 1756"/>
                  <a:gd name="T34" fmla="*/ 114 w 1938"/>
                  <a:gd name="T35" fmla="*/ 1642 h 1756"/>
                  <a:gd name="T36" fmla="*/ 114 w 1938"/>
                  <a:gd name="T37" fmla="*/ 519 h 1756"/>
                  <a:gd name="T38" fmla="*/ 265 w 1938"/>
                  <a:gd name="T39" fmla="*/ 519 h 1756"/>
                  <a:gd name="T40" fmla="*/ 265 w 1938"/>
                  <a:gd name="T41" fmla="*/ 1642 h 1756"/>
                  <a:gd name="T42" fmla="*/ 114 w 1938"/>
                  <a:gd name="T43" fmla="*/ 1642 h 1756"/>
                  <a:gd name="T44" fmla="*/ 635 w 1938"/>
                  <a:gd name="T45" fmla="*/ 1642 h 1756"/>
                  <a:gd name="T46" fmla="*/ 635 w 1938"/>
                  <a:gd name="T47" fmla="*/ 666 h 1756"/>
                  <a:gd name="T48" fmla="*/ 784 w 1938"/>
                  <a:gd name="T49" fmla="*/ 666 h 1756"/>
                  <a:gd name="T50" fmla="*/ 784 w 1938"/>
                  <a:gd name="T51" fmla="*/ 1642 h 1756"/>
                  <a:gd name="T52" fmla="*/ 635 w 1938"/>
                  <a:gd name="T53" fmla="*/ 1642 h 1756"/>
                  <a:gd name="T54" fmla="*/ 1154 w 1938"/>
                  <a:gd name="T55" fmla="*/ 1642 h 1756"/>
                  <a:gd name="T56" fmla="*/ 1154 w 1938"/>
                  <a:gd name="T57" fmla="*/ 113 h 1756"/>
                  <a:gd name="T58" fmla="*/ 1305 w 1938"/>
                  <a:gd name="T59" fmla="*/ 113 h 1756"/>
                  <a:gd name="T60" fmla="*/ 1305 w 1938"/>
                  <a:gd name="T61" fmla="*/ 1642 h 1756"/>
                  <a:gd name="T62" fmla="*/ 1154 w 1938"/>
                  <a:gd name="T63" fmla="*/ 1642 h 1756"/>
                  <a:gd name="T64" fmla="*/ 1675 w 1938"/>
                  <a:gd name="T65" fmla="*/ 1642 h 1756"/>
                  <a:gd name="T66" fmla="*/ 1675 w 1938"/>
                  <a:gd name="T67" fmla="*/ 907 h 1756"/>
                  <a:gd name="T68" fmla="*/ 1824 w 1938"/>
                  <a:gd name="T69" fmla="*/ 907 h 1756"/>
                  <a:gd name="T70" fmla="*/ 1824 w 1938"/>
                  <a:gd name="T71" fmla="*/ 1642 h 1756"/>
                  <a:gd name="T72" fmla="*/ 1675 w 1938"/>
                  <a:gd name="T73" fmla="*/ 1642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8" h="1756">
                    <a:moveTo>
                      <a:pt x="1561" y="794"/>
                    </a:moveTo>
                    <a:lnTo>
                      <a:pt x="1561" y="1642"/>
                    </a:lnTo>
                    <a:lnTo>
                      <a:pt x="1419" y="1642"/>
                    </a:lnTo>
                    <a:lnTo>
                      <a:pt x="1419" y="0"/>
                    </a:lnTo>
                    <a:lnTo>
                      <a:pt x="1040" y="0"/>
                    </a:lnTo>
                    <a:lnTo>
                      <a:pt x="1040" y="1642"/>
                    </a:lnTo>
                    <a:lnTo>
                      <a:pt x="898" y="1642"/>
                    </a:lnTo>
                    <a:lnTo>
                      <a:pt x="898" y="554"/>
                    </a:lnTo>
                    <a:lnTo>
                      <a:pt x="521" y="552"/>
                    </a:lnTo>
                    <a:lnTo>
                      <a:pt x="521" y="1642"/>
                    </a:lnTo>
                    <a:lnTo>
                      <a:pt x="379" y="1642"/>
                    </a:lnTo>
                    <a:lnTo>
                      <a:pt x="379" y="405"/>
                    </a:lnTo>
                    <a:lnTo>
                      <a:pt x="0" y="405"/>
                    </a:lnTo>
                    <a:lnTo>
                      <a:pt x="0" y="1756"/>
                    </a:lnTo>
                    <a:lnTo>
                      <a:pt x="1938" y="1756"/>
                    </a:lnTo>
                    <a:lnTo>
                      <a:pt x="1938" y="794"/>
                    </a:lnTo>
                    <a:lnTo>
                      <a:pt x="1561" y="794"/>
                    </a:lnTo>
                    <a:close/>
                    <a:moveTo>
                      <a:pt x="114" y="1642"/>
                    </a:moveTo>
                    <a:lnTo>
                      <a:pt x="114" y="519"/>
                    </a:lnTo>
                    <a:lnTo>
                      <a:pt x="265" y="519"/>
                    </a:lnTo>
                    <a:lnTo>
                      <a:pt x="265" y="1642"/>
                    </a:lnTo>
                    <a:lnTo>
                      <a:pt x="114" y="1642"/>
                    </a:lnTo>
                    <a:close/>
                    <a:moveTo>
                      <a:pt x="635" y="1642"/>
                    </a:moveTo>
                    <a:lnTo>
                      <a:pt x="635" y="666"/>
                    </a:lnTo>
                    <a:lnTo>
                      <a:pt x="784" y="666"/>
                    </a:lnTo>
                    <a:lnTo>
                      <a:pt x="784" y="1642"/>
                    </a:lnTo>
                    <a:lnTo>
                      <a:pt x="635" y="1642"/>
                    </a:lnTo>
                    <a:close/>
                    <a:moveTo>
                      <a:pt x="1154" y="1642"/>
                    </a:moveTo>
                    <a:lnTo>
                      <a:pt x="1154" y="113"/>
                    </a:lnTo>
                    <a:lnTo>
                      <a:pt x="1305" y="113"/>
                    </a:lnTo>
                    <a:lnTo>
                      <a:pt x="1305" y="1642"/>
                    </a:lnTo>
                    <a:lnTo>
                      <a:pt x="1154" y="1642"/>
                    </a:lnTo>
                    <a:close/>
                    <a:moveTo>
                      <a:pt x="1675" y="1642"/>
                    </a:moveTo>
                    <a:lnTo>
                      <a:pt x="1675" y="907"/>
                    </a:lnTo>
                    <a:lnTo>
                      <a:pt x="1824" y="907"/>
                    </a:lnTo>
                    <a:lnTo>
                      <a:pt x="1824" y="1642"/>
                    </a:lnTo>
                    <a:lnTo>
                      <a:pt x="1675" y="16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53" name="Rounded Rectangular Callout 152"/>
          <p:cNvSpPr/>
          <p:nvPr/>
        </p:nvSpPr>
        <p:spPr>
          <a:xfrm>
            <a:off x="6380851" y="5236093"/>
            <a:ext cx="1743871" cy="435561"/>
          </a:xfrm>
          <a:prstGeom prst="wedgeRectCallout">
            <a:avLst>
              <a:gd name="adj1" fmla="val -47051"/>
              <a:gd name="adj2" fmla="val -76785"/>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r>
              <a:rPr lang="en-US" sz="1000">
                <a:solidFill>
                  <a:schemeClr val="tx1"/>
                </a:solidFill>
              </a:rPr>
              <a:t>SK recorded lowest volumes out of V4 countries</a:t>
            </a:r>
            <a:endParaRPr lang="en-US" sz="1000" dirty="0" err="1">
              <a:solidFill>
                <a:schemeClr val="tx1"/>
              </a:solidFill>
            </a:endParaRPr>
          </a:p>
        </p:txBody>
      </p:sp>
    </p:spTree>
    <p:extLst>
      <p:ext uri="{BB962C8B-B14F-4D97-AF65-F5344CB8AC3E}">
        <p14:creationId xmlns:p14="http://schemas.microsoft.com/office/powerpoint/2010/main" val="3264130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AE7F0F-C1BD-4878-A79E-0715EAED889C}"/>
              </a:ext>
            </a:extLst>
          </p:cNvPr>
          <p:cNvGraphicFramePr>
            <a:graphicFrameLocks noChangeAspect="1"/>
          </p:cNvGraphicFramePr>
          <p:nvPr>
            <p:custDataLst>
              <p:tags r:id="rId2"/>
            </p:custDataLst>
            <p:extLst>
              <p:ext uri="{D42A27DB-BD31-4B8C-83A1-F6EECF244321}">
                <p14:modId xmlns:p14="http://schemas.microsoft.com/office/powerpoint/2010/main" val="2551301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73" name="think-cell Slide" r:id="rId65" imgW="216" imgH="216" progId="TCLayout.ActiveDocument.1">
                  <p:embed/>
                </p:oleObj>
              </mc:Choice>
              <mc:Fallback>
                <p:oleObj name="think-cell Slide" r:id="rId65" imgW="216" imgH="216" progId="TCLayout.ActiveDocument.1">
                  <p:embed/>
                  <p:pic>
                    <p:nvPicPr>
                      <p:cNvPr id="3" name="Object 2" hidden="1">
                        <a:extLst>
                          <a:ext uri="{FF2B5EF4-FFF2-40B4-BE49-F238E27FC236}">
                            <a16:creationId xmlns:a16="http://schemas.microsoft.com/office/drawing/2014/main" id="{B8AE7F0F-C1BD-4878-A79E-0715EAED889C}"/>
                          </a:ext>
                        </a:extLst>
                      </p:cNvPr>
                      <p:cNvPicPr/>
                      <p:nvPr/>
                    </p:nvPicPr>
                    <p:blipFill>
                      <a:blip r:embed="rId6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455C007-E97B-411D-9DD8-4C14622C4A13}"/>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200" dirty="0" err="1">
              <a:latin typeface="Arial" panose="020B0604020202020204" pitchFamily="34" charset="0"/>
              <a:sym typeface="Arial" panose="020B0604020202020204" pitchFamily="34" charset="0"/>
            </a:endParaRPr>
          </a:p>
        </p:txBody>
      </p:sp>
      <p:sp>
        <p:nvSpPr>
          <p:cNvPr id="109" name="Rectangle 108">
            <a:extLst>
              <a:ext uri="{FF2B5EF4-FFF2-40B4-BE49-F238E27FC236}">
                <a16:creationId xmlns:a16="http://schemas.microsoft.com/office/drawing/2014/main" id="{871091EB-EFA2-4860-A4EB-78A39411D3FD}"/>
              </a:ext>
            </a:extLst>
          </p:cNvPr>
          <p:cNvSpPr/>
          <p:nvPr/>
        </p:nvSpPr>
        <p:spPr>
          <a:xfrm>
            <a:off x="10031413" y="1640095"/>
            <a:ext cx="1691833" cy="4351129"/>
          </a:xfrm>
          <a:prstGeom prst="rect">
            <a:avLst/>
          </a:pr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0" name="Text Placeholder 9">
            <a:extLst>
              <a:ext uri="{FF2B5EF4-FFF2-40B4-BE49-F238E27FC236}">
                <a16:creationId xmlns:a16="http://schemas.microsoft.com/office/drawing/2014/main" id="{55244BB9-7CDF-43DF-A905-A246072EBE55}"/>
              </a:ext>
            </a:extLst>
          </p:cNvPr>
          <p:cNvSpPr>
            <a:spLocks noGrp="1"/>
          </p:cNvSpPr>
          <p:nvPr>
            <p:ph type="body" sz="quarter" idx="16"/>
          </p:nvPr>
        </p:nvSpPr>
        <p:spPr>
          <a:xfrm>
            <a:off x="477012" y="1124076"/>
            <a:ext cx="11246241" cy="276999"/>
          </a:xfrm>
        </p:spPr>
        <p:txBody>
          <a:bodyPr/>
          <a:lstStyle/>
          <a:p>
            <a:r>
              <a:rPr lang="en-US" dirty="0"/>
              <a:t>Consumption and growth per </a:t>
            </a:r>
            <a:r>
              <a:rPr lang="en-US" dirty="0" err="1"/>
              <a:t>onco</a:t>
            </a:r>
            <a:r>
              <a:rPr lang="en-US" dirty="0"/>
              <a:t> patient </a:t>
            </a:r>
          </a:p>
        </p:txBody>
      </p:sp>
      <p:sp>
        <p:nvSpPr>
          <p:cNvPr id="9" name="Title 8">
            <a:extLst>
              <a:ext uri="{FF2B5EF4-FFF2-40B4-BE49-F238E27FC236}">
                <a16:creationId xmlns:a16="http://schemas.microsoft.com/office/drawing/2014/main" id="{A2FA4014-0309-4B91-90C7-27B1B9E84F4B}"/>
              </a:ext>
            </a:extLst>
          </p:cNvPr>
          <p:cNvSpPr>
            <a:spLocks noGrp="1"/>
          </p:cNvSpPr>
          <p:nvPr>
            <p:ph type="title"/>
          </p:nvPr>
        </p:nvSpPr>
        <p:spPr/>
        <p:txBody>
          <a:bodyPr/>
          <a:lstStyle/>
          <a:p>
            <a:r>
              <a:rPr lang="en-US" dirty="0"/>
              <a:t>Trend also visible in the oncology drug consumption – SK the only one with decrease in value and zero growth of volumes</a:t>
            </a:r>
          </a:p>
        </p:txBody>
      </p:sp>
      <p:sp>
        <p:nvSpPr>
          <p:cNvPr id="5" name="Footer Placeholder 4">
            <a:extLst>
              <a:ext uri="{FF2B5EF4-FFF2-40B4-BE49-F238E27FC236}">
                <a16:creationId xmlns:a16="http://schemas.microsoft.com/office/drawing/2014/main" id="{18053AE1-8272-4A8E-BF9C-5CB248868462}"/>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11" name="Text Placeholder 10">
            <a:extLst>
              <a:ext uri="{FF2B5EF4-FFF2-40B4-BE49-F238E27FC236}">
                <a16:creationId xmlns:a16="http://schemas.microsoft.com/office/drawing/2014/main" id="{5711A020-7917-4A45-8A05-C09DABD8F254}"/>
              </a:ext>
            </a:extLst>
          </p:cNvPr>
          <p:cNvSpPr>
            <a:spLocks noGrp="1"/>
          </p:cNvSpPr>
          <p:nvPr>
            <p:ph type="body" sz="quarter" idx="17"/>
          </p:nvPr>
        </p:nvSpPr>
        <p:spPr/>
        <p:txBody>
          <a:bodyPr/>
          <a:lstStyle/>
          <a:p>
            <a:r>
              <a:rPr lang="en-US" dirty="0"/>
              <a:t>Source: SUKL, NCZI, MIDAS</a:t>
            </a:r>
            <a:r>
              <a:rPr lang="en-US"/>
              <a:t>, IQVIA, values not discounted to real market prices</a:t>
            </a:r>
            <a:endParaRPr lang="en-US" dirty="0"/>
          </a:p>
        </p:txBody>
      </p:sp>
      <p:sp>
        <p:nvSpPr>
          <p:cNvPr id="12" name="Text Placeholder 11">
            <a:extLst>
              <a:ext uri="{FF2B5EF4-FFF2-40B4-BE49-F238E27FC236}">
                <a16:creationId xmlns:a16="http://schemas.microsoft.com/office/drawing/2014/main" id="{CA20F008-AEA0-40D9-8073-2FE083F63F6E}"/>
              </a:ext>
            </a:extLst>
          </p:cNvPr>
          <p:cNvSpPr>
            <a:spLocks noGrp="1"/>
          </p:cNvSpPr>
          <p:nvPr>
            <p:ph type="body" sz="quarter" idx="18"/>
          </p:nvPr>
        </p:nvSpPr>
        <p:spPr/>
        <p:txBody>
          <a:bodyPr/>
          <a:lstStyle/>
          <a:p>
            <a:endParaRPr lang="en-US" dirty="0"/>
          </a:p>
        </p:txBody>
      </p:sp>
      <p:sp>
        <p:nvSpPr>
          <p:cNvPr id="13" name="Text Placeholder 12">
            <a:extLst>
              <a:ext uri="{FF2B5EF4-FFF2-40B4-BE49-F238E27FC236}">
                <a16:creationId xmlns:a16="http://schemas.microsoft.com/office/drawing/2014/main" id="{DD27F393-FCE3-48EF-BB1B-D2F327F0E077}"/>
              </a:ext>
            </a:extLst>
          </p:cNvPr>
          <p:cNvSpPr>
            <a:spLocks noGrp="1"/>
          </p:cNvSpPr>
          <p:nvPr>
            <p:ph type="body" sz="quarter" idx="19"/>
          </p:nvPr>
        </p:nvSpPr>
        <p:spPr>
          <a:xfrm>
            <a:off x="477009" y="43374"/>
            <a:ext cx="11246237" cy="166199"/>
          </a:xfrm>
        </p:spPr>
        <p:txBody>
          <a:bodyPr/>
          <a:lstStyle/>
          <a:p>
            <a:r>
              <a:rPr lang="en-US" dirty="0"/>
              <a:t>Oncology performance</a:t>
            </a:r>
          </a:p>
        </p:txBody>
      </p:sp>
      <p:sp>
        <p:nvSpPr>
          <p:cNvPr id="113" name="Rektangel 76">
            <a:extLst>
              <a:ext uri="{FF2B5EF4-FFF2-40B4-BE49-F238E27FC236}">
                <a16:creationId xmlns:a16="http://schemas.microsoft.com/office/drawing/2014/main" id="{FFF2BAD3-54C1-4B65-91D4-528379A32D7D}"/>
              </a:ext>
            </a:extLst>
          </p:cNvPr>
          <p:cNvSpPr>
            <a:spLocks noChangeArrowheads="1"/>
          </p:cNvSpPr>
          <p:nvPr/>
        </p:nvSpPr>
        <p:spPr bwMode="auto">
          <a:xfrm>
            <a:off x="1609725" y="1640096"/>
            <a:ext cx="2947353" cy="503590"/>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Value MAT 03/2018</a:t>
            </a:r>
            <a:br>
              <a:rPr lang="en-US" sz="1400" b="1" noProof="1">
                <a:solidFill>
                  <a:schemeClr val="accent1"/>
                </a:solidFill>
                <a:cs typeface="Arial" charset="0"/>
              </a:rPr>
            </a:br>
            <a:r>
              <a:rPr lang="en-US" sz="1400" noProof="1">
                <a:solidFill>
                  <a:schemeClr val="accent1"/>
                </a:solidFill>
                <a:cs typeface="Arial" charset="0"/>
              </a:rPr>
              <a:t>[EUR ths/patient]</a:t>
            </a:r>
          </a:p>
        </p:txBody>
      </p:sp>
      <p:cxnSp>
        <p:nvCxnSpPr>
          <p:cNvPr id="114" name="Straight Connector 113">
            <a:extLst>
              <a:ext uri="{FF2B5EF4-FFF2-40B4-BE49-F238E27FC236}">
                <a16:creationId xmlns:a16="http://schemas.microsoft.com/office/drawing/2014/main" id="{2B8BBB4B-C12D-4B66-8AF2-7E5B17BDC1A9}"/>
              </a:ext>
            </a:extLst>
          </p:cNvPr>
          <p:cNvCxnSpPr>
            <a:cxnSpLocks/>
          </p:cNvCxnSpPr>
          <p:nvPr/>
        </p:nvCxnSpPr>
        <p:spPr>
          <a:xfrm>
            <a:off x="1609725" y="1647315"/>
            <a:ext cx="385701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5" name="Rektangel 76">
            <a:extLst>
              <a:ext uri="{FF2B5EF4-FFF2-40B4-BE49-F238E27FC236}">
                <a16:creationId xmlns:a16="http://schemas.microsoft.com/office/drawing/2014/main" id="{DBF966BC-504F-4397-9C42-DCA66DF4A8AD}"/>
              </a:ext>
            </a:extLst>
          </p:cNvPr>
          <p:cNvSpPr>
            <a:spLocks noChangeArrowheads="1"/>
          </p:cNvSpPr>
          <p:nvPr/>
        </p:nvSpPr>
        <p:spPr bwMode="auto">
          <a:xfrm>
            <a:off x="3854450" y="1640096"/>
            <a:ext cx="1686879" cy="503590"/>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CAGR MAT 03/15 – 03/18</a:t>
            </a:r>
            <a:r>
              <a:rPr lang="en-US" sz="1400" noProof="1">
                <a:solidFill>
                  <a:schemeClr val="accent1"/>
                </a:solidFill>
                <a:cs typeface="Arial" charset="0"/>
              </a:rPr>
              <a:t> [%]</a:t>
            </a:r>
          </a:p>
        </p:txBody>
      </p:sp>
      <p:sp>
        <p:nvSpPr>
          <p:cNvPr id="66" name="Rectangle 65">
            <a:extLst>
              <a:ext uri="{FF2B5EF4-FFF2-40B4-BE49-F238E27FC236}">
                <a16:creationId xmlns:a16="http://schemas.microsoft.com/office/drawing/2014/main" id="{7C7676F7-0145-4D60-B12B-39B982A529F1}"/>
              </a:ext>
            </a:extLst>
          </p:cNvPr>
          <p:cNvSpPr/>
          <p:nvPr/>
        </p:nvSpPr>
        <p:spPr>
          <a:xfrm>
            <a:off x="471262" y="4982713"/>
            <a:ext cx="9363319" cy="338651"/>
          </a:xfrm>
          <a:prstGeom prst="rect">
            <a:avLst/>
          </a:prstGeom>
          <a:solidFill>
            <a:schemeClr val="tx2">
              <a:lumMod val="20000"/>
              <a:lumOff val="80000"/>
            </a:schemeClr>
          </a:solid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cxnSp>
        <p:nvCxnSpPr>
          <p:cNvPr id="67" name="Straight Connector 66">
            <a:extLst>
              <a:ext uri="{FF2B5EF4-FFF2-40B4-BE49-F238E27FC236}">
                <a16:creationId xmlns:a16="http://schemas.microsoft.com/office/drawing/2014/main" id="{C57020D3-ABE3-4BA0-B8AA-245FFA621FCE}"/>
              </a:ext>
            </a:extLst>
          </p:cNvPr>
          <p:cNvCxnSpPr>
            <a:cxnSpLocks/>
          </p:cNvCxnSpPr>
          <p:nvPr/>
        </p:nvCxnSpPr>
        <p:spPr>
          <a:xfrm>
            <a:off x="458788" y="2562798"/>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0" name="Chart 139">
            <a:extLst>
              <a:ext uri="{FF2B5EF4-FFF2-40B4-BE49-F238E27FC236}">
                <a16:creationId xmlns:a16="http://schemas.microsoft.com/office/drawing/2014/main" id="{012479A4-4262-4E0F-AAFA-1387AA9F8F90}"/>
              </a:ext>
            </a:extLst>
          </p:cNvPr>
          <p:cNvGraphicFramePr/>
          <p:nvPr>
            <p:custDataLst>
              <p:tags r:id="rId4"/>
            </p:custDataLst>
            <p:extLst>
              <p:ext uri="{D42A27DB-BD31-4B8C-83A1-F6EECF244321}">
                <p14:modId xmlns:p14="http://schemas.microsoft.com/office/powerpoint/2010/main" val="3961294096"/>
              </p:ext>
            </p:extLst>
          </p:nvPr>
        </p:nvGraphicFramePr>
        <p:xfrm>
          <a:off x="1609725" y="2133600"/>
          <a:ext cx="1352550" cy="3968750"/>
        </p:xfrm>
        <a:graphic>
          <a:graphicData uri="http://schemas.openxmlformats.org/drawingml/2006/chart">
            <c:chart xmlns:c="http://schemas.openxmlformats.org/drawingml/2006/chart" xmlns:r="http://schemas.openxmlformats.org/officeDocument/2006/relationships" r:id="rId67"/>
          </a:graphicData>
        </a:graphic>
      </p:graphicFrame>
      <p:sp>
        <p:nvSpPr>
          <p:cNvPr id="82" name="Text Placeholder 20">
            <a:extLst>
              <a:ext uri="{FF2B5EF4-FFF2-40B4-BE49-F238E27FC236}">
                <a16:creationId xmlns:a16="http://schemas.microsoft.com/office/drawing/2014/main" id="{C16C6ED5-976B-43F4-B71D-34F9A911DC6E}"/>
              </a:ext>
            </a:extLst>
          </p:cNvPr>
          <p:cNvSpPr>
            <a:spLocks noGrp="1"/>
          </p:cNvSpPr>
          <p:nvPr>
            <p:custDataLst>
              <p:tags r:id="rId5"/>
            </p:custDataLst>
          </p:nvPr>
        </p:nvSpPr>
        <p:spPr bwMode="auto">
          <a:xfrm>
            <a:off x="1033463" y="3335338"/>
            <a:ext cx="5572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E474F757-E412-4628-B45B-C4F388A17086}" type="datetime''''''''' P''o''''''''''''l''''''''''a''''''nd'''''''''' '">
              <a:rPr lang="en-US" altLang="en-US" sz="1200" smtClean="0"/>
              <a:pPr marL="0" indent="0" algn="r">
                <a:lnSpc>
                  <a:spcPct val="100000"/>
                </a:lnSpc>
                <a:spcBef>
                  <a:spcPct val="0"/>
                </a:spcBef>
                <a:spcAft>
                  <a:spcPct val="0"/>
                </a:spcAft>
                <a:buNone/>
              </a:pPr>
              <a:t> Poland </a:t>
            </a:fld>
            <a:endParaRPr lang="en-US" sz="1200" dirty="0">
              <a:sym typeface="+mn-lt"/>
            </a:endParaRPr>
          </a:p>
        </p:txBody>
      </p:sp>
      <p:sp>
        <p:nvSpPr>
          <p:cNvPr id="75" name="Text Placeholder 20">
            <a:extLst>
              <a:ext uri="{FF2B5EF4-FFF2-40B4-BE49-F238E27FC236}">
                <a16:creationId xmlns:a16="http://schemas.microsoft.com/office/drawing/2014/main" id="{E358AD24-69B3-4C18-9E9C-F110ED108092}"/>
              </a:ext>
            </a:extLst>
          </p:cNvPr>
          <p:cNvSpPr>
            <a:spLocks noGrp="1"/>
          </p:cNvSpPr>
          <p:nvPr>
            <p:custDataLst>
              <p:tags r:id="rId6"/>
            </p:custDataLst>
          </p:nvPr>
        </p:nvSpPr>
        <p:spPr bwMode="auto">
          <a:xfrm>
            <a:off x="1031875" y="2644775"/>
            <a:ext cx="5588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F5FBDF1E-8CDA-4A10-9106-71C5887A213C}" type="datetime''' ''''''''''F''r''an''''''''''''''''''c''''e '''''''''">
              <a:rPr lang="en-US" altLang="en-US" sz="1200" smtClean="0"/>
              <a:pPr marL="0" indent="0" algn="r">
                <a:lnSpc>
                  <a:spcPct val="100000"/>
                </a:lnSpc>
                <a:spcBef>
                  <a:spcPct val="0"/>
                </a:spcBef>
                <a:spcAft>
                  <a:spcPct val="0"/>
                </a:spcAft>
                <a:buNone/>
              </a:pPr>
              <a:t> France </a:t>
            </a:fld>
            <a:endParaRPr lang="en-US" sz="1200" dirty="0">
              <a:sym typeface="+mn-lt"/>
            </a:endParaRPr>
          </a:p>
        </p:txBody>
      </p:sp>
      <p:sp>
        <p:nvSpPr>
          <p:cNvPr id="79" name="Text Placeholder 20">
            <a:extLst>
              <a:ext uri="{FF2B5EF4-FFF2-40B4-BE49-F238E27FC236}">
                <a16:creationId xmlns:a16="http://schemas.microsoft.com/office/drawing/2014/main" id="{936D7E8A-BEDA-4930-9008-DF1EAC8126CC}"/>
              </a:ext>
            </a:extLst>
          </p:cNvPr>
          <p:cNvSpPr>
            <a:spLocks noGrp="1"/>
          </p:cNvSpPr>
          <p:nvPr>
            <p:custDataLst>
              <p:tags r:id="rId7"/>
            </p:custDataLst>
          </p:nvPr>
        </p:nvSpPr>
        <p:spPr bwMode="auto">
          <a:xfrm>
            <a:off x="922338" y="2298700"/>
            <a:ext cx="6683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9EE3ACD9-4F71-4A77-BD59-AA93F76F9D03}" type="datetime'''''''''''''''''''''G''''''''''''''''er''''''''many '''">
              <a:rPr lang="en-US" altLang="en-US" sz="1200" smtClean="0"/>
              <a:pPr marL="0" indent="0" algn="r">
                <a:lnSpc>
                  <a:spcPct val="100000"/>
                </a:lnSpc>
                <a:spcBef>
                  <a:spcPct val="0"/>
                </a:spcBef>
                <a:spcAft>
                  <a:spcPct val="0"/>
                </a:spcAft>
                <a:buNone/>
              </a:pPr>
              <a:t>Germany </a:t>
            </a:fld>
            <a:endParaRPr lang="en-US" sz="1200" dirty="0">
              <a:sym typeface="+mn-lt"/>
            </a:endParaRPr>
          </a:p>
        </p:txBody>
      </p:sp>
      <p:sp>
        <p:nvSpPr>
          <p:cNvPr id="81" name="Text Placeholder 20">
            <a:extLst>
              <a:ext uri="{FF2B5EF4-FFF2-40B4-BE49-F238E27FC236}">
                <a16:creationId xmlns:a16="http://schemas.microsoft.com/office/drawing/2014/main" id="{39609100-9B6B-4A75-A3FD-18326C167E80}"/>
              </a:ext>
            </a:extLst>
          </p:cNvPr>
          <p:cNvSpPr>
            <a:spLocks noGrp="1"/>
          </p:cNvSpPr>
          <p:nvPr>
            <p:custDataLst>
              <p:tags r:id="rId8"/>
            </p:custDataLst>
          </p:nvPr>
        </p:nvSpPr>
        <p:spPr bwMode="auto">
          <a:xfrm>
            <a:off x="1039813" y="2989263"/>
            <a:ext cx="550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52B42D83-0B17-4414-A182-AB9C656F57EB}" type="datetime' ''A''''u''''''''''''''s''t''''''ri''''''''''a'''''''' '''''">
              <a:rPr lang="en-US" altLang="en-US" sz="1200" smtClean="0"/>
              <a:pPr marL="0" indent="0" algn="r">
                <a:lnSpc>
                  <a:spcPct val="100000"/>
                </a:lnSpc>
                <a:spcBef>
                  <a:spcPct val="0"/>
                </a:spcBef>
                <a:spcAft>
                  <a:spcPct val="0"/>
                </a:spcAft>
                <a:buNone/>
              </a:pPr>
              <a:t> Austria </a:t>
            </a:fld>
            <a:endParaRPr lang="en-US" sz="1200" dirty="0">
              <a:sym typeface="+mn-lt"/>
            </a:endParaRPr>
          </a:p>
        </p:txBody>
      </p:sp>
      <p:sp>
        <p:nvSpPr>
          <p:cNvPr id="132" name="Text Placeholder 20">
            <a:extLst>
              <a:ext uri="{FF2B5EF4-FFF2-40B4-BE49-F238E27FC236}">
                <a16:creationId xmlns:a16="http://schemas.microsoft.com/office/drawing/2014/main" id="{B6E676D5-73DB-4A01-B030-87602A93F2ED}"/>
              </a:ext>
            </a:extLst>
          </p:cNvPr>
          <p:cNvSpPr>
            <a:spLocks noGrp="1"/>
          </p:cNvSpPr>
          <p:nvPr>
            <p:custDataLst>
              <p:tags r:id="rId9"/>
            </p:custDataLst>
          </p:nvPr>
        </p:nvSpPr>
        <p:spPr bwMode="gray">
          <a:xfrm>
            <a:off x="2181225" y="5064125"/>
            <a:ext cx="2555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2248DD6-F1AF-4979-8314-5EB3DED06B30}" type="datetime'''''''7''''''''''''''''''.''''''''''3'''''">
              <a:rPr lang="en-US" altLang="en-US" sz="1200" b="1" smtClean="0"/>
              <a:pPr marL="0" indent="0">
                <a:lnSpc>
                  <a:spcPct val="100000"/>
                </a:lnSpc>
                <a:spcBef>
                  <a:spcPct val="0"/>
                </a:spcBef>
                <a:spcAft>
                  <a:spcPct val="0"/>
                </a:spcAft>
                <a:buNone/>
              </a:pPr>
              <a:t>7.3</a:t>
            </a:fld>
            <a:endParaRPr lang="en-US" sz="1200" b="1" dirty="0">
              <a:sym typeface="+mn-lt"/>
            </a:endParaRPr>
          </a:p>
        </p:txBody>
      </p:sp>
      <p:sp>
        <p:nvSpPr>
          <p:cNvPr id="80" name="Text Placeholder 20">
            <a:extLst>
              <a:ext uri="{FF2B5EF4-FFF2-40B4-BE49-F238E27FC236}">
                <a16:creationId xmlns:a16="http://schemas.microsoft.com/office/drawing/2014/main" id="{4E61F413-54BF-471D-A37F-EF1B88AB90F4}"/>
              </a:ext>
            </a:extLst>
          </p:cNvPr>
          <p:cNvSpPr>
            <a:spLocks noGrp="1"/>
          </p:cNvSpPr>
          <p:nvPr>
            <p:custDataLst>
              <p:tags r:id="rId10"/>
            </p:custDataLst>
          </p:nvPr>
        </p:nvSpPr>
        <p:spPr bwMode="auto">
          <a:xfrm>
            <a:off x="931863" y="3681413"/>
            <a:ext cx="6588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2A85ABB0-D9B2-4F9E-8A8A-2BEF5BB8FCC5}" type="datetime''''''' ''H''''''''''un''''g''''''a''''''''''''''r''''''y '''">
              <a:rPr lang="en-US" altLang="en-US" sz="1200" smtClean="0"/>
              <a:pPr marL="0" indent="0" algn="r">
                <a:lnSpc>
                  <a:spcPct val="100000"/>
                </a:lnSpc>
                <a:spcBef>
                  <a:spcPct val="0"/>
                </a:spcBef>
                <a:spcAft>
                  <a:spcPct val="0"/>
                </a:spcAft>
                <a:buNone/>
              </a:pPr>
              <a:t> Hungary </a:t>
            </a:fld>
            <a:endParaRPr lang="en-US" sz="1200" dirty="0">
              <a:sym typeface="+mn-lt"/>
            </a:endParaRPr>
          </a:p>
        </p:txBody>
      </p:sp>
      <p:sp>
        <p:nvSpPr>
          <p:cNvPr id="85" name="Text Placeholder 20">
            <a:extLst>
              <a:ext uri="{FF2B5EF4-FFF2-40B4-BE49-F238E27FC236}">
                <a16:creationId xmlns:a16="http://schemas.microsoft.com/office/drawing/2014/main" id="{4A7B004A-97CB-456C-A0CA-F32DB4765852}"/>
              </a:ext>
            </a:extLst>
          </p:cNvPr>
          <p:cNvSpPr>
            <a:spLocks noGrp="1"/>
          </p:cNvSpPr>
          <p:nvPr>
            <p:custDataLst>
              <p:tags r:id="rId11"/>
            </p:custDataLst>
          </p:nvPr>
        </p:nvSpPr>
        <p:spPr bwMode="auto">
          <a:xfrm>
            <a:off x="1000125" y="4719638"/>
            <a:ext cx="5905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2252B0C6-76CC-493F-BEA6-518611252AAB}" type="datetime' ''''C''''''''''''zech''''''i''''''''''''''''a'''''''''">
              <a:rPr lang="en-US" altLang="en-US" sz="1200" smtClean="0"/>
              <a:pPr marL="0" indent="0" algn="r">
                <a:lnSpc>
                  <a:spcPct val="100000"/>
                </a:lnSpc>
                <a:spcBef>
                  <a:spcPct val="0"/>
                </a:spcBef>
                <a:spcAft>
                  <a:spcPct val="0"/>
                </a:spcAft>
                <a:buNone/>
              </a:pPr>
              <a:t> Czechia</a:t>
            </a:fld>
            <a:endParaRPr lang="en-US" sz="1200" dirty="0">
              <a:sym typeface="+mn-lt"/>
            </a:endParaRPr>
          </a:p>
        </p:txBody>
      </p:sp>
      <p:sp>
        <p:nvSpPr>
          <p:cNvPr id="78" name="Text Placeholder 20">
            <a:extLst>
              <a:ext uri="{FF2B5EF4-FFF2-40B4-BE49-F238E27FC236}">
                <a16:creationId xmlns:a16="http://schemas.microsoft.com/office/drawing/2014/main" id="{946BCA6D-B37C-4CBC-BCEA-9C1F52FDDC91}"/>
              </a:ext>
            </a:extLst>
          </p:cNvPr>
          <p:cNvSpPr>
            <a:spLocks noGrp="1"/>
          </p:cNvSpPr>
          <p:nvPr>
            <p:custDataLst>
              <p:tags r:id="rId12"/>
            </p:custDataLst>
          </p:nvPr>
        </p:nvSpPr>
        <p:spPr bwMode="auto">
          <a:xfrm>
            <a:off x="898525" y="4027488"/>
            <a:ext cx="6921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F3A7B9D1-F006-4DF4-A04D-16F2E6F0D452}" type="datetime''''''''''''''''''' ''R''''''''''''''''oma''''''n''''''i''a'' '">
              <a:rPr lang="en-US" altLang="en-US" sz="1200" smtClean="0"/>
              <a:pPr marL="0" indent="0" algn="r">
                <a:lnSpc>
                  <a:spcPct val="100000"/>
                </a:lnSpc>
                <a:spcBef>
                  <a:spcPct val="0"/>
                </a:spcBef>
                <a:spcAft>
                  <a:spcPct val="0"/>
                </a:spcAft>
                <a:buNone/>
              </a:pPr>
              <a:t> Romania </a:t>
            </a:fld>
            <a:endParaRPr lang="en-US" sz="1200" dirty="0">
              <a:sym typeface="+mn-lt"/>
            </a:endParaRPr>
          </a:p>
        </p:txBody>
      </p:sp>
      <p:sp>
        <p:nvSpPr>
          <p:cNvPr id="83" name="Text Placeholder 20">
            <a:extLst>
              <a:ext uri="{FF2B5EF4-FFF2-40B4-BE49-F238E27FC236}">
                <a16:creationId xmlns:a16="http://schemas.microsoft.com/office/drawing/2014/main" id="{4EED052E-0495-4BF7-835F-4133E879C3FF}"/>
              </a:ext>
            </a:extLst>
          </p:cNvPr>
          <p:cNvSpPr>
            <a:spLocks noGrp="1"/>
          </p:cNvSpPr>
          <p:nvPr>
            <p:custDataLst>
              <p:tags r:id="rId13"/>
            </p:custDataLst>
          </p:nvPr>
        </p:nvSpPr>
        <p:spPr bwMode="auto">
          <a:xfrm>
            <a:off x="949325" y="4373563"/>
            <a:ext cx="6413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C0059F81-3EB3-49FC-AF3A-0B09FD35A420}" type="datetime' ''''''''''Bu''lg''''''''''''a''''''''''''''''''ria'''''''' '">
              <a:rPr lang="en-US" altLang="en-US" sz="1200" smtClean="0"/>
              <a:pPr marL="0" indent="0" algn="r">
                <a:lnSpc>
                  <a:spcPct val="100000"/>
                </a:lnSpc>
                <a:spcBef>
                  <a:spcPct val="0"/>
                </a:spcBef>
                <a:spcAft>
                  <a:spcPct val="0"/>
                </a:spcAft>
                <a:buNone/>
              </a:pPr>
              <a:t> Bulgaria </a:t>
            </a:fld>
            <a:endParaRPr lang="en-US" sz="1200" dirty="0">
              <a:sym typeface="+mn-lt"/>
            </a:endParaRPr>
          </a:p>
        </p:txBody>
      </p:sp>
      <p:sp>
        <p:nvSpPr>
          <p:cNvPr id="133" name="Text Placeholder 20">
            <a:extLst>
              <a:ext uri="{FF2B5EF4-FFF2-40B4-BE49-F238E27FC236}">
                <a16:creationId xmlns:a16="http://schemas.microsoft.com/office/drawing/2014/main" id="{B6E676D5-73DB-4A01-B030-87602A93F2ED}"/>
              </a:ext>
            </a:extLst>
          </p:cNvPr>
          <p:cNvSpPr>
            <a:spLocks noGrp="1"/>
          </p:cNvSpPr>
          <p:nvPr>
            <p:custDataLst>
              <p:tags r:id="rId14"/>
            </p:custDataLst>
          </p:nvPr>
        </p:nvSpPr>
        <p:spPr bwMode="gray">
          <a:xfrm>
            <a:off x="1790700" y="5410200"/>
            <a:ext cx="2555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8B902E6-0DD0-4850-B243-FEF7009D259B}" type="datetime'''''1''''''.''''''''''''''''1'''''''''''''''''''''''''">
              <a:rPr lang="en-US" altLang="en-US" sz="1200" b="1" smtClean="0">
                <a:sym typeface="+mn-lt"/>
              </a:rPr>
              <a:pPr marL="0" indent="0">
                <a:lnSpc>
                  <a:spcPct val="100000"/>
                </a:lnSpc>
                <a:spcBef>
                  <a:spcPct val="0"/>
                </a:spcBef>
                <a:spcAft>
                  <a:spcPct val="0"/>
                </a:spcAft>
                <a:buNone/>
              </a:pPr>
              <a:t>1.1</a:t>
            </a:fld>
            <a:endParaRPr lang="en-US" sz="1200" b="1" dirty="0">
              <a:sym typeface="+mn-lt"/>
            </a:endParaRPr>
          </a:p>
        </p:txBody>
      </p:sp>
      <p:sp>
        <p:nvSpPr>
          <p:cNvPr id="87" name="Text Placeholder 20">
            <a:extLst>
              <a:ext uri="{FF2B5EF4-FFF2-40B4-BE49-F238E27FC236}">
                <a16:creationId xmlns:a16="http://schemas.microsoft.com/office/drawing/2014/main" id="{DE42C71E-F0D8-4CA0-B662-0107A07D21E0}"/>
              </a:ext>
            </a:extLst>
          </p:cNvPr>
          <p:cNvSpPr>
            <a:spLocks noGrp="1"/>
          </p:cNvSpPr>
          <p:nvPr>
            <p:custDataLst>
              <p:tags r:id="rId15"/>
            </p:custDataLst>
          </p:nvPr>
        </p:nvSpPr>
        <p:spPr bwMode="auto">
          <a:xfrm>
            <a:off x="931863" y="5064125"/>
            <a:ext cx="6588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E5CBD2C6-622C-49DD-8146-A957FE854FC7}" type="datetime''' ''''S''lo''v''''a''''''''''''''k''''''''ia'''''' '''''''''">
              <a:rPr lang="en-US" altLang="en-US" sz="1200" smtClean="0"/>
              <a:pPr marL="0" indent="0" algn="r">
                <a:lnSpc>
                  <a:spcPct val="100000"/>
                </a:lnSpc>
                <a:spcBef>
                  <a:spcPct val="0"/>
                </a:spcBef>
                <a:spcAft>
                  <a:spcPct val="0"/>
                </a:spcAft>
                <a:buNone/>
              </a:pPr>
              <a:t> Slovakia </a:t>
            </a:fld>
            <a:endParaRPr lang="en-US" sz="1200" dirty="0">
              <a:sym typeface="+mn-lt"/>
            </a:endParaRPr>
          </a:p>
        </p:txBody>
      </p:sp>
      <p:sp>
        <p:nvSpPr>
          <p:cNvPr id="108" name="Text Placeholder 20">
            <a:extLst>
              <a:ext uri="{FF2B5EF4-FFF2-40B4-BE49-F238E27FC236}">
                <a16:creationId xmlns:a16="http://schemas.microsoft.com/office/drawing/2014/main" id="{30E2FD4B-718C-49FD-9BAD-5392E958413D}"/>
              </a:ext>
            </a:extLst>
          </p:cNvPr>
          <p:cNvSpPr>
            <a:spLocks noGrp="1"/>
          </p:cNvSpPr>
          <p:nvPr>
            <p:custDataLst>
              <p:tags r:id="rId16"/>
            </p:custDataLst>
          </p:nvPr>
        </p:nvSpPr>
        <p:spPr bwMode="auto">
          <a:xfrm>
            <a:off x="687388" y="5410200"/>
            <a:ext cx="9032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093EA013-5F4D-4668-BFF4-1C8A40F2D967}" type="datetime''''' N''e''t''''her''''''''land''''''''''''''''''''''''''''s '">
              <a:rPr lang="en-US" altLang="en-US" sz="1200" smtClean="0"/>
              <a:pPr marL="0" indent="0" algn="r">
                <a:lnSpc>
                  <a:spcPct val="100000"/>
                </a:lnSpc>
                <a:spcBef>
                  <a:spcPct val="0"/>
                </a:spcBef>
                <a:spcAft>
                  <a:spcPct val="0"/>
                </a:spcAft>
                <a:buNone/>
              </a:pPr>
              <a:t> Netherlands </a:t>
            </a:fld>
            <a:endParaRPr lang="en-US" sz="1200" dirty="0">
              <a:sym typeface="+mn-lt"/>
            </a:endParaRPr>
          </a:p>
        </p:txBody>
      </p:sp>
      <p:sp>
        <p:nvSpPr>
          <p:cNvPr id="110" name="Text Placeholder 20">
            <a:extLst>
              <a:ext uri="{FF2B5EF4-FFF2-40B4-BE49-F238E27FC236}">
                <a16:creationId xmlns:a16="http://schemas.microsoft.com/office/drawing/2014/main" id="{56420A46-46CB-4265-8883-8CD1222C1D1B}"/>
              </a:ext>
            </a:extLst>
          </p:cNvPr>
          <p:cNvSpPr>
            <a:spLocks noGrp="1"/>
          </p:cNvSpPr>
          <p:nvPr>
            <p:custDataLst>
              <p:tags r:id="rId17"/>
            </p:custDataLst>
          </p:nvPr>
        </p:nvSpPr>
        <p:spPr bwMode="auto">
          <a:xfrm>
            <a:off x="923925" y="5756275"/>
            <a:ext cx="6667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142F178D-BD9E-4478-AB9A-1F258B3E6446}" type="datetime' ''''S''''''''''''''''''l''''''''''''o''''''veni''''a '''''''">
              <a:rPr lang="en-US" altLang="en-US" sz="1200" smtClean="0"/>
              <a:pPr marL="0" indent="0" algn="r">
                <a:lnSpc>
                  <a:spcPct val="100000"/>
                </a:lnSpc>
                <a:spcBef>
                  <a:spcPct val="0"/>
                </a:spcBef>
                <a:spcAft>
                  <a:spcPct val="0"/>
                </a:spcAft>
                <a:buNone/>
              </a:pPr>
              <a:t> Slovenia </a:t>
            </a:fld>
            <a:endParaRPr lang="en-US" sz="1200" dirty="0">
              <a:sym typeface="+mn-lt"/>
            </a:endParaRPr>
          </a:p>
        </p:txBody>
      </p:sp>
      <p:sp>
        <p:nvSpPr>
          <p:cNvPr id="126" name="Text Placeholder 20">
            <a:extLst>
              <a:ext uri="{FF2B5EF4-FFF2-40B4-BE49-F238E27FC236}">
                <a16:creationId xmlns:a16="http://schemas.microsoft.com/office/drawing/2014/main" id="{B6E676D5-73DB-4A01-B030-87602A93F2ED}"/>
              </a:ext>
            </a:extLst>
          </p:cNvPr>
          <p:cNvSpPr>
            <a:spLocks noGrp="1"/>
          </p:cNvSpPr>
          <p:nvPr>
            <p:custDataLst>
              <p:tags r:id="rId18"/>
            </p:custDataLst>
          </p:nvPr>
        </p:nvSpPr>
        <p:spPr bwMode="gray">
          <a:xfrm>
            <a:off x="2389188" y="2298700"/>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38FA238B-2E58-45EE-95FB-B708B29CF6A3}" type="datetime'''''1''''0''.''''''''5'''''''''''''''''''''''''''''''''''''''">
              <a:rPr lang="en-US" altLang="en-US" sz="1200" b="1" smtClean="0">
                <a:sym typeface="+mn-lt"/>
              </a:rPr>
              <a:pPr marL="0" indent="0">
                <a:lnSpc>
                  <a:spcPct val="100000"/>
                </a:lnSpc>
                <a:spcBef>
                  <a:spcPct val="0"/>
                </a:spcBef>
                <a:spcAft>
                  <a:spcPct val="0"/>
                </a:spcAft>
                <a:buNone/>
              </a:pPr>
              <a:t>10.5</a:t>
            </a:fld>
            <a:endParaRPr lang="en-US" sz="1200" b="1" dirty="0">
              <a:sym typeface="+mn-lt"/>
            </a:endParaRPr>
          </a:p>
        </p:txBody>
      </p:sp>
      <p:sp>
        <p:nvSpPr>
          <p:cNvPr id="127" name="Text Placeholder 20">
            <a:extLst>
              <a:ext uri="{FF2B5EF4-FFF2-40B4-BE49-F238E27FC236}">
                <a16:creationId xmlns:a16="http://schemas.microsoft.com/office/drawing/2014/main" id="{B6E676D5-73DB-4A01-B030-87602A93F2ED}"/>
              </a:ext>
            </a:extLst>
          </p:cNvPr>
          <p:cNvSpPr>
            <a:spLocks noGrp="1"/>
          </p:cNvSpPr>
          <p:nvPr>
            <p:custDataLst>
              <p:tags r:id="rId19"/>
            </p:custDataLst>
          </p:nvPr>
        </p:nvSpPr>
        <p:spPr bwMode="gray">
          <a:xfrm>
            <a:off x="2620963" y="2644775"/>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E9F2AD1-3175-43E8-AF70-7DD0314599D0}" type="datetime'''''''''''''''''''1''''''''''''''''''''4.''''1'''">
              <a:rPr lang="en-US" altLang="en-US" sz="1200" b="1" smtClean="0">
                <a:sym typeface="+mn-lt"/>
              </a:rPr>
              <a:pPr marL="0" indent="0">
                <a:lnSpc>
                  <a:spcPct val="100000"/>
                </a:lnSpc>
                <a:spcBef>
                  <a:spcPct val="0"/>
                </a:spcBef>
                <a:spcAft>
                  <a:spcPct val="0"/>
                </a:spcAft>
                <a:buNone/>
              </a:pPr>
              <a:t>14.1</a:t>
            </a:fld>
            <a:endParaRPr lang="en-US" sz="1200" b="1" dirty="0">
              <a:sym typeface="+mn-lt"/>
            </a:endParaRPr>
          </a:p>
        </p:txBody>
      </p:sp>
      <p:sp>
        <p:nvSpPr>
          <p:cNvPr id="111" name="Text Placeholder 20">
            <a:extLst>
              <a:ext uri="{FF2B5EF4-FFF2-40B4-BE49-F238E27FC236}">
                <a16:creationId xmlns:a16="http://schemas.microsoft.com/office/drawing/2014/main" id="{1CD5FB38-36F7-4EBD-91A7-4D688F576AC4}"/>
              </a:ext>
            </a:extLst>
          </p:cNvPr>
          <p:cNvSpPr>
            <a:spLocks noGrp="1"/>
          </p:cNvSpPr>
          <p:nvPr>
            <p:custDataLst>
              <p:tags r:id="rId20"/>
            </p:custDataLst>
          </p:nvPr>
        </p:nvSpPr>
        <p:spPr bwMode="gray">
          <a:xfrm>
            <a:off x="2905125" y="2989263"/>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438F116-CBBF-4D4C-A2F8-273BF24EDF83}" type="datetime'''''''''1''''8''''''''.''''6'''''''''''''''''''''''">
              <a:rPr lang="en-US" altLang="en-US" sz="1200" b="1" smtClean="0"/>
              <a:pPr marL="0" indent="0">
                <a:lnSpc>
                  <a:spcPct val="100000"/>
                </a:lnSpc>
                <a:spcBef>
                  <a:spcPct val="0"/>
                </a:spcBef>
                <a:spcAft>
                  <a:spcPct val="0"/>
                </a:spcAft>
                <a:buNone/>
              </a:pPr>
              <a:t>18.6</a:t>
            </a:fld>
            <a:endParaRPr lang="en-US" sz="1200" b="1" dirty="0">
              <a:sym typeface="+mn-lt"/>
            </a:endParaRPr>
          </a:p>
        </p:txBody>
      </p:sp>
      <p:sp>
        <p:nvSpPr>
          <p:cNvPr id="128" name="Text Placeholder 20">
            <a:extLst>
              <a:ext uri="{FF2B5EF4-FFF2-40B4-BE49-F238E27FC236}">
                <a16:creationId xmlns:a16="http://schemas.microsoft.com/office/drawing/2014/main" id="{B6E676D5-73DB-4A01-B030-87602A93F2ED}"/>
              </a:ext>
            </a:extLst>
          </p:cNvPr>
          <p:cNvSpPr>
            <a:spLocks noGrp="1"/>
          </p:cNvSpPr>
          <p:nvPr>
            <p:custDataLst>
              <p:tags r:id="rId21"/>
            </p:custDataLst>
          </p:nvPr>
        </p:nvSpPr>
        <p:spPr bwMode="gray">
          <a:xfrm>
            <a:off x="1947863" y="3335338"/>
            <a:ext cx="2555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BAA11C0D-C5AE-4DE9-8A9C-59150C5BC30B}" type="datetime'''''''''''''''''''3''.''''''''''6'''''''''''">
              <a:rPr lang="en-US" altLang="en-US" sz="1200" b="1" smtClean="0">
                <a:sym typeface="+mn-lt"/>
              </a:rPr>
              <a:pPr marL="0" indent="0">
                <a:lnSpc>
                  <a:spcPct val="100000"/>
                </a:lnSpc>
                <a:spcBef>
                  <a:spcPct val="0"/>
                </a:spcBef>
                <a:spcAft>
                  <a:spcPct val="0"/>
                </a:spcAft>
                <a:buNone/>
              </a:pPr>
              <a:t>3.6</a:t>
            </a:fld>
            <a:endParaRPr lang="en-US" sz="1200" b="1" dirty="0">
              <a:sym typeface="+mn-lt"/>
            </a:endParaRPr>
          </a:p>
        </p:txBody>
      </p:sp>
      <p:sp>
        <p:nvSpPr>
          <p:cNvPr id="129" name="Text Placeholder 20">
            <a:extLst>
              <a:ext uri="{FF2B5EF4-FFF2-40B4-BE49-F238E27FC236}">
                <a16:creationId xmlns:a16="http://schemas.microsoft.com/office/drawing/2014/main" id="{B6E676D5-73DB-4A01-B030-87602A93F2ED}"/>
              </a:ext>
            </a:extLst>
          </p:cNvPr>
          <p:cNvSpPr>
            <a:spLocks noGrp="1"/>
          </p:cNvSpPr>
          <p:nvPr>
            <p:custDataLst>
              <p:tags r:id="rId22"/>
            </p:custDataLst>
          </p:nvPr>
        </p:nvSpPr>
        <p:spPr bwMode="gray">
          <a:xfrm>
            <a:off x="2133600" y="3681413"/>
            <a:ext cx="2555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486A6447-9426-48F9-8161-05816FB06BEE}" type="datetime'''''''''''''''''''''6''''''''''''''''''.''''''''''''''''5'">
              <a:rPr lang="en-US" altLang="en-US" sz="1200" b="1" smtClean="0">
                <a:sym typeface="+mn-lt"/>
              </a:rPr>
              <a:pPr marL="0" indent="0">
                <a:lnSpc>
                  <a:spcPct val="100000"/>
                </a:lnSpc>
                <a:spcBef>
                  <a:spcPct val="0"/>
                </a:spcBef>
                <a:spcAft>
                  <a:spcPct val="0"/>
                </a:spcAft>
                <a:buNone/>
              </a:pPr>
              <a:t>6.5</a:t>
            </a:fld>
            <a:endParaRPr lang="en-US" sz="1200" b="1" dirty="0">
              <a:sym typeface="+mn-lt"/>
            </a:endParaRPr>
          </a:p>
        </p:txBody>
      </p:sp>
      <p:sp>
        <p:nvSpPr>
          <p:cNvPr id="130" name="Text Placeholder 20">
            <a:extLst>
              <a:ext uri="{FF2B5EF4-FFF2-40B4-BE49-F238E27FC236}">
                <a16:creationId xmlns:a16="http://schemas.microsoft.com/office/drawing/2014/main" id="{B6E676D5-73DB-4A01-B030-87602A93F2ED}"/>
              </a:ext>
            </a:extLst>
          </p:cNvPr>
          <p:cNvSpPr>
            <a:spLocks noGrp="1"/>
          </p:cNvSpPr>
          <p:nvPr>
            <p:custDataLst>
              <p:tags r:id="rId23"/>
            </p:custDataLst>
          </p:nvPr>
        </p:nvSpPr>
        <p:spPr bwMode="gray">
          <a:xfrm>
            <a:off x="1941513" y="4027488"/>
            <a:ext cx="2555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599B11B6-18C5-41FE-91E5-5A710E3B7C32}" type="datetime'''''''''''''3''''.''''''''''''''''''''''''''''''''''''''''5'">
              <a:rPr lang="en-US" altLang="en-US" sz="1200" b="1" smtClean="0">
                <a:sym typeface="+mn-lt"/>
              </a:rPr>
              <a:pPr marL="0" indent="0">
                <a:lnSpc>
                  <a:spcPct val="100000"/>
                </a:lnSpc>
                <a:spcBef>
                  <a:spcPct val="0"/>
                </a:spcBef>
                <a:spcAft>
                  <a:spcPct val="0"/>
                </a:spcAft>
                <a:buNone/>
              </a:pPr>
              <a:t>3.5</a:t>
            </a:fld>
            <a:endParaRPr lang="en-US" sz="1200" b="1" dirty="0">
              <a:sym typeface="+mn-lt"/>
            </a:endParaRPr>
          </a:p>
        </p:txBody>
      </p:sp>
      <p:sp>
        <p:nvSpPr>
          <p:cNvPr id="131" name="Text Placeholder 20">
            <a:extLst>
              <a:ext uri="{FF2B5EF4-FFF2-40B4-BE49-F238E27FC236}">
                <a16:creationId xmlns:a16="http://schemas.microsoft.com/office/drawing/2014/main" id="{B6E676D5-73DB-4A01-B030-87602A93F2ED}"/>
              </a:ext>
            </a:extLst>
          </p:cNvPr>
          <p:cNvSpPr>
            <a:spLocks noGrp="1"/>
          </p:cNvSpPr>
          <p:nvPr>
            <p:custDataLst>
              <p:tags r:id="rId24"/>
            </p:custDataLst>
          </p:nvPr>
        </p:nvSpPr>
        <p:spPr bwMode="gray">
          <a:xfrm>
            <a:off x="2109788" y="4373563"/>
            <a:ext cx="2555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6CE5983-C03A-4520-9E8B-673BD5A1BE7E}" type="datetime'''6''''.''''''''''''''''''''''''''''''''''''1'''''''''''''">
              <a:rPr lang="en-US" altLang="en-US" sz="1200" b="1" smtClean="0">
                <a:sym typeface="+mn-lt"/>
              </a:rPr>
              <a:pPr marL="0" indent="0">
                <a:lnSpc>
                  <a:spcPct val="100000"/>
                </a:lnSpc>
                <a:spcBef>
                  <a:spcPct val="0"/>
                </a:spcBef>
                <a:spcAft>
                  <a:spcPct val="0"/>
                </a:spcAft>
                <a:buNone/>
              </a:pPr>
              <a:t>6.1</a:t>
            </a:fld>
            <a:endParaRPr lang="en-US" sz="1200" b="1" dirty="0">
              <a:sym typeface="+mn-lt"/>
            </a:endParaRPr>
          </a:p>
        </p:txBody>
      </p:sp>
      <p:sp>
        <p:nvSpPr>
          <p:cNvPr id="197" name="Text Placeholder 20">
            <a:extLst>
              <a:ext uri="{FF2B5EF4-FFF2-40B4-BE49-F238E27FC236}">
                <a16:creationId xmlns:a16="http://schemas.microsoft.com/office/drawing/2014/main" id="{B6E676D5-73DB-4A01-B030-87602A93F2ED}"/>
              </a:ext>
            </a:extLst>
          </p:cNvPr>
          <p:cNvSpPr>
            <a:spLocks noGrp="1"/>
          </p:cNvSpPr>
          <p:nvPr>
            <p:custDataLst>
              <p:tags r:id="rId25"/>
            </p:custDataLst>
          </p:nvPr>
        </p:nvSpPr>
        <p:spPr bwMode="gray">
          <a:xfrm>
            <a:off x="2058988" y="4719638"/>
            <a:ext cx="2555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4245FFB3-C644-4CA1-8846-D5682693364A}" type="datetime'''''''5''.''''''''''''''''''''4'''''''''''''''''''''''''''''''">
              <a:rPr lang="en-US" altLang="en-US" sz="1200" b="1" smtClean="0">
                <a:sym typeface="+mn-lt"/>
              </a:rPr>
              <a:pPr marL="0" indent="0">
                <a:lnSpc>
                  <a:spcPct val="100000"/>
                </a:lnSpc>
                <a:spcBef>
                  <a:spcPct val="0"/>
                </a:spcBef>
                <a:spcAft>
                  <a:spcPct val="0"/>
                </a:spcAft>
                <a:buNone/>
              </a:pPr>
              <a:t>5.4</a:t>
            </a:fld>
            <a:endParaRPr lang="en-US" sz="1200" b="1" dirty="0">
              <a:sym typeface="+mn-lt"/>
            </a:endParaRPr>
          </a:p>
        </p:txBody>
      </p:sp>
      <p:sp>
        <p:nvSpPr>
          <p:cNvPr id="134" name="Text Placeholder 20">
            <a:extLst>
              <a:ext uri="{FF2B5EF4-FFF2-40B4-BE49-F238E27FC236}">
                <a16:creationId xmlns:a16="http://schemas.microsoft.com/office/drawing/2014/main" id="{B6E676D5-73DB-4A01-B030-87602A93F2ED}"/>
              </a:ext>
            </a:extLst>
          </p:cNvPr>
          <p:cNvSpPr>
            <a:spLocks noGrp="1"/>
          </p:cNvSpPr>
          <p:nvPr>
            <p:custDataLst>
              <p:tags r:id="rId26"/>
            </p:custDataLst>
          </p:nvPr>
        </p:nvSpPr>
        <p:spPr bwMode="gray">
          <a:xfrm>
            <a:off x="2330450" y="5756275"/>
            <a:ext cx="2555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3BA2A3CD-3BB2-484D-A8AA-662CF2CE3549}" type="datetime'''''''''''''9''''''''''''''''.''6'''''">
              <a:rPr lang="en-US" altLang="en-US" sz="1200" b="1" smtClean="0">
                <a:sym typeface="+mn-lt"/>
              </a:rPr>
              <a:pPr marL="0" indent="0">
                <a:lnSpc>
                  <a:spcPct val="100000"/>
                </a:lnSpc>
                <a:spcBef>
                  <a:spcPct val="0"/>
                </a:spcBef>
                <a:spcAft>
                  <a:spcPct val="0"/>
                </a:spcAft>
                <a:buNone/>
              </a:pPr>
              <a:t>9.6</a:t>
            </a:fld>
            <a:endParaRPr lang="en-US" sz="1200" b="1" dirty="0">
              <a:sym typeface="+mn-lt"/>
            </a:endParaRPr>
          </a:p>
        </p:txBody>
      </p:sp>
      <p:graphicFrame>
        <p:nvGraphicFramePr>
          <p:cNvPr id="151" name="Chart 150">
            <a:extLst>
              <a:ext uri="{FF2B5EF4-FFF2-40B4-BE49-F238E27FC236}">
                <a16:creationId xmlns:a16="http://schemas.microsoft.com/office/drawing/2014/main" id="{B3997F0E-3002-4382-856C-5EDD188B7C0A}"/>
              </a:ext>
            </a:extLst>
          </p:cNvPr>
          <p:cNvGraphicFramePr/>
          <p:nvPr>
            <p:custDataLst>
              <p:tags r:id="rId27"/>
            </p:custDataLst>
            <p:extLst>
              <p:ext uri="{D42A27DB-BD31-4B8C-83A1-F6EECF244321}">
                <p14:modId xmlns:p14="http://schemas.microsoft.com/office/powerpoint/2010/main" val="2546895738"/>
              </p:ext>
            </p:extLst>
          </p:nvPr>
        </p:nvGraphicFramePr>
        <p:xfrm>
          <a:off x="3771900" y="2133600"/>
          <a:ext cx="719138" cy="3938588"/>
        </p:xfrm>
        <a:graphic>
          <a:graphicData uri="http://schemas.openxmlformats.org/drawingml/2006/chart">
            <c:chart xmlns:c="http://schemas.openxmlformats.org/drawingml/2006/chart" xmlns:r="http://schemas.openxmlformats.org/officeDocument/2006/relationships" r:id="rId68"/>
          </a:graphicData>
        </a:graphic>
      </p:graphicFrame>
      <p:sp>
        <p:nvSpPr>
          <p:cNvPr id="139" name="Text Placeholder 20">
            <a:extLst>
              <a:ext uri="{FF2B5EF4-FFF2-40B4-BE49-F238E27FC236}">
                <a16:creationId xmlns:a16="http://schemas.microsoft.com/office/drawing/2014/main" id="{9B3AF082-7A22-4CFB-A355-5EF40168068B}"/>
              </a:ext>
            </a:extLst>
          </p:cNvPr>
          <p:cNvSpPr>
            <a:spLocks noGrp="1"/>
          </p:cNvSpPr>
          <p:nvPr>
            <p:custDataLst>
              <p:tags r:id="rId28"/>
            </p:custDataLst>
          </p:nvPr>
        </p:nvSpPr>
        <p:spPr bwMode="gray">
          <a:xfrm>
            <a:off x="4130675" y="2297113"/>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DB23279-A9E3-42DF-A121-3565ECB0BC23}" type="datetime'''+''''''''''''''''''''''10''''''''''.''''''''''8%'''''''''''">
              <a:rPr lang="en-US" altLang="en-US" sz="1200" smtClean="0"/>
              <a:pPr marL="0" indent="0">
                <a:lnSpc>
                  <a:spcPct val="100000"/>
                </a:lnSpc>
                <a:spcBef>
                  <a:spcPct val="0"/>
                </a:spcBef>
                <a:spcAft>
                  <a:spcPct val="0"/>
                </a:spcAft>
                <a:buNone/>
              </a:pPr>
              <a:t>+10.8%</a:t>
            </a:fld>
            <a:endParaRPr lang="en-US" sz="1200" dirty="0">
              <a:sym typeface="+mn-lt"/>
            </a:endParaRPr>
          </a:p>
        </p:txBody>
      </p:sp>
      <p:sp>
        <p:nvSpPr>
          <p:cNvPr id="144" name="Text Placeholder 20">
            <a:extLst>
              <a:ext uri="{FF2B5EF4-FFF2-40B4-BE49-F238E27FC236}">
                <a16:creationId xmlns:a16="http://schemas.microsoft.com/office/drawing/2014/main" id="{A6CF28C3-2D86-43D9-BDD1-F6292E355F54}"/>
              </a:ext>
            </a:extLst>
          </p:cNvPr>
          <p:cNvSpPr>
            <a:spLocks noGrp="1"/>
          </p:cNvSpPr>
          <p:nvPr>
            <p:custDataLst>
              <p:tags r:id="rId29"/>
            </p:custDataLst>
          </p:nvPr>
        </p:nvSpPr>
        <p:spPr bwMode="gray">
          <a:xfrm>
            <a:off x="3962400" y="33258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547D29F-6ADB-4EDC-AF09-576BEE1041C6}" type="datetime'''''''+2''''''''''''''.''''''''''''''''9''''''''%'''">
              <a:rPr lang="en-US" altLang="en-US" sz="1200" smtClean="0"/>
              <a:pPr marL="0" indent="0">
                <a:lnSpc>
                  <a:spcPct val="100000"/>
                </a:lnSpc>
                <a:spcBef>
                  <a:spcPct val="0"/>
                </a:spcBef>
                <a:spcAft>
                  <a:spcPct val="0"/>
                </a:spcAft>
                <a:buNone/>
              </a:pPr>
              <a:t>+2.9%</a:t>
            </a:fld>
            <a:endParaRPr lang="en-US" sz="1200" dirty="0">
              <a:sym typeface="+mn-lt"/>
            </a:endParaRPr>
          </a:p>
        </p:txBody>
      </p:sp>
      <p:sp>
        <p:nvSpPr>
          <p:cNvPr id="146" name="Text Placeholder 20">
            <a:extLst>
              <a:ext uri="{FF2B5EF4-FFF2-40B4-BE49-F238E27FC236}">
                <a16:creationId xmlns:a16="http://schemas.microsoft.com/office/drawing/2014/main" id="{287256C5-38D6-4063-B709-CBCB40D7B82D}"/>
              </a:ext>
            </a:extLst>
          </p:cNvPr>
          <p:cNvSpPr>
            <a:spLocks noGrp="1"/>
          </p:cNvSpPr>
          <p:nvPr>
            <p:custDataLst>
              <p:tags r:id="rId30"/>
            </p:custDataLst>
          </p:nvPr>
        </p:nvSpPr>
        <p:spPr bwMode="gray">
          <a:xfrm>
            <a:off x="4110038" y="53848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5788CF79-CB44-400E-9BBF-69D036428D4A}" type="datetime'''+''''''''''''9''''''.''''''''''8''%'''''''''''''''''''''''''">
              <a:rPr lang="en-US" altLang="en-US" sz="1200" smtClean="0"/>
              <a:pPr marL="0" indent="0">
                <a:lnSpc>
                  <a:spcPct val="100000"/>
                </a:lnSpc>
                <a:spcBef>
                  <a:spcPct val="0"/>
                </a:spcBef>
                <a:spcAft>
                  <a:spcPct val="0"/>
                </a:spcAft>
                <a:buNone/>
              </a:pPr>
              <a:t>+9.8%</a:t>
            </a:fld>
            <a:endParaRPr lang="en-US" sz="1200" dirty="0">
              <a:sym typeface="+mn-lt"/>
            </a:endParaRPr>
          </a:p>
        </p:txBody>
      </p:sp>
      <p:sp>
        <p:nvSpPr>
          <p:cNvPr id="138" name="Text Placeholder 20">
            <a:extLst>
              <a:ext uri="{FF2B5EF4-FFF2-40B4-BE49-F238E27FC236}">
                <a16:creationId xmlns:a16="http://schemas.microsoft.com/office/drawing/2014/main" id="{70229748-F592-457D-AE47-142005E91156}"/>
              </a:ext>
            </a:extLst>
          </p:cNvPr>
          <p:cNvSpPr>
            <a:spLocks noGrp="1"/>
          </p:cNvSpPr>
          <p:nvPr>
            <p:custDataLst>
              <p:tags r:id="rId31"/>
            </p:custDataLst>
          </p:nvPr>
        </p:nvSpPr>
        <p:spPr bwMode="gray">
          <a:xfrm>
            <a:off x="4200525" y="2982913"/>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866FF3D-1320-48FF-951C-9339E2E3C16A}" type="datetime'''''''''''''''+14''''''''''.''''''''''''''0''''''''''%'''">
              <a:rPr lang="en-US" altLang="en-US" sz="1200" smtClean="0"/>
              <a:pPr marL="0" indent="0">
                <a:lnSpc>
                  <a:spcPct val="100000"/>
                </a:lnSpc>
                <a:spcBef>
                  <a:spcPct val="0"/>
                </a:spcBef>
                <a:spcAft>
                  <a:spcPct val="0"/>
                </a:spcAft>
                <a:buNone/>
              </a:pPr>
              <a:t>+14.0%</a:t>
            </a:fld>
            <a:endParaRPr lang="en-US" sz="1200" dirty="0">
              <a:sym typeface="+mn-lt"/>
            </a:endParaRPr>
          </a:p>
        </p:txBody>
      </p:sp>
      <p:sp>
        <p:nvSpPr>
          <p:cNvPr id="142" name="Text Placeholder 20">
            <a:extLst>
              <a:ext uri="{FF2B5EF4-FFF2-40B4-BE49-F238E27FC236}">
                <a16:creationId xmlns:a16="http://schemas.microsoft.com/office/drawing/2014/main" id="{8E607643-CED4-4D27-82FE-248E159376D5}"/>
              </a:ext>
            </a:extLst>
          </p:cNvPr>
          <p:cNvSpPr>
            <a:spLocks noGrp="1"/>
          </p:cNvSpPr>
          <p:nvPr>
            <p:custDataLst>
              <p:tags r:id="rId32"/>
            </p:custDataLst>
          </p:nvPr>
        </p:nvSpPr>
        <p:spPr bwMode="gray">
          <a:xfrm>
            <a:off x="4132263" y="2640013"/>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440BE33-ACDF-4CEE-A348-C180DA3CE242}" type="datetime'''+1''''''''''''''''''0.''9''''''''''%'''''''''''''''''''">
              <a:rPr lang="en-US" altLang="en-US" sz="1200" smtClean="0"/>
              <a:pPr marL="0" indent="0">
                <a:lnSpc>
                  <a:spcPct val="100000"/>
                </a:lnSpc>
                <a:spcBef>
                  <a:spcPct val="0"/>
                </a:spcBef>
                <a:spcAft>
                  <a:spcPct val="0"/>
                </a:spcAft>
                <a:buNone/>
              </a:pPr>
              <a:t>+10.9%</a:t>
            </a:fld>
            <a:endParaRPr lang="en-US" sz="1200" dirty="0">
              <a:sym typeface="+mn-lt"/>
            </a:endParaRPr>
          </a:p>
        </p:txBody>
      </p:sp>
      <p:sp>
        <p:nvSpPr>
          <p:cNvPr id="145" name="Text Placeholder 20">
            <a:extLst>
              <a:ext uri="{FF2B5EF4-FFF2-40B4-BE49-F238E27FC236}">
                <a16:creationId xmlns:a16="http://schemas.microsoft.com/office/drawing/2014/main" id="{3876D429-CB84-4E6F-BD55-3CE68DF4F8DE}"/>
              </a:ext>
            </a:extLst>
          </p:cNvPr>
          <p:cNvSpPr>
            <a:spLocks noGrp="1"/>
          </p:cNvSpPr>
          <p:nvPr>
            <p:custDataLst>
              <p:tags r:id="rId33"/>
            </p:custDataLst>
          </p:nvPr>
        </p:nvSpPr>
        <p:spPr bwMode="gray">
          <a:xfrm>
            <a:off x="4167188" y="3668713"/>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1467B713-E514-495D-ACE8-15DC2FB4F0C5}" type="datetime'''''''''+''12.''''5''''''''''''''''''''''''''''''%'''''">
              <a:rPr lang="en-US" altLang="en-US" sz="1200" smtClean="0"/>
              <a:pPr marL="0" indent="0">
                <a:lnSpc>
                  <a:spcPct val="100000"/>
                </a:lnSpc>
                <a:spcBef>
                  <a:spcPct val="0"/>
                </a:spcBef>
                <a:spcAft>
                  <a:spcPct val="0"/>
                </a:spcAft>
                <a:buNone/>
              </a:pPr>
              <a:t>+12.5%</a:t>
            </a:fld>
            <a:endParaRPr lang="en-US" sz="1200" dirty="0">
              <a:sym typeface="+mn-lt"/>
            </a:endParaRPr>
          </a:p>
        </p:txBody>
      </p:sp>
      <p:sp>
        <p:nvSpPr>
          <p:cNvPr id="215" name="Text Placeholder 20">
            <a:extLst>
              <a:ext uri="{FF2B5EF4-FFF2-40B4-BE49-F238E27FC236}">
                <a16:creationId xmlns:a16="http://schemas.microsoft.com/office/drawing/2014/main" id="{B6E676D5-73DB-4A01-B030-87602A93F2ED}"/>
              </a:ext>
            </a:extLst>
          </p:cNvPr>
          <p:cNvSpPr>
            <a:spLocks noGrp="1"/>
          </p:cNvSpPr>
          <p:nvPr>
            <p:custDataLst>
              <p:tags r:id="rId34"/>
            </p:custDataLst>
          </p:nvPr>
        </p:nvSpPr>
        <p:spPr bwMode="gray">
          <a:xfrm>
            <a:off x="4054475" y="46990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BC5B77F6-E40B-458D-8FD5-76E6E598A4CE}" type="datetime'''''''''''''''''''+''''''''7''''.''''''''2''''''%'''''''''">
              <a:rPr lang="en-US" altLang="en-US" sz="1200" smtClean="0"/>
              <a:pPr marL="0" indent="0">
                <a:lnSpc>
                  <a:spcPct val="100000"/>
                </a:lnSpc>
                <a:spcBef>
                  <a:spcPct val="0"/>
                </a:spcBef>
                <a:spcAft>
                  <a:spcPct val="0"/>
                </a:spcAft>
                <a:buNone/>
              </a:pPr>
              <a:t>+7.2%</a:t>
            </a:fld>
            <a:endParaRPr lang="en-US" sz="1200" dirty="0">
              <a:sym typeface="+mn-lt"/>
            </a:endParaRPr>
          </a:p>
        </p:txBody>
      </p:sp>
      <p:sp>
        <p:nvSpPr>
          <p:cNvPr id="141" name="Text Placeholder 20">
            <a:extLst>
              <a:ext uri="{FF2B5EF4-FFF2-40B4-BE49-F238E27FC236}">
                <a16:creationId xmlns:a16="http://schemas.microsoft.com/office/drawing/2014/main" id="{720276CE-2787-435B-AA7E-7AB32A418519}"/>
              </a:ext>
            </a:extLst>
          </p:cNvPr>
          <p:cNvSpPr>
            <a:spLocks noGrp="1"/>
          </p:cNvSpPr>
          <p:nvPr>
            <p:custDataLst>
              <p:tags r:id="rId35"/>
            </p:custDataLst>
          </p:nvPr>
        </p:nvSpPr>
        <p:spPr bwMode="gray">
          <a:xfrm>
            <a:off x="3940175" y="40116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ABABBDD-2728-4E9A-9C5B-1295BD7BABB1}" type="datetime'+1''.''''''8''''''''''''%'">
              <a:rPr lang="en-US" altLang="en-US" sz="1200" smtClean="0"/>
              <a:pPr marL="0" indent="0">
                <a:lnSpc>
                  <a:spcPct val="100000"/>
                </a:lnSpc>
                <a:spcBef>
                  <a:spcPct val="0"/>
                </a:spcBef>
                <a:spcAft>
                  <a:spcPct val="0"/>
                </a:spcAft>
                <a:buNone/>
              </a:pPr>
              <a:t>+1.8%</a:t>
            </a:fld>
            <a:endParaRPr lang="en-US" sz="1200" dirty="0">
              <a:sym typeface="+mn-lt"/>
            </a:endParaRPr>
          </a:p>
        </p:txBody>
      </p:sp>
      <p:sp>
        <p:nvSpPr>
          <p:cNvPr id="137" name="Text Placeholder 20">
            <a:extLst>
              <a:ext uri="{FF2B5EF4-FFF2-40B4-BE49-F238E27FC236}">
                <a16:creationId xmlns:a16="http://schemas.microsoft.com/office/drawing/2014/main" id="{CA58E4B4-7722-4004-9C0E-B7F5D4D60B03}"/>
              </a:ext>
            </a:extLst>
          </p:cNvPr>
          <p:cNvSpPr>
            <a:spLocks noGrp="1"/>
          </p:cNvSpPr>
          <p:nvPr>
            <p:custDataLst>
              <p:tags r:id="rId36"/>
            </p:custDataLst>
          </p:nvPr>
        </p:nvSpPr>
        <p:spPr bwMode="gray">
          <a:xfrm>
            <a:off x="4241800" y="4356100"/>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C2EA727D-A1E5-485C-B095-CCBAAC8AC2C2}" type="datetime'+''''''''1''''''6''''''''''''''''''''''.''0''''''''%'''''">
              <a:rPr lang="en-US" altLang="en-US" sz="1200" smtClean="0"/>
              <a:pPr marL="0" indent="0">
                <a:lnSpc>
                  <a:spcPct val="100000"/>
                </a:lnSpc>
                <a:spcBef>
                  <a:spcPct val="0"/>
                </a:spcBef>
                <a:spcAft>
                  <a:spcPct val="0"/>
                </a:spcAft>
                <a:buNone/>
              </a:pPr>
              <a:t>+16.0%</a:t>
            </a:fld>
            <a:endParaRPr lang="en-US" sz="1200" dirty="0">
              <a:sym typeface="+mn-lt"/>
            </a:endParaRPr>
          </a:p>
        </p:txBody>
      </p:sp>
      <p:sp>
        <p:nvSpPr>
          <p:cNvPr id="143" name="Text Placeholder 20">
            <a:extLst>
              <a:ext uri="{FF2B5EF4-FFF2-40B4-BE49-F238E27FC236}">
                <a16:creationId xmlns:a16="http://schemas.microsoft.com/office/drawing/2014/main" id="{BF92C23D-127D-4320-A09B-A5561EDCB889}"/>
              </a:ext>
            </a:extLst>
          </p:cNvPr>
          <p:cNvSpPr>
            <a:spLocks noGrp="1"/>
          </p:cNvSpPr>
          <p:nvPr>
            <p:custDataLst>
              <p:tags r:id="rId37"/>
            </p:custDataLst>
          </p:nvPr>
        </p:nvSpPr>
        <p:spPr bwMode="gray">
          <a:xfrm>
            <a:off x="3387725" y="5041900"/>
            <a:ext cx="4413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01F35E89-15A9-4509-8FB8-2A73FF0EB370}" type="datetime'''''''''''''''''-''''''''''1''''.''''''0''''''''''''%'''''''''">
              <a:rPr lang="en-US" altLang="en-US" sz="1200" smtClean="0"/>
              <a:pPr marL="0" indent="0" algn="r">
                <a:lnSpc>
                  <a:spcPct val="100000"/>
                </a:lnSpc>
                <a:spcBef>
                  <a:spcPct val="0"/>
                </a:spcBef>
                <a:spcAft>
                  <a:spcPct val="0"/>
                </a:spcAft>
                <a:buNone/>
              </a:pPr>
              <a:t>-1.0%</a:t>
            </a:fld>
            <a:endParaRPr lang="en-US" sz="1200" dirty="0">
              <a:sym typeface="+mn-lt"/>
            </a:endParaRPr>
          </a:p>
        </p:txBody>
      </p:sp>
      <p:sp>
        <p:nvSpPr>
          <p:cNvPr id="149" name="Text Placeholder 20">
            <a:extLst>
              <a:ext uri="{FF2B5EF4-FFF2-40B4-BE49-F238E27FC236}">
                <a16:creationId xmlns:a16="http://schemas.microsoft.com/office/drawing/2014/main" id="{B6E676D5-73DB-4A01-B030-87602A93F2ED}"/>
              </a:ext>
            </a:extLst>
          </p:cNvPr>
          <p:cNvSpPr>
            <a:spLocks noGrp="1"/>
          </p:cNvSpPr>
          <p:nvPr>
            <p:custDataLst>
              <p:tags r:id="rId38"/>
            </p:custDataLst>
          </p:nvPr>
        </p:nvSpPr>
        <p:spPr bwMode="gray">
          <a:xfrm>
            <a:off x="4156075" y="5727700"/>
            <a:ext cx="5635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40F1E18-1793-492B-B725-4972C9732A0E}" type="datetime'+''12''''''''''''''''''''.0''''''''''%'''''''''''''''''">
              <a:rPr lang="en-US" altLang="en-US" sz="1200" smtClean="0"/>
              <a:pPr marL="0" indent="0">
                <a:lnSpc>
                  <a:spcPct val="100000"/>
                </a:lnSpc>
                <a:spcBef>
                  <a:spcPct val="0"/>
                </a:spcBef>
                <a:spcAft>
                  <a:spcPct val="0"/>
                </a:spcAft>
                <a:buNone/>
              </a:pPr>
              <a:t>+12.0%</a:t>
            </a:fld>
            <a:endParaRPr lang="en-US" sz="1200" dirty="0">
              <a:sym typeface="+mn-lt"/>
            </a:endParaRPr>
          </a:p>
        </p:txBody>
      </p:sp>
      <p:graphicFrame>
        <p:nvGraphicFramePr>
          <p:cNvPr id="152" name="Chart 151">
            <a:extLst>
              <a:ext uri="{FF2B5EF4-FFF2-40B4-BE49-F238E27FC236}">
                <a16:creationId xmlns:a16="http://schemas.microsoft.com/office/drawing/2014/main" id="{151024AA-399A-4293-9DA9-E6DDC268022B}"/>
              </a:ext>
            </a:extLst>
          </p:cNvPr>
          <p:cNvGraphicFramePr/>
          <p:nvPr>
            <p:custDataLst>
              <p:tags r:id="rId39"/>
            </p:custDataLst>
            <p:extLst>
              <p:ext uri="{D42A27DB-BD31-4B8C-83A1-F6EECF244321}">
                <p14:modId xmlns:p14="http://schemas.microsoft.com/office/powerpoint/2010/main" val="2363403450"/>
              </p:ext>
            </p:extLst>
          </p:nvPr>
        </p:nvGraphicFramePr>
        <p:xfrm>
          <a:off x="5894388" y="2133600"/>
          <a:ext cx="1460500" cy="3968750"/>
        </p:xfrm>
        <a:graphic>
          <a:graphicData uri="http://schemas.openxmlformats.org/drawingml/2006/chart">
            <c:chart xmlns:c="http://schemas.openxmlformats.org/drawingml/2006/chart" xmlns:r="http://schemas.openxmlformats.org/officeDocument/2006/relationships" r:id="rId69"/>
          </a:graphicData>
        </a:graphic>
      </p:graphicFrame>
      <p:sp>
        <p:nvSpPr>
          <p:cNvPr id="123" name="Text Placeholder 20">
            <a:extLst>
              <a:ext uri="{FF2B5EF4-FFF2-40B4-BE49-F238E27FC236}">
                <a16:creationId xmlns:a16="http://schemas.microsoft.com/office/drawing/2014/main" id="{B6E676D5-73DB-4A01-B030-87602A93F2ED}"/>
              </a:ext>
            </a:extLst>
          </p:cNvPr>
          <p:cNvSpPr>
            <a:spLocks noGrp="1"/>
          </p:cNvSpPr>
          <p:nvPr>
            <p:custDataLst>
              <p:tags r:id="rId40"/>
            </p:custDataLst>
          </p:nvPr>
        </p:nvSpPr>
        <p:spPr bwMode="gray">
          <a:xfrm>
            <a:off x="6719889" y="4373563"/>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E096C88-A8F6-4C01-B4CB-2F443F4D3568}" type="datetime'''''''''''''''''''''''5''''''4''''''''''1''''''''''''.''1'''">
              <a:rPr lang="en-US" altLang="en-US" sz="1200" b="1" smtClean="0">
                <a:sym typeface="+mn-lt"/>
              </a:rPr>
              <a:pPr marL="0" indent="0">
                <a:lnSpc>
                  <a:spcPct val="100000"/>
                </a:lnSpc>
                <a:spcBef>
                  <a:spcPct val="0"/>
                </a:spcBef>
                <a:spcAft>
                  <a:spcPct val="0"/>
                </a:spcAft>
                <a:buNone/>
              </a:pPr>
              <a:t>541.1</a:t>
            </a:fld>
            <a:endParaRPr lang="en-US" sz="1200" b="1" dirty="0">
              <a:sym typeface="+mn-lt"/>
            </a:endParaRPr>
          </a:p>
        </p:txBody>
      </p:sp>
      <p:sp>
        <p:nvSpPr>
          <p:cNvPr id="103" name="Text Placeholder 20">
            <a:extLst>
              <a:ext uri="{FF2B5EF4-FFF2-40B4-BE49-F238E27FC236}">
                <a16:creationId xmlns:a16="http://schemas.microsoft.com/office/drawing/2014/main" id="{B6E676D5-73DB-4A01-B030-87602A93F2ED}"/>
              </a:ext>
            </a:extLst>
          </p:cNvPr>
          <p:cNvSpPr>
            <a:spLocks noGrp="1"/>
          </p:cNvSpPr>
          <p:nvPr>
            <p:custDataLst>
              <p:tags r:id="rId41"/>
            </p:custDataLst>
          </p:nvPr>
        </p:nvSpPr>
        <p:spPr bwMode="gray">
          <a:xfrm>
            <a:off x="7132639" y="2989263"/>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575A1AE7-5D6F-4B61-8EBC-D06EE798F9C0}" type="datetime'851''''''''''''.''7'''''''''''''''''''''''''''">
              <a:rPr lang="en-US" altLang="en-US" sz="1200" b="1" smtClean="0">
                <a:sym typeface="+mn-lt"/>
              </a:rPr>
              <a:pPr marL="0" indent="0">
                <a:lnSpc>
                  <a:spcPct val="100000"/>
                </a:lnSpc>
                <a:spcBef>
                  <a:spcPct val="0"/>
                </a:spcBef>
                <a:spcAft>
                  <a:spcPct val="0"/>
                </a:spcAft>
                <a:buNone/>
              </a:pPr>
              <a:t>851.7</a:t>
            </a:fld>
            <a:endParaRPr lang="en-US" sz="1200" b="1" dirty="0">
              <a:sym typeface="+mn-lt"/>
            </a:endParaRPr>
          </a:p>
        </p:txBody>
      </p:sp>
      <p:sp>
        <p:nvSpPr>
          <p:cNvPr id="101" name="Text Placeholder 20">
            <a:extLst>
              <a:ext uri="{FF2B5EF4-FFF2-40B4-BE49-F238E27FC236}">
                <a16:creationId xmlns:a16="http://schemas.microsoft.com/office/drawing/2014/main" id="{B6E676D5-73DB-4A01-B030-87602A93F2ED}"/>
              </a:ext>
            </a:extLst>
          </p:cNvPr>
          <p:cNvSpPr>
            <a:spLocks noGrp="1"/>
          </p:cNvSpPr>
          <p:nvPr>
            <p:custDataLst>
              <p:tags r:id="rId42"/>
            </p:custDataLst>
          </p:nvPr>
        </p:nvSpPr>
        <p:spPr bwMode="gray">
          <a:xfrm>
            <a:off x="6838951" y="2298700"/>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8A01C81-FFE9-45D4-9054-45E60EA2C92E}" type="datetime'''''''''''''''6''''''''''''''''''''''3''''1''''.0'''">
              <a:rPr lang="en-US" altLang="en-US" sz="1200" b="1" smtClean="0">
                <a:sym typeface="+mn-lt"/>
              </a:rPr>
              <a:pPr marL="0" indent="0">
                <a:lnSpc>
                  <a:spcPct val="100000"/>
                </a:lnSpc>
                <a:spcBef>
                  <a:spcPct val="0"/>
                </a:spcBef>
                <a:spcAft>
                  <a:spcPct val="0"/>
                </a:spcAft>
                <a:buNone/>
              </a:pPr>
              <a:t>631.0</a:t>
            </a:fld>
            <a:endParaRPr lang="en-US" sz="1200" b="1" dirty="0">
              <a:sym typeface="+mn-lt"/>
            </a:endParaRPr>
          </a:p>
        </p:txBody>
      </p:sp>
      <p:sp>
        <p:nvSpPr>
          <p:cNvPr id="147" name="Text Placeholder 20">
            <a:extLst>
              <a:ext uri="{FF2B5EF4-FFF2-40B4-BE49-F238E27FC236}">
                <a16:creationId xmlns:a16="http://schemas.microsoft.com/office/drawing/2014/main" id="{B6E676D5-73DB-4A01-B030-87602A93F2ED}"/>
              </a:ext>
            </a:extLst>
          </p:cNvPr>
          <p:cNvSpPr>
            <a:spLocks noGrp="1"/>
          </p:cNvSpPr>
          <p:nvPr>
            <p:custDataLst>
              <p:tags r:id="rId43"/>
            </p:custDataLst>
          </p:nvPr>
        </p:nvSpPr>
        <p:spPr bwMode="gray">
          <a:xfrm>
            <a:off x="7297739" y="5756275"/>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0987106C-B9C7-42D1-943E-7084CC173824}" type="datetime'''''''''''''''''''''''''''''''''''97''6''.''''''''4'">
              <a:rPr lang="en-US" altLang="en-US" sz="1200" b="1" smtClean="0">
                <a:sym typeface="+mn-lt"/>
              </a:rPr>
              <a:pPr marL="0" indent="0">
                <a:lnSpc>
                  <a:spcPct val="100000"/>
                </a:lnSpc>
                <a:spcBef>
                  <a:spcPct val="0"/>
                </a:spcBef>
                <a:spcAft>
                  <a:spcPct val="0"/>
                </a:spcAft>
                <a:buNone/>
              </a:pPr>
              <a:t>976.4</a:t>
            </a:fld>
            <a:endParaRPr lang="en-US" sz="1200" b="1" dirty="0">
              <a:sym typeface="+mn-lt"/>
            </a:endParaRPr>
          </a:p>
        </p:txBody>
      </p:sp>
      <p:sp>
        <p:nvSpPr>
          <p:cNvPr id="107" name="Text Placeholder 20">
            <a:extLst>
              <a:ext uri="{FF2B5EF4-FFF2-40B4-BE49-F238E27FC236}">
                <a16:creationId xmlns:a16="http://schemas.microsoft.com/office/drawing/2014/main" id="{B6E676D5-73DB-4A01-B030-87602A93F2ED}"/>
              </a:ext>
            </a:extLst>
          </p:cNvPr>
          <p:cNvSpPr>
            <a:spLocks noGrp="1"/>
          </p:cNvSpPr>
          <p:nvPr>
            <p:custDataLst>
              <p:tags r:id="rId44"/>
            </p:custDataLst>
          </p:nvPr>
        </p:nvSpPr>
        <p:spPr bwMode="gray">
          <a:xfrm>
            <a:off x="6686551" y="4027488"/>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049C8CE8-55B0-43AE-B934-A85906791E50}" type="datetime'51''''''''''''''''''''''''''6''''''.''''''''''''''''2'''''''''">
              <a:rPr lang="en-US" altLang="en-US" sz="1200" b="1" smtClean="0">
                <a:sym typeface="+mn-lt"/>
              </a:rPr>
              <a:pPr marL="0" indent="0">
                <a:lnSpc>
                  <a:spcPct val="100000"/>
                </a:lnSpc>
                <a:spcBef>
                  <a:spcPct val="0"/>
                </a:spcBef>
                <a:spcAft>
                  <a:spcPct val="0"/>
                </a:spcAft>
                <a:buNone/>
              </a:pPr>
              <a:t>516.2</a:t>
            </a:fld>
            <a:endParaRPr lang="en-US" sz="1200" b="1" dirty="0">
              <a:sym typeface="+mn-lt"/>
            </a:endParaRPr>
          </a:p>
        </p:txBody>
      </p:sp>
      <p:sp>
        <p:nvSpPr>
          <p:cNvPr id="104" name="Text Placeholder 20">
            <a:extLst>
              <a:ext uri="{FF2B5EF4-FFF2-40B4-BE49-F238E27FC236}">
                <a16:creationId xmlns:a16="http://schemas.microsoft.com/office/drawing/2014/main" id="{B6E676D5-73DB-4A01-B030-87602A93F2ED}"/>
              </a:ext>
            </a:extLst>
          </p:cNvPr>
          <p:cNvSpPr>
            <a:spLocks noGrp="1"/>
          </p:cNvSpPr>
          <p:nvPr>
            <p:custDataLst>
              <p:tags r:id="rId45"/>
            </p:custDataLst>
          </p:nvPr>
        </p:nvSpPr>
        <p:spPr bwMode="gray">
          <a:xfrm>
            <a:off x="7127876" y="3335338"/>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206412B-53EA-4AC6-A5BA-D80520964C04}" type="datetime'''''84''7''''''''''.''''''''''''''9'''''''">
              <a:rPr lang="en-US" altLang="en-US" sz="1200" b="1" smtClean="0">
                <a:sym typeface="+mn-lt"/>
              </a:rPr>
              <a:pPr marL="0" indent="0">
                <a:lnSpc>
                  <a:spcPct val="100000"/>
                </a:lnSpc>
                <a:spcBef>
                  <a:spcPct val="0"/>
                </a:spcBef>
                <a:spcAft>
                  <a:spcPct val="0"/>
                </a:spcAft>
                <a:buNone/>
              </a:pPr>
              <a:t>847.9</a:t>
            </a:fld>
            <a:endParaRPr lang="en-US" sz="1200" b="1" dirty="0">
              <a:sym typeface="+mn-lt"/>
            </a:endParaRPr>
          </a:p>
        </p:txBody>
      </p:sp>
      <p:sp>
        <p:nvSpPr>
          <p:cNvPr id="102" name="Text Placeholder 20">
            <a:extLst>
              <a:ext uri="{FF2B5EF4-FFF2-40B4-BE49-F238E27FC236}">
                <a16:creationId xmlns:a16="http://schemas.microsoft.com/office/drawing/2014/main" id="{B6E676D5-73DB-4A01-B030-87602A93F2ED}"/>
              </a:ext>
            </a:extLst>
          </p:cNvPr>
          <p:cNvSpPr>
            <a:spLocks noGrp="1"/>
          </p:cNvSpPr>
          <p:nvPr>
            <p:custDataLst>
              <p:tags r:id="rId46"/>
            </p:custDataLst>
          </p:nvPr>
        </p:nvSpPr>
        <p:spPr bwMode="gray">
          <a:xfrm>
            <a:off x="7224714" y="2644775"/>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3DA5A023-AE0E-4224-8B9B-F3BED7D7F9E9}" type="datetime'''''''''9''''2''''''''1.5'''''''''''">
              <a:rPr lang="en-US" altLang="en-US" sz="1200" b="1" smtClean="0">
                <a:sym typeface="+mn-lt"/>
              </a:rPr>
              <a:pPr marL="0" indent="0">
                <a:lnSpc>
                  <a:spcPct val="100000"/>
                </a:lnSpc>
                <a:spcBef>
                  <a:spcPct val="0"/>
                </a:spcBef>
                <a:spcAft>
                  <a:spcPct val="0"/>
                </a:spcAft>
                <a:buNone/>
              </a:pPr>
              <a:t>921.5</a:t>
            </a:fld>
            <a:endParaRPr lang="en-US" sz="1200" b="1" dirty="0">
              <a:sym typeface="+mn-lt"/>
            </a:endParaRPr>
          </a:p>
        </p:txBody>
      </p:sp>
      <p:sp>
        <p:nvSpPr>
          <p:cNvPr id="105" name="Text Placeholder 20">
            <a:extLst>
              <a:ext uri="{FF2B5EF4-FFF2-40B4-BE49-F238E27FC236}">
                <a16:creationId xmlns:a16="http://schemas.microsoft.com/office/drawing/2014/main" id="{B6E676D5-73DB-4A01-B030-87602A93F2ED}"/>
              </a:ext>
            </a:extLst>
          </p:cNvPr>
          <p:cNvSpPr>
            <a:spLocks noGrp="1"/>
          </p:cNvSpPr>
          <p:nvPr>
            <p:custDataLst>
              <p:tags r:id="rId47"/>
            </p:custDataLst>
          </p:nvPr>
        </p:nvSpPr>
        <p:spPr bwMode="gray">
          <a:xfrm>
            <a:off x="7029451" y="3681413"/>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1F9ECAF-E8CD-4956-8C39-434F133A7354}" type="datetime'7''''''''''''''''''7''''''''''''''''''3.''7'''">
              <a:rPr lang="en-US" altLang="en-US" sz="1200" b="1" smtClean="0">
                <a:sym typeface="+mn-lt"/>
              </a:rPr>
              <a:pPr marL="0" indent="0">
                <a:lnSpc>
                  <a:spcPct val="100000"/>
                </a:lnSpc>
                <a:spcBef>
                  <a:spcPct val="0"/>
                </a:spcBef>
                <a:spcAft>
                  <a:spcPct val="0"/>
                </a:spcAft>
                <a:buNone/>
              </a:pPr>
              <a:t>773.7</a:t>
            </a:fld>
            <a:endParaRPr lang="en-US" sz="1200" b="1" dirty="0">
              <a:sym typeface="+mn-lt"/>
            </a:endParaRPr>
          </a:p>
        </p:txBody>
      </p:sp>
      <p:sp>
        <p:nvSpPr>
          <p:cNvPr id="124" name="Text Placeholder 20">
            <a:extLst>
              <a:ext uri="{FF2B5EF4-FFF2-40B4-BE49-F238E27FC236}">
                <a16:creationId xmlns:a16="http://schemas.microsoft.com/office/drawing/2014/main" id="{B6E676D5-73DB-4A01-B030-87602A93F2ED}"/>
              </a:ext>
            </a:extLst>
          </p:cNvPr>
          <p:cNvSpPr>
            <a:spLocks noGrp="1"/>
          </p:cNvSpPr>
          <p:nvPr>
            <p:custDataLst>
              <p:tags r:id="rId48"/>
            </p:custDataLst>
          </p:nvPr>
        </p:nvSpPr>
        <p:spPr bwMode="gray">
          <a:xfrm>
            <a:off x="7129464" y="4719638"/>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9950871-AADF-4B8F-81D5-1C7B234C524D}" type="datetime'''''''''''''8''''''''''''''''''''''49''''''''''''''''''.''''2'">
              <a:rPr lang="en-US" altLang="en-US" sz="1200" b="1" smtClean="0">
                <a:sym typeface="+mn-lt"/>
              </a:rPr>
              <a:pPr marL="0" indent="0">
                <a:lnSpc>
                  <a:spcPct val="100000"/>
                </a:lnSpc>
                <a:spcBef>
                  <a:spcPct val="0"/>
                </a:spcBef>
                <a:spcAft>
                  <a:spcPct val="0"/>
                </a:spcAft>
                <a:buNone/>
              </a:pPr>
              <a:t>849.2</a:t>
            </a:fld>
            <a:endParaRPr lang="en-US" sz="1200" b="1" dirty="0">
              <a:sym typeface="+mn-lt"/>
            </a:endParaRPr>
          </a:p>
        </p:txBody>
      </p:sp>
      <p:sp>
        <p:nvSpPr>
          <p:cNvPr id="135" name="Text Placeholder 20">
            <a:extLst>
              <a:ext uri="{FF2B5EF4-FFF2-40B4-BE49-F238E27FC236}">
                <a16:creationId xmlns:a16="http://schemas.microsoft.com/office/drawing/2014/main" id="{B6E676D5-73DB-4A01-B030-87602A93F2ED}"/>
              </a:ext>
            </a:extLst>
          </p:cNvPr>
          <p:cNvSpPr>
            <a:spLocks noGrp="1"/>
          </p:cNvSpPr>
          <p:nvPr>
            <p:custDataLst>
              <p:tags r:id="rId49"/>
            </p:custDataLst>
          </p:nvPr>
        </p:nvSpPr>
        <p:spPr bwMode="gray">
          <a:xfrm>
            <a:off x="6999289" y="5064125"/>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FFBB17E-2F9D-4A3B-91B4-FF0F6D5B433C}" type="datetime'''''''''''7''''''''''''''''''5''''''''''''''2''.''''''''''0'''">
              <a:rPr lang="en-US" altLang="en-US" sz="1200" b="1" smtClean="0">
                <a:sym typeface="+mn-lt"/>
              </a:rPr>
              <a:pPr marL="0" indent="0">
                <a:lnSpc>
                  <a:spcPct val="100000"/>
                </a:lnSpc>
                <a:spcBef>
                  <a:spcPct val="0"/>
                </a:spcBef>
                <a:spcAft>
                  <a:spcPct val="0"/>
                </a:spcAft>
                <a:buNone/>
              </a:pPr>
              <a:t>752.0</a:t>
            </a:fld>
            <a:endParaRPr lang="en-US" sz="1200" b="1" dirty="0">
              <a:sym typeface="+mn-lt"/>
            </a:endParaRPr>
          </a:p>
        </p:txBody>
      </p:sp>
      <p:sp>
        <p:nvSpPr>
          <p:cNvPr id="136" name="Text Placeholder 20">
            <a:extLst>
              <a:ext uri="{FF2B5EF4-FFF2-40B4-BE49-F238E27FC236}">
                <a16:creationId xmlns:a16="http://schemas.microsoft.com/office/drawing/2014/main" id="{B6E676D5-73DB-4A01-B030-87602A93F2ED}"/>
              </a:ext>
            </a:extLst>
          </p:cNvPr>
          <p:cNvSpPr>
            <a:spLocks noGrp="1"/>
          </p:cNvSpPr>
          <p:nvPr>
            <p:custDataLst>
              <p:tags r:id="rId50"/>
            </p:custDataLst>
          </p:nvPr>
        </p:nvSpPr>
        <p:spPr bwMode="gray">
          <a:xfrm>
            <a:off x="6777039" y="5410200"/>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4B25B1F-0EAA-428D-9136-12462E823B99}" type="datetime'''5''''''''''''''''8''''''''''''''''''3''''''''''.''''''5'''">
              <a:rPr lang="en-US" altLang="en-US" sz="1200" b="1" smtClean="0">
                <a:sym typeface="+mn-lt"/>
              </a:rPr>
              <a:pPr marL="0" indent="0">
                <a:lnSpc>
                  <a:spcPct val="100000"/>
                </a:lnSpc>
                <a:spcBef>
                  <a:spcPct val="0"/>
                </a:spcBef>
                <a:spcAft>
                  <a:spcPct val="0"/>
                </a:spcAft>
                <a:buNone/>
              </a:pPr>
              <a:t>583.5</a:t>
            </a:fld>
            <a:endParaRPr lang="en-US" sz="1200" b="1" dirty="0">
              <a:sym typeface="+mn-lt"/>
            </a:endParaRPr>
          </a:p>
        </p:txBody>
      </p:sp>
      <p:graphicFrame>
        <p:nvGraphicFramePr>
          <p:cNvPr id="153" name="Chart 152">
            <a:extLst>
              <a:ext uri="{FF2B5EF4-FFF2-40B4-BE49-F238E27FC236}">
                <a16:creationId xmlns:a16="http://schemas.microsoft.com/office/drawing/2014/main" id="{FA238C92-16CC-4611-8A4C-BE47747BB90C}"/>
              </a:ext>
            </a:extLst>
          </p:cNvPr>
          <p:cNvGraphicFramePr/>
          <p:nvPr>
            <p:custDataLst>
              <p:tags r:id="rId51"/>
            </p:custDataLst>
            <p:extLst>
              <p:ext uri="{D42A27DB-BD31-4B8C-83A1-F6EECF244321}">
                <p14:modId xmlns:p14="http://schemas.microsoft.com/office/powerpoint/2010/main" val="2899533730"/>
              </p:ext>
            </p:extLst>
          </p:nvPr>
        </p:nvGraphicFramePr>
        <p:xfrm>
          <a:off x="8588375" y="2133600"/>
          <a:ext cx="784225" cy="3938588"/>
        </p:xfrm>
        <a:graphic>
          <a:graphicData uri="http://schemas.openxmlformats.org/drawingml/2006/chart">
            <c:chart xmlns:c="http://schemas.openxmlformats.org/drawingml/2006/chart" xmlns:r="http://schemas.openxmlformats.org/officeDocument/2006/relationships" r:id="rId70"/>
          </a:graphicData>
        </a:graphic>
      </p:graphicFrame>
      <p:sp>
        <p:nvSpPr>
          <p:cNvPr id="172" name="Text Placeholder 20">
            <a:extLst>
              <a:ext uri="{FF2B5EF4-FFF2-40B4-BE49-F238E27FC236}">
                <a16:creationId xmlns:a16="http://schemas.microsoft.com/office/drawing/2014/main" id="{D820D117-4C00-4A69-840D-7A158198F976}"/>
              </a:ext>
            </a:extLst>
          </p:cNvPr>
          <p:cNvSpPr>
            <a:spLocks noGrp="1"/>
          </p:cNvSpPr>
          <p:nvPr>
            <p:custDataLst>
              <p:tags r:id="rId52"/>
            </p:custDataLst>
          </p:nvPr>
        </p:nvSpPr>
        <p:spPr bwMode="gray">
          <a:xfrm>
            <a:off x="9137650" y="36687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D338764-1C28-4999-A766-6081D467266F}" type="datetime'''+''''''''''''''''''3''''''''''.''6''''''''''''''''''''%'''''">
              <a:rPr lang="en-US" altLang="en-US" sz="1200" smtClean="0"/>
              <a:pPr marL="0" indent="0">
                <a:lnSpc>
                  <a:spcPct val="100000"/>
                </a:lnSpc>
                <a:spcBef>
                  <a:spcPct val="0"/>
                </a:spcBef>
                <a:spcAft>
                  <a:spcPct val="0"/>
                </a:spcAft>
                <a:buNone/>
              </a:pPr>
              <a:t>+3.6%</a:t>
            </a:fld>
            <a:endParaRPr lang="en-US" sz="1200" dirty="0">
              <a:sym typeface="+mn-lt"/>
            </a:endParaRPr>
          </a:p>
        </p:txBody>
      </p:sp>
      <p:sp>
        <p:nvSpPr>
          <p:cNvPr id="171" name="Text Placeholder 20">
            <a:extLst>
              <a:ext uri="{FF2B5EF4-FFF2-40B4-BE49-F238E27FC236}">
                <a16:creationId xmlns:a16="http://schemas.microsoft.com/office/drawing/2014/main" id="{638B7BD3-DF36-4836-842B-077C0C2744DF}"/>
              </a:ext>
            </a:extLst>
          </p:cNvPr>
          <p:cNvSpPr>
            <a:spLocks noGrp="1"/>
          </p:cNvSpPr>
          <p:nvPr>
            <p:custDataLst>
              <p:tags r:id="rId53"/>
            </p:custDataLst>
          </p:nvPr>
        </p:nvSpPr>
        <p:spPr bwMode="gray">
          <a:xfrm>
            <a:off x="8204200" y="2297113"/>
            <a:ext cx="4413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CE122B0B-5DB8-48E7-A000-638F50B899F5}" type="datetime'''-1''.''''''''''''1''''''''''''%'''''''''''''''">
              <a:rPr lang="en-US" altLang="en-US" sz="1200" smtClean="0"/>
              <a:pPr marL="0" indent="0" algn="r">
                <a:lnSpc>
                  <a:spcPct val="100000"/>
                </a:lnSpc>
                <a:spcBef>
                  <a:spcPct val="0"/>
                </a:spcBef>
                <a:spcAft>
                  <a:spcPct val="0"/>
                </a:spcAft>
                <a:buNone/>
              </a:pPr>
              <a:t>-1.1%</a:t>
            </a:fld>
            <a:endParaRPr lang="en-US" sz="1200" dirty="0">
              <a:sym typeface="+mn-lt"/>
            </a:endParaRPr>
          </a:p>
        </p:txBody>
      </p:sp>
      <p:sp>
        <p:nvSpPr>
          <p:cNvPr id="175" name="Text Placeholder 20">
            <a:extLst>
              <a:ext uri="{FF2B5EF4-FFF2-40B4-BE49-F238E27FC236}">
                <a16:creationId xmlns:a16="http://schemas.microsoft.com/office/drawing/2014/main" id="{DE301DCB-2E51-4B8A-A0CC-8AA4E1E6AA02}"/>
              </a:ext>
            </a:extLst>
          </p:cNvPr>
          <p:cNvSpPr>
            <a:spLocks noGrp="1"/>
          </p:cNvSpPr>
          <p:nvPr>
            <p:custDataLst>
              <p:tags r:id="rId54"/>
            </p:custDataLst>
          </p:nvPr>
        </p:nvSpPr>
        <p:spPr bwMode="gray">
          <a:xfrm>
            <a:off x="8926513" y="26400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173B4DEF-5F47-4287-99B2-C2FC8581B2E9}" type="datetime'+''''''1.''''''''4''''%'''''''''''''''">
              <a:rPr lang="en-US" altLang="en-US" sz="1200" smtClean="0"/>
              <a:pPr marL="0" indent="0">
                <a:lnSpc>
                  <a:spcPct val="100000"/>
                </a:lnSpc>
                <a:spcBef>
                  <a:spcPct val="0"/>
                </a:spcBef>
                <a:spcAft>
                  <a:spcPct val="0"/>
                </a:spcAft>
                <a:buNone/>
              </a:pPr>
              <a:t>+1.4%</a:t>
            </a:fld>
            <a:endParaRPr lang="en-US" sz="1200" dirty="0">
              <a:sym typeface="+mn-lt"/>
            </a:endParaRPr>
          </a:p>
        </p:txBody>
      </p:sp>
      <p:sp>
        <p:nvSpPr>
          <p:cNvPr id="178" name="Text Placeholder 20">
            <a:extLst>
              <a:ext uri="{FF2B5EF4-FFF2-40B4-BE49-F238E27FC236}">
                <a16:creationId xmlns:a16="http://schemas.microsoft.com/office/drawing/2014/main" id="{CEEFC9A3-6B73-4E6B-8CB4-369860B601EB}"/>
              </a:ext>
            </a:extLst>
          </p:cNvPr>
          <p:cNvSpPr>
            <a:spLocks noGrp="1"/>
          </p:cNvSpPr>
          <p:nvPr>
            <p:custDataLst>
              <p:tags r:id="rId55"/>
            </p:custDataLst>
          </p:nvPr>
        </p:nvSpPr>
        <p:spPr bwMode="gray">
          <a:xfrm>
            <a:off x="9096375" y="40116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78D3BFA-0DB7-48CA-BD62-BEEDCFC089C4}" type="datetime'''''+''''''''''''''3''''''''''''.''''''''''''2''%'''">
              <a:rPr lang="en-US" altLang="en-US" sz="1200" smtClean="0"/>
              <a:pPr marL="0" indent="0">
                <a:lnSpc>
                  <a:spcPct val="100000"/>
                </a:lnSpc>
                <a:spcBef>
                  <a:spcPct val="0"/>
                </a:spcBef>
                <a:spcAft>
                  <a:spcPct val="0"/>
                </a:spcAft>
                <a:buNone/>
              </a:pPr>
              <a:t>+3.2%</a:t>
            </a:fld>
            <a:endParaRPr lang="en-US" sz="1200" dirty="0">
              <a:sym typeface="+mn-lt"/>
            </a:endParaRPr>
          </a:p>
        </p:txBody>
      </p:sp>
      <p:sp>
        <p:nvSpPr>
          <p:cNvPr id="177" name="Text Placeholder 20">
            <a:extLst>
              <a:ext uri="{FF2B5EF4-FFF2-40B4-BE49-F238E27FC236}">
                <a16:creationId xmlns:a16="http://schemas.microsoft.com/office/drawing/2014/main" id="{B2EAD465-A3B7-4748-B152-3848986224A8}"/>
              </a:ext>
            </a:extLst>
          </p:cNvPr>
          <p:cNvSpPr>
            <a:spLocks noGrp="1"/>
          </p:cNvSpPr>
          <p:nvPr>
            <p:custDataLst>
              <p:tags r:id="rId56"/>
            </p:custDataLst>
          </p:nvPr>
        </p:nvSpPr>
        <p:spPr bwMode="gray">
          <a:xfrm>
            <a:off x="8834438" y="29829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46F2FB6A-9829-45E5-8D59-63655AF237E5}" type="datetime'+''''0''.''''''''''''''''''''4''''%'''''''''''''''''">
              <a:rPr lang="en-US" altLang="en-US" sz="1200" smtClean="0"/>
              <a:pPr marL="0" indent="0">
                <a:lnSpc>
                  <a:spcPct val="100000"/>
                </a:lnSpc>
                <a:spcBef>
                  <a:spcPct val="0"/>
                </a:spcBef>
                <a:spcAft>
                  <a:spcPct val="0"/>
                </a:spcAft>
                <a:buNone/>
              </a:pPr>
              <a:t>+0.4%</a:t>
            </a:fld>
            <a:endParaRPr lang="en-US" sz="1200" dirty="0">
              <a:sym typeface="+mn-lt"/>
            </a:endParaRPr>
          </a:p>
        </p:txBody>
      </p:sp>
      <p:sp>
        <p:nvSpPr>
          <p:cNvPr id="174" name="Text Placeholder 20">
            <a:extLst>
              <a:ext uri="{FF2B5EF4-FFF2-40B4-BE49-F238E27FC236}">
                <a16:creationId xmlns:a16="http://schemas.microsoft.com/office/drawing/2014/main" id="{5483400B-866F-4C87-8295-82BA31DEC799}"/>
              </a:ext>
            </a:extLst>
          </p:cNvPr>
          <p:cNvSpPr>
            <a:spLocks noGrp="1"/>
          </p:cNvSpPr>
          <p:nvPr>
            <p:custDataLst>
              <p:tags r:id="rId57"/>
            </p:custDataLst>
          </p:nvPr>
        </p:nvSpPr>
        <p:spPr bwMode="gray">
          <a:xfrm>
            <a:off x="8983663" y="3325813"/>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3D0D5AD-0329-4797-91AD-7131C4BC9B0A}" type="datetime'''+''''''''''''''''''''''2.''''0''''''%'''''">
              <a:rPr lang="en-US" altLang="en-US" sz="1200" smtClean="0"/>
              <a:pPr marL="0" indent="0">
                <a:lnSpc>
                  <a:spcPct val="100000"/>
                </a:lnSpc>
                <a:spcBef>
                  <a:spcPct val="0"/>
                </a:spcBef>
                <a:spcAft>
                  <a:spcPct val="0"/>
                </a:spcAft>
                <a:buNone/>
              </a:pPr>
              <a:t>+2.0%</a:t>
            </a:fld>
            <a:endParaRPr lang="en-US" sz="1200" dirty="0">
              <a:sym typeface="+mn-lt"/>
            </a:endParaRPr>
          </a:p>
        </p:txBody>
      </p:sp>
      <p:sp>
        <p:nvSpPr>
          <p:cNvPr id="170" name="Text Placeholder 20">
            <a:extLst>
              <a:ext uri="{FF2B5EF4-FFF2-40B4-BE49-F238E27FC236}">
                <a16:creationId xmlns:a16="http://schemas.microsoft.com/office/drawing/2014/main" id="{3423700A-93D7-487A-A88A-90C03C85EA68}"/>
              </a:ext>
            </a:extLst>
          </p:cNvPr>
          <p:cNvSpPr>
            <a:spLocks noGrp="1"/>
          </p:cNvSpPr>
          <p:nvPr>
            <p:custDataLst>
              <p:tags r:id="rId58"/>
            </p:custDataLst>
          </p:nvPr>
        </p:nvSpPr>
        <p:spPr bwMode="gray">
          <a:xfrm>
            <a:off x="9315450" y="43561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2585C5AF-57AB-483C-AEB0-E86747E4DA6C}" type="datetime'''''''''''''''''''''''+''''''''''5.''''''''''''5%'''''''">
              <a:rPr lang="en-US" altLang="en-US" sz="1200" smtClean="0"/>
              <a:pPr marL="0" indent="0">
                <a:lnSpc>
                  <a:spcPct val="100000"/>
                </a:lnSpc>
                <a:spcBef>
                  <a:spcPct val="0"/>
                </a:spcBef>
                <a:spcAft>
                  <a:spcPct val="0"/>
                </a:spcAft>
                <a:buNone/>
              </a:pPr>
              <a:t>+5.5%</a:t>
            </a:fld>
            <a:endParaRPr lang="en-US" sz="1200" dirty="0">
              <a:sym typeface="+mn-lt"/>
            </a:endParaRPr>
          </a:p>
        </p:txBody>
      </p:sp>
      <p:sp>
        <p:nvSpPr>
          <p:cNvPr id="213" name="Text Placeholder 20">
            <a:extLst>
              <a:ext uri="{FF2B5EF4-FFF2-40B4-BE49-F238E27FC236}">
                <a16:creationId xmlns:a16="http://schemas.microsoft.com/office/drawing/2014/main" id="{B6E676D5-73DB-4A01-B030-87602A93F2ED}"/>
              </a:ext>
            </a:extLst>
          </p:cNvPr>
          <p:cNvSpPr>
            <a:spLocks noGrp="1"/>
          </p:cNvSpPr>
          <p:nvPr>
            <p:custDataLst>
              <p:tags r:id="rId59"/>
            </p:custDataLst>
          </p:nvPr>
        </p:nvSpPr>
        <p:spPr bwMode="gray">
          <a:xfrm>
            <a:off x="9040813" y="46990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81B9E88-C343-417A-99D2-E9F5EC2F6FD6}" type="datetime'''''''''''+''''''''2''''''''''.''''6''''''''''''''%'''">
              <a:rPr lang="en-US" altLang="en-US" sz="1200" smtClean="0"/>
              <a:pPr marL="0" indent="0">
                <a:lnSpc>
                  <a:spcPct val="100000"/>
                </a:lnSpc>
                <a:spcBef>
                  <a:spcPct val="0"/>
                </a:spcBef>
                <a:spcAft>
                  <a:spcPct val="0"/>
                </a:spcAft>
                <a:buNone/>
              </a:pPr>
              <a:t>+2.6%</a:t>
            </a:fld>
            <a:endParaRPr lang="en-US" sz="1200" dirty="0">
              <a:sym typeface="+mn-lt"/>
            </a:endParaRPr>
          </a:p>
        </p:txBody>
      </p:sp>
      <p:sp>
        <p:nvSpPr>
          <p:cNvPr id="173" name="Text Placeholder 20">
            <a:extLst>
              <a:ext uri="{FF2B5EF4-FFF2-40B4-BE49-F238E27FC236}">
                <a16:creationId xmlns:a16="http://schemas.microsoft.com/office/drawing/2014/main" id="{5C05EE92-007E-44E3-85EF-4A26C979336F}"/>
              </a:ext>
            </a:extLst>
          </p:cNvPr>
          <p:cNvSpPr>
            <a:spLocks noGrp="1"/>
          </p:cNvSpPr>
          <p:nvPr>
            <p:custDataLst>
              <p:tags r:id="rId60"/>
            </p:custDataLst>
          </p:nvPr>
        </p:nvSpPr>
        <p:spPr bwMode="gray">
          <a:xfrm>
            <a:off x="8805863" y="50419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CAB12AF6-D383-444C-AFCC-8908D40068EB}" type="datetime'''''+''''''0''''''''''.''1''''''%'">
              <a:rPr lang="en-US" altLang="en-US" sz="1200" smtClean="0"/>
              <a:pPr marL="0" indent="0">
                <a:lnSpc>
                  <a:spcPct val="100000"/>
                </a:lnSpc>
                <a:spcBef>
                  <a:spcPct val="0"/>
                </a:spcBef>
                <a:spcAft>
                  <a:spcPct val="0"/>
                </a:spcAft>
                <a:buNone/>
              </a:pPr>
              <a:t>+0.1%</a:t>
            </a:fld>
            <a:endParaRPr lang="en-US" sz="1200" dirty="0">
              <a:sym typeface="+mn-lt"/>
            </a:endParaRPr>
          </a:p>
        </p:txBody>
      </p:sp>
      <p:sp>
        <p:nvSpPr>
          <p:cNvPr id="180" name="Text Placeholder 20">
            <a:extLst>
              <a:ext uri="{FF2B5EF4-FFF2-40B4-BE49-F238E27FC236}">
                <a16:creationId xmlns:a16="http://schemas.microsoft.com/office/drawing/2014/main" id="{18D23449-7E28-4212-BEA3-6F9B57B889CF}"/>
              </a:ext>
            </a:extLst>
          </p:cNvPr>
          <p:cNvSpPr>
            <a:spLocks noGrp="1"/>
          </p:cNvSpPr>
          <p:nvPr>
            <p:custDataLst>
              <p:tags r:id="rId61"/>
            </p:custDataLst>
          </p:nvPr>
        </p:nvSpPr>
        <p:spPr bwMode="gray">
          <a:xfrm>
            <a:off x="8251825" y="5384800"/>
            <a:ext cx="4413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75A615E1-B6EF-4BA6-BDB3-805E3F3D3CE0}" type="datetime'''''''''''''''''''-''0''''''''''''''.''''''6''''''%'''''''">
              <a:rPr lang="en-US" altLang="en-US" sz="1200" smtClean="0"/>
              <a:pPr marL="0" indent="0" algn="r">
                <a:lnSpc>
                  <a:spcPct val="100000"/>
                </a:lnSpc>
                <a:spcBef>
                  <a:spcPct val="0"/>
                </a:spcBef>
                <a:spcAft>
                  <a:spcPct val="0"/>
                </a:spcAft>
                <a:buNone/>
              </a:pPr>
              <a:t>-0.6%</a:t>
            </a:fld>
            <a:endParaRPr lang="en-US" sz="1200" dirty="0">
              <a:sym typeface="+mn-lt"/>
            </a:endParaRPr>
          </a:p>
        </p:txBody>
      </p:sp>
      <p:sp>
        <p:nvSpPr>
          <p:cNvPr id="176" name="Text Placeholder 20">
            <a:extLst>
              <a:ext uri="{FF2B5EF4-FFF2-40B4-BE49-F238E27FC236}">
                <a16:creationId xmlns:a16="http://schemas.microsoft.com/office/drawing/2014/main" id="{C2AB5677-448F-4656-9EED-FA328A1A6228}"/>
              </a:ext>
            </a:extLst>
          </p:cNvPr>
          <p:cNvSpPr>
            <a:spLocks noGrp="1"/>
          </p:cNvSpPr>
          <p:nvPr>
            <p:custDataLst>
              <p:tags r:id="rId62"/>
            </p:custDataLst>
          </p:nvPr>
        </p:nvSpPr>
        <p:spPr bwMode="gray">
          <a:xfrm>
            <a:off x="8993188" y="5727700"/>
            <a:ext cx="4794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83D182C-5F65-46E9-AB37-543C9065FAE5}" type="datetime'+''''''''''''''2.''''''''''''''''''1%'''''''''''''">
              <a:rPr lang="en-US" altLang="en-US" sz="1200" smtClean="0"/>
              <a:pPr marL="0" indent="0">
                <a:lnSpc>
                  <a:spcPct val="100000"/>
                </a:lnSpc>
                <a:spcBef>
                  <a:spcPct val="0"/>
                </a:spcBef>
                <a:spcAft>
                  <a:spcPct val="0"/>
                </a:spcAft>
                <a:buNone/>
              </a:pPr>
              <a:t>+2.1%</a:t>
            </a:fld>
            <a:endParaRPr lang="en-US" sz="1200" dirty="0">
              <a:sym typeface="+mn-lt"/>
            </a:endParaRPr>
          </a:p>
        </p:txBody>
      </p:sp>
      <p:cxnSp>
        <p:nvCxnSpPr>
          <p:cNvPr id="181" name="Straight Connector 180">
            <a:extLst>
              <a:ext uri="{FF2B5EF4-FFF2-40B4-BE49-F238E27FC236}">
                <a16:creationId xmlns:a16="http://schemas.microsoft.com/office/drawing/2014/main" id="{1BFC2EAF-792B-4936-B9DD-96FEE39F5B89}"/>
              </a:ext>
            </a:extLst>
          </p:cNvPr>
          <p:cNvCxnSpPr>
            <a:cxnSpLocks/>
          </p:cNvCxnSpPr>
          <p:nvPr/>
        </p:nvCxnSpPr>
        <p:spPr>
          <a:xfrm>
            <a:off x="458788" y="2910185"/>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F547ABA-DBBD-4E55-98FF-88E0B5AB107F}"/>
              </a:ext>
            </a:extLst>
          </p:cNvPr>
          <p:cNvCxnSpPr>
            <a:cxnSpLocks/>
          </p:cNvCxnSpPr>
          <p:nvPr/>
        </p:nvCxnSpPr>
        <p:spPr>
          <a:xfrm>
            <a:off x="458788" y="3257572"/>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3EF76B5-22F6-4A4D-B926-EC829E3DEB03}"/>
              </a:ext>
            </a:extLst>
          </p:cNvPr>
          <p:cNvCxnSpPr>
            <a:cxnSpLocks/>
          </p:cNvCxnSpPr>
          <p:nvPr/>
        </p:nvCxnSpPr>
        <p:spPr>
          <a:xfrm>
            <a:off x="458788" y="3604959"/>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45AC385-69D2-42C8-9875-CDEF560D5B78}"/>
              </a:ext>
            </a:extLst>
          </p:cNvPr>
          <p:cNvCxnSpPr>
            <a:cxnSpLocks/>
          </p:cNvCxnSpPr>
          <p:nvPr/>
        </p:nvCxnSpPr>
        <p:spPr>
          <a:xfrm>
            <a:off x="458788" y="4299733"/>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4957725-5292-4F6F-8892-BA9E4E5BE2FB}"/>
              </a:ext>
            </a:extLst>
          </p:cNvPr>
          <p:cNvCxnSpPr>
            <a:cxnSpLocks/>
          </p:cNvCxnSpPr>
          <p:nvPr/>
        </p:nvCxnSpPr>
        <p:spPr>
          <a:xfrm>
            <a:off x="458788" y="4647120"/>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78D43D9-605E-434B-AAE6-6DF39DF5E23A}"/>
              </a:ext>
            </a:extLst>
          </p:cNvPr>
          <p:cNvCxnSpPr>
            <a:cxnSpLocks/>
          </p:cNvCxnSpPr>
          <p:nvPr/>
        </p:nvCxnSpPr>
        <p:spPr>
          <a:xfrm>
            <a:off x="458788" y="5689284"/>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50B1B31C-6A9C-44AF-AA94-62F7D1427968}"/>
              </a:ext>
            </a:extLst>
          </p:cNvPr>
          <p:cNvCxnSpPr>
            <a:cxnSpLocks/>
          </p:cNvCxnSpPr>
          <p:nvPr/>
        </p:nvCxnSpPr>
        <p:spPr>
          <a:xfrm>
            <a:off x="458788" y="3952346"/>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id="{09C7CEE6-91AA-4DC4-B4A1-B2471E887E46}"/>
              </a:ext>
            </a:extLst>
          </p:cNvPr>
          <p:cNvGrpSpPr/>
          <p:nvPr/>
        </p:nvGrpSpPr>
        <p:grpSpPr>
          <a:xfrm>
            <a:off x="442177" y="6081312"/>
            <a:ext cx="867464" cy="215444"/>
            <a:chOff x="619411" y="6510073"/>
            <a:chExt cx="867464" cy="215444"/>
          </a:xfrm>
        </p:grpSpPr>
        <p:sp>
          <p:nvSpPr>
            <p:cNvPr id="203" name="TextBox 45">
              <a:extLst>
                <a:ext uri="{FF2B5EF4-FFF2-40B4-BE49-F238E27FC236}">
                  <a16:creationId xmlns:a16="http://schemas.microsoft.com/office/drawing/2014/main" id="{5F23FBFA-2C95-4783-82FD-6F69BDCAA8E3}"/>
                </a:ext>
              </a:extLst>
            </p:cNvPr>
            <p:cNvSpPr txBox="1"/>
            <p:nvPr/>
          </p:nvSpPr>
          <p:spPr>
            <a:xfrm>
              <a:off x="661779" y="6510073"/>
              <a:ext cx="82509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2"/>
                  </a:solidFill>
                </a:rPr>
                <a:t>Role models</a:t>
              </a:r>
            </a:p>
          </p:txBody>
        </p:sp>
        <p:sp>
          <p:nvSpPr>
            <p:cNvPr id="204" name="Oval 203">
              <a:extLst>
                <a:ext uri="{FF2B5EF4-FFF2-40B4-BE49-F238E27FC236}">
                  <a16:creationId xmlns:a16="http://schemas.microsoft.com/office/drawing/2014/main" id="{6D456167-E0CF-4DF4-8769-EE4CB60F790B}"/>
                </a:ext>
              </a:extLst>
            </p:cNvPr>
            <p:cNvSpPr/>
            <p:nvPr/>
          </p:nvSpPr>
          <p:spPr>
            <a:xfrm>
              <a:off x="619411" y="6545858"/>
              <a:ext cx="151024" cy="151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grpSp>
      <p:grpSp>
        <p:nvGrpSpPr>
          <p:cNvPr id="205" name="Group 204">
            <a:extLst>
              <a:ext uri="{FF2B5EF4-FFF2-40B4-BE49-F238E27FC236}">
                <a16:creationId xmlns:a16="http://schemas.microsoft.com/office/drawing/2014/main" id="{EA706565-D7A0-445F-BDE5-276CF582197A}"/>
              </a:ext>
            </a:extLst>
          </p:cNvPr>
          <p:cNvGrpSpPr/>
          <p:nvPr/>
        </p:nvGrpSpPr>
        <p:grpSpPr>
          <a:xfrm>
            <a:off x="1339904" y="6081312"/>
            <a:ext cx="620368" cy="219019"/>
            <a:chOff x="1929185" y="6518755"/>
            <a:chExt cx="620368" cy="219019"/>
          </a:xfrm>
        </p:grpSpPr>
        <p:sp>
          <p:nvSpPr>
            <p:cNvPr id="206" name="Oval 205">
              <a:extLst>
                <a:ext uri="{FF2B5EF4-FFF2-40B4-BE49-F238E27FC236}">
                  <a16:creationId xmlns:a16="http://schemas.microsoft.com/office/drawing/2014/main" id="{EC2514FE-51BC-4172-910B-36200C8E877C}"/>
                </a:ext>
              </a:extLst>
            </p:cNvPr>
            <p:cNvSpPr/>
            <p:nvPr/>
          </p:nvSpPr>
          <p:spPr>
            <a:xfrm>
              <a:off x="1929185" y="6545858"/>
              <a:ext cx="151024" cy="15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207" name="TextBox 51">
              <a:extLst>
                <a:ext uri="{FF2B5EF4-FFF2-40B4-BE49-F238E27FC236}">
                  <a16:creationId xmlns:a16="http://schemas.microsoft.com/office/drawing/2014/main" id="{020531B0-8276-4E75-ACFD-2E851548218E}"/>
                </a:ext>
              </a:extLst>
            </p:cNvPr>
            <p:cNvSpPr txBox="1"/>
            <p:nvPr/>
          </p:nvSpPr>
          <p:spPr>
            <a:xfrm>
              <a:off x="2046268" y="6518755"/>
              <a:ext cx="503285" cy="2190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1"/>
                  </a:solidFill>
                </a:rPr>
                <a:t>Peers</a:t>
              </a:r>
            </a:p>
          </p:txBody>
        </p:sp>
      </p:grpSp>
      <p:grpSp>
        <p:nvGrpSpPr>
          <p:cNvPr id="208" name="Group 207">
            <a:extLst>
              <a:ext uri="{FF2B5EF4-FFF2-40B4-BE49-F238E27FC236}">
                <a16:creationId xmlns:a16="http://schemas.microsoft.com/office/drawing/2014/main" id="{97BF739B-A133-4D80-B887-D2FBF294B2D2}"/>
              </a:ext>
            </a:extLst>
          </p:cNvPr>
          <p:cNvGrpSpPr/>
          <p:nvPr/>
        </p:nvGrpSpPr>
        <p:grpSpPr>
          <a:xfrm>
            <a:off x="1981441" y="6083301"/>
            <a:ext cx="707544" cy="215444"/>
            <a:chOff x="3225843" y="6522330"/>
            <a:chExt cx="707544" cy="215444"/>
          </a:xfrm>
        </p:grpSpPr>
        <p:sp>
          <p:nvSpPr>
            <p:cNvPr id="209" name="Oval 208">
              <a:extLst>
                <a:ext uri="{FF2B5EF4-FFF2-40B4-BE49-F238E27FC236}">
                  <a16:creationId xmlns:a16="http://schemas.microsoft.com/office/drawing/2014/main" id="{09B5BFF5-6F1E-4A01-A938-B5E318F2EF8B}"/>
                </a:ext>
              </a:extLst>
            </p:cNvPr>
            <p:cNvSpPr/>
            <p:nvPr/>
          </p:nvSpPr>
          <p:spPr>
            <a:xfrm>
              <a:off x="3225843" y="6545858"/>
              <a:ext cx="151024" cy="151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210" name="TextBox 52">
              <a:extLst>
                <a:ext uri="{FF2B5EF4-FFF2-40B4-BE49-F238E27FC236}">
                  <a16:creationId xmlns:a16="http://schemas.microsoft.com/office/drawing/2014/main" id="{81FE93B4-6737-435E-B0D4-803B786B6215}"/>
                </a:ext>
              </a:extLst>
            </p:cNvPr>
            <p:cNvSpPr txBox="1"/>
            <p:nvPr/>
          </p:nvSpPr>
          <p:spPr>
            <a:xfrm>
              <a:off x="3289367" y="6522330"/>
              <a:ext cx="64402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4"/>
                  </a:solidFill>
                </a:rPr>
                <a:t>Slovakia</a:t>
              </a:r>
            </a:p>
          </p:txBody>
        </p:sp>
      </p:grpSp>
      <p:sp>
        <p:nvSpPr>
          <p:cNvPr id="225" name="Rektangel 76">
            <a:extLst>
              <a:ext uri="{FF2B5EF4-FFF2-40B4-BE49-F238E27FC236}">
                <a16:creationId xmlns:a16="http://schemas.microsoft.com/office/drawing/2014/main" id="{C18F302E-2676-4173-AF4A-CC22B9DCA6AB}"/>
              </a:ext>
            </a:extLst>
          </p:cNvPr>
          <p:cNvSpPr>
            <a:spLocks noChangeArrowheads="1"/>
          </p:cNvSpPr>
          <p:nvPr/>
        </p:nvSpPr>
        <p:spPr bwMode="auto">
          <a:xfrm>
            <a:off x="5977571" y="1640096"/>
            <a:ext cx="2947353" cy="503590"/>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Volume MAT 03/2018</a:t>
            </a:r>
            <a:br>
              <a:rPr lang="en-US" sz="1400" b="1" noProof="1">
                <a:solidFill>
                  <a:schemeClr val="accent1"/>
                </a:solidFill>
                <a:cs typeface="Arial" charset="0"/>
              </a:rPr>
            </a:br>
            <a:r>
              <a:rPr lang="en-US" sz="1400" noProof="1">
                <a:solidFill>
                  <a:schemeClr val="accent1"/>
                </a:solidFill>
                <a:cs typeface="Arial" charset="0"/>
              </a:rPr>
              <a:t>[SU/patient]</a:t>
            </a:r>
          </a:p>
        </p:txBody>
      </p:sp>
      <p:cxnSp>
        <p:nvCxnSpPr>
          <p:cNvPr id="226" name="Straight Connector 225">
            <a:extLst>
              <a:ext uri="{FF2B5EF4-FFF2-40B4-BE49-F238E27FC236}">
                <a16:creationId xmlns:a16="http://schemas.microsoft.com/office/drawing/2014/main" id="{E4E85B80-24CA-4986-9102-D0928E1C4973}"/>
              </a:ext>
            </a:extLst>
          </p:cNvPr>
          <p:cNvCxnSpPr>
            <a:cxnSpLocks/>
          </p:cNvCxnSpPr>
          <p:nvPr/>
        </p:nvCxnSpPr>
        <p:spPr>
          <a:xfrm>
            <a:off x="5977571" y="1648910"/>
            <a:ext cx="385701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7" name="Rektangel 76">
            <a:extLst>
              <a:ext uri="{FF2B5EF4-FFF2-40B4-BE49-F238E27FC236}">
                <a16:creationId xmlns:a16="http://schemas.microsoft.com/office/drawing/2014/main" id="{09F1CA90-DC23-4BB2-8332-8B94B71B1B94}"/>
              </a:ext>
            </a:extLst>
          </p:cNvPr>
          <p:cNvSpPr>
            <a:spLocks noChangeArrowheads="1"/>
          </p:cNvSpPr>
          <p:nvPr/>
        </p:nvSpPr>
        <p:spPr bwMode="auto">
          <a:xfrm>
            <a:off x="8222296" y="1640096"/>
            <a:ext cx="1686879" cy="503590"/>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CAGR MAT 03/15 – 03/18</a:t>
            </a:r>
            <a:r>
              <a:rPr lang="en-US" sz="1400" noProof="1">
                <a:solidFill>
                  <a:schemeClr val="accent1"/>
                </a:solidFill>
                <a:cs typeface="Arial" charset="0"/>
              </a:rPr>
              <a:t> [%]</a:t>
            </a:r>
          </a:p>
        </p:txBody>
      </p:sp>
      <p:cxnSp>
        <p:nvCxnSpPr>
          <p:cNvPr id="233" name="Straight Connector 232">
            <a:extLst>
              <a:ext uri="{FF2B5EF4-FFF2-40B4-BE49-F238E27FC236}">
                <a16:creationId xmlns:a16="http://schemas.microsoft.com/office/drawing/2014/main" id="{949B6725-27D9-4B22-8292-DAC348321994}"/>
              </a:ext>
            </a:extLst>
          </p:cNvPr>
          <p:cNvCxnSpPr>
            <a:cxnSpLocks/>
          </p:cNvCxnSpPr>
          <p:nvPr/>
        </p:nvCxnSpPr>
        <p:spPr>
          <a:xfrm>
            <a:off x="9950411" y="1766274"/>
            <a:ext cx="0" cy="4105608"/>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4" name="Rektangel 76">
            <a:extLst>
              <a:ext uri="{FF2B5EF4-FFF2-40B4-BE49-F238E27FC236}">
                <a16:creationId xmlns:a16="http://schemas.microsoft.com/office/drawing/2014/main" id="{EC435398-EC48-4F68-9A83-AEA4CDAE4099}"/>
              </a:ext>
            </a:extLst>
          </p:cNvPr>
          <p:cNvSpPr>
            <a:spLocks noChangeArrowheads="1"/>
          </p:cNvSpPr>
          <p:nvPr/>
        </p:nvSpPr>
        <p:spPr bwMode="auto">
          <a:xfrm>
            <a:off x="10120331" y="2151378"/>
            <a:ext cx="1602915" cy="3868614"/>
          </a:xfrm>
          <a:prstGeom prst="rect">
            <a:avLst/>
          </a:prstGeom>
          <a:noFill/>
          <a:ln w="9525">
            <a:noFill/>
            <a:miter lim="800000"/>
            <a:headEnd/>
            <a:tailEnd/>
          </a:ln>
        </p:spPr>
        <p:txBody>
          <a:bodyPr wrap="square" lIns="0" tIns="72000" rIns="0" bIns="0">
            <a:spAutoFit/>
          </a:bodyPr>
          <a:lstStyle/>
          <a:p>
            <a:pPr marL="173736" indent="-173736">
              <a:spcBef>
                <a:spcPts val="400"/>
              </a:spcBef>
              <a:buFont typeface="Arial" charset="0"/>
              <a:buChar char="•"/>
            </a:pPr>
            <a:r>
              <a:rPr lang="en-US" sz="1200" dirty="0"/>
              <a:t>Overall, </a:t>
            </a:r>
            <a:r>
              <a:rPr lang="en-US" sz="1200" b="1" dirty="0"/>
              <a:t>role model </a:t>
            </a:r>
            <a:r>
              <a:rPr lang="en-US" sz="1200" dirty="0"/>
              <a:t>countries serve </a:t>
            </a:r>
            <a:r>
              <a:rPr lang="en-US" sz="1200" b="1" dirty="0"/>
              <a:t>higher volume per patient while also </a:t>
            </a:r>
            <a:r>
              <a:rPr lang="en-US" sz="1200" dirty="0"/>
              <a:t>paying more money for </a:t>
            </a:r>
            <a:r>
              <a:rPr lang="en-US" sz="1200" b="1" dirty="0"/>
              <a:t>more advanced therapies</a:t>
            </a:r>
          </a:p>
          <a:p>
            <a:pPr marL="173736" indent="-173736">
              <a:spcBef>
                <a:spcPts val="400"/>
              </a:spcBef>
              <a:buFont typeface="Arial" charset="0"/>
              <a:buChar char="•"/>
            </a:pPr>
            <a:r>
              <a:rPr lang="en-US" sz="1200" dirty="0"/>
              <a:t>Slovakia with no change in terms of oncology drugs consumption suggests </a:t>
            </a:r>
            <a:r>
              <a:rPr lang="en-US" sz="1200" b="1" dirty="0"/>
              <a:t>growing pressures on access to treatment for local patients </a:t>
            </a:r>
            <a:r>
              <a:rPr lang="en-US" sz="1200" dirty="0"/>
              <a:t>– especially since, epidemiology trends suggest stable increase in incidence </a:t>
            </a:r>
          </a:p>
          <a:p>
            <a:pPr marL="173736" indent="-173736">
              <a:spcBef>
                <a:spcPts val="400"/>
              </a:spcBef>
              <a:buFont typeface="Arial" charset="0"/>
              <a:buChar char="•"/>
            </a:pPr>
            <a:endParaRPr lang="en-US" sz="1200" dirty="0"/>
          </a:p>
        </p:txBody>
      </p:sp>
      <p:cxnSp>
        <p:nvCxnSpPr>
          <p:cNvPr id="235" name="Straight Connector 234">
            <a:extLst>
              <a:ext uri="{FF2B5EF4-FFF2-40B4-BE49-F238E27FC236}">
                <a16:creationId xmlns:a16="http://schemas.microsoft.com/office/drawing/2014/main" id="{1F61C269-BBA2-480F-8BFF-06F178CB5085}"/>
              </a:ext>
            </a:extLst>
          </p:cNvPr>
          <p:cNvCxnSpPr>
            <a:cxnSpLocks/>
          </p:cNvCxnSpPr>
          <p:nvPr/>
        </p:nvCxnSpPr>
        <p:spPr>
          <a:xfrm>
            <a:off x="10031413" y="1648910"/>
            <a:ext cx="169183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6" name="Rektangel 76">
            <a:extLst>
              <a:ext uri="{FF2B5EF4-FFF2-40B4-BE49-F238E27FC236}">
                <a16:creationId xmlns:a16="http://schemas.microsoft.com/office/drawing/2014/main" id="{041FD167-99D1-4758-B4B7-4F3C5A7C10EC}"/>
              </a:ext>
            </a:extLst>
          </p:cNvPr>
          <p:cNvSpPr>
            <a:spLocks noChangeArrowheads="1"/>
          </p:cNvSpPr>
          <p:nvPr/>
        </p:nvSpPr>
        <p:spPr bwMode="auto">
          <a:xfrm>
            <a:off x="10085515" y="1640096"/>
            <a:ext cx="1637731" cy="288147"/>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Commentary</a:t>
            </a:r>
            <a:endParaRPr lang="en-US" sz="1400" noProof="1">
              <a:solidFill>
                <a:schemeClr val="accent1"/>
              </a:solidFill>
              <a:cs typeface="Arial" charset="0"/>
            </a:endParaRPr>
          </a:p>
        </p:txBody>
      </p:sp>
      <p:sp>
        <p:nvSpPr>
          <p:cNvPr id="238" name="Isosceles Triangle 237">
            <a:extLst>
              <a:ext uri="{FF2B5EF4-FFF2-40B4-BE49-F238E27FC236}">
                <a16:creationId xmlns:a16="http://schemas.microsoft.com/office/drawing/2014/main" id="{72C3F4AA-F134-4461-AE69-CA813A011AFD}"/>
              </a:ext>
            </a:extLst>
          </p:cNvPr>
          <p:cNvSpPr/>
          <p:nvPr/>
        </p:nvSpPr>
        <p:spPr>
          <a:xfrm rot="5400000">
            <a:off x="9723196" y="3677720"/>
            <a:ext cx="575584" cy="274248"/>
          </a:xfrm>
          <a:prstGeom prst="triangle">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4" name="Rectangle 13">
            <a:extLst>
              <a:ext uri="{FF2B5EF4-FFF2-40B4-BE49-F238E27FC236}">
                <a16:creationId xmlns:a16="http://schemas.microsoft.com/office/drawing/2014/main" id="{DD8CE36B-C2DD-4712-AF3B-763BF317C7DD}"/>
              </a:ext>
            </a:extLst>
          </p:cNvPr>
          <p:cNvSpPr/>
          <p:nvPr/>
        </p:nvSpPr>
        <p:spPr>
          <a:xfrm>
            <a:off x="1677413" y="5358716"/>
            <a:ext cx="8080595" cy="302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grpSp>
        <p:nvGrpSpPr>
          <p:cNvPr id="118" name="Group 117">
            <a:extLst>
              <a:ext uri="{FF2B5EF4-FFF2-40B4-BE49-F238E27FC236}">
                <a16:creationId xmlns:a16="http://schemas.microsoft.com/office/drawing/2014/main" id="{837D7B4D-23E9-4927-8119-9DB194FB8751}"/>
              </a:ext>
            </a:extLst>
          </p:cNvPr>
          <p:cNvGrpSpPr/>
          <p:nvPr/>
        </p:nvGrpSpPr>
        <p:grpSpPr>
          <a:xfrm>
            <a:off x="2699287" y="6081312"/>
            <a:ext cx="644020" cy="215444"/>
            <a:chOff x="3225843" y="6522330"/>
            <a:chExt cx="644020" cy="215444"/>
          </a:xfrm>
        </p:grpSpPr>
        <p:sp>
          <p:nvSpPr>
            <p:cNvPr id="119" name="Oval 118">
              <a:extLst>
                <a:ext uri="{FF2B5EF4-FFF2-40B4-BE49-F238E27FC236}">
                  <a16:creationId xmlns:a16="http://schemas.microsoft.com/office/drawing/2014/main" id="{D37C5DDC-90EE-4560-B903-9AD7E7AEA685}"/>
                </a:ext>
              </a:extLst>
            </p:cNvPr>
            <p:cNvSpPr/>
            <p:nvPr/>
          </p:nvSpPr>
          <p:spPr>
            <a:xfrm>
              <a:off x="3225843" y="6545858"/>
              <a:ext cx="151024" cy="151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120" name="TextBox 52">
              <a:extLst>
                <a:ext uri="{FF2B5EF4-FFF2-40B4-BE49-F238E27FC236}">
                  <a16:creationId xmlns:a16="http://schemas.microsoft.com/office/drawing/2014/main" id="{CB7C66C3-6A57-4C74-94B0-05CD7DCCA19A}"/>
                </a:ext>
              </a:extLst>
            </p:cNvPr>
            <p:cNvSpPr txBox="1"/>
            <p:nvPr/>
          </p:nvSpPr>
          <p:spPr>
            <a:xfrm>
              <a:off x="3225843" y="6522330"/>
              <a:ext cx="64402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tx2"/>
                  </a:solidFill>
                </a:rPr>
                <a:t>EU28</a:t>
              </a:r>
            </a:p>
          </p:txBody>
        </p:sp>
      </p:grpSp>
      <p:grpSp>
        <p:nvGrpSpPr>
          <p:cNvPr id="112" name="Group 111">
            <a:extLst>
              <a:ext uri="{FF2B5EF4-FFF2-40B4-BE49-F238E27FC236}">
                <a16:creationId xmlns:a16="http://schemas.microsoft.com/office/drawing/2014/main" id="{CC0FE46F-DAE9-4EE8-AD49-563ABA01AFCE}"/>
              </a:ext>
            </a:extLst>
          </p:cNvPr>
          <p:cNvGrpSpPr/>
          <p:nvPr/>
        </p:nvGrpSpPr>
        <p:grpSpPr>
          <a:xfrm>
            <a:off x="11273430" y="1144985"/>
            <a:ext cx="449816" cy="381897"/>
            <a:chOff x="10363273" y="1144985"/>
            <a:chExt cx="449816" cy="381897"/>
          </a:xfrm>
        </p:grpSpPr>
        <p:sp>
          <p:nvSpPr>
            <p:cNvPr id="116" name="Hexagon 115">
              <a:extLst>
                <a:ext uri="{FF2B5EF4-FFF2-40B4-BE49-F238E27FC236}">
                  <a16:creationId xmlns:a16="http://schemas.microsoft.com/office/drawing/2014/main" id="{3908524E-AD74-420E-8323-A5EDA4F02B84}"/>
                </a:ext>
              </a:extLst>
            </p:cNvPr>
            <p:cNvSpPr/>
            <p:nvPr/>
          </p:nvSpPr>
          <p:spPr bwMode="gray">
            <a:xfrm>
              <a:off x="10363273" y="1144985"/>
              <a:ext cx="449816" cy="381897"/>
            </a:xfrm>
            <a:prstGeom prst="hexagon">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algn="ctr" defTabSz="1600200">
                <a:lnSpc>
                  <a:spcPct val="90000"/>
                </a:lnSpc>
                <a:spcAft>
                  <a:spcPct val="35000"/>
                </a:spcAft>
              </a:pPr>
              <a:endParaRPr lang="en-US" sz="1400" b="1" dirty="0">
                <a:solidFill>
                  <a:schemeClr val="accent1"/>
                </a:solidFill>
              </a:endParaRPr>
            </a:p>
          </p:txBody>
        </p:sp>
        <p:grpSp>
          <p:nvGrpSpPr>
            <p:cNvPr id="117" name="Group 116">
              <a:extLst>
                <a:ext uri="{FF2B5EF4-FFF2-40B4-BE49-F238E27FC236}">
                  <a16:creationId xmlns:a16="http://schemas.microsoft.com/office/drawing/2014/main" id="{674C1443-DDCF-4FCC-9FE5-EC8CDC975A9A}"/>
                </a:ext>
              </a:extLst>
            </p:cNvPr>
            <p:cNvGrpSpPr/>
            <p:nvPr/>
          </p:nvGrpSpPr>
          <p:grpSpPr>
            <a:xfrm>
              <a:off x="10452521" y="1192408"/>
              <a:ext cx="282154" cy="269096"/>
              <a:chOff x="-3667125" y="960438"/>
              <a:chExt cx="3667125" cy="3551237"/>
            </a:xfrm>
            <a:solidFill>
              <a:schemeClr val="tx1"/>
            </a:solidFill>
          </p:grpSpPr>
          <p:sp>
            <p:nvSpPr>
              <p:cNvPr id="121" name="Freeform 65">
                <a:extLst>
                  <a:ext uri="{FF2B5EF4-FFF2-40B4-BE49-F238E27FC236}">
                    <a16:creationId xmlns:a16="http://schemas.microsoft.com/office/drawing/2014/main" id="{32D5D414-ABE3-4114-ACE9-4A7012437FA4}"/>
                  </a:ext>
                </a:extLst>
              </p:cNvPr>
              <p:cNvSpPr>
                <a:spLocks/>
              </p:cNvSpPr>
              <p:nvPr/>
            </p:nvSpPr>
            <p:spPr bwMode="auto">
              <a:xfrm>
                <a:off x="-3667125" y="1260475"/>
                <a:ext cx="3249613" cy="3251200"/>
              </a:xfrm>
              <a:custGeom>
                <a:avLst/>
                <a:gdLst>
                  <a:gd name="T0" fmla="*/ 1933 w 2047"/>
                  <a:gd name="T1" fmla="*/ 1934 h 2048"/>
                  <a:gd name="T2" fmla="*/ 114 w 2047"/>
                  <a:gd name="T3" fmla="*/ 1934 h 2048"/>
                  <a:gd name="T4" fmla="*/ 114 w 2047"/>
                  <a:gd name="T5" fmla="*/ 114 h 2048"/>
                  <a:gd name="T6" fmla="*/ 265 w 2047"/>
                  <a:gd name="T7" fmla="*/ 114 h 2048"/>
                  <a:gd name="T8" fmla="*/ 265 w 2047"/>
                  <a:gd name="T9" fmla="*/ 0 h 2048"/>
                  <a:gd name="T10" fmla="*/ 0 w 2047"/>
                  <a:gd name="T11" fmla="*/ 0 h 2048"/>
                  <a:gd name="T12" fmla="*/ 0 w 2047"/>
                  <a:gd name="T13" fmla="*/ 2048 h 2048"/>
                  <a:gd name="T14" fmla="*/ 2047 w 2047"/>
                  <a:gd name="T15" fmla="*/ 2048 h 2048"/>
                  <a:gd name="T16" fmla="*/ 2047 w 2047"/>
                  <a:gd name="T17" fmla="*/ 1735 h 2048"/>
                  <a:gd name="T18" fmla="*/ 1933 w 2047"/>
                  <a:gd name="T19" fmla="*/ 1735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265" y="114"/>
                    </a:lnTo>
                    <a:lnTo>
                      <a:pt x="265" y="0"/>
                    </a:lnTo>
                    <a:lnTo>
                      <a:pt x="0" y="0"/>
                    </a:lnTo>
                    <a:lnTo>
                      <a:pt x="0" y="2048"/>
                    </a:lnTo>
                    <a:lnTo>
                      <a:pt x="2047" y="2048"/>
                    </a:lnTo>
                    <a:lnTo>
                      <a:pt x="2047" y="1735"/>
                    </a:lnTo>
                    <a:lnTo>
                      <a:pt x="1933" y="1735"/>
                    </a:lnTo>
                    <a:lnTo>
                      <a:pt x="1933" y="19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66">
                <a:extLst>
                  <a:ext uri="{FF2B5EF4-FFF2-40B4-BE49-F238E27FC236}">
                    <a16:creationId xmlns:a16="http://schemas.microsoft.com/office/drawing/2014/main" id="{B4D56D4D-1DFC-4C5D-9B69-A206C4CA6ACE}"/>
                  </a:ext>
                </a:extLst>
              </p:cNvPr>
              <p:cNvSpPr>
                <a:spLocks noEditPoints="1"/>
              </p:cNvSpPr>
              <p:nvPr/>
            </p:nvSpPr>
            <p:spPr bwMode="auto">
              <a:xfrm>
                <a:off x="-3076575" y="960438"/>
                <a:ext cx="3076575" cy="2787650"/>
              </a:xfrm>
              <a:custGeom>
                <a:avLst/>
                <a:gdLst>
                  <a:gd name="T0" fmla="*/ 1561 w 1938"/>
                  <a:gd name="T1" fmla="*/ 794 h 1756"/>
                  <a:gd name="T2" fmla="*/ 1561 w 1938"/>
                  <a:gd name="T3" fmla="*/ 1642 h 1756"/>
                  <a:gd name="T4" fmla="*/ 1419 w 1938"/>
                  <a:gd name="T5" fmla="*/ 1642 h 1756"/>
                  <a:gd name="T6" fmla="*/ 1419 w 1938"/>
                  <a:gd name="T7" fmla="*/ 0 h 1756"/>
                  <a:gd name="T8" fmla="*/ 1040 w 1938"/>
                  <a:gd name="T9" fmla="*/ 0 h 1756"/>
                  <a:gd name="T10" fmla="*/ 1040 w 1938"/>
                  <a:gd name="T11" fmla="*/ 1642 h 1756"/>
                  <a:gd name="T12" fmla="*/ 898 w 1938"/>
                  <a:gd name="T13" fmla="*/ 1642 h 1756"/>
                  <a:gd name="T14" fmla="*/ 898 w 1938"/>
                  <a:gd name="T15" fmla="*/ 554 h 1756"/>
                  <a:gd name="T16" fmla="*/ 521 w 1938"/>
                  <a:gd name="T17" fmla="*/ 552 h 1756"/>
                  <a:gd name="T18" fmla="*/ 521 w 1938"/>
                  <a:gd name="T19" fmla="*/ 1642 h 1756"/>
                  <a:gd name="T20" fmla="*/ 379 w 1938"/>
                  <a:gd name="T21" fmla="*/ 1642 h 1756"/>
                  <a:gd name="T22" fmla="*/ 379 w 1938"/>
                  <a:gd name="T23" fmla="*/ 405 h 1756"/>
                  <a:gd name="T24" fmla="*/ 0 w 1938"/>
                  <a:gd name="T25" fmla="*/ 405 h 1756"/>
                  <a:gd name="T26" fmla="*/ 0 w 1938"/>
                  <a:gd name="T27" fmla="*/ 1756 h 1756"/>
                  <a:gd name="T28" fmla="*/ 1938 w 1938"/>
                  <a:gd name="T29" fmla="*/ 1756 h 1756"/>
                  <a:gd name="T30" fmla="*/ 1938 w 1938"/>
                  <a:gd name="T31" fmla="*/ 794 h 1756"/>
                  <a:gd name="T32" fmla="*/ 1561 w 1938"/>
                  <a:gd name="T33" fmla="*/ 794 h 1756"/>
                  <a:gd name="T34" fmla="*/ 114 w 1938"/>
                  <a:gd name="T35" fmla="*/ 1642 h 1756"/>
                  <a:gd name="T36" fmla="*/ 114 w 1938"/>
                  <a:gd name="T37" fmla="*/ 519 h 1756"/>
                  <a:gd name="T38" fmla="*/ 265 w 1938"/>
                  <a:gd name="T39" fmla="*/ 519 h 1756"/>
                  <a:gd name="T40" fmla="*/ 265 w 1938"/>
                  <a:gd name="T41" fmla="*/ 1642 h 1756"/>
                  <a:gd name="T42" fmla="*/ 114 w 1938"/>
                  <a:gd name="T43" fmla="*/ 1642 h 1756"/>
                  <a:gd name="T44" fmla="*/ 635 w 1938"/>
                  <a:gd name="T45" fmla="*/ 1642 h 1756"/>
                  <a:gd name="T46" fmla="*/ 635 w 1938"/>
                  <a:gd name="T47" fmla="*/ 666 h 1756"/>
                  <a:gd name="T48" fmla="*/ 784 w 1938"/>
                  <a:gd name="T49" fmla="*/ 666 h 1756"/>
                  <a:gd name="T50" fmla="*/ 784 w 1938"/>
                  <a:gd name="T51" fmla="*/ 1642 h 1756"/>
                  <a:gd name="T52" fmla="*/ 635 w 1938"/>
                  <a:gd name="T53" fmla="*/ 1642 h 1756"/>
                  <a:gd name="T54" fmla="*/ 1154 w 1938"/>
                  <a:gd name="T55" fmla="*/ 1642 h 1756"/>
                  <a:gd name="T56" fmla="*/ 1154 w 1938"/>
                  <a:gd name="T57" fmla="*/ 113 h 1756"/>
                  <a:gd name="T58" fmla="*/ 1305 w 1938"/>
                  <a:gd name="T59" fmla="*/ 113 h 1756"/>
                  <a:gd name="T60" fmla="*/ 1305 w 1938"/>
                  <a:gd name="T61" fmla="*/ 1642 h 1756"/>
                  <a:gd name="T62" fmla="*/ 1154 w 1938"/>
                  <a:gd name="T63" fmla="*/ 1642 h 1756"/>
                  <a:gd name="T64" fmla="*/ 1675 w 1938"/>
                  <a:gd name="T65" fmla="*/ 1642 h 1756"/>
                  <a:gd name="T66" fmla="*/ 1675 w 1938"/>
                  <a:gd name="T67" fmla="*/ 907 h 1756"/>
                  <a:gd name="T68" fmla="*/ 1824 w 1938"/>
                  <a:gd name="T69" fmla="*/ 907 h 1756"/>
                  <a:gd name="T70" fmla="*/ 1824 w 1938"/>
                  <a:gd name="T71" fmla="*/ 1642 h 1756"/>
                  <a:gd name="T72" fmla="*/ 1675 w 1938"/>
                  <a:gd name="T73" fmla="*/ 1642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8" h="1756">
                    <a:moveTo>
                      <a:pt x="1561" y="794"/>
                    </a:moveTo>
                    <a:lnTo>
                      <a:pt x="1561" y="1642"/>
                    </a:lnTo>
                    <a:lnTo>
                      <a:pt x="1419" y="1642"/>
                    </a:lnTo>
                    <a:lnTo>
                      <a:pt x="1419" y="0"/>
                    </a:lnTo>
                    <a:lnTo>
                      <a:pt x="1040" y="0"/>
                    </a:lnTo>
                    <a:lnTo>
                      <a:pt x="1040" y="1642"/>
                    </a:lnTo>
                    <a:lnTo>
                      <a:pt x="898" y="1642"/>
                    </a:lnTo>
                    <a:lnTo>
                      <a:pt x="898" y="554"/>
                    </a:lnTo>
                    <a:lnTo>
                      <a:pt x="521" y="552"/>
                    </a:lnTo>
                    <a:lnTo>
                      <a:pt x="521" y="1642"/>
                    </a:lnTo>
                    <a:lnTo>
                      <a:pt x="379" y="1642"/>
                    </a:lnTo>
                    <a:lnTo>
                      <a:pt x="379" y="405"/>
                    </a:lnTo>
                    <a:lnTo>
                      <a:pt x="0" y="405"/>
                    </a:lnTo>
                    <a:lnTo>
                      <a:pt x="0" y="1756"/>
                    </a:lnTo>
                    <a:lnTo>
                      <a:pt x="1938" y="1756"/>
                    </a:lnTo>
                    <a:lnTo>
                      <a:pt x="1938" y="794"/>
                    </a:lnTo>
                    <a:lnTo>
                      <a:pt x="1561" y="794"/>
                    </a:lnTo>
                    <a:close/>
                    <a:moveTo>
                      <a:pt x="114" y="1642"/>
                    </a:moveTo>
                    <a:lnTo>
                      <a:pt x="114" y="519"/>
                    </a:lnTo>
                    <a:lnTo>
                      <a:pt x="265" y="519"/>
                    </a:lnTo>
                    <a:lnTo>
                      <a:pt x="265" y="1642"/>
                    </a:lnTo>
                    <a:lnTo>
                      <a:pt x="114" y="1642"/>
                    </a:lnTo>
                    <a:close/>
                    <a:moveTo>
                      <a:pt x="635" y="1642"/>
                    </a:moveTo>
                    <a:lnTo>
                      <a:pt x="635" y="666"/>
                    </a:lnTo>
                    <a:lnTo>
                      <a:pt x="784" y="666"/>
                    </a:lnTo>
                    <a:lnTo>
                      <a:pt x="784" y="1642"/>
                    </a:lnTo>
                    <a:lnTo>
                      <a:pt x="635" y="1642"/>
                    </a:lnTo>
                    <a:close/>
                    <a:moveTo>
                      <a:pt x="1154" y="1642"/>
                    </a:moveTo>
                    <a:lnTo>
                      <a:pt x="1154" y="113"/>
                    </a:lnTo>
                    <a:lnTo>
                      <a:pt x="1305" y="113"/>
                    </a:lnTo>
                    <a:lnTo>
                      <a:pt x="1305" y="1642"/>
                    </a:lnTo>
                    <a:lnTo>
                      <a:pt x="1154" y="1642"/>
                    </a:lnTo>
                    <a:close/>
                    <a:moveTo>
                      <a:pt x="1675" y="1642"/>
                    </a:moveTo>
                    <a:lnTo>
                      <a:pt x="1675" y="907"/>
                    </a:lnTo>
                    <a:lnTo>
                      <a:pt x="1824" y="907"/>
                    </a:lnTo>
                    <a:lnTo>
                      <a:pt x="1824" y="1642"/>
                    </a:lnTo>
                    <a:lnTo>
                      <a:pt x="1675" y="16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25" name="Rounded Rectangular Callout 124"/>
          <p:cNvSpPr/>
          <p:nvPr/>
        </p:nvSpPr>
        <p:spPr>
          <a:xfrm>
            <a:off x="6380851" y="5236093"/>
            <a:ext cx="1743871" cy="435561"/>
          </a:xfrm>
          <a:prstGeom prst="wedgeRectCallout">
            <a:avLst>
              <a:gd name="adj1" fmla="val -58647"/>
              <a:gd name="adj2" fmla="val -68710"/>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r>
              <a:rPr lang="en-US" sz="1000">
                <a:solidFill>
                  <a:schemeClr val="tx1"/>
                </a:solidFill>
              </a:rPr>
              <a:t>SK showed slowest growth of all short-listed countries</a:t>
            </a:r>
            <a:endParaRPr lang="en-US" sz="1000" dirty="0" err="1">
              <a:solidFill>
                <a:schemeClr val="tx1"/>
              </a:solidFill>
            </a:endParaRPr>
          </a:p>
        </p:txBody>
      </p:sp>
    </p:spTree>
    <p:extLst>
      <p:ext uri="{BB962C8B-B14F-4D97-AF65-F5344CB8AC3E}">
        <p14:creationId xmlns:p14="http://schemas.microsoft.com/office/powerpoint/2010/main" val="781950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AE7F0F-C1BD-4878-A79E-0715EAED889C}"/>
              </a:ext>
            </a:extLst>
          </p:cNvPr>
          <p:cNvGraphicFramePr>
            <a:graphicFrameLocks noChangeAspect="1"/>
          </p:cNvGraphicFramePr>
          <p:nvPr>
            <p:custDataLst>
              <p:tags r:id="rId2"/>
            </p:custDataLst>
            <p:extLst>
              <p:ext uri="{D42A27DB-BD31-4B8C-83A1-F6EECF244321}">
                <p14:modId xmlns:p14="http://schemas.microsoft.com/office/powerpoint/2010/main" val="38883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94" name="think-cell Slide" r:id="rId61" imgW="216" imgH="216" progId="TCLayout.ActiveDocument.1">
                  <p:embed/>
                </p:oleObj>
              </mc:Choice>
              <mc:Fallback>
                <p:oleObj name="think-cell Slide" r:id="rId61" imgW="216" imgH="216" progId="TCLayout.ActiveDocument.1">
                  <p:embed/>
                  <p:pic>
                    <p:nvPicPr>
                      <p:cNvPr id="3" name="Object 2" hidden="1">
                        <a:extLst>
                          <a:ext uri="{FF2B5EF4-FFF2-40B4-BE49-F238E27FC236}">
                            <a16:creationId xmlns:a16="http://schemas.microsoft.com/office/drawing/2014/main" id="{B8AE7F0F-C1BD-4878-A79E-0715EAED889C}"/>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455C007-E97B-411D-9DD8-4C14622C4A13}"/>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200" dirty="0" err="1">
              <a:latin typeface="Arial" panose="020B0604020202020204" pitchFamily="34" charset="0"/>
              <a:sym typeface="Arial" panose="020B0604020202020204" pitchFamily="34" charset="0"/>
            </a:endParaRPr>
          </a:p>
        </p:txBody>
      </p:sp>
      <p:sp>
        <p:nvSpPr>
          <p:cNvPr id="109" name="Rectangle 108">
            <a:extLst>
              <a:ext uri="{FF2B5EF4-FFF2-40B4-BE49-F238E27FC236}">
                <a16:creationId xmlns:a16="http://schemas.microsoft.com/office/drawing/2014/main" id="{49D06FA0-9B21-433D-9308-7E0ED296D200}"/>
              </a:ext>
            </a:extLst>
          </p:cNvPr>
          <p:cNvSpPr/>
          <p:nvPr/>
        </p:nvSpPr>
        <p:spPr>
          <a:xfrm>
            <a:off x="10031413" y="1629581"/>
            <a:ext cx="1691833" cy="4361644"/>
          </a:xfrm>
          <a:prstGeom prst="rect">
            <a:avLst/>
          </a:pr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0" name="Text Placeholder 9">
            <a:extLst>
              <a:ext uri="{FF2B5EF4-FFF2-40B4-BE49-F238E27FC236}">
                <a16:creationId xmlns:a16="http://schemas.microsoft.com/office/drawing/2014/main" id="{55244BB9-7CDF-43DF-A905-A246072EBE55}"/>
              </a:ext>
            </a:extLst>
          </p:cNvPr>
          <p:cNvSpPr>
            <a:spLocks noGrp="1"/>
          </p:cNvSpPr>
          <p:nvPr>
            <p:ph type="body" sz="quarter" idx="16"/>
          </p:nvPr>
        </p:nvSpPr>
        <p:spPr>
          <a:xfrm>
            <a:off x="477012" y="1124076"/>
            <a:ext cx="11246241" cy="276999"/>
          </a:xfrm>
        </p:spPr>
        <p:txBody>
          <a:bodyPr/>
          <a:lstStyle/>
          <a:p>
            <a:r>
              <a:rPr lang="en-US" dirty="0"/>
              <a:t>Consumption and growth per </a:t>
            </a:r>
            <a:r>
              <a:rPr lang="en-US" dirty="0" err="1"/>
              <a:t>onco</a:t>
            </a:r>
            <a:r>
              <a:rPr lang="en-US" dirty="0"/>
              <a:t> patient </a:t>
            </a:r>
            <a:r>
              <a:rPr lang="en-US"/>
              <a:t>– Immuno-oncology</a:t>
            </a:r>
            <a:endParaRPr lang="en-US" dirty="0"/>
          </a:p>
        </p:txBody>
      </p:sp>
      <p:sp>
        <p:nvSpPr>
          <p:cNvPr id="9" name="Title 8">
            <a:extLst>
              <a:ext uri="{FF2B5EF4-FFF2-40B4-BE49-F238E27FC236}">
                <a16:creationId xmlns:a16="http://schemas.microsoft.com/office/drawing/2014/main" id="{A2FA4014-0309-4B91-90C7-27B1B9E84F4B}"/>
              </a:ext>
            </a:extLst>
          </p:cNvPr>
          <p:cNvSpPr>
            <a:spLocks noGrp="1"/>
          </p:cNvSpPr>
          <p:nvPr>
            <p:ph type="title"/>
          </p:nvPr>
        </p:nvSpPr>
        <p:spPr/>
        <p:txBody>
          <a:bodyPr/>
          <a:lstStyle/>
          <a:p>
            <a:r>
              <a:rPr lang="en-US" dirty="0"/>
              <a:t>Innovative immunology molecules are being sold in SK and the country is on the peers average, lagging behind role models</a:t>
            </a:r>
          </a:p>
        </p:txBody>
      </p:sp>
      <p:sp>
        <p:nvSpPr>
          <p:cNvPr id="5" name="Footer Placeholder 4">
            <a:extLst>
              <a:ext uri="{FF2B5EF4-FFF2-40B4-BE49-F238E27FC236}">
                <a16:creationId xmlns:a16="http://schemas.microsoft.com/office/drawing/2014/main" id="{18053AE1-8272-4A8E-BF9C-5CB248868462}"/>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11" name="Text Placeholder 10">
            <a:extLst>
              <a:ext uri="{FF2B5EF4-FFF2-40B4-BE49-F238E27FC236}">
                <a16:creationId xmlns:a16="http://schemas.microsoft.com/office/drawing/2014/main" id="{5711A020-7917-4A45-8A05-C09DABD8F254}"/>
              </a:ext>
            </a:extLst>
          </p:cNvPr>
          <p:cNvSpPr>
            <a:spLocks noGrp="1"/>
          </p:cNvSpPr>
          <p:nvPr>
            <p:ph type="body" sz="quarter" idx="17"/>
          </p:nvPr>
        </p:nvSpPr>
        <p:spPr/>
        <p:txBody>
          <a:bodyPr/>
          <a:lstStyle/>
          <a:p>
            <a:r>
              <a:rPr lang="en-US" dirty="0"/>
              <a:t>Source: SUKL, MIDAS, IQVIA</a:t>
            </a:r>
          </a:p>
        </p:txBody>
      </p:sp>
      <p:sp>
        <p:nvSpPr>
          <p:cNvPr id="12" name="Text Placeholder 11">
            <a:extLst>
              <a:ext uri="{FF2B5EF4-FFF2-40B4-BE49-F238E27FC236}">
                <a16:creationId xmlns:a16="http://schemas.microsoft.com/office/drawing/2014/main" id="{CA20F008-AEA0-40D9-8073-2FE083F63F6E}"/>
              </a:ext>
            </a:extLst>
          </p:cNvPr>
          <p:cNvSpPr>
            <a:spLocks noGrp="1"/>
          </p:cNvSpPr>
          <p:nvPr>
            <p:ph type="body" sz="quarter" idx="18"/>
          </p:nvPr>
        </p:nvSpPr>
        <p:spPr>
          <a:xfrm>
            <a:off x="3331827" y="6153007"/>
            <a:ext cx="7406231" cy="110800"/>
          </a:xfrm>
        </p:spPr>
        <p:txBody>
          <a:bodyPr/>
          <a:lstStyle/>
          <a:p>
            <a:r>
              <a:rPr lang="en-US" dirty="0"/>
              <a:t>Note: Immunology market defined as </a:t>
            </a:r>
            <a:r>
              <a:rPr lang="en-US" dirty="0" err="1"/>
              <a:t>Keytruda</a:t>
            </a:r>
            <a:r>
              <a:rPr lang="en-US" dirty="0"/>
              <a:t> and </a:t>
            </a:r>
            <a:r>
              <a:rPr lang="en-US" dirty="0" err="1"/>
              <a:t>Opdivo</a:t>
            </a:r>
            <a:r>
              <a:rPr lang="en-US" dirty="0"/>
              <a:t> brands</a:t>
            </a:r>
          </a:p>
        </p:txBody>
      </p:sp>
      <p:sp>
        <p:nvSpPr>
          <p:cNvPr id="13" name="Text Placeholder 12">
            <a:extLst>
              <a:ext uri="{FF2B5EF4-FFF2-40B4-BE49-F238E27FC236}">
                <a16:creationId xmlns:a16="http://schemas.microsoft.com/office/drawing/2014/main" id="{DD27F393-FCE3-48EF-BB1B-D2F327F0E077}"/>
              </a:ext>
            </a:extLst>
          </p:cNvPr>
          <p:cNvSpPr>
            <a:spLocks noGrp="1"/>
          </p:cNvSpPr>
          <p:nvPr>
            <p:ph type="body" sz="quarter" idx="19"/>
          </p:nvPr>
        </p:nvSpPr>
        <p:spPr>
          <a:xfrm>
            <a:off x="477009" y="43374"/>
            <a:ext cx="11246237" cy="166199"/>
          </a:xfrm>
        </p:spPr>
        <p:txBody>
          <a:bodyPr/>
          <a:lstStyle/>
          <a:p>
            <a:r>
              <a:rPr lang="en-US" dirty="0"/>
              <a:t>Oncology performance</a:t>
            </a:r>
          </a:p>
        </p:txBody>
      </p:sp>
      <p:sp>
        <p:nvSpPr>
          <p:cNvPr id="113" name="Rektangel 76">
            <a:extLst>
              <a:ext uri="{FF2B5EF4-FFF2-40B4-BE49-F238E27FC236}">
                <a16:creationId xmlns:a16="http://schemas.microsoft.com/office/drawing/2014/main" id="{FFF2BAD3-54C1-4B65-91D4-528379A32D7D}"/>
              </a:ext>
            </a:extLst>
          </p:cNvPr>
          <p:cNvSpPr>
            <a:spLocks noChangeArrowheads="1"/>
          </p:cNvSpPr>
          <p:nvPr/>
        </p:nvSpPr>
        <p:spPr bwMode="auto">
          <a:xfrm>
            <a:off x="1609725" y="1640096"/>
            <a:ext cx="2947353" cy="503590"/>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Value 2017</a:t>
            </a:r>
            <a:br>
              <a:rPr lang="en-US" sz="1400" b="1" noProof="1">
                <a:solidFill>
                  <a:schemeClr val="accent1"/>
                </a:solidFill>
                <a:cs typeface="Arial" charset="0"/>
              </a:rPr>
            </a:br>
            <a:r>
              <a:rPr lang="en-US" sz="1400" noProof="1">
                <a:solidFill>
                  <a:schemeClr val="accent1"/>
                </a:solidFill>
                <a:cs typeface="Arial" charset="0"/>
              </a:rPr>
              <a:t>[EUR/patient]</a:t>
            </a:r>
          </a:p>
        </p:txBody>
      </p:sp>
      <p:sp>
        <p:nvSpPr>
          <p:cNvPr id="115" name="Rektangel 76">
            <a:extLst>
              <a:ext uri="{FF2B5EF4-FFF2-40B4-BE49-F238E27FC236}">
                <a16:creationId xmlns:a16="http://schemas.microsoft.com/office/drawing/2014/main" id="{DBF966BC-504F-4397-9C42-DCA66DF4A8AD}"/>
              </a:ext>
            </a:extLst>
          </p:cNvPr>
          <p:cNvSpPr>
            <a:spLocks noChangeArrowheads="1"/>
          </p:cNvSpPr>
          <p:nvPr/>
        </p:nvSpPr>
        <p:spPr bwMode="auto">
          <a:xfrm>
            <a:off x="3854450" y="1640096"/>
            <a:ext cx="1686879" cy="288147"/>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CAGR 15-‘17 </a:t>
            </a:r>
            <a:r>
              <a:rPr lang="en-US" sz="1400" noProof="1">
                <a:solidFill>
                  <a:schemeClr val="accent1"/>
                </a:solidFill>
                <a:cs typeface="Arial" charset="0"/>
              </a:rPr>
              <a:t>[%]</a:t>
            </a:r>
          </a:p>
        </p:txBody>
      </p:sp>
      <p:sp>
        <p:nvSpPr>
          <p:cNvPr id="66" name="Rectangle 65">
            <a:extLst>
              <a:ext uri="{FF2B5EF4-FFF2-40B4-BE49-F238E27FC236}">
                <a16:creationId xmlns:a16="http://schemas.microsoft.com/office/drawing/2014/main" id="{7C7676F7-0145-4D60-B12B-39B982A529F1}"/>
              </a:ext>
            </a:extLst>
          </p:cNvPr>
          <p:cNvSpPr/>
          <p:nvPr/>
        </p:nvSpPr>
        <p:spPr>
          <a:xfrm>
            <a:off x="471262" y="4982713"/>
            <a:ext cx="9363319" cy="338651"/>
          </a:xfrm>
          <a:prstGeom prst="rect">
            <a:avLst/>
          </a:prstGeom>
          <a:solidFill>
            <a:schemeClr val="tx2">
              <a:lumMod val="20000"/>
              <a:lumOff val="80000"/>
            </a:schemeClr>
          </a:solid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cxnSp>
        <p:nvCxnSpPr>
          <p:cNvPr id="67" name="Straight Connector 66">
            <a:extLst>
              <a:ext uri="{FF2B5EF4-FFF2-40B4-BE49-F238E27FC236}">
                <a16:creationId xmlns:a16="http://schemas.microsoft.com/office/drawing/2014/main" id="{C57020D3-ABE3-4BA0-B8AA-245FFA621FCE}"/>
              </a:ext>
            </a:extLst>
          </p:cNvPr>
          <p:cNvCxnSpPr>
            <a:cxnSpLocks/>
          </p:cNvCxnSpPr>
          <p:nvPr/>
        </p:nvCxnSpPr>
        <p:spPr>
          <a:xfrm>
            <a:off x="458788" y="2562798"/>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2" name="Chart 131">
            <a:extLst>
              <a:ext uri="{FF2B5EF4-FFF2-40B4-BE49-F238E27FC236}">
                <a16:creationId xmlns:a16="http://schemas.microsoft.com/office/drawing/2014/main" id="{B5C97929-7E02-475E-A0EA-17FA2C03AD5E}"/>
              </a:ext>
            </a:extLst>
          </p:cNvPr>
          <p:cNvGraphicFramePr/>
          <p:nvPr>
            <p:custDataLst>
              <p:tags r:id="rId4"/>
            </p:custDataLst>
            <p:extLst>
              <p:ext uri="{D42A27DB-BD31-4B8C-83A1-F6EECF244321}">
                <p14:modId xmlns:p14="http://schemas.microsoft.com/office/powerpoint/2010/main" val="800764593"/>
              </p:ext>
            </p:extLst>
          </p:nvPr>
        </p:nvGraphicFramePr>
        <p:xfrm>
          <a:off x="1609725" y="2133600"/>
          <a:ext cx="1352550" cy="3968750"/>
        </p:xfrm>
        <a:graphic>
          <a:graphicData uri="http://schemas.openxmlformats.org/drawingml/2006/chart">
            <c:chart xmlns:c="http://schemas.openxmlformats.org/drawingml/2006/chart" xmlns:r="http://schemas.openxmlformats.org/officeDocument/2006/relationships" r:id="rId63"/>
          </a:graphicData>
        </a:graphic>
      </p:graphicFrame>
      <p:sp>
        <p:nvSpPr>
          <p:cNvPr id="82" name="Text Placeholder 20">
            <a:extLst>
              <a:ext uri="{FF2B5EF4-FFF2-40B4-BE49-F238E27FC236}">
                <a16:creationId xmlns:a16="http://schemas.microsoft.com/office/drawing/2014/main" id="{C16C6ED5-976B-43F4-B71D-34F9A911DC6E}"/>
              </a:ext>
            </a:extLst>
          </p:cNvPr>
          <p:cNvSpPr>
            <a:spLocks noGrp="1"/>
          </p:cNvSpPr>
          <p:nvPr>
            <p:custDataLst>
              <p:tags r:id="rId5"/>
            </p:custDataLst>
          </p:nvPr>
        </p:nvSpPr>
        <p:spPr bwMode="auto">
          <a:xfrm>
            <a:off x="1033463" y="3335338"/>
            <a:ext cx="5572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6F690779-DE09-4F1F-8E6C-1F8840AE8457}" type="datetime''''''''''''''' ''''''P''''''''''''''''o''la''''n''''d '''">
              <a:rPr lang="en-US" altLang="en-US" sz="1200" smtClean="0"/>
              <a:pPr marL="0" indent="0" algn="r">
                <a:lnSpc>
                  <a:spcPct val="100000"/>
                </a:lnSpc>
                <a:spcBef>
                  <a:spcPct val="0"/>
                </a:spcBef>
                <a:spcAft>
                  <a:spcPct val="0"/>
                </a:spcAft>
                <a:buNone/>
              </a:pPr>
              <a:t> Poland </a:t>
            </a:fld>
            <a:endParaRPr lang="en-US" sz="1200" dirty="0">
              <a:sym typeface="+mn-lt"/>
            </a:endParaRPr>
          </a:p>
        </p:txBody>
      </p:sp>
      <p:sp>
        <p:nvSpPr>
          <p:cNvPr id="136" name="Text Placeholder 20">
            <a:extLst>
              <a:ext uri="{FF2B5EF4-FFF2-40B4-BE49-F238E27FC236}">
                <a16:creationId xmlns:a16="http://schemas.microsoft.com/office/drawing/2014/main" id="{B6E676D5-73DB-4A01-B030-87602A93F2ED}"/>
              </a:ext>
            </a:extLst>
          </p:cNvPr>
          <p:cNvSpPr>
            <a:spLocks noGrp="1"/>
          </p:cNvSpPr>
          <p:nvPr>
            <p:custDataLst>
              <p:tags r:id="rId6"/>
            </p:custDataLst>
          </p:nvPr>
        </p:nvSpPr>
        <p:spPr bwMode="gray">
          <a:xfrm>
            <a:off x="2016126" y="5756275"/>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192406C8-F969-48B6-A44C-FA4B8208FC2B}" type="datetime'''''''''''4''''''''''3''''''''''''''''''5''.''5'''''''''">
              <a:rPr lang="en-US" altLang="en-US" sz="1200" b="1" smtClean="0">
                <a:sym typeface="+mn-lt"/>
              </a:rPr>
              <a:pPr marL="0" indent="0">
                <a:lnSpc>
                  <a:spcPct val="100000"/>
                </a:lnSpc>
                <a:spcBef>
                  <a:spcPct val="0"/>
                </a:spcBef>
                <a:spcAft>
                  <a:spcPct val="0"/>
                </a:spcAft>
                <a:buNone/>
              </a:pPr>
              <a:t>435.5</a:t>
            </a:fld>
            <a:endParaRPr lang="en-US" sz="1200" b="1" dirty="0">
              <a:sym typeface="+mn-lt"/>
            </a:endParaRPr>
          </a:p>
        </p:txBody>
      </p:sp>
      <p:sp>
        <p:nvSpPr>
          <p:cNvPr id="83" name="Text Placeholder 20">
            <a:extLst>
              <a:ext uri="{FF2B5EF4-FFF2-40B4-BE49-F238E27FC236}">
                <a16:creationId xmlns:a16="http://schemas.microsoft.com/office/drawing/2014/main" id="{4EED052E-0495-4BF7-835F-4133E879C3FF}"/>
              </a:ext>
            </a:extLst>
          </p:cNvPr>
          <p:cNvSpPr>
            <a:spLocks noGrp="1"/>
          </p:cNvSpPr>
          <p:nvPr>
            <p:custDataLst>
              <p:tags r:id="rId7"/>
            </p:custDataLst>
          </p:nvPr>
        </p:nvSpPr>
        <p:spPr bwMode="auto">
          <a:xfrm>
            <a:off x="917575" y="4373563"/>
            <a:ext cx="6731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altLang="en-US" sz="1200"/>
              <a:t>Bulgaria**</a:t>
            </a:r>
            <a:endParaRPr lang="en-US" sz="1200" dirty="0">
              <a:sym typeface="+mn-lt"/>
            </a:endParaRPr>
          </a:p>
        </p:txBody>
      </p:sp>
      <p:sp>
        <p:nvSpPr>
          <p:cNvPr id="108" name="Text Placeholder 20">
            <a:extLst>
              <a:ext uri="{FF2B5EF4-FFF2-40B4-BE49-F238E27FC236}">
                <a16:creationId xmlns:a16="http://schemas.microsoft.com/office/drawing/2014/main" id="{30E2FD4B-718C-49FD-9BAD-5392E958413D}"/>
              </a:ext>
            </a:extLst>
          </p:cNvPr>
          <p:cNvSpPr>
            <a:spLocks noGrp="1"/>
          </p:cNvSpPr>
          <p:nvPr>
            <p:custDataLst>
              <p:tags r:id="rId8"/>
            </p:custDataLst>
          </p:nvPr>
        </p:nvSpPr>
        <p:spPr bwMode="auto">
          <a:xfrm>
            <a:off x="687388" y="5410200"/>
            <a:ext cx="9032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EB9EDA3A-60EE-4C94-B0E4-32D68FF380CB}" type="datetime''' N''''e''th''''e''r''''''''lan''d''''''''''''s'' '''''">
              <a:rPr lang="en-US" altLang="en-US" sz="1200" smtClean="0"/>
              <a:pPr marL="0" indent="0" algn="r">
                <a:lnSpc>
                  <a:spcPct val="100000"/>
                </a:lnSpc>
                <a:spcBef>
                  <a:spcPct val="0"/>
                </a:spcBef>
                <a:spcAft>
                  <a:spcPct val="0"/>
                </a:spcAft>
                <a:buNone/>
              </a:pPr>
              <a:t> Netherlands </a:t>
            </a:fld>
            <a:endParaRPr lang="en-US" sz="1200" dirty="0">
              <a:sym typeface="+mn-lt"/>
            </a:endParaRPr>
          </a:p>
        </p:txBody>
      </p:sp>
      <p:sp>
        <p:nvSpPr>
          <p:cNvPr id="79" name="Text Placeholder 20">
            <a:extLst>
              <a:ext uri="{FF2B5EF4-FFF2-40B4-BE49-F238E27FC236}">
                <a16:creationId xmlns:a16="http://schemas.microsoft.com/office/drawing/2014/main" id="{936D7E8A-BEDA-4930-9008-DF1EAC8126CC}"/>
              </a:ext>
            </a:extLst>
          </p:cNvPr>
          <p:cNvSpPr>
            <a:spLocks noGrp="1"/>
          </p:cNvSpPr>
          <p:nvPr>
            <p:custDataLst>
              <p:tags r:id="rId9"/>
            </p:custDataLst>
          </p:nvPr>
        </p:nvSpPr>
        <p:spPr bwMode="auto">
          <a:xfrm>
            <a:off x="922338" y="2298700"/>
            <a:ext cx="6683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5D39D4F0-E927-4CC3-A1C6-4BA262B75171}" type="datetime'G''''e''''''r''''''''''''ma''''''''n''''''''''y'''' '''''''''">
              <a:rPr lang="en-US" altLang="en-US" sz="1200" smtClean="0"/>
              <a:pPr marL="0" indent="0" algn="r">
                <a:lnSpc>
                  <a:spcPct val="100000"/>
                </a:lnSpc>
                <a:spcBef>
                  <a:spcPct val="0"/>
                </a:spcBef>
                <a:spcAft>
                  <a:spcPct val="0"/>
                </a:spcAft>
                <a:buNone/>
              </a:pPr>
              <a:t>Germany </a:t>
            </a:fld>
            <a:endParaRPr lang="en-US" sz="1200" dirty="0">
              <a:sym typeface="+mn-lt"/>
            </a:endParaRPr>
          </a:p>
        </p:txBody>
      </p:sp>
      <p:sp>
        <p:nvSpPr>
          <p:cNvPr id="78" name="Text Placeholder 20">
            <a:extLst>
              <a:ext uri="{FF2B5EF4-FFF2-40B4-BE49-F238E27FC236}">
                <a16:creationId xmlns:a16="http://schemas.microsoft.com/office/drawing/2014/main" id="{946BCA6D-B37C-4CBC-BCEA-9C1F52FDDC91}"/>
              </a:ext>
            </a:extLst>
          </p:cNvPr>
          <p:cNvSpPr>
            <a:spLocks noGrp="1"/>
          </p:cNvSpPr>
          <p:nvPr>
            <p:custDataLst>
              <p:tags r:id="rId10"/>
            </p:custDataLst>
          </p:nvPr>
        </p:nvSpPr>
        <p:spPr bwMode="auto">
          <a:xfrm>
            <a:off x="866775" y="4027488"/>
            <a:ext cx="7239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altLang="en-US" sz="1200"/>
              <a:t>Romania**</a:t>
            </a:r>
            <a:endParaRPr lang="en-US" sz="1200" dirty="0">
              <a:sym typeface="+mn-lt"/>
            </a:endParaRPr>
          </a:p>
        </p:txBody>
      </p:sp>
      <p:sp>
        <p:nvSpPr>
          <p:cNvPr id="75" name="Text Placeholder 20">
            <a:extLst>
              <a:ext uri="{FF2B5EF4-FFF2-40B4-BE49-F238E27FC236}">
                <a16:creationId xmlns:a16="http://schemas.microsoft.com/office/drawing/2014/main" id="{E358AD24-69B3-4C18-9E9C-F110ED108092}"/>
              </a:ext>
            </a:extLst>
          </p:cNvPr>
          <p:cNvSpPr>
            <a:spLocks noGrp="1"/>
          </p:cNvSpPr>
          <p:nvPr>
            <p:custDataLst>
              <p:tags r:id="rId11"/>
            </p:custDataLst>
          </p:nvPr>
        </p:nvSpPr>
        <p:spPr bwMode="auto">
          <a:xfrm>
            <a:off x="1031875" y="2644775"/>
            <a:ext cx="5588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6BE84C95-6C61-45E7-94CA-9B6C510B3E34}" type="datetime''''''''''''''' ''''''''F''''''r''a''nc''e'''''''' '''">
              <a:rPr lang="en-US" altLang="en-US" sz="1200" smtClean="0"/>
              <a:pPr marL="0" indent="0" algn="r">
                <a:lnSpc>
                  <a:spcPct val="100000"/>
                </a:lnSpc>
                <a:spcBef>
                  <a:spcPct val="0"/>
                </a:spcBef>
                <a:spcAft>
                  <a:spcPct val="0"/>
                </a:spcAft>
                <a:buNone/>
              </a:pPr>
              <a:t> France </a:t>
            </a:fld>
            <a:endParaRPr lang="en-US" sz="1200" dirty="0">
              <a:sym typeface="+mn-lt"/>
            </a:endParaRPr>
          </a:p>
        </p:txBody>
      </p:sp>
      <p:sp>
        <p:nvSpPr>
          <p:cNvPr id="81" name="Text Placeholder 20">
            <a:extLst>
              <a:ext uri="{FF2B5EF4-FFF2-40B4-BE49-F238E27FC236}">
                <a16:creationId xmlns:a16="http://schemas.microsoft.com/office/drawing/2014/main" id="{39609100-9B6B-4A75-A3FD-18326C167E80}"/>
              </a:ext>
            </a:extLst>
          </p:cNvPr>
          <p:cNvSpPr>
            <a:spLocks noGrp="1"/>
          </p:cNvSpPr>
          <p:nvPr>
            <p:custDataLst>
              <p:tags r:id="rId12"/>
            </p:custDataLst>
          </p:nvPr>
        </p:nvSpPr>
        <p:spPr bwMode="auto">
          <a:xfrm>
            <a:off x="1039813" y="2989263"/>
            <a:ext cx="550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E2910FF1-FFB0-4747-8DD7-511209C9D767}" type="datetime''''''' ''A''''''''''''us''''''''''''tr''''i''''a'''' '''''''''">
              <a:rPr lang="en-US" altLang="en-US" sz="1200" smtClean="0"/>
              <a:pPr marL="0" indent="0" algn="r">
                <a:lnSpc>
                  <a:spcPct val="100000"/>
                </a:lnSpc>
                <a:spcBef>
                  <a:spcPct val="0"/>
                </a:spcBef>
                <a:spcAft>
                  <a:spcPct val="0"/>
                </a:spcAft>
                <a:buNone/>
              </a:pPr>
              <a:t> Austria </a:t>
            </a:fld>
            <a:endParaRPr lang="en-US" sz="1200" dirty="0">
              <a:sym typeface="+mn-lt"/>
            </a:endParaRPr>
          </a:p>
        </p:txBody>
      </p:sp>
      <p:sp>
        <p:nvSpPr>
          <p:cNvPr id="80" name="Text Placeholder 20">
            <a:extLst>
              <a:ext uri="{FF2B5EF4-FFF2-40B4-BE49-F238E27FC236}">
                <a16:creationId xmlns:a16="http://schemas.microsoft.com/office/drawing/2014/main" id="{4E61F413-54BF-471D-A37F-EF1B88AB90F4}"/>
              </a:ext>
            </a:extLst>
          </p:cNvPr>
          <p:cNvSpPr>
            <a:spLocks noGrp="1"/>
          </p:cNvSpPr>
          <p:nvPr>
            <p:custDataLst>
              <p:tags r:id="rId13"/>
            </p:custDataLst>
          </p:nvPr>
        </p:nvSpPr>
        <p:spPr bwMode="auto">
          <a:xfrm>
            <a:off x="873125" y="3681413"/>
            <a:ext cx="7175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28A3FFA5-9414-4832-A165-5B3C1C4B56EB}" type="datetime' ''''H''''''u''''n''''''''g''''''''''''''''''a''''''ry'''' '''">
              <a:rPr lang="en-US" altLang="en-US" sz="1200" smtClean="0"/>
              <a:pPr marL="0" indent="0" algn="r">
                <a:lnSpc>
                  <a:spcPct val="100000"/>
                </a:lnSpc>
                <a:spcBef>
                  <a:spcPct val="0"/>
                </a:spcBef>
                <a:spcAft>
                  <a:spcPct val="0"/>
                </a:spcAft>
                <a:buNone/>
              </a:pPr>
              <a:t> Hungary </a:t>
            </a:fld>
            <a:r>
              <a:rPr lang="en-US" altLang="en-US" sz="1200"/>
              <a:t>*</a:t>
            </a:r>
            <a:endParaRPr lang="en-US" sz="1200" dirty="0">
              <a:sym typeface="+mn-lt"/>
            </a:endParaRPr>
          </a:p>
        </p:txBody>
      </p:sp>
      <p:sp>
        <p:nvSpPr>
          <p:cNvPr id="85" name="Text Placeholder 20">
            <a:extLst>
              <a:ext uri="{FF2B5EF4-FFF2-40B4-BE49-F238E27FC236}">
                <a16:creationId xmlns:a16="http://schemas.microsoft.com/office/drawing/2014/main" id="{4A7B004A-97CB-456C-A0CA-F32DB4765852}"/>
              </a:ext>
            </a:extLst>
          </p:cNvPr>
          <p:cNvSpPr>
            <a:spLocks noGrp="1"/>
          </p:cNvSpPr>
          <p:nvPr>
            <p:custDataLst>
              <p:tags r:id="rId14"/>
            </p:custDataLst>
          </p:nvPr>
        </p:nvSpPr>
        <p:spPr bwMode="auto">
          <a:xfrm>
            <a:off x="1042988" y="4719638"/>
            <a:ext cx="5476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altLang="en-US" sz="1200"/>
              <a:t>Czechia</a:t>
            </a:r>
            <a:endParaRPr lang="en-US" sz="1200" dirty="0">
              <a:sym typeface="+mn-lt"/>
            </a:endParaRPr>
          </a:p>
        </p:txBody>
      </p:sp>
      <p:sp>
        <p:nvSpPr>
          <p:cNvPr id="87" name="Text Placeholder 20">
            <a:extLst>
              <a:ext uri="{FF2B5EF4-FFF2-40B4-BE49-F238E27FC236}">
                <a16:creationId xmlns:a16="http://schemas.microsoft.com/office/drawing/2014/main" id="{DE42C71E-F0D8-4CA0-B662-0107A07D21E0}"/>
              </a:ext>
            </a:extLst>
          </p:cNvPr>
          <p:cNvSpPr>
            <a:spLocks noGrp="1"/>
          </p:cNvSpPr>
          <p:nvPr>
            <p:custDataLst>
              <p:tags r:id="rId15"/>
            </p:custDataLst>
          </p:nvPr>
        </p:nvSpPr>
        <p:spPr bwMode="auto">
          <a:xfrm>
            <a:off x="931863" y="5064125"/>
            <a:ext cx="6588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BE97587C-A375-497E-B79A-FFB048883E45}" type="datetime''' S''''''''''''l''o''''''''''va''k''''i''''''''a '''''''">
              <a:rPr lang="en-US" altLang="en-US" sz="1200" smtClean="0"/>
              <a:pPr marL="0" indent="0" algn="r">
                <a:lnSpc>
                  <a:spcPct val="100000"/>
                </a:lnSpc>
                <a:spcBef>
                  <a:spcPct val="0"/>
                </a:spcBef>
                <a:spcAft>
                  <a:spcPct val="0"/>
                </a:spcAft>
                <a:buNone/>
              </a:pPr>
              <a:t> Slovakia </a:t>
            </a:fld>
            <a:endParaRPr lang="en-US" sz="1200" dirty="0">
              <a:sym typeface="+mn-lt"/>
            </a:endParaRPr>
          </a:p>
        </p:txBody>
      </p:sp>
      <p:sp>
        <p:nvSpPr>
          <p:cNvPr id="110" name="Text Placeholder 20">
            <a:extLst>
              <a:ext uri="{FF2B5EF4-FFF2-40B4-BE49-F238E27FC236}">
                <a16:creationId xmlns:a16="http://schemas.microsoft.com/office/drawing/2014/main" id="{56420A46-46CB-4265-8883-8CD1222C1D1B}"/>
              </a:ext>
            </a:extLst>
          </p:cNvPr>
          <p:cNvSpPr>
            <a:spLocks noGrp="1"/>
          </p:cNvSpPr>
          <p:nvPr>
            <p:custDataLst>
              <p:tags r:id="rId16"/>
            </p:custDataLst>
          </p:nvPr>
        </p:nvSpPr>
        <p:spPr bwMode="auto">
          <a:xfrm>
            <a:off x="923925" y="5756275"/>
            <a:ext cx="6667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None/>
            </a:pPr>
            <a:fld id="{D0C0D00D-F60A-4C60-B1EA-E04096A87E7D}" type="datetime''''' S''''''''''''lov''''''''''''e''''ni''a'' '''''''''''''">
              <a:rPr lang="en-US" altLang="en-US" sz="1200" smtClean="0"/>
              <a:pPr marL="0" indent="0" algn="r">
                <a:lnSpc>
                  <a:spcPct val="100000"/>
                </a:lnSpc>
                <a:spcBef>
                  <a:spcPct val="0"/>
                </a:spcBef>
                <a:spcAft>
                  <a:spcPct val="0"/>
                </a:spcAft>
                <a:buNone/>
              </a:pPr>
              <a:t> Slovenia </a:t>
            </a:fld>
            <a:endParaRPr lang="en-US" sz="1200" dirty="0">
              <a:sym typeface="+mn-lt"/>
            </a:endParaRPr>
          </a:p>
        </p:txBody>
      </p:sp>
      <p:sp>
        <p:nvSpPr>
          <p:cNvPr id="100" name="Text Placeholder 20">
            <a:extLst>
              <a:ext uri="{FF2B5EF4-FFF2-40B4-BE49-F238E27FC236}">
                <a16:creationId xmlns:a16="http://schemas.microsoft.com/office/drawing/2014/main" id="{B6E676D5-73DB-4A01-B030-87602A93F2ED}"/>
              </a:ext>
            </a:extLst>
          </p:cNvPr>
          <p:cNvSpPr>
            <a:spLocks noGrp="1"/>
          </p:cNvSpPr>
          <p:nvPr>
            <p:custDataLst>
              <p:tags r:id="rId17"/>
            </p:custDataLst>
          </p:nvPr>
        </p:nvSpPr>
        <p:spPr bwMode="gray">
          <a:xfrm>
            <a:off x="2109789" y="2298700"/>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6344BB9-96B6-4258-8B26-D09D6DA04F68}" type="datetime'''''''''''''571''''''''''''''''''.''''''7'''''''''''''''''">
              <a:rPr lang="en-US" altLang="en-US" sz="1200" b="1" smtClean="0">
                <a:sym typeface="+mn-lt"/>
              </a:rPr>
              <a:pPr marL="0" indent="0">
                <a:lnSpc>
                  <a:spcPct val="100000"/>
                </a:lnSpc>
                <a:spcBef>
                  <a:spcPct val="0"/>
                </a:spcBef>
                <a:spcAft>
                  <a:spcPct val="0"/>
                </a:spcAft>
                <a:buNone/>
              </a:pPr>
              <a:t>571.7</a:t>
            </a:fld>
            <a:endParaRPr lang="en-US" sz="1200" b="1" dirty="0">
              <a:sym typeface="+mn-lt"/>
            </a:endParaRPr>
          </a:p>
        </p:txBody>
      </p:sp>
      <p:sp>
        <p:nvSpPr>
          <p:cNvPr id="134" name="Text Placeholder 20">
            <a:extLst>
              <a:ext uri="{FF2B5EF4-FFF2-40B4-BE49-F238E27FC236}">
                <a16:creationId xmlns:a16="http://schemas.microsoft.com/office/drawing/2014/main" id="{B6E676D5-73DB-4A01-B030-87602A93F2ED}"/>
              </a:ext>
            </a:extLst>
          </p:cNvPr>
          <p:cNvSpPr>
            <a:spLocks noGrp="1"/>
          </p:cNvSpPr>
          <p:nvPr>
            <p:custDataLst>
              <p:tags r:id="rId18"/>
            </p:custDataLst>
          </p:nvPr>
        </p:nvSpPr>
        <p:spPr bwMode="gray">
          <a:xfrm>
            <a:off x="1855789" y="4719638"/>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5B25531-FF91-4356-906C-2C990FF41AD9}" type="datetime'''''''''''''''''''2''0''1''''.''''''''''4'''''''''">
              <a:rPr lang="en-US" altLang="en-US" sz="1200" b="1" smtClean="0">
                <a:sym typeface="+mn-lt"/>
              </a:rPr>
              <a:pPr marL="0" indent="0">
                <a:lnSpc>
                  <a:spcPct val="100000"/>
                </a:lnSpc>
                <a:spcBef>
                  <a:spcPct val="0"/>
                </a:spcBef>
                <a:spcAft>
                  <a:spcPct val="0"/>
                </a:spcAft>
                <a:buNone/>
              </a:pPr>
              <a:t>201.4</a:t>
            </a:fld>
            <a:endParaRPr lang="en-US" sz="1200" b="1" dirty="0">
              <a:sym typeface="+mn-lt"/>
            </a:endParaRPr>
          </a:p>
        </p:txBody>
      </p:sp>
      <p:sp>
        <p:nvSpPr>
          <p:cNvPr id="101" name="Text Placeholder 20">
            <a:extLst>
              <a:ext uri="{FF2B5EF4-FFF2-40B4-BE49-F238E27FC236}">
                <a16:creationId xmlns:a16="http://schemas.microsoft.com/office/drawing/2014/main" id="{B6E676D5-73DB-4A01-B030-87602A93F2ED}"/>
              </a:ext>
            </a:extLst>
          </p:cNvPr>
          <p:cNvSpPr>
            <a:spLocks noGrp="1"/>
          </p:cNvSpPr>
          <p:nvPr>
            <p:custDataLst>
              <p:tags r:id="rId19"/>
            </p:custDataLst>
          </p:nvPr>
        </p:nvSpPr>
        <p:spPr bwMode="gray">
          <a:xfrm>
            <a:off x="2471739" y="2644775"/>
            <a:ext cx="550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0F2A98BB-EDC6-400B-884F-1631DB4D8C0C}" type="datetime'''''1'''''',0''9''''''''''''''''''''''''''''9''''.''7'''''''''">
              <a:rPr lang="en-US" altLang="en-US" sz="1200" b="1" smtClean="0">
                <a:sym typeface="+mn-lt"/>
              </a:rPr>
              <a:pPr marL="0" indent="0">
                <a:lnSpc>
                  <a:spcPct val="100000"/>
                </a:lnSpc>
                <a:spcBef>
                  <a:spcPct val="0"/>
                </a:spcBef>
                <a:spcAft>
                  <a:spcPct val="0"/>
                </a:spcAft>
                <a:buNone/>
              </a:pPr>
              <a:t>1,099.7</a:t>
            </a:fld>
            <a:endParaRPr lang="en-US" sz="1200" b="1" dirty="0">
              <a:sym typeface="+mn-lt"/>
            </a:endParaRPr>
          </a:p>
        </p:txBody>
      </p:sp>
      <p:sp>
        <p:nvSpPr>
          <p:cNvPr id="107" name="Text Placeholder 20">
            <a:extLst>
              <a:ext uri="{FF2B5EF4-FFF2-40B4-BE49-F238E27FC236}">
                <a16:creationId xmlns:a16="http://schemas.microsoft.com/office/drawing/2014/main" id="{B6E676D5-73DB-4A01-B030-87602A93F2ED}"/>
              </a:ext>
            </a:extLst>
          </p:cNvPr>
          <p:cNvSpPr>
            <a:spLocks noGrp="1"/>
          </p:cNvSpPr>
          <p:nvPr>
            <p:custDataLst>
              <p:tags r:id="rId20"/>
            </p:custDataLst>
          </p:nvPr>
        </p:nvSpPr>
        <p:spPr bwMode="gray">
          <a:xfrm>
            <a:off x="2905126" y="2989263"/>
            <a:ext cx="550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37B03783-5FD6-4044-BF24-1A8A8F309B35}" type="datetime'1'''''',7''''''''''''''''''''3''''2''''.3'''''''''''''">
              <a:rPr lang="en-US" altLang="en-US" sz="1200" b="1" smtClean="0">
                <a:sym typeface="+mn-lt"/>
              </a:rPr>
              <a:pPr marL="0" indent="0">
                <a:lnSpc>
                  <a:spcPct val="100000"/>
                </a:lnSpc>
                <a:spcBef>
                  <a:spcPct val="0"/>
                </a:spcBef>
                <a:spcAft>
                  <a:spcPct val="0"/>
                </a:spcAft>
                <a:buNone/>
              </a:pPr>
              <a:t>1,732.3</a:t>
            </a:fld>
            <a:endParaRPr lang="en-US" sz="1200" b="1" dirty="0">
              <a:sym typeface="+mn-lt"/>
            </a:endParaRPr>
          </a:p>
        </p:txBody>
      </p:sp>
      <p:sp>
        <p:nvSpPr>
          <p:cNvPr id="119" name="Text Placeholder 20">
            <a:extLst>
              <a:ext uri="{FF2B5EF4-FFF2-40B4-BE49-F238E27FC236}">
                <a16:creationId xmlns:a16="http://schemas.microsoft.com/office/drawing/2014/main" id="{B6E676D5-73DB-4A01-B030-87602A93F2ED}"/>
              </a:ext>
            </a:extLst>
          </p:cNvPr>
          <p:cNvSpPr>
            <a:spLocks noGrp="1"/>
          </p:cNvSpPr>
          <p:nvPr>
            <p:custDataLst>
              <p:tags r:id="rId21"/>
            </p:custDataLst>
          </p:nvPr>
        </p:nvSpPr>
        <p:spPr bwMode="gray">
          <a:xfrm>
            <a:off x="1817689" y="3335338"/>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8B2C102-187C-414F-ACFC-7A3652F966C7}" type="datetime'14''''''''''''''''''''''''''''''''''''''''''''''''5''''.0'''">
              <a:rPr lang="en-US" altLang="en-US" sz="1200" b="1" smtClean="0">
                <a:sym typeface="+mn-lt"/>
              </a:rPr>
              <a:pPr marL="0" indent="0">
                <a:lnSpc>
                  <a:spcPct val="100000"/>
                </a:lnSpc>
                <a:spcBef>
                  <a:spcPct val="0"/>
                </a:spcBef>
                <a:spcAft>
                  <a:spcPct val="0"/>
                </a:spcAft>
                <a:buNone/>
              </a:pPr>
              <a:t>145.0</a:t>
            </a:fld>
            <a:endParaRPr lang="en-US" sz="1200" b="1" dirty="0">
              <a:sym typeface="+mn-lt"/>
            </a:endParaRPr>
          </a:p>
        </p:txBody>
      </p:sp>
      <p:sp>
        <p:nvSpPr>
          <p:cNvPr id="135" name="Text Placeholder 20">
            <a:extLst>
              <a:ext uri="{FF2B5EF4-FFF2-40B4-BE49-F238E27FC236}">
                <a16:creationId xmlns:a16="http://schemas.microsoft.com/office/drawing/2014/main" id="{B6E676D5-73DB-4A01-B030-87602A93F2ED}"/>
              </a:ext>
            </a:extLst>
          </p:cNvPr>
          <p:cNvSpPr>
            <a:spLocks noGrp="1"/>
          </p:cNvSpPr>
          <p:nvPr>
            <p:custDataLst>
              <p:tags r:id="rId22"/>
            </p:custDataLst>
          </p:nvPr>
        </p:nvSpPr>
        <p:spPr bwMode="gray">
          <a:xfrm>
            <a:off x="1785939" y="5064125"/>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C10C6A71-51A1-4CB0-86C4-E2508C90C1EA}" type="datetime'''''''''9''''''''''''''''8''''''''.''''''''''6'''">
              <a:rPr lang="en-US" altLang="en-US" sz="1200" b="1" smtClean="0">
                <a:sym typeface="+mn-lt"/>
              </a:rPr>
              <a:pPr marL="0" indent="0">
                <a:lnSpc>
                  <a:spcPct val="100000"/>
                </a:lnSpc>
                <a:spcBef>
                  <a:spcPct val="0"/>
                </a:spcBef>
                <a:spcAft>
                  <a:spcPct val="0"/>
                </a:spcAft>
                <a:buNone/>
              </a:pPr>
              <a:t>98.6</a:t>
            </a:fld>
            <a:endParaRPr lang="en-US" sz="1200" b="1" dirty="0">
              <a:sym typeface="+mn-lt"/>
            </a:endParaRPr>
          </a:p>
        </p:txBody>
      </p:sp>
      <p:sp>
        <p:nvSpPr>
          <p:cNvPr id="130" name="Text Placeholder 20">
            <a:extLst>
              <a:ext uri="{FF2B5EF4-FFF2-40B4-BE49-F238E27FC236}">
                <a16:creationId xmlns:a16="http://schemas.microsoft.com/office/drawing/2014/main" id="{B6E676D5-73DB-4A01-B030-87602A93F2ED}"/>
              </a:ext>
            </a:extLst>
          </p:cNvPr>
          <p:cNvSpPr>
            <a:spLocks noGrp="1"/>
          </p:cNvSpPr>
          <p:nvPr>
            <p:custDataLst>
              <p:tags r:id="rId23"/>
            </p:custDataLst>
          </p:nvPr>
        </p:nvSpPr>
        <p:spPr bwMode="gray">
          <a:xfrm>
            <a:off x="1927226" y="3681413"/>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92F2BC8-0F24-45C4-BB97-C4E40861F2C4}" type="datetime'''''''3''''''0''''''''''''''''''''''5''.''''1'''''">
              <a:rPr lang="en-US" altLang="en-US" sz="1200" b="1" smtClean="0">
                <a:sym typeface="+mn-lt"/>
              </a:rPr>
              <a:pPr marL="0" indent="0">
                <a:lnSpc>
                  <a:spcPct val="100000"/>
                </a:lnSpc>
                <a:spcBef>
                  <a:spcPct val="0"/>
                </a:spcBef>
                <a:spcAft>
                  <a:spcPct val="0"/>
                </a:spcAft>
                <a:buNone/>
              </a:pPr>
              <a:t>305.1</a:t>
            </a:fld>
            <a:endParaRPr lang="en-US" sz="1200" b="1" dirty="0">
              <a:sym typeface="+mn-lt"/>
            </a:endParaRPr>
          </a:p>
        </p:txBody>
      </p:sp>
      <p:sp>
        <p:nvSpPr>
          <p:cNvPr id="131" name="Text Placeholder 20">
            <a:extLst>
              <a:ext uri="{FF2B5EF4-FFF2-40B4-BE49-F238E27FC236}">
                <a16:creationId xmlns:a16="http://schemas.microsoft.com/office/drawing/2014/main" id="{B6E676D5-73DB-4A01-B030-87602A93F2ED}"/>
              </a:ext>
            </a:extLst>
          </p:cNvPr>
          <p:cNvSpPr>
            <a:spLocks noGrp="1"/>
          </p:cNvSpPr>
          <p:nvPr>
            <p:custDataLst>
              <p:tags r:id="rId24"/>
            </p:custDataLst>
          </p:nvPr>
        </p:nvSpPr>
        <p:spPr bwMode="gray">
          <a:xfrm>
            <a:off x="1768476" y="4027488"/>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02EA4DF7-28D8-4763-9CE8-BEECCE384F88}" type="datetime'''''''7''''''''''''''4''.7'''''''''''">
              <a:rPr lang="en-US" altLang="en-US" sz="1200" b="1" smtClean="0">
                <a:sym typeface="+mn-lt"/>
              </a:rPr>
              <a:pPr marL="0" indent="0">
                <a:lnSpc>
                  <a:spcPct val="100000"/>
                </a:lnSpc>
                <a:spcBef>
                  <a:spcPct val="0"/>
                </a:spcBef>
                <a:spcAft>
                  <a:spcPct val="0"/>
                </a:spcAft>
                <a:buNone/>
              </a:pPr>
              <a:t>74.7</a:t>
            </a:fld>
            <a:endParaRPr lang="en-US" sz="1200" b="1" dirty="0">
              <a:sym typeface="+mn-lt"/>
            </a:endParaRPr>
          </a:p>
        </p:txBody>
      </p:sp>
      <p:sp>
        <p:nvSpPr>
          <p:cNvPr id="133" name="Text Placeholder 20">
            <a:extLst>
              <a:ext uri="{FF2B5EF4-FFF2-40B4-BE49-F238E27FC236}">
                <a16:creationId xmlns:a16="http://schemas.microsoft.com/office/drawing/2014/main" id="{B6E676D5-73DB-4A01-B030-87602A93F2ED}"/>
              </a:ext>
            </a:extLst>
          </p:cNvPr>
          <p:cNvSpPr>
            <a:spLocks noGrp="1"/>
          </p:cNvSpPr>
          <p:nvPr>
            <p:custDataLst>
              <p:tags r:id="rId25"/>
            </p:custDataLst>
          </p:nvPr>
        </p:nvSpPr>
        <p:spPr bwMode="gray">
          <a:xfrm>
            <a:off x="1919289" y="4373563"/>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B5FEB6A-0AA9-4C1F-A19C-1BEEC30AB356}" type="datetime'''2''''''''''''9''''''''''4''''''''.''''''6'">
              <a:rPr lang="en-US" altLang="en-US" sz="1200" b="1" smtClean="0">
                <a:sym typeface="+mn-lt"/>
              </a:rPr>
              <a:pPr marL="0" indent="0">
                <a:lnSpc>
                  <a:spcPct val="100000"/>
                </a:lnSpc>
                <a:spcBef>
                  <a:spcPct val="0"/>
                </a:spcBef>
                <a:spcAft>
                  <a:spcPct val="0"/>
                </a:spcAft>
                <a:buNone/>
              </a:pPr>
              <a:t>294.6</a:t>
            </a:fld>
            <a:endParaRPr lang="en-US" sz="1200" b="1" dirty="0">
              <a:sym typeface="+mn-lt"/>
            </a:endParaRPr>
          </a:p>
        </p:txBody>
      </p:sp>
      <p:graphicFrame>
        <p:nvGraphicFramePr>
          <p:cNvPr id="146" name="Chart 145">
            <a:extLst>
              <a:ext uri="{FF2B5EF4-FFF2-40B4-BE49-F238E27FC236}">
                <a16:creationId xmlns:a16="http://schemas.microsoft.com/office/drawing/2014/main" id="{D8E7A14F-56D7-4170-8B0C-60D7FE3E3659}"/>
              </a:ext>
            </a:extLst>
          </p:cNvPr>
          <p:cNvGraphicFramePr/>
          <p:nvPr>
            <p:custDataLst>
              <p:tags r:id="rId26"/>
            </p:custDataLst>
            <p:extLst>
              <p:ext uri="{D42A27DB-BD31-4B8C-83A1-F6EECF244321}">
                <p14:modId xmlns:p14="http://schemas.microsoft.com/office/powerpoint/2010/main" val="2260337923"/>
              </p:ext>
            </p:extLst>
          </p:nvPr>
        </p:nvGraphicFramePr>
        <p:xfrm>
          <a:off x="3771900" y="2133600"/>
          <a:ext cx="719138" cy="3938588"/>
        </p:xfrm>
        <a:graphic>
          <a:graphicData uri="http://schemas.openxmlformats.org/drawingml/2006/chart">
            <c:chart xmlns:c="http://schemas.openxmlformats.org/drawingml/2006/chart" xmlns:r="http://schemas.openxmlformats.org/officeDocument/2006/relationships" r:id="rId64"/>
          </a:graphicData>
        </a:graphic>
      </p:graphicFrame>
      <p:sp>
        <p:nvSpPr>
          <p:cNvPr id="144" name="Text Placeholder 20">
            <a:extLst>
              <a:ext uri="{FF2B5EF4-FFF2-40B4-BE49-F238E27FC236}">
                <a16:creationId xmlns:a16="http://schemas.microsoft.com/office/drawing/2014/main" id="{A6CF28C3-2D86-43D9-BDD1-F6292E355F54}"/>
              </a:ext>
            </a:extLst>
          </p:cNvPr>
          <p:cNvSpPr>
            <a:spLocks noGrp="1"/>
          </p:cNvSpPr>
          <p:nvPr>
            <p:custDataLst>
              <p:tags r:id="rId27"/>
            </p:custDataLst>
          </p:nvPr>
        </p:nvSpPr>
        <p:spPr bwMode="gray">
          <a:xfrm>
            <a:off x="4433888" y="3325813"/>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04FFDDF-FE1C-4A94-B293-9977EDC32FE9}" type="datetime'''''''''''''''''''''''''''''''''''''''7''''''''''''2''5''''%'">
              <a:rPr lang="en-US" altLang="en-US" sz="1200" smtClean="0"/>
              <a:pPr marL="0" indent="0">
                <a:lnSpc>
                  <a:spcPct val="100000"/>
                </a:lnSpc>
                <a:spcBef>
                  <a:spcPct val="0"/>
                </a:spcBef>
                <a:spcAft>
                  <a:spcPct val="0"/>
                </a:spcAft>
                <a:buNone/>
              </a:pPr>
              <a:t>725%</a:t>
            </a:fld>
            <a:endParaRPr lang="en-US" sz="1200" dirty="0">
              <a:sym typeface="+mn-lt"/>
            </a:endParaRPr>
          </a:p>
        </p:txBody>
      </p:sp>
      <p:sp>
        <p:nvSpPr>
          <p:cNvPr id="139" name="Text Placeholder 20">
            <a:extLst>
              <a:ext uri="{FF2B5EF4-FFF2-40B4-BE49-F238E27FC236}">
                <a16:creationId xmlns:a16="http://schemas.microsoft.com/office/drawing/2014/main" id="{9B3AF082-7A22-4CFB-A355-5EF40168068B}"/>
              </a:ext>
            </a:extLst>
          </p:cNvPr>
          <p:cNvSpPr>
            <a:spLocks noGrp="1"/>
          </p:cNvSpPr>
          <p:nvPr>
            <p:custDataLst>
              <p:tags r:id="rId28"/>
            </p:custDataLst>
          </p:nvPr>
        </p:nvSpPr>
        <p:spPr bwMode="gray">
          <a:xfrm>
            <a:off x="3956050" y="2297113"/>
            <a:ext cx="3476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7BEA505-A4B2-4096-A7B4-8FE5BDB6EA08}" type="datetime'''''''''''''''9''''''''''''9''''%'''''''''">
              <a:rPr lang="en-US" altLang="en-US" sz="1200" smtClean="0"/>
              <a:pPr marL="0" indent="0">
                <a:lnSpc>
                  <a:spcPct val="100000"/>
                </a:lnSpc>
                <a:spcBef>
                  <a:spcPct val="0"/>
                </a:spcBef>
                <a:spcAft>
                  <a:spcPct val="0"/>
                </a:spcAft>
                <a:buNone/>
              </a:pPr>
              <a:t>99%</a:t>
            </a:fld>
            <a:endParaRPr lang="en-US" sz="1200" dirty="0">
              <a:sym typeface="+mn-lt"/>
            </a:endParaRPr>
          </a:p>
        </p:txBody>
      </p:sp>
      <p:sp>
        <p:nvSpPr>
          <p:cNvPr id="142" name="Text Placeholder 20">
            <a:extLst>
              <a:ext uri="{FF2B5EF4-FFF2-40B4-BE49-F238E27FC236}">
                <a16:creationId xmlns:a16="http://schemas.microsoft.com/office/drawing/2014/main" id="{8E607643-CED4-4D27-82FE-248E159376D5}"/>
              </a:ext>
            </a:extLst>
          </p:cNvPr>
          <p:cNvSpPr>
            <a:spLocks noGrp="1"/>
          </p:cNvSpPr>
          <p:nvPr>
            <p:custDataLst>
              <p:tags r:id="rId29"/>
            </p:custDataLst>
          </p:nvPr>
        </p:nvSpPr>
        <p:spPr bwMode="gray">
          <a:xfrm>
            <a:off x="3951288" y="2640013"/>
            <a:ext cx="3476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37C32AA-2217-4713-AB8F-851CC64A6C18}" type="datetime'''''''''''9''''''''''''''''''''4''''''''''''%'''''''''''''">
              <a:rPr lang="en-US" altLang="en-US" sz="1200" smtClean="0"/>
              <a:pPr marL="0" indent="0">
                <a:lnSpc>
                  <a:spcPct val="100000"/>
                </a:lnSpc>
                <a:spcBef>
                  <a:spcPct val="0"/>
                </a:spcBef>
                <a:spcAft>
                  <a:spcPct val="0"/>
                </a:spcAft>
                <a:buNone/>
              </a:pPr>
              <a:t>94%</a:t>
            </a:fld>
            <a:endParaRPr lang="en-US" sz="1200" dirty="0">
              <a:sym typeface="+mn-lt"/>
            </a:endParaRPr>
          </a:p>
        </p:txBody>
      </p:sp>
      <p:sp>
        <p:nvSpPr>
          <p:cNvPr id="138" name="Text Placeholder 20">
            <a:extLst>
              <a:ext uri="{FF2B5EF4-FFF2-40B4-BE49-F238E27FC236}">
                <a16:creationId xmlns:a16="http://schemas.microsoft.com/office/drawing/2014/main" id="{70229748-F592-457D-AE47-142005E91156}"/>
              </a:ext>
            </a:extLst>
          </p:cNvPr>
          <p:cNvSpPr>
            <a:spLocks noGrp="1"/>
          </p:cNvSpPr>
          <p:nvPr>
            <p:custDataLst>
              <p:tags r:id="rId30"/>
            </p:custDataLst>
          </p:nvPr>
        </p:nvSpPr>
        <p:spPr bwMode="gray">
          <a:xfrm>
            <a:off x="4008438" y="2982913"/>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2689D680-798F-442D-998C-903B763E7175}" type="datetime'''''''''''''''1''''''''''''''''''''''''''6''''''''9%'''''''">
              <a:rPr lang="en-US" altLang="en-US" sz="1200" smtClean="0"/>
              <a:pPr marL="0" indent="0">
                <a:lnSpc>
                  <a:spcPct val="100000"/>
                </a:lnSpc>
                <a:spcBef>
                  <a:spcPct val="0"/>
                </a:spcBef>
                <a:spcAft>
                  <a:spcPct val="0"/>
                </a:spcAft>
                <a:buNone/>
              </a:pPr>
              <a:t>169%</a:t>
            </a:fld>
            <a:endParaRPr lang="en-US" sz="1200" dirty="0">
              <a:sym typeface="+mn-lt"/>
            </a:endParaRPr>
          </a:p>
        </p:txBody>
      </p:sp>
      <p:sp>
        <p:nvSpPr>
          <p:cNvPr id="137" name="Text Placeholder 20">
            <a:extLst>
              <a:ext uri="{FF2B5EF4-FFF2-40B4-BE49-F238E27FC236}">
                <a16:creationId xmlns:a16="http://schemas.microsoft.com/office/drawing/2014/main" id="{CA58E4B4-7722-4004-9C0E-B7F5D4D60B03}"/>
              </a:ext>
            </a:extLst>
          </p:cNvPr>
          <p:cNvSpPr>
            <a:spLocks noGrp="1"/>
          </p:cNvSpPr>
          <p:nvPr>
            <p:custDataLst>
              <p:tags r:id="rId31"/>
            </p:custDataLst>
          </p:nvPr>
        </p:nvSpPr>
        <p:spPr bwMode="gray">
          <a:xfrm>
            <a:off x="3984625" y="4356100"/>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F714A8D-8D53-41E1-B106-E854935ED223}" type="datetime'''''''''''''''''''''''''''''13''''''6''''''%'''''''">
              <a:rPr lang="en-US" altLang="en-US" sz="1200" smtClean="0"/>
              <a:pPr marL="0" indent="0">
                <a:lnSpc>
                  <a:spcPct val="100000"/>
                </a:lnSpc>
                <a:spcBef>
                  <a:spcPct val="0"/>
                </a:spcBef>
                <a:spcAft>
                  <a:spcPct val="0"/>
                </a:spcAft>
                <a:buNone/>
              </a:pPr>
              <a:t>136%</a:t>
            </a:fld>
            <a:endParaRPr lang="en-US" sz="1200" dirty="0">
              <a:sym typeface="+mn-lt"/>
            </a:endParaRPr>
          </a:p>
        </p:txBody>
      </p:sp>
      <p:sp>
        <p:nvSpPr>
          <p:cNvPr id="120" name="Text Placeholder 20">
            <a:extLst>
              <a:ext uri="{FF2B5EF4-FFF2-40B4-BE49-F238E27FC236}">
                <a16:creationId xmlns:a16="http://schemas.microsoft.com/office/drawing/2014/main" id="{B6E676D5-73DB-4A01-B030-87602A93F2ED}"/>
              </a:ext>
            </a:extLst>
          </p:cNvPr>
          <p:cNvSpPr>
            <a:spLocks noGrp="1"/>
          </p:cNvSpPr>
          <p:nvPr>
            <p:custDataLst>
              <p:tags r:id="rId32"/>
            </p:custDataLst>
          </p:nvPr>
        </p:nvSpPr>
        <p:spPr bwMode="gray">
          <a:xfrm>
            <a:off x="4216400" y="3668713"/>
            <a:ext cx="4318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C0E65F8C-CC2D-4771-A0A2-4807C7D7CA6A}" type="datetime'''''''''''''44''0''''''''''''''''''''''''''''%'''''''''">
              <a:rPr lang="en-US" altLang="en-US" sz="1200" smtClean="0">
                <a:sym typeface="+mn-lt"/>
              </a:rPr>
              <a:pPr marL="0" indent="0">
                <a:lnSpc>
                  <a:spcPct val="100000"/>
                </a:lnSpc>
                <a:spcBef>
                  <a:spcPct val="0"/>
                </a:spcBef>
                <a:spcAft>
                  <a:spcPct val="0"/>
                </a:spcAft>
                <a:buNone/>
              </a:pPr>
              <a:t>440%</a:t>
            </a:fld>
            <a:endParaRPr lang="en-US" sz="1200" dirty="0">
              <a:sym typeface="+mn-lt"/>
            </a:endParaRPr>
          </a:p>
        </p:txBody>
      </p:sp>
      <p:sp>
        <p:nvSpPr>
          <p:cNvPr id="141" name="Text Placeholder 20">
            <a:extLst>
              <a:ext uri="{FF2B5EF4-FFF2-40B4-BE49-F238E27FC236}">
                <a16:creationId xmlns:a16="http://schemas.microsoft.com/office/drawing/2014/main" id="{720276CE-2787-435B-AA7E-7AB32A418519}"/>
              </a:ext>
            </a:extLst>
          </p:cNvPr>
          <p:cNvSpPr>
            <a:spLocks noGrp="1"/>
          </p:cNvSpPr>
          <p:nvPr>
            <p:custDataLst>
              <p:tags r:id="rId33"/>
            </p:custDataLst>
          </p:nvPr>
        </p:nvSpPr>
        <p:spPr bwMode="gray">
          <a:xfrm>
            <a:off x="4117975" y="4011613"/>
            <a:ext cx="4206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0A1D52F-5E59-499E-9C5A-1D8CFBC8F2D0}" type="datetime'''''3''''''''11''''''''''%'''''''''''''''''''''''">
              <a:rPr lang="en-US" altLang="en-US" sz="1200" smtClean="0"/>
              <a:pPr marL="0" indent="0">
                <a:lnSpc>
                  <a:spcPct val="100000"/>
                </a:lnSpc>
                <a:spcBef>
                  <a:spcPct val="0"/>
                </a:spcBef>
                <a:spcAft>
                  <a:spcPct val="0"/>
                </a:spcAft>
                <a:buNone/>
              </a:pPr>
              <a:t>311%</a:t>
            </a:fld>
            <a:endParaRPr lang="en-US" sz="1200" dirty="0">
              <a:sym typeface="+mn-lt"/>
            </a:endParaRPr>
          </a:p>
        </p:txBody>
      </p:sp>
      <p:sp>
        <p:nvSpPr>
          <p:cNvPr id="215" name="Text Placeholder 20">
            <a:extLst>
              <a:ext uri="{FF2B5EF4-FFF2-40B4-BE49-F238E27FC236}">
                <a16:creationId xmlns:a16="http://schemas.microsoft.com/office/drawing/2014/main" id="{B6E676D5-73DB-4A01-B030-87602A93F2ED}"/>
              </a:ext>
            </a:extLst>
          </p:cNvPr>
          <p:cNvSpPr>
            <a:spLocks noGrp="1"/>
          </p:cNvSpPr>
          <p:nvPr>
            <p:custDataLst>
              <p:tags r:id="rId34"/>
            </p:custDataLst>
          </p:nvPr>
        </p:nvSpPr>
        <p:spPr bwMode="gray">
          <a:xfrm>
            <a:off x="4246563" y="4699000"/>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B4884EF1-34EB-47C1-94A2-16ABB8258273}" type="datetime'47''''''''''''''''''9''''''''''''%'''''''''''''''''''">
              <a:rPr lang="en-US" altLang="en-US" sz="1200" smtClean="0"/>
              <a:pPr marL="0" indent="0">
                <a:lnSpc>
                  <a:spcPct val="100000"/>
                </a:lnSpc>
                <a:spcBef>
                  <a:spcPct val="0"/>
                </a:spcBef>
                <a:spcAft>
                  <a:spcPct val="0"/>
                </a:spcAft>
                <a:buNone/>
              </a:pPr>
              <a:t>479%</a:t>
            </a:fld>
            <a:endParaRPr lang="en-US" sz="1200" dirty="0">
              <a:sym typeface="+mn-lt"/>
            </a:endParaRPr>
          </a:p>
        </p:txBody>
      </p:sp>
      <p:sp>
        <p:nvSpPr>
          <p:cNvPr id="143" name="Text Placeholder 20">
            <a:extLst>
              <a:ext uri="{FF2B5EF4-FFF2-40B4-BE49-F238E27FC236}">
                <a16:creationId xmlns:a16="http://schemas.microsoft.com/office/drawing/2014/main" id="{BF92C23D-127D-4320-A09B-A5561EDCB889}"/>
              </a:ext>
            </a:extLst>
          </p:cNvPr>
          <p:cNvSpPr>
            <a:spLocks noGrp="1"/>
          </p:cNvSpPr>
          <p:nvPr>
            <p:custDataLst>
              <p:tags r:id="rId35"/>
            </p:custDataLst>
          </p:nvPr>
        </p:nvSpPr>
        <p:spPr bwMode="gray">
          <a:xfrm>
            <a:off x="4017963" y="5041900"/>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11224C3B-AC98-4A6A-9ECF-E8D8F24D08CF}" type="datetime'''1''8''1''''''''''''''''%'''''''''''''''''''''''''''''''">
              <a:rPr lang="en-US" altLang="en-US" sz="1200" smtClean="0"/>
              <a:pPr marL="0" indent="0">
                <a:lnSpc>
                  <a:spcPct val="100000"/>
                </a:lnSpc>
                <a:spcBef>
                  <a:spcPct val="0"/>
                </a:spcBef>
                <a:spcAft>
                  <a:spcPct val="0"/>
                </a:spcAft>
                <a:buNone/>
              </a:pPr>
              <a:t>181%</a:t>
            </a:fld>
            <a:endParaRPr lang="en-US" sz="1200" dirty="0">
              <a:sym typeface="+mn-lt"/>
            </a:endParaRPr>
          </a:p>
        </p:txBody>
      </p:sp>
      <p:sp>
        <p:nvSpPr>
          <p:cNvPr id="149" name="Text Placeholder 20">
            <a:extLst>
              <a:ext uri="{FF2B5EF4-FFF2-40B4-BE49-F238E27FC236}">
                <a16:creationId xmlns:a16="http://schemas.microsoft.com/office/drawing/2014/main" id="{B6E676D5-73DB-4A01-B030-87602A93F2ED}"/>
              </a:ext>
            </a:extLst>
          </p:cNvPr>
          <p:cNvSpPr>
            <a:spLocks noGrp="1"/>
          </p:cNvSpPr>
          <p:nvPr>
            <p:custDataLst>
              <p:tags r:id="rId36"/>
            </p:custDataLst>
          </p:nvPr>
        </p:nvSpPr>
        <p:spPr bwMode="gray">
          <a:xfrm>
            <a:off x="4249738" y="5727700"/>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B62954F-7E9D-429A-951B-CE2AFD0546CD}" type="datetime'4''''8''''''''''''''''4''''''''''''%'''''''''''''">
              <a:rPr lang="en-US" altLang="en-US" sz="1200" smtClean="0"/>
              <a:pPr marL="0" indent="0">
                <a:lnSpc>
                  <a:spcPct val="100000"/>
                </a:lnSpc>
                <a:spcBef>
                  <a:spcPct val="0"/>
                </a:spcBef>
                <a:spcAft>
                  <a:spcPct val="0"/>
                </a:spcAft>
                <a:buNone/>
              </a:pPr>
              <a:t>484%</a:t>
            </a:fld>
            <a:endParaRPr lang="en-US" sz="1200" dirty="0">
              <a:sym typeface="+mn-lt"/>
            </a:endParaRPr>
          </a:p>
        </p:txBody>
      </p:sp>
      <p:graphicFrame>
        <p:nvGraphicFramePr>
          <p:cNvPr id="147" name="Chart 146">
            <a:extLst>
              <a:ext uri="{FF2B5EF4-FFF2-40B4-BE49-F238E27FC236}">
                <a16:creationId xmlns:a16="http://schemas.microsoft.com/office/drawing/2014/main" id="{78A8201B-89B3-43F0-BB45-6C33C7897386}"/>
              </a:ext>
            </a:extLst>
          </p:cNvPr>
          <p:cNvGraphicFramePr/>
          <p:nvPr>
            <p:custDataLst>
              <p:tags r:id="rId37"/>
            </p:custDataLst>
            <p:extLst>
              <p:ext uri="{D42A27DB-BD31-4B8C-83A1-F6EECF244321}">
                <p14:modId xmlns:p14="http://schemas.microsoft.com/office/powerpoint/2010/main" val="1182973211"/>
              </p:ext>
            </p:extLst>
          </p:nvPr>
        </p:nvGraphicFramePr>
        <p:xfrm>
          <a:off x="5894388" y="2133600"/>
          <a:ext cx="1460500" cy="3968750"/>
        </p:xfrm>
        <a:graphic>
          <a:graphicData uri="http://schemas.openxmlformats.org/drawingml/2006/chart">
            <c:chart xmlns:c="http://schemas.openxmlformats.org/drawingml/2006/chart" xmlns:r="http://schemas.openxmlformats.org/officeDocument/2006/relationships" r:id="rId65"/>
          </a:graphicData>
        </a:graphic>
      </p:graphicFrame>
      <p:sp>
        <p:nvSpPr>
          <p:cNvPr id="94" name="Text Placeholder 20">
            <a:extLst>
              <a:ext uri="{FF2B5EF4-FFF2-40B4-BE49-F238E27FC236}">
                <a16:creationId xmlns:a16="http://schemas.microsoft.com/office/drawing/2014/main" id="{B6E676D5-73DB-4A01-B030-87602A93F2ED}"/>
              </a:ext>
            </a:extLst>
          </p:cNvPr>
          <p:cNvSpPr>
            <a:spLocks noGrp="1"/>
          </p:cNvSpPr>
          <p:nvPr>
            <p:custDataLst>
              <p:tags r:id="rId38"/>
            </p:custDataLst>
          </p:nvPr>
        </p:nvSpPr>
        <p:spPr bwMode="gray">
          <a:xfrm>
            <a:off x="6592888" y="2298700"/>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8CCB9C0-41C6-4F31-8A66-7F047A5D8FE2}" type="datetime'''5''''''''1''''''''''''''''2''''''.''''''''7'''''">
              <a:rPr lang="en-US" altLang="en-US" sz="1200" b="1" smtClean="0"/>
              <a:pPr marL="0" indent="0">
                <a:lnSpc>
                  <a:spcPct val="100000"/>
                </a:lnSpc>
                <a:spcBef>
                  <a:spcPct val="0"/>
                </a:spcBef>
                <a:spcAft>
                  <a:spcPct val="0"/>
                </a:spcAft>
                <a:buNone/>
              </a:pPr>
              <a:t>512.7</a:t>
            </a:fld>
            <a:endParaRPr lang="en-US" sz="1200" b="1" dirty="0">
              <a:sym typeface="+mn-lt"/>
            </a:endParaRPr>
          </a:p>
        </p:txBody>
      </p:sp>
      <p:sp>
        <p:nvSpPr>
          <p:cNvPr id="96" name="Text Placeholder 20">
            <a:extLst>
              <a:ext uri="{FF2B5EF4-FFF2-40B4-BE49-F238E27FC236}">
                <a16:creationId xmlns:a16="http://schemas.microsoft.com/office/drawing/2014/main" id="{B6E676D5-73DB-4A01-B030-87602A93F2ED}"/>
              </a:ext>
            </a:extLst>
          </p:cNvPr>
          <p:cNvSpPr>
            <a:spLocks noGrp="1"/>
          </p:cNvSpPr>
          <p:nvPr>
            <p:custDataLst>
              <p:tags r:id="rId39"/>
            </p:custDataLst>
          </p:nvPr>
        </p:nvSpPr>
        <p:spPr bwMode="gray">
          <a:xfrm>
            <a:off x="7170738" y="2644775"/>
            <a:ext cx="550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C11FC87-2A19-451E-AA87-9F5A6A6BE5A5}" type="datetime'''''''''1'''''''',''0''''1''4.''''''''''''''0'''''''''''''''">
              <a:rPr lang="en-US" altLang="en-US" sz="1200" b="1" smtClean="0"/>
              <a:pPr marL="0" indent="0">
                <a:lnSpc>
                  <a:spcPct val="100000"/>
                </a:lnSpc>
                <a:spcBef>
                  <a:spcPct val="0"/>
                </a:spcBef>
                <a:spcAft>
                  <a:spcPct val="0"/>
                </a:spcAft>
                <a:buNone/>
              </a:pPr>
              <a:t>1,014.0</a:t>
            </a:fld>
            <a:endParaRPr lang="en-US" sz="1200" b="1" dirty="0">
              <a:sym typeface="+mn-lt"/>
            </a:endParaRPr>
          </a:p>
        </p:txBody>
      </p:sp>
      <p:sp>
        <p:nvSpPr>
          <p:cNvPr id="97" name="Text Placeholder 20">
            <a:extLst>
              <a:ext uri="{FF2B5EF4-FFF2-40B4-BE49-F238E27FC236}">
                <a16:creationId xmlns:a16="http://schemas.microsoft.com/office/drawing/2014/main" id="{B6E676D5-73DB-4A01-B030-87602A93F2ED}"/>
              </a:ext>
            </a:extLst>
          </p:cNvPr>
          <p:cNvSpPr>
            <a:spLocks noGrp="1"/>
          </p:cNvSpPr>
          <p:nvPr>
            <p:custDataLst>
              <p:tags r:id="rId40"/>
            </p:custDataLst>
          </p:nvPr>
        </p:nvSpPr>
        <p:spPr bwMode="gray">
          <a:xfrm>
            <a:off x="7297738" y="2989263"/>
            <a:ext cx="550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78A992B-9DB6-4FD0-8DCC-939E16485361}" type="datetime'1,''''1''''''2''''''''''''''4.2'''''''''''''''''''''''''''''">
              <a:rPr lang="en-US" altLang="en-US" sz="1200" b="1" smtClean="0"/>
              <a:pPr marL="0" indent="0">
                <a:lnSpc>
                  <a:spcPct val="100000"/>
                </a:lnSpc>
                <a:spcBef>
                  <a:spcPct val="0"/>
                </a:spcBef>
                <a:spcAft>
                  <a:spcPct val="0"/>
                </a:spcAft>
                <a:buNone/>
              </a:pPr>
              <a:t>1,124.2</a:t>
            </a:fld>
            <a:endParaRPr lang="en-US" sz="1200" b="1" dirty="0">
              <a:sym typeface="+mn-lt"/>
            </a:endParaRPr>
          </a:p>
        </p:txBody>
      </p:sp>
      <p:sp>
        <p:nvSpPr>
          <p:cNvPr id="104" name="Text Placeholder 20">
            <a:extLst>
              <a:ext uri="{FF2B5EF4-FFF2-40B4-BE49-F238E27FC236}">
                <a16:creationId xmlns:a16="http://schemas.microsoft.com/office/drawing/2014/main" id="{B6E676D5-73DB-4A01-B030-87602A93F2ED}"/>
              </a:ext>
            </a:extLst>
          </p:cNvPr>
          <p:cNvSpPr>
            <a:spLocks noGrp="1"/>
          </p:cNvSpPr>
          <p:nvPr>
            <p:custDataLst>
              <p:tags r:id="rId41"/>
            </p:custDataLst>
          </p:nvPr>
        </p:nvSpPr>
        <p:spPr bwMode="gray">
          <a:xfrm>
            <a:off x="6208713" y="4719638"/>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40B7291A-1988-44D3-BFAF-0E349B694027}" type="datetime'17''8''''''''''''''''''''''.''9'''''''''''''''''''''''''''''''">
              <a:rPr lang="en-US" altLang="en-US" sz="1200" b="1" smtClean="0"/>
              <a:pPr marL="0" indent="0">
                <a:lnSpc>
                  <a:spcPct val="100000"/>
                </a:lnSpc>
                <a:spcBef>
                  <a:spcPct val="0"/>
                </a:spcBef>
                <a:spcAft>
                  <a:spcPct val="0"/>
                </a:spcAft>
                <a:buNone/>
              </a:pPr>
              <a:t>178.9</a:t>
            </a:fld>
            <a:endParaRPr lang="en-US" sz="1200" b="1" dirty="0">
              <a:sym typeface="+mn-lt"/>
            </a:endParaRPr>
          </a:p>
        </p:txBody>
      </p:sp>
      <p:sp>
        <p:nvSpPr>
          <p:cNvPr id="122" name="Text Placeholder 20">
            <a:extLst>
              <a:ext uri="{FF2B5EF4-FFF2-40B4-BE49-F238E27FC236}">
                <a16:creationId xmlns:a16="http://schemas.microsoft.com/office/drawing/2014/main" id="{B6E676D5-73DB-4A01-B030-87602A93F2ED}"/>
              </a:ext>
            </a:extLst>
          </p:cNvPr>
          <p:cNvSpPr>
            <a:spLocks noGrp="1"/>
          </p:cNvSpPr>
          <p:nvPr>
            <p:custDataLst>
              <p:tags r:id="rId42"/>
            </p:custDataLst>
          </p:nvPr>
        </p:nvSpPr>
        <p:spPr bwMode="gray">
          <a:xfrm>
            <a:off x="6324600" y="3681413"/>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BFBDE591-22D6-4E86-9EEE-AD2B6039B0F2}" type="datetime'''''''''''''''''28''''''''''''0''.''''0'''''">
              <a:rPr lang="en-US" altLang="en-US" sz="1200" b="1" smtClean="0">
                <a:sym typeface="+mn-lt"/>
              </a:rPr>
              <a:pPr marL="0" indent="0">
                <a:lnSpc>
                  <a:spcPct val="100000"/>
                </a:lnSpc>
                <a:spcBef>
                  <a:spcPct val="0"/>
                </a:spcBef>
                <a:spcAft>
                  <a:spcPct val="0"/>
                </a:spcAft>
                <a:buNone/>
              </a:pPr>
              <a:t>280.0</a:t>
            </a:fld>
            <a:endParaRPr lang="en-US" sz="1200" b="1" dirty="0">
              <a:sym typeface="+mn-lt"/>
            </a:endParaRPr>
          </a:p>
        </p:txBody>
      </p:sp>
      <p:sp>
        <p:nvSpPr>
          <p:cNvPr id="99" name="Text Placeholder 20">
            <a:extLst>
              <a:ext uri="{FF2B5EF4-FFF2-40B4-BE49-F238E27FC236}">
                <a16:creationId xmlns:a16="http://schemas.microsoft.com/office/drawing/2014/main" id="{B6E676D5-73DB-4A01-B030-87602A93F2ED}"/>
              </a:ext>
            </a:extLst>
          </p:cNvPr>
          <p:cNvSpPr>
            <a:spLocks noGrp="1"/>
          </p:cNvSpPr>
          <p:nvPr>
            <p:custDataLst>
              <p:tags r:id="rId43"/>
            </p:custDataLst>
          </p:nvPr>
        </p:nvSpPr>
        <p:spPr bwMode="gray">
          <a:xfrm>
            <a:off x="6134100" y="3335338"/>
            <a:ext cx="4159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1E7228B-BC89-4C8B-8B70-F0B702480951}" type="datetime'''''''''''''''''''''1''''''''1''''''''''''''''''4.''''7'''''">
              <a:rPr lang="en-US" altLang="en-US" sz="1200" b="1" smtClean="0"/>
              <a:pPr marL="0" indent="0">
                <a:lnSpc>
                  <a:spcPct val="100000"/>
                </a:lnSpc>
                <a:spcBef>
                  <a:spcPct val="0"/>
                </a:spcBef>
                <a:spcAft>
                  <a:spcPct val="0"/>
                </a:spcAft>
                <a:buNone/>
              </a:pPr>
              <a:t>114.7</a:t>
            </a:fld>
            <a:endParaRPr lang="en-US" sz="1200" b="1" dirty="0">
              <a:sym typeface="+mn-lt"/>
            </a:endParaRPr>
          </a:p>
        </p:txBody>
      </p:sp>
      <p:sp>
        <p:nvSpPr>
          <p:cNvPr id="103" name="Text Placeholder 20">
            <a:extLst>
              <a:ext uri="{FF2B5EF4-FFF2-40B4-BE49-F238E27FC236}">
                <a16:creationId xmlns:a16="http://schemas.microsoft.com/office/drawing/2014/main" id="{B6E676D5-73DB-4A01-B030-87602A93F2ED}"/>
              </a:ext>
            </a:extLst>
          </p:cNvPr>
          <p:cNvSpPr>
            <a:spLocks noGrp="1"/>
          </p:cNvSpPr>
          <p:nvPr>
            <p:custDataLst>
              <p:tags r:id="rId44"/>
            </p:custDataLst>
          </p:nvPr>
        </p:nvSpPr>
        <p:spPr bwMode="gray">
          <a:xfrm>
            <a:off x="6205538" y="4373563"/>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0C0C0BE-2439-4708-A740-FD9E160FAF99}" type="datetime'''17''6''''''''''.''''''''7'''''''''''''''''''''''''">
              <a:rPr lang="en-US" altLang="en-US" sz="1200" b="1" smtClean="0"/>
              <a:pPr marL="0" indent="0">
                <a:lnSpc>
                  <a:spcPct val="100000"/>
                </a:lnSpc>
                <a:spcBef>
                  <a:spcPct val="0"/>
                </a:spcBef>
                <a:spcAft>
                  <a:spcPct val="0"/>
                </a:spcAft>
                <a:buNone/>
              </a:pPr>
              <a:t>176.7</a:t>
            </a:fld>
            <a:endParaRPr lang="en-US" sz="1200" b="1" dirty="0">
              <a:sym typeface="+mn-lt"/>
            </a:endParaRPr>
          </a:p>
        </p:txBody>
      </p:sp>
      <p:sp>
        <p:nvSpPr>
          <p:cNvPr id="102" name="Text Placeholder 20">
            <a:extLst>
              <a:ext uri="{FF2B5EF4-FFF2-40B4-BE49-F238E27FC236}">
                <a16:creationId xmlns:a16="http://schemas.microsoft.com/office/drawing/2014/main" id="{B6E676D5-73DB-4A01-B030-87602A93F2ED}"/>
              </a:ext>
            </a:extLst>
          </p:cNvPr>
          <p:cNvSpPr>
            <a:spLocks noGrp="1"/>
          </p:cNvSpPr>
          <p:nvPr>
            <p:custDataLst>
              <p:tags r:id="rId45"/>
            </p:custDataLst>
          </p:nvPr>
        </p:nvSpPr>
        <p:spPr bwMode="gray">
          <a:xfrm>
            <a:off x="6092825" y="4027488"/>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0F08BE5-154D-40C7-8A25-6EF6DEC8F806}" type="datetime'7''''''''8.''''''''''''''''''''''''''''''''''''''''''''8'">
              <a:rPr lang="en-US" altLang="en-US" sz="1200" b="1" smtClean="0"/>
              <a:pPr marL="0" indent="0">
                <a:lnSpc>
                  <a:spcPct val="100000"/>
                </a:lnSpc>
                <a:spcBef>
                  <a:spcPct val="0"/>
                </a:spcBef>
                <a:spcAft>
                  <a:spcPct val="0"/>
                </a:spcAft>
                <a:buNone/>
              </a:pPr>
              <a:t>78.8</a:t>
            </a:fld>
            <a:endParaRPr lang="en-US" sz="1200" b="1" dirty="0">
              <a:sym typeface="+mn-lt"/>
            </a:endParaRPr>
          </a:p>
        </p:txBody>
      </p:sp>
      <p:sp>
        <p:nvSpPr>
          <p:cNvPr id="105" name="Text Placeholder 20">
            <a:extLst>
              <a:ext uri="{FF2B5EF4-FFF2-40B4-BE49-F238E27FC236}">
                <a16:creationId xmlns:a16="http://schemas.microsoft.com/office/drawing/2014/main" id="{B6E676D5-73DB-4A01-B030-87602A93F2ED}"/>
              </a:ext>
            </a:extLst>
          </p:cNvPr>
          <p:cNvSpPr>
            <a:spLocks noGrp="1"/>
          </p:cNvSpPr>
          <p:nvPr>
            <p:custDataLst>
              <p:tags r:id="rId46"/>
            </p:custDataLst>
          </p:nvPr>
        </p:nvSpPr>
        <p:spPr bwMode="gray">
          <a:xfrm>
            <a:off x="6091238" y="5064125"/>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6BB64EB6-1FB1-438B-A7C1-B3A68AA066AC}" type="datetime'''''''77''''''''.''''''''''''''''''''''''0'''''''''''''''''''">
              <a:rPr lang="en-US" altLang="en-US" sz="1200" b="1" smtClean="0"/>
              <a:pPr marL="0" indent="0">
                <a:lnSpc>
                  <a:spcPct val="100000"/>
                </a:lnSpc>
                <a:spcBef>
                  <a:spcPct val="0"/>
                </a:spcBef>
                <a:spcAft>
                  <a:spcPct val="0"/>
                </a:spcAft>
                <a:buNone/>
              </a:pPr>
              <a:t>77.0</a:t>
            </a:fld>
            <a:endParaRPr lang="en-US" sz="1200" b="1" dirty="0">
              <a:sym typeface="+mn-lt"/>
            </a:endParaRPr>
          </a:p>
        </p:txBody>
      </p:sp>
      <p:sp>
        <p:nvSpPr>
          <p:cNvPr id="106" name="Text Placeholder 20">
            <a:extLst>
              <a:ext uri="{FF2B5EF4-FFF2-40B4-BE49-F238E27FC236}">
                <a16:creationId xmlns:a16="http://schemas.microsoft.com/office/drawing/2014/main" id="{B6E676D5-73DB-4A01-B030-87602A93F2ED}"/>
              </a:ext>
            </a:extLst>
          </p:cNvPr>
          <p:cNvSpPr>
            <a:spLocks noGrp="1"/>
          </p:cNvSpPr>
          <p:nvPr>
            <p:custDataLst>
              <p:tags r:id="rId47"/>
            </p:custDataLst>
          </p:nvPr>
        </p:nvSpPr>
        <p:spPr bwMode="gray">
          <a:xfrm>
            <a:off x="6408738" y="5756275"/>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17E55EC-69F2-4C03-A993-A9B2BC97F9EB}" type="datetime'''''''''''3''5''''''''''''''''''''''''''''''''''2''.1'''''''">
              <a:rPr lang="en-US" altLang="en-US" sz="1200" b="1" smtClean="0"/>
              <a:pPr marL="0" indent="0">
                <a:lnSpc>
                  <a:spcPct val="100000"/>
                </a:lnSpc>
                <a:spcBef>
                  <a:spcPct val="0"/>
                </a:spcBef>
                <a:spcAft>
                  <a:spcPct val="0"/>
                </a:spcAft>
                <a:buNone/>
              </a:pPr>
              <a:t>352.1</a:t>
            </a:fld>
            <a:endParaRPr lang="en-US" sz="1200" b="1" dirty="0">
              <a:sym typeface="+mn-lt"/>
            </a:endParaRPr>
          </a:p>
        </p:txBody>
      </p:sp>
      <p:graphicFrame>
        <p:nvGraphicFramePr>
          <p:cNvPr id="148" name="Chart 147">
            <a:extLst>
              <a:ext uri="{FF2B5EF4-FFF2-40B4-BE49-F238E27FC236}">
                <a16:creationId xmlns:a16="http://schemas.microsoft.com/office/drawing/2014/main" id="{B66594BE-F100-4732-9694-984669FC9569}"/>
              </a:ext>
            </a:extLst>
          </p:cNvPr>
          <p:cNvGraphicFramePr/>
          <p:nvPr>
            <p:custDataLst>
              <p:tags r:id="rId48"/>
            </p:custDataLst>
            <p:extLst>
              <p:ext uri="{D42A27DB-BD31-4B8C-83A1-F6EECF244321}">
                <p14:modId xmlns:p14="http://schemas.microsoft.com/office/powerpoint/2010/main" val="3012748778"/>
              </p:ext>
            </p:extLst>
          </p:nvPr>
        </p:nvGraphicFramePr>
        <p:xfrm>
          <a:off x="8588375" y="2133600"/>
          <a:ext cx="784225" cy="3938588"/>
        </p:xfrm>
        <a:graphic>
          <a:graphicData uri="http://schemas.openxmlformats.org/drawingml/2006/chart">
            <c:chart xmlns:c="http://schemas.openxmlformats.org/drawingml/2006/chart" xmlns:r="http://schemas.openxmlformats.org/officeDocument/2006/relationships" r:id="rId66"/>
          </a:graphicData>
        </a:graphic>
      </p:graphicFrame>
      <p:sp>
        <p:nvSpPr>
          <p:cNvPr id="171" name="Text Placeholder 20">
            <a:extLst>
              <a:ext uri="{FF2B5EF4-FFF2-40B4-BE49-F238E27FC236}">
                <a16:creationId xmlns:a16="http://schemas.microsoft.com/office/drawing/2014/main" id="{638B7BD3-DF36-4836-842B-077C0C2744DF}"/>
              </a:ext>
            </a:extLst>
          </p:cNvPr>
          <p:cNvSpPr>
            <a:spLocks noGrp="1"/>
          </p:cNvSpPr>
          <p:nvPr>
            <p:custDataLst>
              <p:tags r:id="rId49"/>
            </p:custDataLst>
          </p:nvPr>
        </p:nvSpPr>
        <p:spPr bwMode="gray">
          <a:xfrm>
            <a:off x="8802688" y="2297113"/>
            <a:ext cx="4206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3AE0EA85-0BE7-4331-A776-20A540088998}" type="datetime'''''''''1''''''''''''''''''''''''''1''''2''''''%'">
              <a:rPr lang="en-US" altLang="en-US" sz="1200" smtClean="0"/>
              <a:pPr marL="0" indent="0">
                <a:lnSpc>
                  <a:spcPct val="100000"/>
                </a:lnSpc>
                <a:spcBef>
                  <a:spcPct val="0"/>
                </a:spcBef>
                <a:spcAft>
                  <a:spcPct val="0"/>
                </a:spcAft>
                <a:buNone/>
              </a:pPr>
              <a:t>112%</a:t>
            </a:fld>
            <a:endParaRPr lang="en-US" sz="1200" dirty="0">
              <a:sym typeface="+mn-lt"/>
            </a:endParaRPr>
          </a:p>
        </p:txBody>
      </p:sp>
      <p:sp>
        <p:nvSpPr>
          <p:cNvPr id="174" name="Text Placeholder 20">
            <a:extLst>
              <a:ext uri="{FF2B5EF4-FFF2-40B4-BE49-F238E27FC236}">
                <a16:creationId xmlns:a16="http://schemas.microsoft.com/office/drawing/2014/main" id="{5483400B-866F-4C87-8295-82BA31DEC799}"/>
              </a:ext>
            </a:extLst>
          </p:cNvPr>
          <p:cNvSpPr>
            <a:spLocks noGrp="1"/>
          </p:cNvSpPr>
          <p:nvPr>
            <p:custDataLst>
              <p:tags r:id="rId50"/>
            </p:custDataLst>
          </p:nvPr>
        </p:nvSpPr>
        <p:spPr bwMode="gray">
          <a:xfrm>
            <a:off x="9315450" y="3325813"/>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1565715D-758B-4F00-BC5A-78A931626B94}" type="datetime'''''6''''''''''''''''''''''''52''%'''''''''''''''">
              <a:rPr lang="en-US" altLang="en-US" sz="1200" smtClean="0"/>
              <a:pPr marL="0" indent="0">
                <a:lnSpc>
                  <a:spcPct val="100000"/>
                </a:lnSpc>
                <a:spcBef>
                  <a:spcPct val="0"/>
                </a:spcBef>
                <a:spcAft>
                  <a:spcPct val="0"/>
                </a:spcAft>
                <a:buNone/>
              </a:pPr>
              <a:t>652%</a:t>
            </a:fld>
            <a:endParaRPr lang="en-US" sz="1200" dirty="0">
              <a:sym typeface="+mn-lt"/>
            </a:endParaRPr>
          </a:p>
        </p:txBody>
      </p:sp>
      <p:sp>
        <p:nvSpPr>
          <p:cNvPr id="175" name="Text Placeholder 20">
            <a:extLst>
              <a:ext uri="{FF2B5EF4-FFF2-40B4-BE49-F238E27FC236}">
                <a16:creationId xmlns:a16="http://schemas.microsoft.com/office/drawing/2014/main" id="{DE301DCB-2E51-4B8A-A0CC-8AA4E1E6AA02}"/>
              </a:ext>
            </a:extLst>
          </p:cNvPr>
          <p:cNvSpPr>
            <a:spLocks noGrp="1"/>
          </p:cNvSpPr>
          <p:nvPr>
            <p:custDataLst>
              <p:tags r:id="rId51"/>
            </p:custDataLst>
          </p:nvPr>
        </p:nvSpPr>
        <p:spPr bwMode="gray">
          <a:xfrm>
            <a:off x="8794750" y="2640013"/>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0E4276F6-4AFE-4F25-9380-183DB035A01E}" type="datetime'''104''''''''''''%'''''''''''''''''''''''''''''''''''">
              <a:rPr lang="en-US" altLang="en-US" sz="1200" smtClean="0"/>
              <a:pPr marL="0" indent="0">
                <a:lnSpc>
                  <a:spcPct val="100000"/>
                </a:lnSpc>
                <a:spcBef>
                  <a:spcPct val="0"/>
                </a:spcBef>
                <a:spcAft>
                  <a:spcPct val="0"/>
                </a:spcAft>
                <a:buNone/>
              </a:pPr>
              <a:t>104%</a:t>
            </a:fld>
            <a:endParaRPr lang="en-US" sz="1200" dirty="0">
              <a:sym typeface="+mn-lt"/>
            </a:endParaRPr>
          </a:p>
        </p:txBody>
      </p:sp>
      <p:sp>
        <p:nvSpPr>
          <p:cNvPr id="170" name="Text Placeholder 20">
            <a:extLst>
              <a:ext uri="{FF2B5EF4-FFF2-40B4-BE49-F238E27FC236}">
                <a16:creationId xmlns:a16="http://schemas.microsoft.com/office/drawing/2014/main" id="{3423700A-93D7-487A-A88A-90C03C85EA68}"/>
              </a:ext>
            </a:extLst>
          </p:cNvPr>
          <p:cNvSpPr>
            <a:spLocks noGrp="1"/>
          </p:cNvSpPr>
          <p:nvPr>
            <p:custDataLst>
              <p:tags r:id="rId52"/>
            </p:custDataLst>
          </p:nvPr>
        </p:nvSpPr>
        <p:spPr bwMode="gray">
          <a:xfrm>
            <a:off x="8845550" y="4356100"/>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713FE625-23FC-4A70-B355-3B32CB64B1F4}" type="datetime'''''1''''''''5''''8''''%'''''">
              <a:rPr lang="en-US" altLang="en-US" sz="1200" smtClean="0"/>
              <a:pPr marL="0" indent="0">
                <a:lnSpc>
                  <a:spcPct val="100000"/>
                </a:lnSpc>
                <a:spcBef>
                  <a:spcPct val="0"/>
                </a:spcBef>
                <a:spcAft>
                  <a:spcPct val="0"/>
                </a:spcAft>
                <a:buNone/>
              </a:pPr>
              <a:t>158%</a:t>
            </a:fld>
            <a:endParaRPr lang="en-US" sz="1200" dirty="0">
              <a:sym typeface="+mn-lt"/>
            </a:endParaRPr>
          </a:p>
        </p:txBody>
      </p:sp>
      <p:sp>
        <p:nvSpPr>
          <p:cNvPr id="213" name="Text Placeholder 20">
            <a:extLst>
              <a:ext uri="{FF2B5EF4-FFF2-40B4-BE49-F238E27FC236}">
                <a16:creationId xmlns:a16="http://schemas.microsoft.com/office/drawing/2014/main" id="{B6E676D5-73DB-4A01-B030-87602A93F2ED}"/>
              </a:ext>
            </a:extLst>
          </p:cNvPr>
          <p:cNvSpPr>
            <a:spLocks noGrp="1"/>
          </p:cNvSpPr>
          <p:nvPr>
            <p:custDataLst>
              <p:tags r:id="rId53"/>
            </p:custDataLst>
          </p:nvPr>
        </p:nvSpPr>
        <p:spPr bwMode="gray">
          <a:xfrm>
            <a:off x="9175750" y="4699000"/>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D95EA020-64B8-45B0-943F-9E9E7F983B1E}" type="datetime'5''''''''''''''''''''''''''0''4''''''''''''%'''''''''''''''">
              <a:rPr lang="en-US" altLang="en-US" sz="1200" smtClean="0"/>
              <a:pPr marL="0" indent="0">
                <a:lnSpc>
                  <a:spcPct val="100000"/>
                </a:lnSpc>
                <a:spcBef>
                  <a:spcPct val="0"/>
                </a:spcBef>
                <a:spcAft>
                  <a:spcPct val="0"/>
                </a:spcAft>
                <a:buNone/>
              </a:pPr>
              <a:t>504%</a:t>
            </a:fld>
            <a:endParaRPr lang="en-US" sz="1200" dirty="0">
              <a:sym typeface="+mn-lt"/>
            </a:endParaRPr>
          </a:p>
        </p:txBody>
      </p:sp>
      <p:sp>
        <p:nvSpPr>
          <p:cNvPr id="178" name="Text Placeholder 20">
            <a:extLst>
              <a:ext uri="{FF2B5EF4-FFF2-40B4-BE49-F238E27FC236}">
                <a16:creationId xmlns:a16="http://schemas.microsoft.com/office/drawing/2014/main" id="{CEEFC9A3-6B73-4E6B-8CB4-369860B601EB}"/>
              </a:ext>
            </a:extLst>
          </p:cNvPr>
          <p:cNvSpPr>
            <a:spLocks noGrp="1"/>
          </p:cNvSpPr>
          <p:nvPr>
            <p:custDataLst>
              <p:tags r:id="rId54"/>
            </p:custDataLst>
          </p:nvPr>
        </p:nvSpPr>
        <p:spPr bwMode="gray">
          <a:xfrm>
            <a:off x="9039225" y="4011613"/>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10409171-531E-4950-AA66-AB2B2662E314}" type="datetime'''''''''''3''6''''''''''''1''''''''''''''''%'''''''">
              <a:rPr lang="en-US" altLang="en-US" sz="1200" smtClean="0"/>
              <a:pPr marL="0" indent="0">
                <a:lnSpc>
                  <a:spcPct val="100000"/>
                </a:lnSpc>
                <a:spcBef>
                  <a:spcPct val="0"/>
                </a:spcBef>
                <a:spcAft>
                  <a:spcPct val="0"/>
                </a:spcAft>
                <a:buNone/>
              </a:pPr>
              <a:t>361%</a:t>
            </a:fld>
            <a:endParaRPr lang="en-US" sz="1200" dirty="0">
              <a:sym typeface="+mn-lt"/>
            </a:endParaRPr>
          </a:p>
        </p:txBody>
      </p:sp>
      <p:sp>
        <p:nvSpPr>
          <p:cNvPr id="177" name="Text Placeholder 20">
            <a:extLst>
              <a:ext uri="{FF2B5EF4-FFF2-40B4-BE49-F238E27FC236}">
                <a16:creationId xmlns:a16="http://schemas.microsoft.com/office/drawing/2014/main" id="{B2EAD465-A3B7-4748-B152-3848986224A8}"/>
              </a:ext>
            </a:extLst>
          </p:cNvPr>
          <p:cNvSpPr>
            <a:spLocks noGrp="1"/>
          </p:cNvSpPr>
          <p:nvPr>
            <p:custDataLst>
              <p:tags r:id="rId55"/>
            </p:custDataLst>
          </p:nvPr>
        </p:nvSpPr>
        <p:spPr bwMode="gray">
          <a:xfrm>
            <a:off x="8836025" y="2982913"/>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1D7AE7DD-76F1-4E1A-9F4A-164D43646B6F}" type="datetime'''''''''14''''7''''''''%'''''''''''''''''''">
              <a:rPr lang="en-US" altLang="en-US" sz="1200" smtClean="0"/>
              <a:pPr marL="0" indent="0">
                <a:lnSpc>
                  <a:spcPct val="100000"/>
                </a:lnSpc>
                <a:spcBef>
                  <a:spcPct val="0"/>
                </a:spcBef>
                <a:spcAft>
                  <a:spcPct val="0"/>
                </a:spcAft>
                <a:buNone/>
              </a:pPr>
              <a:t>147%</a:t>
            </a:fld>
            <a:endParaRPr lang="en-US" sz="1200" dirty="0">
              <a:sym typeface="+mn-lt"/>
            </a:endParaRPr>
          </a:p>
        </p:txBody>
      </p:sp>
      <p:sp>
        <p:nvSpPr>
          <p:cNvPr id="123" name="Text Placeholder 20">
            <a:extLst>
              <a:ext uri="{FF2B5EF4-FFF2-40B4-BE49-F238E27FC236}">
                <a16:creationId xmlns:a16="http://schemas.microsoft.com/office/drawing/2014/main" id="{B6E676D5-73DB-4A01-B030-87602A93F2ED}"/>
              </a:ext>
            </a:extLst>
          </p:cNvPr>
          <p:cNvSpPr>
            <a:spLocks noGrp="1"/>
          </p:cNvSpPr>
          <p:nvPr>
            <p:custDataLst>
              <p:tags r:id="rId56"/>
            </p:custDataLst>
          </p:nvPr>
        </p:nvSpPr>
        <p:spPr bwMode="gray">
          <a:xfrm>
            <a:off x="9075738" y="3668713"/>
            <a:ext cx="4318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7F15E920-D0E1-4117-954D-8DC63C84150E}" type="datetime'''''3''''99''''%'''''">
              <a:rPr lang="en-US" altLang="en-US" sz="1200" smtClean="0">
                <a:sym typeface="+mn-lt"/>
              </a:rPr>
              <a:pPr marL="0" indent="0">
                <a:lnSpc>
                  <a:spcPct val="100000"/>
                </a:lnSpc>
                <a:spcBef>
                  <a:spcPct val="0"/>
                </a:spcBef>
                <a:spcAft>
                  <a:spcPct val="0"/>
                </a:spcAft>
                <a:buNone/>
              </a:pPr>
              <a:t>399%</a:t>
            </a:fld>
            <a:endParaRPr lang="en-US" sz="1200" dirty="0">
              <a:sym typeface="+mn-lt"/>
            </a:endParaRPr>
          </a:p>
        </p:txBody>
      </p:sp>
      <p:sp>
        <p:nvSpPr>
          <p:cNvPr id="173" name="Text Placeholder 20">
            <a:extLst>
              <a:ext uri="{FF2B5EF4-FFF2-40B4-BE49-F238E27FC236}">
                <a16:creationId xmlns:a16="http://schemas.microsoft.com/office/drawing/2014/main" id="{5C05EE92-007E-44E3-85EF-4A26C979336F}"/>
              </a:ext>
            </a:extLst>
          </p:cNvPr>
          <p:cNvSpPr>
            <a:spLocks noGrp="1"/>
          </p:cNvSpPr>
          <p:nvPr>
            <p:custDataLst>
              <p:tags r:id="rId57"/>
            </p:custDataLst>
          </p:nvPr>
        </p:nvSpPr>
        <p:spPr bwMode="gray">
          <a:xfrm>
            <a:off x="8910638" y="5041900"/>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5B530FA7-B19A-476C-9C28-D6FAF41ED016}" type="datetime'''''''''''''''''2''''''''''''''25''''''''''''''''%'''''''''">
              <a:rPr lang="en-US" altLang="en-US" sz="1200" smtClean="0"/>
              <a:pPr marL="0" indent="0">
                <a:lnSpc>
                  <a:spcPct val="100000"/>
                </a:lnSpc>
                <a:spcBef>
                  <a:spcPct val="0"/>
                </a:spcBef>
                <a:spcAft>
                  <a:spcPct val="0"/>
                </a:spcAft>
                <a:buNone/>
              </a:pPr>
              <a:t>225%</a:t>
            </a:fld>
            <a:endParaRPr lang="en-US" sz="1200" dirty="0">
              <a:sym typeface="+mn-lt"/>
            </a:endParaRPr>
          </a:p>
        </p:txBody>
      </p:sp>
      <p:sp>
        <p:nvSpPr>
          <p:cNvPr id="176" name="Text Placeholder 20">
            <a:extLst>
              <a:ext uri="{FF2B5EF4-FFF2-40B4-BE49-F238E27FC236}">
                <a16:creationId xmlns:a16="http://schemas.microsoft.com/office/drawing/2014/main" id="{C2AB5677-448F-4656-9EED-FA328A1A6228}"/>
              </a:ext>
            </a:extLst>
          </p:cNvPr>
          <p:cNvSpPr>
            <a:spLocks noGrp="1"/>
          </p:cNvSpPr>
          <p:nvPr>
            <p:custDataLst>
              <p:tags r:id="rId58"/>
            </p:custDataLst>
          </p:nvPr>
        </p:nvSpPr>
        <p:spPr bwMode="gray">
          <a:xfrm>
            <a:off x="9115425" y="5727700"/>
            <a:ext cx="4318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9BC264D0-42FC-4190-AE8F-D92064A435A1}" type="datetime'''''''4''''4''''''''''''''''2''''''''''%'''">
              <a:rPr lang="en-US" altLang="en-US" sz="1200" smtClean="0"/>
              <a:pPr marL="0" indent="0">
                <a:lnSpc>
                  <a:spcPct val="100000"/>
                </a:lnSpc>
                <a:spcBef>
                  <a:spcPct val="0"/>
                </a:spcBef>
                <a:spcAft>
                  <a:spcPct val="0"/>
                </a:spcAft>
                <a:buNone/>
              </a:pPr>
              <a:t>442%</a:t>
            </a:fld>
            <a:endParaRPr lang="en-US" sz="1200" dirty="0">
              <a:sym typeface="+mn-lt"/>
            </a:endParaRPr>
          </a:p>
        </p:txBody>
      </p:sp>
      <p:cxnSp>
        <p:nvCxnSpPr>
          <p:cNvPr id="181" name="Straight Connector 180">
            <a:extLst>
              <a:ext uri="{FF2B5EF4-FFF2-40B4-BE49-F238E27FC236}">
                <a16:creationId xmlns:a16="http://schemas.microsoft.com/office/drawing/2014/main" id="{1BFC2EAF-792B-4936-B9DD-96FEE39F5B89}"/>
              </a:ext>
            </a:extLst>
          </p:cNvPr>
          <p:cNvCxnSpPr>
            <a:cxnSpLocks/>
          </p:cNvCxnSpPr>
          <p:nvPr/>
        </p:nvCxnSpPr>
        <p:spPr>
          <a:xfrm>
            <a:off x="458788" y="2910185"/>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F547ABA-DBBD-4E55-98FF-88E0B5AB107F}"/>
              </a:ext>
            </a:extLst>
          </p:cNvPr>
          <p:cNvCxnSpPr>
            <a:cxnSpLocks/>
          </p:cNvCxnSpPr>
          <p:nvPr/>
        </p:nvCxnSpPr>
        <p:spPr>
          <a:xfrm>
            <a:off x="458788" y="3257572"/>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3EF76B5-22F6-4A4D-B926-EC829E3DEB03}"/>
              </a:ext>
            </a:extLst>
          </p:cNvPr>
          <p:cNvCxnSpPr>
            <a:cxnSpLocks/>
          </p:cNvCxnSpPr>
          <p:nvPr/>
        </p:nvCxnSpPr>
        <p:spPr>
          <a:xfrm>
            <a:off x="458788" y="3604959"/>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45AC385-69D2-42C8-9875-CDEF560D5B78}"/>
              </a:ext>
            </a:extLst>
          </p:cNvPr>
          <p:cNvCxnSpPr>
            <a:cxnSpLocks/>
          </p:cNvCxnSpPr>
          <p:nvPr/>
        </p:nvCxnSpPr>
        <p:spPr>
          <a:xfrm>
            <a:off x="458788" y="4299733"/>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4957725-5292-4F6F-8892-BA9E4E5BE2FB}"/>
              </a:ext>
            </a:extLst>
          </p:cNvPr>
          <p:cNvCxnSpPr>
            <a:cxnSpLocks/>
          </p:cNvCxnSpPr>
          <p:nvPr/>
        </p:nvCxnSpPr>
        <p:spPr>
          <a:xfrm>
            <a:off x="458788" y="4647120"/>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78D43D9-605E-434B-AAE6-6DF39DF5E23A}"/>
              </a:ext>
            </a:extLst>
          </p:cNvPr>
          <p:cNvCxnSpPr>
            <a:cxnSpLocks/>
          </p:cNvCxnSpPr>
          <p:nvPr/>
        </p:nvCxnSpPr>
        <p:spPr>
          <a:xfrm>
            <a:off x="458788" y="5689284"/>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50B1B31C-6A9C-44AF-AA94-62F7D1427968}"/>
              </a:ext>
            </a:extLst>
          </p:cNvPr>
          <p:cNvCxnSpPr>
            <a:cxnSpLocks/>
          </p:cNvCxnSpPr>
          <p:nvPr/>
        </p:nvCxnSpPr>
        <p:spPr>
          <a:xfrm>
            <a:off x="458788" y="3952346"/>
            <a:ext cx="9375793"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id="{09C7CEE6-91AA-4DC4-B4A1-B2471E887E46}"/>
              </a:ext>
            </a:extLst>
          </p:cNvPr>
          <p:cNvGrpSpPr/>
          <p:nvPr/>
        </p:nvGrpSpPr>
        <p:grpSpPr>
          <a:xfrm>
            <a:off x="442177" y="6081312"/>
            <a:ext cx="867464" cy="215444"/>
            <a:chOff x="619411" y="6510073"/>
            <a:chExt cx="867464" cy="215444"/>
          </a:xfrm>
        </p:grpSpPr>
        <p:sp>
          <p:nvSpPr>
            <p:cNvPr id="203" name="TextBox 45">
              <a:extLst>
                <a:ext uri="{FF2B5EF4-FFF2-40B4-BE49-F238E27FC236}">
                  <a16:creationId xmlns:a16="http://schemas.microsoft.com/office/drawing/2014/main" id="{5F23FBFA-2C95-4783-82FD-6F69BDCAA8E3}"/>
                </a:ext>
              </a:extLst>
            </p:cNvPr>
            <p:cNvSpPr txBox="1"/>
            <p:nvPr/>
          </p:nvSpPr>
          <p:spPr>
            <a:xfrm>
              <a:off x="661779" y="6510073"/>
              <a:ext cx="82509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2"/>
                  </a:solidFill>
                </a:rPr>
                <a:t>Role models</a:t>
              </a:r>
            </a:p>
          </p:txBody>
        </p:sp>
        <p:sp>
          <p:nvSpPr>
            <p:cNvPr id="204" name="Oval 203">
              <a:extLst>
                <a:ext uri="{FF2B5EF4-FFF2-40B4-BE49-F238E27FC236}">
                  <a16:creationId xmlns:a16="http://schemas.microsoft.com/office/drawing/2014/main" id="{6D456167-E0CF-4DF4-8769-EE4CB60F790B}"/>
                </a:ext>
              </a:extLst>
            </p:cNvPr>
            <p:cNvSpPr/>
            <p:nvPr/>
          </p:nvSpPr>
          <p:spPr>
            <a:xfrm>
              <a:off x="619411" y="6545858"/>
              <a:ext cx="151024" cy="151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grpSp>
      <p:grpSp>
        <p:nvGrpSpPr>
          <p:cNvPr id="205" name="Group 204">
            <a:extLst>
              <a:ext uri="{FF2B5EF4-FFF2-40B4-BE49-F238E27FC236}">
                <a16:creationId xmlns:a16="http://schemas.microsoft.com/office/drawing/2014/main" id="{EA706565-D7A0-445F-BDE5-276CF582197A}"/>
              </a:ext>
            </a:extLst>
          </p:cNvPr>
          <p:cNvGrpSpPr/>
          <p:nvPr/>
        </p:nvGrpSpPr>
        <p:grpSpPr>
          <a:xfrm>
            <a:off x="1339904" y="6081312"/>
            <a:ext cx="620368" cy="219019"/>
            <a:chOff x="1929185" y="6518755"/>
            <a:chExt cx="620368" cy="219019"/>
          </a:xfrm>
        </p:grpSpPr>
        <p:sp>
          <p:nvSpPr>
            <p:cNvPr id="206" name="Oval 205">
              <a:extLst>
                <a:ext uri="{FF2B5EF4-FFF2-40B4-BE49-F238E27FC236}">
                  <a16:creationId xmlns:a16="http://schemas.microsoft.com/office/drawing/2014/main" id="{EC2514FE-51BC-4172-910B-36200C8E877C}"/>
                </a:ext>
              </a:extLst>
            </p:cNvPr>
            <p:cNvSpPr/>
            <p:nvPr/>
          </p:nvSpPr>
          <p:spPr>
            <a:xfrm>
              <a:off x="1929185" y="6545858"/>
              <a:ext cx="151024" cy="15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207" name="TextBox 51">
              <a:extLst>
                <a:ext uri="{FF2B5EF4-FFF2-40B4-BE49-F238E27FC236}">
                  <a16:creationId xmlns:a16="http://schemas.microsoft.com/office/drawing/2014/main" id="{020531B0-8276-4E75-ACFD-2E851548218E}"/>
                </a:ext>
              </a:extLst>
            </p:cNvPr>
            <p:cNvSpPr txBox="1"/>
            <p:nvPr/>
          </p:nvSpPr>
          <p:spPr>
            <a:xfrm>
              <a:off x="2046268" y="6518755"/>
              <a:ext cx="503285" cy="2190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1"/>
                  </a:solidFill>
                </a:rPr>
                <a:t>Peers</a:t>
              </a:r>
            </a:p>
          </p:txBody>
        </p:sp>
      </p:grpSp>
      <p:grpSp>
        <p:nvGrpSpPr>
          <p:cNvPr id="208" name="Group 207">
            <a:extLst>
              <a:ext uri="{FF2B5EF4-FFF2-40B4-BE49-F238E27FC236}">
                <a16:creationId xmlns:a16="http://schemas.microsoft.com/office/drawing/2014/main" id="{97BF739B-A133-4D80-B887-D2FBF294B2D2}"/>
              </a:ext>
            </a:extLst>
          </p:cNvPr>
          <p:cNvGrpSpPr/>
          <p:nvPr/>
        </p:nvGrpSpPr>
        <p:grpSpPr>
          <a:xfrm>
            <a:off x="1981441" y="6083301"/>
            <a:ext cx="707544" cy="215444"/>
            <a:chOff x="3225843" y="6522330"/>
            <a:chExt cx="707544" cy="215444"/>
          </a:xfrm>
        </p:grpSpPr>
        <p:sp>
          <p:nvSpPr>
            <p:cNvPr id="209" name="Oval 208">
              <a:extLst>
                <a:ext uri="{FF2B5EF4-FFF2-40B4-BE49-F238E27FC236}">
                  <a16:creationId xmlns:a16="http://schemas.microsoft.com/office/drawing/2014/main" id="{09B5BFF5-6F1E-4A01-A938-B5E318F2EF8B}"/>
                </a:ext>
              </a:extLst>
            </p:cNvPr>
            <p:cNvSpPr/>
            <p:nvPr/>
          </p:nvSpPr>
          <p:spPr>
            <a:xfrm>
              <a:off x="3225843" y="6545858"/>
              <a:ext cx="151024" cy="151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210" name="TextBox 52">
              <a:extLst>
                <a:ext uri="{FF2B5EF4-FFF2-40B4-BE49-F238E27FC236}">
                  <a16:creationId xmlns:a16="http://schemas.microsoft.com/office/drawing/2014/main" id="{81FE93B4-6737-435E-B0D4-803B786B6215}"/>
                </a:ext>
              </a:extLst>
            </p:cNvPr>
            <p:cNvSpPr txBox="1"/>
            <p:nvPr/>
          </p:nvSpPr>
          <p:spPr>
            <a:xfrm>
              <a:off x="3289367" y="6522330"/>
              <a:ext cx="64402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accent4"/>
                  </a:solidFill>
                </a:rPr>
                <a:t>Slovakia</a:t>
              </a:r>
            </a:p>
          </p:txBody>
        </p:sp>
      </p:grpSp>
      <p:sp>
        <p:nvSpPr>
          <p:cNvPr id="225" name="Rektangel 76">
            <a:extLst>
              <a:ext uri="{FF2B5EF4-FFF2-40B4-BE49-F238E27FC236}">
                <a16:creationId xmlns:a16="http://schemas.microsoft.com/office/drawing/2014/main" id="{C18F302E-2676-4173-AF4A-CC22B9DCA6AB}"/>
              </a:ext>
            </a:extLst>
          </p:cNvPr>
          <p:cNvSpPr>
            <a:spLocks noChangeArrowheads="1"/>
          </p:cNvSpPr>
          <p:nvPr/>
        </p:nvSpPr>
        <p:spPr bwMode="auto">
          <a:xfrm>
            <a:off x="5977571" y="1640096"/>
            <a:ext cx="2947353" cy="503590"/>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Volume 2017</a:t>
            </a:r>
            <a:br>
              <a:rPr lang="en-US" sz="1400" b="1" noProof="1">
                <a:solidFill>
                  <a:schemeClr val="accent1"/>
                </a:solidFill>
                <a:cs typeface="Arial" charset="0"/>
              </a:rPr>
            </a:br>
            <a:r>
              <a:rPr lang="en-US" sz="1400" noProof="1">
                <a:solidFill>
                  <a:schemeClr val="accent1"/>
                </a:solidFill>
                <a:cs typeface="Arial" charset="0"/>
              </a:rPr>
              <a:t>[SU/1000 patients]</a:t>
            </a:r>
          </a:p>
        </p:txBody>
      </p:sp>
      <p:sp>
        <p:nvSpPr>
          <p:cNvPr id="227" name="Rektangel 76">
            <a:extLst>
              <a:ext uri="{FF2B5EF4-FFF2-40B4-BE49-F238E27FC236}">
                <a16:creationId xmlns:a16="http://schemas.microsoft.com/office/drawing/2014/main" id="{09F1CA90-DC23-4BB2-8332-8B94B71B1B94}"/>
              </a:ext>
            </a:extLst>
          </p:cNvPr>
          <p:cNvSpPr>
            <a:spLocks noChangeArrowheads="1"/>
          </p:cNvSpPr>
          <p:nvPr/>
        </p:nvSpPr>
        <p:spPr bwMode="auto">
          <a:xfrm>
            <a:off x="8222296" y="1640096"/>
            <a:ext cx="1686879" cy="288147"/>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CAGR 15-‘17 </a:t>
            </a:r>
            <a:r>
              <a:rPr lang="en-US" sz="1400" noProof="1">
                <a:solidFill>
                  <a:schemeClr val="accent1"/>
                </a:solidFill>
                <a:cs typeface="Arial" charset="0"/>
              </a:rPr>
              <a:t>[%]</a:t>
            </a:r>
          </a:p>
        </p:txBody>
      </p:sp>
      <p:cxnSp>
        <p:nvCxnSpPr>
          <p:cNvPr id="233" name="Straight Connector 232">
            <a:extLst>
              <a:ext uri="{FF2B5EF4-FFF2-40B4-BE49-F238E27FC236}">
                <a16:creationId xmlns:a16="http://schemas.microsoft.com/office/drawing/2014/main" id="{949B6725-27D9-4B22-8292-DAC348321994}"/>
              </a:ext>
            </a:extLst>
          </p:cNvPr>
          <p:cNvCxnSpPr>
            <a:cxnSpLocks/>
          </p:cNvCxnSpPr>
          <p:nvPr/>
        </p:nvCxnSpPr>
        <p:spPr>
          <a:xfrm>
            <a:off x="9950411" y="1766274"/>
            <a:ext cx="0" cy="4105608"/>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4" name="Rektangel 76">
            <a:extLst>
              <a:ext uri="{FF2B5EF4-FFF2-40B4-BE49-F238E27FC236}">
                <a16:creationId xmlns:a16="http://schemas.microsoft.com/office/drawing/2014/main" id="{EC435398-EC48-4F68-9A83-AEA4CDAE4099}"/>
              </a:ext>
            </a:extLst>
          </p:cNvPr>
          <p:cNvSpPr>
            <a:spLocks noChangeArrowheads="1"/>
          </p:cNvSpPr>
          <p:nvPr/>
        </p:nvSpPr>
        <p:spPr bwMode="auto">
          <a:xfrm>
            <a:off x="10134665" y="2151378"/>
            <a:ext cx="1588581" cy="2709322"/>
          </a:xfrm>
          <a:prstGeom prst="rect">
            <a:avLst/>
          </a:prstGeom>
          <a:noFill/>
          <a:ln w="9525">
            <a:noFill/>
            <a:miter lim="800000"/>
            <a:headEnd/>
            <a:tailEnd/>
          </a:ln>
        </p:spPr>
        <p:txBody>
          <a:bodyPr wrap="square" lIns="0" tIns="72000" rIns="0" bIns="0">
            <a:spAutoFit/>
          </a:bodyPr>
          <a:lstStyle/>
          <a:p>
            <a:pPr marL="173736" indent="-173736">
              <a:spcBef>
                <a:spcPts val="400"/>
              </a:spcBef>
              <a:buFont typeface="Arial" charset="0"/>
              <a:buChar char="•"/>
            </a:pPr>
            <a:r>
              <a:rPr lang="en-US" sz="1200" dirty="0"/>
              <a:t>Evaluating the adoption of most innovative </a:t>
            </a:r>
            <a:r>
              <a:rPr lang="en-US" sz="1200" dirty="0" err="1"/>
              <a:t>onco</a:t>
            </a:r>
            <a:r>
              <a:rPr lang="en-US" sz="1200" dirty="0"/>
              <a:t> molecules, the </a:t>
            </a:r>
            <a:r>
              <a:rPr lang="en-US" sz="1200" b="1" dirty="0"/>
              <a:t>role models outperforms dominantly all peers countries</a:t>
            </a:r>
          </a:p>
          <a:p>
            <a:pPr marL="173736" indent="-173736">
              <a:spcBef>
                <a:spcPts val="400"/>
              </a:spcBef>
              <a:buFont typeface="Arial" charset="0"/>
              <a:buChar char="•"/>
            </a:pPr>
            <a:r>
              <a:rPr lang="en-US" sz="1200" dirty="0"/>
              <a:t>Looking on peers, Slovakia shows average numbers – PL, CZH and BG with higher adoption, while RO and HUN</a:t>
            </a:r>
          </a:p>
        </p:txBody>
      </p:sp>
      <p:sp>
        <p:nvSpPr>
          <p:cNvPr id="236" name="Rektangel 76">
            <a:extLst>
              <a:ext uri="{FF2B5EF4-FFF2-40B4-BE49-F238E27FC236}">
                <a16:creationId xmlns:a16="http://schemas.microsoft.com/office/drawing/2014/main" id="{041FD167-99D1-4758-B4B7-4F3C5A7C10EC}"/>
              </a:ext>
            </a:extLst>
          </p:cNvPr>
          <p:cNvSpPr>
            <a:spLocks noChangeArrowheads="1"/>
          </p:cNvSpPr>
          <p:nvPr/>
        </p:nvSpPr>
        <p:spPr bwMode="auto">
          <a:xfrm>
            <a:off x="10085515" y="1640096"/>
            <a:ext cx="1637731" cy="288147"/>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Commentary</a:t>
            </a:r>
            <a:endParaRPr lang="en-US" sz="1400" noProof="1">
              <a:solidFill>
                <a:schemeClr val="accent1"/>
              </a:solidFill>
              <a:cs typeface="Arial" charset="0"/>
            </a:endParaRPr>
          </a:p>
        </p:txBody>
      </p:sp>
      <p:sp>
        <p:nvSpPr>
          <p:cNvPr id="238" name="Isosceles Triangle 237">
            <a:extLst>
              <a:ext uri="{FF2B5EF4-FFF2-40B4-BE49-F238E27FC236}">
                <a16:creationId xmlns:a16="http://schemas.microsoft.com/office/drawing/2014/main" id="{72C3F4AA-F134-4461-AE69-CA813A011AFD}"/>
              </a:ext>
            </a:extLst>
          </p:cNvPr>
          <p:cNvSpPr/>
          <p:nvPr/>
        </p:nvSpPr>
        <p:spPr>
          <a:xfrm rot="5400000">
            <a:off x="9723196" y="3677720"/>
            <a:ext cx="575584" cy="274248"/>
          </a:xfrm>
          <a:prstGeom prst="triangle">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cxnSp>
        <p:nvCxnSpPr>
          <p:cNvPr id="111" name="Straight Connector 110">
            <a:extLst>
              <a:ext uri="{FF2B5EF4-FFF2-40B4-BE49-F238E27FC236}">
                <a16:creationId xmlns:a16="http://schemas.microsoft.com/office/drawing/2014/main" id="{DE5CF9EE-13DD-4088-B6AA-6469995B59B1}"/>
              </a:ext>
            </a:extLst>
          </p:cNvPr>
          <p:cNvCxnSpPr>
            <a:cxnSpLocks/>
          </p:cNvCxnSpPr>
          <p:nvPr/>
        </p:nvCxnSpPr>
        <p:spPr>
          <a:xfrm>
            <a:off x="1609725" y="1647315"/>
            <a:ext cx="385701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12A5BB1-84FD-47FE-87E0-A90585F29113}"/>
              </a:ext>
            </a:extLst>
          </p:cNvPr>
          <p:cNvCxnSpPr>
            <a:cxnSpLocks/>
          </p:cNvCxnSpPr>
          <p:nvPr/>
        </p:nvCxnSpPr>
        <p:spPr>
          <a:xfrm>
            <a:off x="5977571" y="1648910"/>
            <a:ext cx="385701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CCA00BA-A947-42EF-B2B0-5F508F48C47B}"/>
              </a:ext>
            </a:extLst>
          </p:cNvPr>
          <p:cNvCxnSpPr>
            <a:cxnSpLocks/>
          </p:cNvCxnSpPr>
          <p:nvPr/>
        </p:nvCxnSpPr>
        <p:spPr>
          <a:xfrm>
            <a:off x="10031413" y="1648910"/>
            <a:ext cx="169183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6" name="Text Placeholder 11">
            <a:extLst>
              <a:ext uri="{FF2B5EF4-FFF2-40B4-BE49-F238E27FC236}">
                <a16:creationId xmlns:a16="http://schemas.microsoft.com/office/drawing/2014/main" id="{8735A9E2-75E4-4E01-8BF5-4547C0DAAA81}"/>
              </a:ext>
            </a:extLst>
          </p:cNvPr>
          <p:cNvSpPr txBox="1">
            <a:spLocks/>
          </p:cNvSpPr>
          <p:nvPr/>
        </p:nvSpPr>
        <p:spPr>
          <a:xfrm>
            <a:off x="9334500" y="6145824"/>
            <a:ext cx="2651760" cy="110800"/>
          </a:xfrm>
          <a:prstGeom prst="rect">
            <a:avLst/>
          </a:prstGeom>
        </p:spPr>
        <p:txBody>
          <a:bodyPr vert="horz" wrap="square" lIns="0" tIns="0" rIns="0" bIns="0" rtlCol="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lang="en-US" sz="800" kern="1200">
                <a:solidFill>
                  <a:schemeClr val="tx1"/>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lang="en-US"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CAGR done only for last 2 years due to null values in first year</a:t>
            </a:r>
          </a:p>
        </p:txBody>
      </p:sp>
      <p:sp>
        <p:nvSpPr>
          <p:cNvPr id="98" name="Rectangle 97">
            <a:extLst>
              <a:ext uri="{FF2B5EF4-FFF2-40B4-BE49-F238E27FC236}">
                <a16:creationId xmlns:a16="http://schemas.microsoft.com/office/drawing/2014/main" id="{31897AAC-1777-46D4-B473-26742C3D108F}"/>
              </a:ext>
            </a:extLst>
          </p:cNvPr>
          <p:cNvSpPr/>
          <p:nvPr/>
        </p:nvSpPr>
        <p:spPr>
          <a:xfrm>
            <a:off x="1677413" y="5358716"/>
            <a:ext cx="8080595" cy="302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grpSp>
        <p:nvGrpSpPr>
          <p:cNvPr id="114" name="Group 113">
            <a:extLst>
              <a:ext uri="{FF2B5EF4-FFF2-40B4-BE49-F238E27FC236}">
                <a16:creationId xmlns:a16="http://schemas.microsoft.com/office/drawing/2014/main" id="{837D7B4D-23E9-4927-8119-9DB194FB8751}"/>
              </a:ext>
            </a:extLst>
          </p:cNvPr>
          <p:cNvGrpSpPr/>
          <p:nvPr/>
        </p:nvGrpSpPr>
        <p:grpSpPr>
          <a:xfrm>
            <a:off x="2723265" y="6072188"/>
            <a:ext cx="644020" cy="215444"/>
            <a:chOff x="3225843" y="6522330"/>
            <a:chExt cx="644020" cy="215444"/>
          </a:xfrm>
        </p:grpSpPr>
        <p:sp>
          <p:nvSpPr>
            <p:cNvPr id="117" name="Oval 116">
              <a:extLst>
                <a:ext uri="{FF2B5EF4-FFF2-40B4-BE49-F238E27FC236}">
                  <a16:creationId xmlns:a16="http://schemas.microsoft.com/office/drawing/2014/main" id="{D37C5DDC-90EE-4560-B903-9AD7E7AEA685}"/>
                </a:ext>
              </a:extLst>
            </p:cNvPr>
            <p:cNvSpPr/>
            <p:nvPr/>
          </p:nvSpPr>
          <p:spPr>
            <a:xfrm>
              <a:off x="3225843" y="6545858"/>
              <a:ext cx="151024" cy="151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118" name="TextBox 52">
              <a:extLst>
                <a:ext uri="{FF2B5EF4-FFF2-40B4-BE49-F238E27FC236}">
                  <a16:creationId xmlns:a16="http://schemas.microsoft.com/office/drawing/2014/main" id="{CB7C66C3-6A57-4C74-94B0-05CD7DCCA19A}"/>
                </a:ext>
              </a:extLst>
            </p:cNvPr>
            <p:cNvSpPr txBox="1"/>
            <p:nvPr/>
          </p:nvSpPr>
          <p:spPr>
            <a:xfrm>
              <a:off x="3225843" y="6522330"/>
              <a:ext cx="64402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tx2"/>
                  </a:solidFill>
                </a:rPr>
                <a:t>EU28</a:t>
              </a:r>
            </a:p>
          </p:txBody>
        </p:sp>
      </p:grpSp>
      <p:sp>
        <p:nvSpPr>
          <p:cNvPr id="124" name="Text Placeholder 11">
            <a:extLst>
              <a:ext uri="{FF2B5EF4-FFF2-40B4-BE49-F238E27FC236}">
                <a16:creationId xmlns:a16="http://schemas.microsoft.com/office/drawing/2014/main" id="{F0BBC3ED-294E-4897-B9C4-8A865A9D4279}"/>
              </a:ext>
            </a:extLst>
          </p:cNvPr>
          <p:cNvSpPr txBox="1">
            <a:spLocks/>
          </p:cNvSpPr>
          <p:nvPr/>
        </p:nvSpPr>
        <p:spPr>
          <a:xfrm>
            <a:off x="6175445" y="6124432"/>
            <a:ext cx="2651760" cy="332399"/>
          </a:xfrm>
          <a:prstGeom prst="rect">
            <a:avLst/>
          </a:prstGeom>
        </p:spPr>
        <p:txBody>
          <a:bodyPr vert="horz" wrap="square" lIns="0" tIns="0" rIns="0" bIns="0" rtlCol="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lang="en-US" sz="800" kern="1200">
                <a:solidFill>
                  <a:schemeClr val="tx1"/>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lang="en-US"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r>
              <a:rPr lang="en-US" dirty="0" err="1"/>
              <a:t>Keytruda</a:t>
            </a:r>
            <a:r>
              <a:rPr lang="en-US" dirty="0"/>
              <a:t> and </a:t>
            </a:r>
            <a:r>
              <a:rPr lang="en-US" dirty="0" err="1"/>
              <a:t>Opdivo</a:t>
            </a:r>
            <a:r>
              <a:rPr lang="en-US" dirty="0"/>
              <a:t> in HUN are in itemized reimbursement. Drugs are procured centrally under the authority of MNHIF and all consumption data is classified. Stated values are estimated by IQVIA</a:t>
            </a:r>
          </a:p>
        </p:txBody>
      </p:sp>
      <p:grpSp>
        <p:nvGrpSpPr>
          <p:cNvPr id="121" name="Group 120">
            <a:extLst>
              <a:ext uri="{FF2B5EF4-FFF2-40B4-BE49-F238E27FC236}">
                <a16:creationId xmlns:a16="http://schemas.microsoft.com/office/drawing/2014/main" id="{1B077B91-D740-453E-B2AC-48CF6B26A609}"/>
              </a:ext>
            </a:extLst>
          </p:cNvPr>
          <p:cNvGrpSpPr/>
          <p:nvPr/>
        </p:nvGrpSpPr>
        <p:grpSpPr>
          <a:xfrm>
            <a:off x="11273430" y="1144985"/>
            <a:ext cx="449816" cy="381897"/>
            <a:chOff x="10363273" y="1144985"/>
            <a:chExt cx="449816" cy="381897"/>
          </a:xfrm>
        </p:grpSpPr>
        <p:sp>
          <p:nvSpPr>
            <p:cNvPr id="125" name="Hexagon 124">
              <a:extLst>
                <a:ext uri="{FF2B5EF4-FFF2-40B4-BE49-F238E27FC236}">
                  <a16:creationId xmlns:a16="http://schemas.microsoft.com/office/drawing/2014/main" id="{DB9118BC-68DF-48FA-830E-DB3C4F30D3A4}"/>
                </a:ext>
              </a:extLst>
            </p:cNvPr>
            <p:cNvSpPr/>
            <p:nvPr/>
          </p:nvSpPr>
          <p:spPr bwMode="gray">
            <a:xfrm>
              <a:off x="10363273" y="1144985"/>
              <a:ext cx="449816" cy="381897"/>
            </a:xfrm>
            <a:prstGeom prst="hexagon">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algn="ctr" defTabSz="1600200">
                <a:lnSpc>
                  <a:spcPct val="90000"/>
                </a:lnSpc>
                <a:spcAft>
                  <a:spcPct val="35000"/>
                </a:spcAft>
              </a:pPr>
              <a:endParaRPr lang="en-US" sz="1400" b="1" dirty="0">
                <a:solidFill>
                  <a:schemeClr val="accent1"/>
                </a:solidFill>
              </a:endParaRPr>
            </a:p>
          </p:txBody>
        </p:sp>
        <p:grpSp>
          <p:nvGrpSpPr>
            <p:cNvPr id="127" name="Group 126">
              <a:extLst>
                <a:ext uri="{FF2B5EF4-FFF2-40B4-BE49-F238E27FC236}">
                  <a16:creationId xmlns:a16="http://schemas.microsoft.com/office/drawing/2014/main" id="{7C31EFFC-E0DC-4294-869B-7A70FADD197F}"/>
                </a:ext>
              </a:extLst>
            </p:cNvPr>
            <p:cNvGrpSpPr/>
            <p:nvPr/>
          </p:nvGrpSpPr>
          <p:grpSpPr>
            <a:xfrm>
              <a:off x="10452521" y="1192408"/>
              <a:ext cx="282154" cy="269096"/>
              <a:chOff x="-3667125" y="960438"/>
              <a:chExt cx="3667125" cy="3551237"/>
            </a:xfrm>
            <a:solidFill>
              <a:schemeClr val="tx1"/>
            </a:solidFill>
          </p:grpSpPr>
          <p:sp>
            <p:nvSpPr>
              <p:cNvPr id="128" name="Freeform 65">
                <a:extLst>
                  <a:ext uri="{FF2B5EF4-FFF2-40B4-BE49-F238E27FC236}">
                    <a16:creationId xmlns:a16="http://schemas.microsoft.com/office/drawing/2014/main" id="{BB86EF55-9C03-41F7-B841-A38706900866}"/>
                  </a:ext>
                </a:extLst>
              </p:cNvPr>
              <p:cNvSpPr>
                <a:spLocks/>
              </p:cNvSpPr>
              <p:nvPr/>
            </p:nvSpPr>
            <p:spPr bwMode="auto">
              <a:xfrm>
                <a:off x="-3667125" y="1260475"/>
                <a:ext cx="3249613" cy="3251200"/>
              </a:xfrm>
              <a:custGeom>
                <a:avLst/>
                <a:gdLst>
                  <a:gd name="T0" fmla="*/ 1933 w 2047"/>
                  <a:gd name="T1" fmla="*/ 1934 h 2048"/>
                  <a:gd name="T2" fmla="*/ 114 w 2047"/>
                  <a:gd name="T3" fmla="*/ 1934 h 2048"/>
                  <a:gd name="T4" fmla="*/ 114 w 2047"/>
                  <a:gd name="T5" fmla="*/ 114 h 2048"/>
                  <a:gd name="T6" fmla="*/ 265 w 2047"/>
                  <a:gd name="T7" fmla="*/ 114 h 2048"/>
                  <a:gd name="T8" fmla="*/ 265 w 2047"/>
                  <a:gd name="T9" fmla="*/ 0 h 2048"/>
                  <a:gd name="T10" fmla="*/ 0 w 2047"/>
                  <a:gd name="T11" fmla="*/ 0 h 2048"/>
                  <a:gd name="T12" fmla="*/ 0 w 2047"/>
                  <a:gd name="T13" fmla="*/ 2048 h 2048"/>
                  <a:gd name="T14" fmla="*/ 2047 w 2047"/>
                  <a:gd name="T15" fmla="*/ 2048 h 2048"/>
                  <a:gd name="T16" fmla="*/ 2047 w 2047"/>
                  <a:gd name="T17" fmla="*/ 1735 h 2048"/>
                  <a:gd name="T18" fmla="*/ 1933 w 2047"/>
                  <a:gd name="T19" fmla="*/ 1735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265" y="114"/>
                    </a:lnTo>
                    <a:lnTo>
                      <a:pt x="265" y="0"/>
                    </a:lnTo>
                    <a:lnTo>
                      <a:pt x="0" y="0"/>
                    </a:lnTo>
                    <a:lnTo>
                      <a:pt x="0" y="2048"/>
                    </a:lnTo>
                    <a:lnTo>
                      <a:pt x="2047" y="2048"/>
                    </a:lnTo>
                    <a:lnTo>
                      <a:pt x="2047" y="1735"/>
                    </a:lnTo>
                    <a:lnTo>
                      <a:pt x="1933" y="1735"/>
                    </a:lnTo>
                    <a:lnTo>
                      <a:pt x="1933" y="19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66">
                <a:extLst>
                  <a:ext uri="{FF2B5EF4-FFF2-40B4-BE49-F238E27FC236}">
                    <a16:creationId xmlns:a16="http://schemas.microsoft.com/office/drawing/2014/main" id="{C008F762-D99F-4C18-879C-235A030DAE9B}"/>
                  </a:ext>
                </a:extLst>
              </p:cNvPr>
              <p:cNvSpPr>
                <a:spLocks noEditPoints="1"/>
              </p:cNvSpPr>
              <p:nvPr/>
            </p:nvSpPr>
            <p:spPr bwMode="auto">
              <a:xfrm>
                <a:off x="-3076575" y="960438"/>
                <a:ext cx="3076575" cy="2787650"/>
              </a:xfrm>
              <a:custGeom>
                <a:avLst/>
                <a:gdLst>
                  <a:gd name="T0" fmla="*/ 1561 w 1938"/>
                  <a:gd name="T1" fmla="*/ 794 h 1756"/>
                  <a:gd name="T2" fmla="*/ 1561 w 1938"/>
                  <a:gd name="T3" fmla="*/ 1642 h 1756"/>
                  <a:gd name="T4" fmla="*/ 1419 w 1938"/>
                  <a:gd name="T5" fmla="*/ 1642 h 1756"/>
                  <a:gd name="T6" fmla="*/ 1419 w 1938"/>
                  <a:gd name="T7" fmla="*/ 0 h 1756"/>
                  <a:gd name="T8" fmla="*/ 1040 w 1938"/>
                  <a:gd name="T9" fmla="*/ 0 h 1756"/>
                  <a:gd name="T10" fmla="*/ 1040 w 1938"/>
                  <a:gd name="T11" fmla="*/ 1642 h 1756"/>
                  <a:gd name="T12" fmla="*/ 898 w 1938"/>
                  <a:gd name="T13" fmla="*/ 1642 h 1756"/>
                  <a:gd name="T14" fmla="*/ 898 w 1938"/>
                  <a:gd name="T15" fmla="*/ 554 h 1756"/>
                  <a:gd name="T16" fmla="*/ 521 w 1938"/>
                  <a:gd name="T17" fmla="*/ 552 h 1756"/>
                  <a:gd name="T18" fmla="*/ 521 w 1938"/>
                  <a:gd name="T19" fmla="*/ 1642 h 1756"/>
                  <a:gd name="T20" fmla="*/ 379 w 1938"/>
                  <a:gd name="T21" fmla="*/ 1642 h 1756"/>
                  <a:gd name="T22" fmla="*/ 379 w 1938"/>
                  <a:gd name="T23" fmla="*/ 405 h 1756"/>
                  <a:gd name="T24" fmla="*/ 0 w 1938"/>
                  <a:gd name="T25" fmla="*/ 405 h 1756"/>
                  <a:gd name="T26" fmla="*/ 0 w 1938"/>
                  <a:gd name="T27" fmla="*/ 1756 h 1756"/>
                  <a:gd name="T28" fmla="*/ 1938 w 1938"/>
                  <a:gd name="T29" fmla="*/ 1756 h 1756"/>
                  <a:gd name="T30" fmla="*/ 1938 w 1938"/>
                  <a:gd name="T31" fmla="*/ 794 h 1756"/>
                  <a:gd name="T32" fmla="*/ 1561 w 1938"/>
                  <a:gd name="T33" fmla="*/ 794 h 1756"/>
                  <a:gd name="T34" fmla="*/ 114 w 1938"/>
                  <a:gd name="T35" fmla="*/ 1642 h 1756"/>
                  <a:gd name="T36" fmla="*/ 114 w 1938"/>
                  <a:gd name="T37" fmla="*/ 519 h 1756"/>
                  <a:gd name="T38" fmla="*/ 265 w 1938"/>
                  <a:gd name="T39" fmla="*/ 519 h 1756"/>
                  <a:gd name="T40" fmla="*/ 265 w 1938"/>
                  <a:gd name="T41" fmla="*/ 1642 h 1756"/>
                  <a:gd name="T42" fmla="*/ 114 w 1938"/>
                  <a:gd name="T43" fmla="*/ 1642 h 1756"/>
                  <a:gd name="T44" fmla="*/ 635 w 1938"/>
                  <a:gd name="T45" fmla="*/ 1642 h 1756"/>
                  <a:gd name="T46" fmla="*/ 635 w 1938"/>
                  <a:gd name="T47" fmla="*/ 666 h 1756"/>
                  <a:gd name="T48" fmla="*/ 784 w 1938"/>
                  <a:gd name="T49" fmla="*/ 666 h 1756"/>
                  <a:gd name="T50" fmla="*/ 784 w 1938"/>
                  <a:gd name="T51" fmla="*/ 1642 h 1756"/>
                  <a:gd name="T52" fmla="*/ 635 w 1938"/>
                  <a:gd name="T53" fmla="*/ 1642 h 1756"/>
                  <a:gd name="T54" fmla="*/ 1154 w 1938"/>
                  <a:gd name="T55" fmla="*/ 1642 h 1756"/>
                  <a:gd name="T56" fmla="*/ 1154 w 1938"/>
                  <a:gd name="T57" fmla="*/ 113 h 1756"/>
                  <a:gd name="T58" fmla="*/ 1305 w 1938"/>
                  <a:gd name="T59" fmla="*/ 113 h 1756"/>
                  <a:gd name="T60" fmla="*/ 1305 w 1938"/>
                  <a:gd name="T61" fmla="*/ 1642 h 1756"/>
                  <a:gd name="T62" fmla="*/ 1154 w 1938"/>
                  <a:gd name="T63" fmla="*/ 1642 h 1756"/>
                  <a:gd name="T64" fmla="*/ 1675 w 1938"/>
                  <a:gd name="T65" fmla="*/ 1642 h 1756"/>
                  <a:gd name="T66" fmla="*/ 1675 w 1938"/>
                  <a:gd name="T67" fmla="*/ 907 h 1756"/>
                  <a:gd name="T68" fmla="*/ 1824 w 1938"/>
                  <a:gd name="T69" fmla="*/ 907 h 1756"/>
                  <a:gd name="T70" fmla="*/ 1824 w 1938"/>
                  <a:gd name="T71" fmla="*/ 1642 h 1756"/>
                  <a:gd name="T72" fmla="*/ 1675 w 1938"/>
                  <a:gd name="T73" fmla="*/ 1642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8" h="1756">
                    <a:moveTo>
                      <a:pt x="1561" y="794"/>
                    </a:moveTo>
                    <a:lnTo>
                      <a:pt x="1561" y="1642"/>
                    </a:lnTo>
                    <a:lnTo>
                      <a:pt x="1419" y="1642"/>
                    </a:lnTo>
                    <a:lnTo>
                      <a:pt x="1419" y="0"/>
                    </a:lnTo>
                    <a:lnTo>
                      <a:pt x="1040" y="0"/>
                    </a:lnTo>
                    <a:lnTo>
                      <a:pt x="1040" y="1642"/>
                    </a:lnTo>
                    <a:lnTo>
                      <a:pt x="898" y="1642"/>
                    </a:lnTo>
                    <a:lnTo>
                      <a:pt x="898" y="554"/>
                    </a:lnTo>
                    <a:lnTo>
                      <a:pt x="521" y="552"/>
                    </a:lnTo>
                    <a:lnTo>
                      <a:pt x="521" y="1642"/>
                    </a:lnTo>
                    <a:lnTo>
                      <a:pt x="379" y="1642"/>
                    </a:lnTo>
                    <a:lnTo>
                      <a:pt x="379" y="405"/>
                    </a:lnTo>
                    <a:lnTo>
                      <a:pt x="0" y="405"/>
                    </a:lnTo>
                    <a:lnTo>
                      <a:pt x="0" y="1756"/>
                    </a:lnTo>
                    <a:lnTo>
                      <a:pt x="1938" y="1756"/>
                    </a:lnTo>
                    <a:lnTo>
                      <a:pt x="1938" y="794"/>
                    </a:lnTo>
                    <a:lnTo>
                      <a:pt x="1561" y="794"/>
                    </a:lnTo>
                    <a:close/>
                    <a:moveTo>
                      <a:pt x="114" y="1642"/>
                    </a:moveTo>
                    <a:lnTo>
                      <a:pt x="114" y="519"/>
                    </a:lnTo>
                    <a:lnTo>
                      <a:pt x="265" y="519"/>
                    </a:lnTo>
                    <a:lnTo>
                      <a:pt x="265" y="1642"/>
                    </a:lnTo>
                    <a:lnTo>
                      <a:pt x="114" y="1642"/>
                    </a:lnTo>
                    <a:close/>
                    <a:moveTo>
                      <a:pt x="635" y="1642"/>
                    </a:moveTo>
                    <a:lnTo>
                      <a:pt x="635" y="666"/>
                    </a:lnTo>
                    <a:lnTo>
                      <a:pt x="784" y="666"/>
                    </a:lnTo>
                    <a:lnTo>
                      <a:pt x="784" y="1642"/>
                    </a:lnTo>
                    <a:lnTo>
                      <a:pt x="635" y="1642"/>
                    </a:lnTo>
                    <a:close/>
                    <a:moveTo>
                      <a:pt x="1154" y="1642"/>
                    </a:moveTo>
                    <a:lnTo>
                      <a:pt x="1154" y="113"/>
                    </a:lnTo>
                    <a:lnTo>
                      <a:pt x="1305" y="113"/>
                    </a:lnTo>
                    <a:lnTo>
                      <a:pt x="1305" y="1642"/>
                    </a:lnTo>
                    <a:lnTo>
                      <a:pt x="1154" y="1642"/>
                    </a:lnTo>
                    <a:close/>
                    <a:moveTo>
                      <a:pt x="1675" y="1642"/>
                    </a:moveTo>
                    <a:lnTo>
                      <a:pt x="1675" y="907"/>
                    </a:lnTo>
                    <a:lnTo>
                      <a:pt x="1824" y="907"/>
                    </a:lnTo>
                    <a:lnTo>
                      <a:pt x="1824" y="1642"/>
                    </a:lnTo>
                    <a:lnTo>
                      <a:pt x="1675" y="16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4" name="Rounded Rectangular Callout 13"/>
          <p:cNvSpPr/>
          <p:nvPr/>
        </p:nvSpPr>
        <p:spPr>
          <a:xfrm>
            <a:off x="6380851" y="5236093"/>
            <a:ext cx="1743871" cy="435561"/>
          </a:xfrm>
          <a:prstGeom prst="wedgeRectCallout">
            <a:avLst>
              <a:gd name="adj1" fmla="val -44025"/>
              <a:gd name="adj2" fmla="val -76785"/>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r>
              <a:rPr lang="en-US" sz="1000">
                <a:solidFill>
                  <a:schemeClr val="tx1"/>
                </a:solidFill>
              </a:rPr>
              <a:t>SK is on par with RO, lags behind Peers</a:t>
            </a:r>
            <a:endParaRPr lang="en-US" sz="1000" dirty="0" err="1">
              <a:solidFill>
                <a:schemeClr val="tx1"/>
              </a:solidFill>
            </a:endParaRPr>
          </a:p>
        </p:txBody>
      </p:sp>
    </p:spTree>
    <p:extLst>
      <p:ext uri="{BB962C8B-B14F-4D97-AF65-F5344CB8AC3E}">
        <p14:creationId xmlns:p14="http://schemas.microsoft.com/office/powerpoint/2010/main" val="63310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B3E5D0-76F6-4766-8217-92222F380826}"/>
              </a:ext>
            </a:extLst>
          </p:cNvPr>
          <p:cNvGraphicFramePr>
            <a:graphicFrameLocks noChangeAspect="1"/>
          </p:cNvGraphicFramePr>
          <p:nvPr>
            <p:custDataLst>
              <p:tags r:id="rId2"/>
            </p:custDataLst>
            <p:extLst>
              <p:ext uri="{D42A27DB-BD31-4B8C-83A1-F6EECF244321}">
                <p14:modId xmlns:p14="http://schemas.microsoft.com/office/powerpoint/2010/main" val="2314763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9"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96639CA-0828-420F-91DD-C3A31CB0C46E}"/>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err="1">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0887888E-943B-4632-8304-F9CA40E01C6D}"/>
              </a:ext>
            </a:extLst>
          </p:cNvPr>
          <p:cNvSpPr>
            <a:spLocks noGrp="1"/>
          </p:cNvSpPr>
          <p:nvPr>
            <p:ph type="title"/>
          </p:nvPr>
        </p:nvSpPr>
        <p:spPr/>
        <p:txBody>
          <a:bodyPr/>
          <a:lstStyle/>
          <a:p>
            <a:r>
              <a:rPr lang="en-US"/>
              <a:t>Selected global Oncology trends</a:t>
            </a:r>
            <a:endParaRPr lang="en-US" dirty="0"/>
          </a:p>
        </p:txBody>
      </p:sp>
    </p:spTree>
    <p:extLst>
      <p:ext uri="{BB962C8B-B14F-4D97-AF65-F5344CB8AC3E}">
        <p14:creationId xmlns:p14="http://schemas.microsoft.com/office/powerpoint/2010/main" val="163453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AE7F0F-C1BD-4878-A79E-0715EAED889C}"/>
              </a:ext>
            </a:extLst>
          </p:cNvPr>
          <p:cNvGraphicFramePr>
            <a:graphicFrameLocks noChangeAspect="1"/>
          </p:cNvGraphicFramePr>
          <p:nvPr>
            <p:custDataLst>
              <p:tags r:id="rId2"/>
            </p:custDataLst>
            <p:extLst>
              <p:ext uri="{D42A27DB-BD31-4B8C-83A1-F6EECF244321}">
                <p14:modId xmlns:p14="http://schemas.microsoft.com/office/powerpoint/2010/main" val="468692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4" name="think-cell Slide" r:id="rId34" imgW="216" imgH="216" progId="TCLayout.ActiveDocument.1">
                  <p:embed/>
                </p:oleObj>
              </mc:Choice>
              <mc:Fallback>
                <p:oleObj name="think-cell Slide" r:id="rId34" imgW="216" imgH="216" progId="TCLayout.ActiveDocument.1">
                  <p:embed/>
                  <p:pic>
                    <p:nvPicPr>
                      <p:cNvPr id="3" name="Object 2" hidden="1">
                        <a:extLst>
                          <a:ext uri="{FF2B5EF4-FFF2-40B4-BE49-F238E27FC236}">
                            <a16:creationId xmlns:a16="http://schemas.microsoft.com/office/drawing/2014/main" id="{B8AE7F0F-C1BD-4878-A79E-0715EAED889C}"/>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455C007-E97B-411D-9DD8-4C14622C4A13}"/>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200" dirty="0" err="1">
              <a:latin typeface="Arial" panose="020B0604020202020204" pitchFamily="34" charset="0"/>
              <a:ea typeface="ＭＳ Ｐゴシック" panose="020B0600070205080204" pitchFamily="34" charset="-128"/>
              <a:sym typeface="Arial" panose="020B0604020202020204" pitchFamily="34" charset="0"/>
            </a:endParaRPr>
          </a:p>
        </p:txBody>
      </p:sp>
      <p:sp>
        <p:nvSpPr>
          <p:cNvPr id="60" name="Rectangle 59">
            <a:extLst>
              <a:ext uri="{FF2B5EF4-FFF2-40B4-BE49-F238E27FC236}">
                <a16:creationId xmlns:a16="http://schemas.microsoft.com/office/drawing/2014/main" id="{2FCFA0AB-D569-4E15-A88F-C50E60E02700}"/>
              </a:ext>
            </a:extLst>
          </p:cNvPr>
          <p:cNvSpPr/>
          <p:nvPr/>
        </p:nvSpPr>
        <p:spPr>
          <a:xfrm>
            <a:off x="8707600" y="1629581"/>
            <a:ext cx="3015648" cy="4361644"/>
          </a:xfrm>
          <a:prstGeom prst="rect">
            <a:avLst/>
          </a:pr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grpSp>
        <p:nvGrpSpPr>
          <p:cNvPr id="61" name="Group 60">
            <a:extLst>
              <a:ext uri="{FF2B5EF4-FFF2-40B4-BE49-F238E27FC236}">
                <a16:creationId xmlns:a16="http://schemas.microsoft.com/office/drawing/2014/main" id="{3B301793-2DB1-497E-9492-B639259E86D9}"/>
              </a:ext>
            </a:extLst>
          </p:cNvPr>
          <p:cNvGrpSpPr/>
          <p:nvPr/>
        </p:nvGrpSpPr>
        <p:grpSpPr>
          <a:xfrm>
            <a:off x="8707600" y="1640468"/>
            <a:ext cx="3017675" cy="318924"/>
            <a:chOff x="468748" y="1640468"/>
            <a:chExt cx="2493528" cy="318924"/>
          </a:xfrm>
        </p:grpSpPr>
        <p:sp>
          <p:nvSpPr>
            <p:cNvPr id="62" name="Rektangel 76">
              <a:extLst>
                <a:ext uri="{FF2B5EF4-FFF2-40B4-BE49-F238E27FC236}">
                  <a16:creationId xmlns:a16="http://schemas.microsoft.com/office/drawing/2014/main" id="{B13F8B49-C3E1-4078-8269-9EFCAA2FDED6}"/>
                </a:ext>
              </a:extLst>
            </p:cNvPr>
            <p:cNvSpPr>
              <a:spLocks noChangeArrowheads="1"/>
            </p:cNvSpPr>
            <p:nvPr/>
          </p:nvSpPr>
          <p:spPr bwMode="auto">
            <a:xfrm>
              <a:off x="468748" y="1640468"/>
              <a:ext cx="2493528" cy="318924"/>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Commentary</a:t>
              </a:r>
              <a:endParaRPr lang="en-US" sz="1600" noProof="1">
                <a:solidFill>
                  <a:schemeClr val="accent1"/>
                </a:solidFill>
                <a:cs typeface="Arial" charset="0"/>
              </a:endParaRPr>
            </a:p>
          </p:txBody>
        </p:sp>
        <p:cxnSp>
          <p:nvCxnSpPr>
            <p:cNvPr id="63" name="Straight Connector 62">
              <a:extLst>
                <a:ext uri="{FF2B5EF4-FFF2-40B4-BE49-F238E27FC236}">
                  <a16:creationId xmlns:a16="http://schemas.microsoft.com/office/drawing/2014/main" id="{659BD3B0-1620-4B6C-8562-12F1E60BF8C6}"/>
                </a:ext>
              </a:extLst>
            </p:cNvPr>
            <p:cNvCxnSpPr>
              <a:cxnSpLocks/>
            </p:cNvCxnSpPr>
            <p:nvPr/>
          </p:nvCxnSpPr>
          <p:spPr>
            <a:xfrm>
              <a:off x="468748" y="1645993"/>
              <a:ext cx="24935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55244BB9-7CDF-43DF-A905-A246072EBE55}"/>
              </a:ext>
            </a:extLst>
          </p:cNvPr>
          <p:cNvSpPr>
            <a:spLocks noGrp="1"/>
          </p:cNvSpPr>
          <p:nvPr>
            <p:ph type="body" sz="quarter" idx="16"/>
          </p:nvPr>
        </p:nvSpPr>
        <p:spPr>
          <a:xfrm>
            <a:off x="477012" y="1124076"/>
            <a:ext cx="11246241" cy="276999"/>
          </a:xfrm>
        </p:spPr>
        <p:txBody>
          <a:bodyPr/>
          <a:lstStyle/>
          <a:p>
            <a:r>
              <a:rPr lang="en-US" dirty="0" err="1"/>
              <a:t>Onco</a:t>
            </a:r>
            <a:r>
              <a:rPr lang="en-US" dirty="0"/>
              <a:t> market dynamics – MAT 03/2015-2018; [EUR m]</a:t>
            </a:r>
          </a:p>
        </p:txBody>
      </p:sp>
      <p:sp>
        <p:nvSpPr>
          <p:cNvPr id="9" name="Title 8">
            <a:extLst>
              <a:ext uri="{FF2B5EF4-FFF2-40B4-BE49-F238E27FC236}">
                <a16:creationId xmlns:a16="http://schemas.microsoft.com/office/drawing/2014/main" id="{A2FA4014-0309-4B91-90C7-27B1B9E84F4B}"/>
              </a:ext>
            </a:extLst>
          </p:cNvPr>
          <p:cNvSpPr>
            <a:spLocks noGrp="1"/>
          </p:cNvSpPr>
          <p:nvPr>
            <p:ph type="title"/>
          </p:nvPr>
        </p:nvSpPr>
        <p:spPr/>
        <p:txBody>
          <a:bodyPr/>
          <a:lstStyle/>
          <a:p>
            <a:r>
              <a:rPr lang="en-US" dirty="0"/>
              <a:t>Market dynamics positions Slovakia as a country with limited innovation and decreasing access to oncology treatments </a:t>
            </a:r>
          </a:p>
        </p:txBody>
      </p:sp>
      <p:sp>
        <p:nvSpPr>
          <p:cNvPr id="5" name="Footer Placeholder 4">
            <a:extLst>
              <a:ext uri="{FF2B5EF4-FFF2-40B4-BE49-F238E27FC236}">
                <a16:creationId xmlns:a16="http://schemas.microsoft.com/office/drawing/2014/main" id="{18053AE1-8272-4A8E-BF9C-5CB248868462}"/>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11" name="Text Placeholder 10">
            <a:extLst>
              <a:ext uri="{FF2B5EF4-FFF2-40B4-BE49-F238E27FC236}">
                <a16:creationId xmlns:a16="http://schemas.microsoft.com/office/drawing/2014/main" id="{5711A020-7917-4A45-8A05-C09DABD8F254}"/>
              </a:ext>
            </a:extLst>
          </p:cNvPr>
          <p:cNvSpPr>
            <a:spLocks noGrp="1"/>
          </p:cNvSpPr>
          <p:nvPr>
            <p:ph type="body" sz="quarter" idx="17"/>
          </p:nvPr>
        </p:nvSpPr>
        <p:spPr/>
        <p:txBody>
          <a:bodyPr/>
          <a:lstStyle/>
          <a:p>
            <a:r>
              <a:rPr lang="en-US" dirty="0"/>
              <a:t>Source: SUKL, NCZI, MIDAS, IQVIA</a:t>
            </a:r>
          </a:p>
        </p:txBody>
      </p:sp>
      <p:sp>
        <p:nvSpPr>
          <p:cNvPr id="12" name="Text Placeholder 11">
            <a:extLst>
              <a:ext uri="{FF2B5EF4-FFF2-40B4-BE49-F238E27FC236}">
                <a16:creationId xmlns:a16="http://schemas.microsoft.com/office/drawing/2014/main" id="{CA20F008-AEA0-40D9-8073-2FE083F63F6E}"/>
              </a:ext>
            </a:extLst>
          </p:cNvPr>
          <p:cNvSpPr>
            <a:spLocks noGrp="1"/>
          </p:cNvSpPr>
          <p:nvPr>
            <p:ph type="body" sz="quarter" idx="18"/>
          </p:nvPr>
        </p:nvSpPr>
        <p:spPr>
          <a:xfrm>
            <a:off x="477012" y="6118280"/>
            <a:ext cx="11246241" cy="110800"/>
          </a:xfrm>
        </p:spPr>
        <p:txBody>
          <a:bodyPr/>
          <a:lstStyle/>
          <a:p>
            <a:r>
              <a:rPr lang="en-US" dirty="0"/>
              <a:t>Note: Slovakia for  whole years 2015-2018, not MAT 03</a:t>
            </a:r>
          </a:p>
        </p:txBody>
      </p:sp>
      <p:sp>
        <p:nvSpPr>
          <p:cNvPr id="13" name="Text Placeholder 12">
            <a:extLst>
              <a:ext uri="{FF2B5EF4-FFF2-40B4-BE49-F238E27FC236}">
                <a16:creationId xmlns:a16="http://schemas.microsoft.com/office/drawing/2014/main" id="{DD27F393-FCE3-48EF-BB1B-D2F327F0E077}"/>
              </a:ext>
            </a:extLst>
          </p:cNvPr>
          <p:cNvSpPr>
            <a:spLocks noGrp="1"/>
          </p:cNvSpPr>
          <p:nvPr>
            <p:ph type="body" sz="quarter" idx="19"/>
          </p:nvPr>
        </p:nvSpPr>
        <p:spPr>
          <a:xfrm>
            <a:off x="477009" y="43374"/>
            <a:ext cx="11246237" cy="166199"/>
          </a:xfrm>
        </p:spPr>
        <p:txBody>
          <a:bodyPr/>
          <a:lstStyle/>
          <a:p>
            <a:r>
              <a:rPr lang="en-US" dirty="0"/>
              <a:t>Oncology performance</a:t>
            </a:r>
          </a:p>
        </p:txBody>
      </p:sp>
      <p:cxnSp>
        <p:nvCxnSpPr>
          <p:cNvPr id="4" name="Straight Connector 3">
            <a:extLst>
              <a:ext uri="{FF2B5EF4-FFF2-40B4-BE49-F238E27FC236}">
                <a16:creationId xmlns:a16="http://schemas.microsoft.com/office/drawing/2014/main" id="{03931756-B0DA-4C5E-A8E7-15467C4A2332}"/>
              </a:ext>
            </a:extLst>
          </p:cNvPr>
          <p:cNvCxnSpPr/>
          <p:nvPr>
            <p:custDataLst>
              <p:tags r:id="rId4"/>
            </p:custDataLst>
          </p:nvPr>
        </p:nvCxnSpPr>
        <p:spPr bwMode="auto">
          <a:xfrm>
            <a:off x="4033838" y="2341563"/>
            <a:ext cx="46990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81473F8-B8D3-4D35-B88D-33F6858A73B9}"/>
              </a:ext>
            </a:extLst>
          </p:cNvPr>
          <p:cNvCxnSpPr/>
          <p:nvPr>
            <p:custDataLst>
              <p:tags r:id="rId5"/>
            </p:custDataLst>
          </p:nvPr>
        </p:nvCxnSpPr>
        <p:spPr bwMode="auto">
          <a:xfrm>
            <a:off x="5094288" y="2017713"/>
            <a:ext cx="46990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C270EB-AB3E-4224-A116-037F0DB4BF53}"/>
              </a:ext>
            </a:extLst>
          </p:cNvPr>
          <p:cNvCxnSpPr/>
          <p:nvPr>
            <p:custDataLst>
              <p:tags r:id="rId6"/>
            </p:custDataLst>
          </p:nvPr>
        </p:nvCxnSpPr>
        <p:spPr bwMode="auto">
          <a:xfrm>
            <a:off x="6153150" y="1920875"/>
            <a:ext cx="46990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3" name="Chart 72">
            <a:extLst>
              <a:ext uri="{FF2B5EF4-FFF2-40B4-BE49-F238E27FC236}">
                <a16:creationId xmlns:a16="http://schemas.microsoft.com/office/drawing/2014/main" id="{49852CFE-C52C-46DE-8ADD-47FC884F1342}"/>
              </a:ext>
            </a:extLst>
          </p:cNvPr>
          <p:cNvGraphicFramePr/>
          <p:nvPr>
            <p:custDataLst>
              <p:tags r:id="rId7"/>
            </p:custDataLst>
            <p:extLst>
              <p:ext uri="{D42A27DB-BD31-4B8C-83A1-F6EECF244321}">
                <p14:modId xmlns:p14="http://schemas.microsoft.com/office/powerpoint/2010/main" val="2719584080"/>
              </p:ext>
            </p:extLst>
          </p:nvPr>
        </p:nvGraphicFramePr>
        <p:xfrm>
          <a:off x="3127375" y="1838325"/>
          <a:ext cx="4402138" cy="1285875"/>
        </p:xfrm>
        <a:graphic>
          <a:graphicData uri="http://schemas.openxmlformats.org/drawingml/2006/chart">
            <c:chart xmlns:c="http://schemas.openxmlformats.org/drawingml/2006/chart" xmlns:r="http://schemas.openxmlformats.org/officeDocument/2006/relationships" r:id="rId36"/>
          </a:graphicData>
        </a:graphic>
      </p:graphicFrame>
      <p:sp>
        <p:nvSpPr>
          <p:cNvPr id="143" name="Text Placeholder 2">
            <a:extLst>
              <a:ext uri="{FF2B5EF4-FFF2-40B4-BE49-F238E27FC236}">
                <a16:creationId xmlns:a16="http://schemas.microsoft.com/office/drawing/2014/main" id="{33A35A60-B025-4E77-9D52-A6908C8BDCF1}"/>
              </a:ext>
            </a:extLst>
          </p:cNvPr>
          <p:cNvSpPr>
            <a:spLocks noGrp="1"/>
          </p:cNvSpPr>
          <p:nvPr>
            <p:custDataLst>
              <p:tags r:id="rId8"/>
            </p:custDataLst>
          </p:nvPr>
        </p:nvSpPr>
        <p:spPr bwMode="gray">
          <a:xfrm>
            <a:off x="4587875" y="2089150"/>
            <a:ext cx="423863" cy="182563"/>
          </a:xfrm>
          <a:prstGeom prst="rect">
            <a:avLst/>
          </a:prstGeom>
          <a:noFill/>
          <a:extLst>
            <a:ext uri="{909E8E84-426E-40DD-AFC4-6F175D3DCCD1}">
              <a14:hiddenFill xmlns:a14="http://schemas.microsoft.com/office/drawing/2010/main">
                <a:solidFill>
                  <a:schemeClr val="accent4"/>
                </a:solidFill>
              </a14:hiddenFill>
            </a:ext>
          </a:extLst>
        </p:spPr>
        <p:txBody>
          <a:bodyPr vert="horz" wrap="none" lIns="22225" tIns="0" rIns="22225" bIns="0" numCol="1" spcCol="0" rtlCol="0" anchor="ctr" anchorCtr="0">
            <a:noAutofit/>
          </a:bodyPr>
          <a:lstStyle>
            <a:lvl1pPr marL="180975" indent="-180975" algn="l" rtl="0" eaLnBrk="1" fontAlgn="base" hangingPunct="1">
              <a:spcBef>
                <a:spcPts val="600"/>
              </a:spcBef>
              <a:spcAft>
                <a:spcPct val="0"/>
              </a:spcAft>
              <a:buFont typeface="Arial" charset="0"/>
              <a:buChar char="•"/>
              <a:defRPr sz="1600" kern="1200">
                <a:solidFill>
                  <a:schemeClr val="tx1"/>
                </a:solidFill>
                <a:latin typeface="+mn-lt"/>
                <a:ea typeface="ＭＳ Ｐゴシック" charset="-128"/>
                <a:cs typeface="+mn-cs"/>
              </a:defRPr>
            </a:lvl1pPr>
            <a:lvl2pPr marL="400050" indent="-17780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2pPr>
            <a:lvl3pPr marL="571500" indent="-180975"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3pPr>
            <a:lvl4pPr marL="74295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4pPr>
            <a:lvl5pPr marL="91440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7611AAE2-848E-4FF0-8986-486C74483C20}" type="datetime'''''''2''9''''''''''''''0''''.''''''''''''''9'''''''''''''''''">
              <a:rPr lang="en-US" altLang="en-US" sz="1200" smtClean="0">
                <a:solidFill>
                  <a:schemeClr val="bg1"/>
                </a:solidFill>
              </a:rPr>
              <a:pPr marL="0" indent="0" algn="ctr">
                <a:spcBef>
                  <a:spcPct val="0"/>
                </a:spcBef>
                <a:buNone/>
              </a:pPr>
              <a:t>290.9</a:t>
            </a:fld>
            <a:endParaRPr lang="en-US" sz="1200" dirty="0">
              <a:solidFill>
                <a:schemeClr val="bg1"/>
              </a:solidFill>
              <a:ea typeface="ＭＳ Ｐゴシック" panose="020B0600070205080204" pitchFamily="34" charset="-128"/>
              <a:sym typeface="+mn-lt"/>
            </a:endParaRPr>
          </a:p>
        </p:txBody>
      </p:sp>
      <p:sp>
        <p:nvSpPr>
          <p:cNvPr id="144" name="Text Placeholder 2">
            <a:extLst>
              <a:ext uri="{FF2B5EF4-FFF2-40B4-BE49-F238E27FC236}">
                <a16:creationId xmlns:a16="http://schemas.microsoft.com/office/drawing/2014/main" id="{4CD9968E-897A-47EE-904F-2264EEDB3385}"/>
              </a:ext>
            </a:extLst>
          </p:cNvPr>
          <p:cNvSpPr>
            <a:spLocks noGrp="1"/>
          </p:cNvSpPr>
          <p:nvPr>
            <p:custDataLst>
              <p:tags r:id="rId9"/>
            </p:custDataLst>
          </p:nvPr>
        </p:nvSpPr>
        <p:spPr bwMode="gray">
          <a:xfrm>
            <a:off x="5688013" y="1878013"/>
            <a:ext cx="339725" cy="182563"/>
          </a:xfrm>
          <a:prstGeom prst="rect">
            <a:avLst/>
          </a:prstGeom>
          <a:solidFill>
            <a:schemeClr val="accent4"/>
          </a:solidFill>
        </p:spPr>
        <p:txBody>
          <a:bodyPr vert="horz" wrap="none" lIns="22225" tIns="0" rIns="22225" bIns="0" numCol="1" spcCol="0" rtlCol="0" anchor="ctr" anchorCtr="0">
            <a:noAutofit/>
          </a:bodyPr>
          <a:lstStyle>
            <a:lvl1pPr marL="180975" indent="-180975" algn="l" rtl="0" eaLnBrk="1" fontAlgn="base" hangingPunct="1">
              <a:spcBef>
                <a:spcPts val="600"/>
              </a:spcBef>
              <a:spcAft>
                <a:spcPct val="0"/>
              </a:spcAft>
              <a:buFont typeface="Arial" charset="0"/>
              <a:buChar char="•"/>
              <a:defRPr sz="1600" kern="1200">
                <a:solidFill>
                  <a:schemeClr val="tx1"/>
                </a:solidFill>
                <a:latin typeface="+mn-lt"/>
                <a:ea typeface="ＭＳ Ｐゴシック" charset="-128"/>
                <a:cs typeface="+mn-cs"/>
              </a:defRPr>
            </a:lvl1pPr>
            <a:lvl2pPr marL="400050" indent="-17780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2pPr>
            <a:lvl3pPr marL="571500" indent="-180975"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3pPr>
            <a:lvl4pPr marL="74295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4pPr>
            <a:lvl5pPr marL="91440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A5CB8D2C-8931-48EF-96BF-B7F433CB9712}" type="datetime'''''''8''6''''''''.''''''''''9'''''''''''''''''''''">
              <a:rPr lang="en-US" altLang="en-US" sz="1200" smtClean="0">
                <a:solidFill>
                  <a:schemeClr val="bg1"/>
                </a:solidFill>
              </a:rPr>
              <a:pPr marL="0" indent="0" algn="ctr">
                <a:spcBef>
                  <a:spcPct val="0"/>
                </a:spcBef>
                <a:buNone/>
              </a:pPr>
              <a:t>86.9</a:t>
            </a:fld>
            <a:endParaRPr lang="en-US" sz="1200" dirty="0">
              <a:solidFill>
                <a:schemeClr val="bg1"/>
              </a:solidFill>
              <a:ea typeface="ＭＳ Ｐゴシック" panose="020B0600070205080204" pitchFamily="34" charset="-128"/>
              <a:sym typeface="+mn-lt"/>
            </a:endParaRPr>
          </a:p>
        </p:txBody>
      </p:sp>
      <p:sp>
        <p:nvSpPr>
          <p:cNvPr id="52" name="Text Placeholder 20">
            <a:extLst>
              <a:ext uri="{FF2B5EF4-FFF2-40B4-BE49-F238E27FC236}">
                <a16:creationId xmlns:a16="http://schemas.microsoft.com/office/drawing/2014/main" id="{B6E676D5-73DB-4A01-B030-87602A93F2ED}"/>
              </a:ext>
            </a:extLst>
          </p:cNvPr>
          <p:cNvSpPr>
            <a:spLocks noGrp="1"/>
          </p:cNvSpPr>
          <p:nvPr>
            <p:custDataLst>
              <p:tags r:id="rId10"/>
            </p:custDataLst>
          </p:nvPr>
        </p:nvSpPr>
        <p:spPr bwMode="gray">
          <a:xfrm>
            <a:off x="3527425" y="2133600"/>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C0D0E85E-7BA9-4586-A5CD-799AC58D7E2B}" type="datetime'''''''''''''''6''''''2''''''''''''''''7''.''''''1'">
              <a:rPr lang="en-US" altLang="en-US" sz="1200" smtClean="0">
                <a:ea typeface="ＭＳ Ｐゴシック" panose="020B0600070205080204" pitchFamily="34" charset="-128"/>
                <a:sym typeface="+mn-lt"/>
              </a:rPr>
              <a:pPr marL="0" indent="0" algn="ctr">
                <a:lnSpc>
                  <a:spcPct val="100000"/>
                </a:lnSpc>
                <a:spcBef>
                  <a:spcPct val="0"/>
                </a:spcBef>
                <a:spcAft>
                  <a:spcPct val="0"/>
                </a:spcAft>
                <a:buNone/>
              </a:pPr>
              <a:t>627.1</a:t>
            </a:fld>
            <a:endParaRPr lang="en-US" sz="1200" dirty="0">
              <a:ea typeface="ＭＳ Ｐゴシック" panose="020B0600070205080204" pitchFamily="34" charset="-128"/>
              <a:sym typeface="+mn-lt"/>
            </a:endParaRPr>
          </a:p>
        </p:txBody>
      </p:sp>
      <p:sp>
        <p:nvSpPr>
          <p:cNvPr id="137" name="Text Placeholder 2">
            <a:extLst>
              <a:ext uri="{FF2B5EF4-FFF2-40B4-BE49-F238E27FC236}">
                <a16:creationId xmlns:a16="http://schemas.microsoft.com/office/drawing/2014/main" id="{2D35ADF5-397D-4D34-9E99-33C29A181B46}"/>
              </a:ext>
            </a:extLst>
          </p:cNvPr>
          <p:cNvSpPr>
            <a:spLocks noGrp="1"/>
          </p:cNvSpPr>
          <p:nvPr>
            <p:custDataLst>
              <p:tags r:id="rId11"/>
            </p:custDataLst>
          </p:nvPr>
        </p:nvSpPr>
        <p:spPr bwMode="gray">
          <a:xfrm>
            <a:off x="6642100" y="1712913"/>
            <a:ext cx="550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975" indent="-180975" algn="l" rtl="0" eaLnBrk="1" fontAlgn="base" hangingPunct="1">
              <a:spcBef>
                <a:spcPts val="600"/>
              </a:spcBef>
              <a:spcAft>
                <a:spcPct val="0"/>
              </a:spcAft>
              <a:buFont typeface="Arial" charset="0"/>
              <a:buChar char="•"/>
              <a:defRPr sz="1600" kern="1200">
                <a:solidFill>
                  <a:schemeClr val="tx1"/>
                </a:solidFill>
                <a:latin typeface="+mn-lt"/>
                <a:ea typeface="ＭＳ Ｐゴシック" charset="-128"/>
                <a:cs typeface="+mn-cs"/>
              </a:defRPr>
            </a:lvl1pPr>
            <a:lvl2pPr marL="400050" indent="-17780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2pPr>
            <a:lvl3pPr marL="571500" indent="-180975"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3pPr>
            <a:lvl4pPr marL="74295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4pPr>
            <a:lvl5pPr marL="91440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C26EAD1B-C320-496B-95FD-94D86ED00DE0}" type="datetime'''''1 ''00''''''''''''''''''''4''''''''''.''9'''''''''''">
              <a:rPr lang="en-US" altLang="en-US" sz="1200" smtClean="0"/>
              <a:pPr marL="0" indent="0" algn="ctr">
                <a:spcBef>
                  <a:spcPct val="0"/>
                </a:spcBef>
                <a:buNone/>
              </a:pPr>
              <a:t>1 004.9</a:t>
            </a:fld>
            <a:endParaRPr lang="en-US" sz="1200" dirty="0">
              <a:ea typeface="ＭＳ Ｐゴシック" panose="020B0600070205080204" pitchFamily="34" charset="-128"/>
              <a:sym typeface="+mn-lt"/>
            </a:endParaRPr>
          </a:p>
        </p:txBody>
      </p:sp>
      <p:cxnSp>
        <p:nvCxnSpPr>
          <p:cNvPr id="147" name="Straight Connector 146">
            <a:extLst>
              <a:ext uri="{FF2B5EF4-FFF2-40B4-BE49-F238E27FC236}">
                <a16:creationId xmlns:a16="http://schemas.microsoft.com/office/drawing/2014/main" id="{D9249B26-F66C-43E6-B932-0B100AFC1CFB}"/>
              </a:ext>
            </a:extLst>
          </p:cNvPr>
          <p:cNvCxnSpPr/>
          <p:nvPr>
            <p:custDataLst>
              <p:tags r:id="rId12"/>
            </p:custDataLst>
          </p:nvPr>
        </p:nvCxnSpPr>
        <p:spPr bwMode="auto">
          <a:xfrm>
            <a:off x="5094288" y="3509963"/>
            <a:ext cx="46990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D8431D3E-38E3-405F-BA4D-25593ABDF8F7}"/>
              </a:ext>
            </a:extLst>
          </p:cNvPr>
          <p:cNvCxnSpPr/>
          <p:nvPr>
            <p:custDataLst>
              <p:tags r:id="rId13"/>
            </p:custDataLst>
          </p:nvPr>
        </p:nvCxnSpPr>
        <p:spPr bwMode="auto">
          <a:xfrm>
            <a:off x="6153150" y="3460750"/>
            <a:ext cx="46990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73DB528-A5B4-4C04-868D-4609CBCC2C54}"/>
              </a:ext>
            </a:extLst>
          </p:cNvPr>
          <p:cNvCxnSpPr/>
          <p:nvPr>
            <p:custDataLst>
              <p:tags r:id="rId14"/>
            </p:custDataLst>
          </p:nvPr>
        </p:nvCxnSpPr>
        <p:spPr bwMode="auto">
          <a:xfrm>
            <a:off x="4033838" y="3489325"/>
            <a:ext cx="46990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4" name="Chart 73">
            <a:extLst>
              <a:ext uri="{FF2B5EF4-FFF2-40B4-BE49-F238E27FC236}">
                <a16:creationId xmlns:a16="http://schemas.microsoft.com/office/drawing/2014/main" id="{64F9DA7F-B801-439A-A28F-8EE93A3C59E3}"/>
              </a:ext>
            </a:extLst>
          </p:cNvPr>
          <p:cNvGraphicFramePr/>
          <p:nvPr>
            <p:custDataLst>
              <p:tags r:id="rId15"/>
            </p:custDataLst>
            <p:extLst>
              <p:ext uri="{D42A27DB-BD31-4B8C-83A1-F6EECF244321}">
                <p14:modId xmlns:p14="http://schemas.microsoft.com/office/powerpoint/2010/main" val="2328315279"/>
              </p:ext>
            </p:extLst>
          </p:nvPr>
        </p:nvGraphicFramePr>
        <p:xfrm>
          <a:off x="3127375" y="3378200"/>
          <a:ext cx="4402138" cy="1190625"/>
        </p:xfrm>
        <a:graphic>
          <a:graphicData uri="http://schemas.openxmlformats.org/drawingml/2006/chart">
            <c:chart xmlns:c="http://schemas.openxmlformats.org/drawingml/2006/chart" xmlns:r="http://schemas.openxmlformats.org/officeDocument/2006/relationships" r:id="rId37"/>
          </a:graphicData>
        </a:graphic>
      </p:graphicFrame>
      <p:sp>
        <p:nvSpPr>
          <p:cNvPr id="94" name="Text Placeholder 20">
            <a:extLst>
              <a:ext uri="{FF2B5EF4-FFF2-40B4-BE49-F238E27FC236}">
                <a16:creationId xmlns:a16="http://schemas.microsoft.com/office/drawing/2014/main" id="{B6E676D5-73DB-4A01-B030-87602A93F2ED}"/>
              </a:ext>
            </a:extLst>
          </p:cNvPr>
          <p:cNvSpPr>
            <a:spLocks noGrp="1"/>
          </p:cNvSpPr>
          <p:nvPr>
            <p:custDataLst>
              <p:tags r:id="rId16"/>
            </p:custDataLst>
          </p:nvPr>
        </p:nvSpPr>
        <p:spPr bwMode="gray">
          <a:xfrm>
            <a:off x="3527425" y="3281363"/>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65C87752-DEC6-41DB-9EF3-ACD734730D16}" type="datetime'''''''''2''1''0.''''''''''''''''''6'''''''''''''''''''''''''">
              <a:rPr lang="en-US" altLang="en-US" sz="1200" smtClean="0">
                <a:ea typeface="ＭＳ Ｐゴシック" panose="020B0600070205080204" pitchFamily="34" charset="-128"/>
              </a:rPr>
              <a:pPr marL="0" indent="0" algn="ctr">
                <a:lnSpc>
                  <a:spcPct val="100000"/>
                </a:lnSpc>
                <a:spcBef>
                  <a:spcPct val="0"/>
                </a:spcBef>
                <a:spcAft>
                  <a:spcPct val="0"/>
                </a:spcAft>
                <a:buNone/>
              </a:pPr>
              <a:t>210.6</a:t>
            </a:fld>
            <a:endParaRPr lang="en-US" sz="1200" dirty="0">
              <a:ea typeface="ＭＳ Ｐゴシック" panose="020B0600070205080204" pitchFamily="34" charset="-128"/>
              <a:sym typeface="+mn-lt"/>
            </a:endParaRPr>
          </a:p>
        </p:txBody>
      </p:sp>
      <p:sp useBgFill="1">
        <p:nvSpPr>
          <p:cNvPr id="88" name="Text Placeholder 20">
            <a:extLst>
              <a:ext uri="{FF2B5EF4-FFF2-40B4-BE49-F238E27FC236}">
                <a16:creationId xmlns:a16="http://schemas.microsoft.com/office/drawing/2014/main" id="{B6E676D5-73DB-4A01-B030-87602A93F2ED}"/>
              </a:ext>
            </a:extLst>
          </p:cNvPr>
          <p:cNvSpPr>
            <a:spLocks noGrp="1"/>
          </p:cNvSpPr>
          <p:nvPr>
            <p:custDataLst>
              <p:tags r:id="rId17"/>
            </p:custDataLst>
          </p:nvPr>
        </p:nvSpPr>
        <p:spPr bwMode="gray">
          <a:xfrm>
            <a:off x="4672013" y="3408363"/>
            <a:ext cx="255588" cy="182563"/>
          </a:xfrm>
          <a:prstGeom prst="rect">
            <a:avLst/>
          </a:prstGeom>
          <a:ln>
            <a:noFill/>
          </a:ln>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5F9216F1-3E60-40B3-A6C4-011DFB4D953D}" type="datetime'4''''''''''''''''''''''''''''''''''''.''''''''''6'''''''''''''">
              <a:rPr lang="en-US" altLang="en-US" sz="1200" smtClean="0">
                <a:ea typeface="ＭＳ Ｐゴシック" panose="020B0600070205080204" pitchFamily="34" charset="-128"/>
              </a:rPr>
              <a:pPr marL="0" indent="0" algn="ctr">
                <a:lnSpc>
                  <a:spcPct val="100000"/>
                </a:lnSpc>
                <a:spcBef>
                  <a:spcPct val="0"/>
                </a:spcBef>
                <a:spcAft>
                  <a:spcPct val="0"/>
                </a:spcAft>
                <a:buNone/>
              </a:pPr>
              <a:t>4.6</a:t>
            </a:fld>
            <a:endParaRPr lang="en-US" sz="1200" dirty="0">
              <a:ea typeface="ＭＳ Ｐゴシック" panose="020B0600070205080204" pitchFamily="34" charset="-128"/>
              <a:sym typeface="+mn-lt"/>
            </a:endParaRPr>
          </a:p>
        </p:txBody>
      </p:sp>
      <p:sp useBgFill="1">
        <p:nvSpPr>
          <p:cNvPr id="163" name="Text Placeholder 2">
            <a:extLst>
              <a:ext uri="{FF2B5EF4-FFF2-40B4-BE49-F238E27FC236}">
                <a16:creationId xmlns:a16="http://schemas.microsoft.com/office/drawing/2014/main" id="{6D102445-5EDE-44BA-816A-9CED2BEAC37A}"/>
              </a:ext>
            </a:extLst>
          </p:cNvPr>
          <p:cNvSpPr>
            <a:spLocks noGrp="1"/>
          </p:cNvSpPr>
          <p:nvPr>
            <p:custDataLst>
              <p:tags r:id="rId18"/>
            </p:custDataLst>
          </p:nvPr>
        </p:nvSpPr>
        <p:spPr bwMode="gray">
          <a:xfrm>
            <a:off x="5688013" y="3394075"/>
            <a:ext cx="339725" cy="182563"/>
          </a:xfrm>
          <a:prstGeom prst="rect">
            <a:avLst/>
          </a:prstGeom>
        </p:spPr>
        <p:txBody>
          <a:bodyPr vert="horz" wrap="none" lIns="22225" tIns="0" rIns="22225" bIns="0" numCol="1" spcCol="0" rtlCol="0" anchor="ctr" anchorCtr="0">
            <a:noAutofit/>
          </a:bodyPr>
          <a:lstStyle>
            <a:lvl1pPr marL="180975" indent="-180975" algn="l" rtl="0" eaLnBrk="1" fontAlgn="base" hangingPunct="1">
              <a:spcBef>
                <a:spcPts val="600"/>
              </a:spcBef>
              <a:spcAft>
                <a:spcPct val="0"/>
              </a:spcAft>
              <a:buFont typeface="Arial" charset="0"/>
              <a:buChar char="•"/>
              <a:defRPr sz="1600" kern="1200">
                <a:solidFill>
                  <a:schemeClr val="tx1"/>
                </a:solidFill>
                <a:latin typeface="+mn-lt"/>
                <a:ea typeface="ＭＳ Ｐゴシック" charset="-128"/>
                <a:cs typeface="+mn-cs"/>
              </a:defRPr>
            </a:lvl1pPr>
            <a:lvl2pPr marL="400050" indent="-17780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2pPr>
            <a:lvl3pPr marL="571500" indent="-180975"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3pPr>
            <a:lvl4pPr marL="74295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4pPr>
            <a:lvl5pPr marL="91440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C04A8B6-F450-4376-B961-21BCBCE00416}" type="datetime'''''''''1''''''''''''''''''''''''0.''''5'''''''''''">
              <a:rPr lang="en-US" altLang="en-US" sz="1200" smtClean="0"/>
              <a:pPr marL="0" indent="0" algn="ctr">
                <a:spcBef>
                  <a:spcPct val="0"/>
                </a:spcBef>
                <a:buNone/>
              </a:pPr>
              <a:t>10.5</a:t>
            </a:fld>
            <a:endParaRPr lang="en-US" sz="1200" dirty="0">
              <a:ea typeface="ＭＳ Ｐゴシック" panose="020B0600070205080204" pitchFamily="34" charset="-128"/>
              <a:sym typeface="+mn-lt"/>
            </a:endParaRPr>
          </a:p>
        </p:txBody>
      </p:sp>
      <p:sp>
        <p:nvSpPr>
          <p:cNvPr id="72" name="Text Placeholder 20">
            <a:extLst>
              <a:ext uri="{FF2B5EF4-FFF2-40B4-BE49-F238E27FC236}">
                <a16:creationId xmlns:a16="http://schemas.microsoft.com/office/drawing/2014/main" id="{B6E676D5-73DB-4A01-B030-87602A93F2ED}"/>
              </a:ext>
            </a:extLst>
          </p:cNvPr>
          <p:cNvSpPr>
            <a:spLocks noGrp="1"/>
          </p:cNvSpPr>
          <p:nvPr>
            <p:custDataLst>
              <p:tags r:id="rId19"/>
            </p:custDataLst>
          </p:nvPr>
        </p:nvSpPr>
        <p:spPr bwMode="gray">
          <a:xfrm>
            <a:off x="6705600" y="3252788"/>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9BE99EC3-1B76-4249-A5F8-025383D2F6C5}" type="datetime'''''''''2''''''1''''''''''''''6.''''''''''''5'''''''">
              <a:rPr lang="en-US" altLang="en-US" sz="1200" smtClean="0">
                <a:ea typeface="ＭＳ Ｐゴシック" panose="020B0600070205080204" pitchFamily="34" charset="-128"/>
              </a:rPr>
              <a:pPr marL="0" indent="0" algn="ctr">
                <a:lnSpc>
                  <a:spcPct val="100000"/>
                </a:lnSpc>
                <a:spcBef>
                  <a:spcPct val="0"/>
                </a:spcBef>
                <a:spcAft>
                  <a:spcPct val="0"/>
                </a:spcAft>
                <a:buNone/>
              </a:pPr>
              <a:t>216.5</a:t>
            </a:fld>
            <a:endParaRPr lang="en-US" sz="1200" dirty="0">
              <a:ea typeface="ＭＳ Ｐゴシック" panose="020B0600070205080204" pitchFamily="34" charset="-128"/>
              <a:sym typeface="+mn-lt"/>
            </a:endParaRPr>
          </a:p>
        </p:txBody>
      </p:sp>
      <p:cxnSp>
        <p:nvCxnSpPr>
          <p:cNvPr id="177" name="Straight Connector 176">
            <a:extLst>
              <a:ext uri="{FF2B5EF4-FFF2-40B4-BE49-F238E27FC236}">
                <a16:creationId xmlns:a16="http://schemas.microsoft.com/office/drawing/2014/main" id="{E897BF93-EF9C-4206-8193-F7132D53E151}"/>
              </a:ext>
            </a:extLst>
          </p:cNvPr>
          <p:cNvCxnSpPr/>
          <p:nvPr>
            <p:custDataLst>
              <p:tags r:id="rId20"/>
            </p:custDataLst>
          </p:nvPr>
        </p:nvCxnSpPr>
        <p:spPr bwMode="auto">
          <a:xfrm>
            <a:off x="5094288" y="5011738"/>
            <a:ext cx="46990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F7910AC-B7B3-4D87-A992-E3B42FF9A04D}"/>
              </a:ext>
            </a:extLst>
          </p:cNvPr>
          <p:cNvCxnSpPr/>
          <p:nvPr>
            <p:custDataLst>
              <p:tags r:id="rId21"/>
            </p:custDataLst>
          </p:nvPr>
        </p:nvCxnSpPr>
        <p:spPr bwMode="auto">
          <a:xfrm>
            <a:off x="4033838" y="4973638"/>
            <a:ext cx="46990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2234A56-8D15-40F8-BF56-640BCBB9B8A4}"/>
              </a:ext>
            </a:extLst>
          </p:cNvPr>
          <p:cNvCxnSpPr/>
          <p:nvPr>
            <p:custDataLst>
              <p:tags r:id="rId22"/>
            </p:custDataLst>
          </p:nvPr>
        </p:nvCxnSpPr>
        <p:spPr bwMode="auto">
          <a:xfrm>
            <a:off x="6153150" y="4902200"/>
            <a:ext cx="46990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5" name="Chart 74">
            <a:extLst>
              <a:ext uri="{FF2B5EF4-FFF2-40B4-BE49-F238E27FC236}">
                <a16:creationId xmlns:a16="http://schemas.microsoft.com/office/drawing/2014/main" id="{DFDA7AF0-81EC-42E6-98AB-2E5D5C2CF456}"/>
              </a:ext>
            </a:extLst>
          </p:cNvPr>
          <p:cNvGraphicFramePr/>
          <p:nvPr>
            <p:custDataLst>
              <p:tags r:id="rId23"/>
            </p:custDataLst>
            <p:extLst>
              <p:ext uri="{D42A27DB-BD31-4B8C-83A1-F6EECF244321}">
                <p14:modId xmlns:p14="http://schemas.microsoft.com/office/powerpoint/2010/main" val="3920462476"/>
              </p:ext>
            </p:extLst>
          </p:nvPr>
        </p:nvGraphicFramePr>
        <p:xfrm>
          <a:off x="3127375" y="4819650"/>
          <a:ext cx="4402138" cy="1154113"/>
        </p:xfrm>
        <a:graphic>
          <a:graphicData uri="http://schemas.openxmlformats.org/drawingml/2006/chart">
            <c:chart xmlns:c="http://schemas.openxmlformats.org/drawingml/2006/chart" xmlns:r="http://schemas.openxmlformats.org/officeDocument/2006/relationships" r:id="rId38"/>
          </a:graphicData>
        </a:graphic>
      </p:graphicFrame>
      <p:sp>
        <p:nvSpPr>
          <p:cNvPr id="181" name="Text Placeholder 2">
            <a:extLst>
              <a:ext uri="{FF2B5EF4-FFF2-40B4-BE49-F238E27FC236}">
                <a16:creationId xmlns:a16="http://schemas.microsoft.com/office/drawing/2014/main" id="{5EFB5CDC-3A17-48AF-89E1-F8087219387B}"/>
              </a:ext>
            </a:extLst>
          </p:cNvPr>
          <p:cNvSpPr>
            <a:spLocks noGrp="1"/>
          </p:cNvSpPr>
          <p:nvPr>
            <p:custDataLst>
              <p:tags r:id="rId24"/>
            </p:custDataLst>
          </p:nvPr>
        </p:nvSpPr>
        <p:spPr bwMode="auto">
          <a:xfrm>
            <a:off x="3563938" y="5942013"/>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975" indent="-180975" algn="l" rtl="0" eaLnBrk="1" fontAlgn="base" hangingPunct="1">
              <a:spcBef>
                <a:spcPts val="600"/>
              </a:spcBef>
              <a:spcAft>
                <a:spcPct val="0"/>
              </a:spcAft>
              <a:buFont typeface="Arial" charset="0"/>
              <a:buChar char="•"/>
              <a:defRPr sz="1600" kern="1200">
                <a:solidFill>
                  <a:schemeClr val="tx1"/>
                </a:solidFill>
                <a:latin typeface="+mn-lt"/>
                <a:ea typeface="ＭＳ Ｐゴシック" charset="-128"/>
                <a:cs typeface="+mn-cs"/>
              </a:defRPr>
            </a:lvl1pPr>
            <a:lvl2pPr marL="400050" indent="-17780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2pPr>
            <a:lvl3pPr marL="571500" indent="-180975"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3pPr>
            <a:lvl4pPr marL="74295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4pPr>
            <a:lvl5pPr marL="91440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5B32BD6D-F582-4FAE-ADC4-D03666E5AD62}" type="datetime'2''0''1''''''''''''''''''''''''''''''''''''''''''''''5'''''''">
              <a:rPr lang="en-US" altLang="en-US" sz="1200" smtClean="0"/>
              <a:pPr marL="0" indent="0" algn="ctr">
                <a:spcBef>
                  <a:spcPct val="0"/>
                </a:spcBef>
                <a:buNone/>
              </a:pPr>
              <a:t>2015</a:t>
            </a:fld>
            <a:endParaRPr lang="en-US" sz="1200" dirty="0">
              <a:ea typeface="ＭＳ Ｐゴシック" panose="020B0600070205080204" pitchFamily="34" charset="-128"/>
              <a:sym typeface="+mn-lt"/>
            </a:endParaRPr>
          </a:p>
        </p:txBody>
      </p:sp>
      <p:sp>
        <p:nvSpPr>
          <p:cNvPr id="186" name="Text Placeholder 2">
            <a:extLst>
              <a:ext uri="{FF2B5EF4-FFF2-40B4-BE49-F238E27FC236}">
                <a16:creationId xmlns:a16="http://schemas.microsoft.com/office/drawing/2014/main" id="{B0343707-8666-4F8A-9EB8-32350680A61C}"/>
              </a:ext>
            </a:extLst>
          </p:cNvPr>
          <p:cNvSpPr>
            <a:spLocks noGrp="1"/>
          </p:cNvSpPr>
          <p:nvPr>
            <p:custDataLst>
              <p:tags r:id="rId25"/>
            </p:custDataLst>
          </p:nvPr>
        </p:nvSpPr>
        <p:spPr bwMode="auto">
          <a:xfrm>
            <a:off x="5599113" y="5942013"/>
            <a:ext cx="5191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975" indent="-180975" algn="l" rtl="0" eaLnBrk="1" fontAlgn="base" hangingPunct="1">
              <a:spcBef>
                <a:spcPts val="600"/>
              </a:spcBef>
              <a:spcAft>
                <a:spcPct val="0"/>
              </a:spcAft>
              <a:buFont typeface="Arial" charset="0"/>
              <a:buChar char="•"/>
              <a:defRPr sz="1600" kern="1200">
                <a:solidFill>
                  <a:schemeClr val="tx1"/>
                </a:solidFill>
                <a:latin typeface="+mn-lt"/>
                <a:ea typeface="ＭＳ Ｐゴシック" charset="-128"/>
                <a:cs typeface="+mn-cs"/>
              </a:defRPr>
            </a:lvl1pPr>
            <a:lvl2pPr marL="400050" indent="-17780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2pPr>
            <a:lvl3pPr marL="571500" indent="-180975"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3pPr>
            <a:lvl4pPr marL="74295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4pPr>
            <a:lvl5pPr marL="91440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FAEDB4E0-1A4B-4800-86CE-71B138A4AC07}" type="datetime'''''''''''''''Vo''''''''l''''u''''''''''''''''''m''e'">
              <a:rPr lang="en-US" altLang="en-US" sz="1200" smtClean="0"/>
              <a:pPr marL="0" indent="0" algn="ctr">
                <a:spcBef>
                  <a:spcPct val="0"/>
                </a:spcBef>
                <a:buNone/>
              </a:pPr>
              <a:t>Volume</a:t>
            </a:fld>
            <a:endParaRPr lang="en-US" sz="1200" dirty="0">
              <a:ea typeface="ＭＳ Ｐゴシック" panose="020B0600070205080204" pitchFamily="34" charset="-128"/>
              <a:sym typeface="+mn-lt"/>
            </a:endParaRPr>
          </a:p>
        </p:txBody>
      </p:sp>
      <p:sp>
        <p:nvSpPr>
          <p:cNvPr id="184" name="Text Placeholder 2">
            <a:extLst>
              <a:ext uri="{FF2B5EF4-FFF2-40B4-BE49-F238E27FC236}">
                <a16:creationId xmlns:a16="http://schemas.microsoft.com/office/drawing/2014/main" id="{D539BB84-3D9C-4961-9877-6E8C0614ABD4}"/>
              </a:ext>
            </a:extLst>
          </p:cNvPr>
          <p:cNvSpPr>
            <a:spLocks noGrp="1"/>
          </p:cNvSpPr>
          <p:nvPr>
            <p:custDataLst>
              <p:tags r:id="rId26"/>
            </p:custDataLst>
          </p:nvPr>
        </p:nvSpPr>
        <p:spPr bwMode="gray">
          <a:xfrm>
            <a:off x="5688013" y="4865688"/>
            <a:ext cx="339725" cy="182563"/>
          </a:xfrm>
          <a:prstGeom prst="rect">
            <a:avLst/>
          </a:prstGeom>
          <a:solidFill>
            <a:schemeClr val="accent4"/>
          </a:solidFill>
        </p:spPr>
        <p:txBody>
          <a:bodyPr vert="horz" wrap="none" lIns="22225" tIns="0" rIns="22225" bIns="0" numCol="1" spcCol="0" rtlCol="0" anchor="ctr" anchorCtr="0">
            <a:noAutofit/>
          </a:bodyPr>
          <a:lstStyle>
            <a:lvl1pPr marL="180975" indent="-180975" algn="l" rtl="0" eaLnBrk="1" fontAlgn="base" hangingPunct="1">
              <a:spcBef>
                <a:spcPts val="600"/>
              </a:spcBef>
              <a:spcAft>
                <a:spcPct val="0"/>
              </a:spcAft>
              <a:buFont typeface="Arial" charset="0"/>
              <a:buChar char="•"/>
              <a:defRPr sz="1600" kern="1200">
                <a:solidFill>
                  <a:schemeClr val="tx1"/>
                </a:solidFill>
                <a:latin typeface="+mn-lt"/>
                <a:ea typeface="ＭＳ Ｐゴシック" charset="-128"/>
                <a:cs typeface="+mn-cs"/>
              </a:defRPr>
            </a:lvl1pPr>
            <a:lvl2pPr marL="400050" indent="-17780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2pPr>
            <a:lvl3pPr marL="571500" indent="-180975"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3pPr>
            <a:lvl4pPr marL="74295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4pPr>
            <a:lvl5pPr marL="91440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31EA62EE-4291-41FB-B3C7-C314CD7DCE38}" type="datetime'''''''''''3''''''''''''''4''''''.''''5'''">
              <a:rPr lang="en-US" altLang="en-US" sz="1200" smtClean="0">
                <a:solidFill>
                  <a:schemeClr val="bg1"/>
                </a:solidFill>
              </a:rPr>
              <a:pPr marL="0" indent="0" algn="ctr">
                <a:spcBef>
                  <a:spcPct val="0"/>
                </a:spcBef>
                <a:buNone/>
              </a:pPr>
              <a:t>34.5</a:t>
            </a:fld>
            <a:endParaRPr lang="en-US" sz="1200" dirty="0">
              <a:solidFill>
                <a:schemeClr val="bg1"/>
              </a:solidFill>
              <a:ea typeface="ＭＳ Ｐゴシック" panose="020B0600070205080204" pitchFamily="34" charset="-128"/>
              <a:sym typeface="+mn-lt"/>
            </a:endParaRPr>
          </a:p>
        </p:txBody>
      </p:sp>
      <p:sp>
        <p:nvSpPr>
          <p:cNvPr id="185" name="Text Placeholder 2">
            <a:extLst>
              <a:ext uri="{FF2B5EF4-FFF2-40B4-BE49-F238E27FC236}">
                <a16:creationId xmlns:a16="http://schemas.microsoft.com/office/drawing/2014/main" id="{7951F90B-A5A2-4D7C-B01E-813E6E498567}"/>
              </a:ext>
            </a:extLst>
          </p:cNvPr>
          <p:cNvSpPr>
            <a:spLocks noGrp="1"/>
          </p:cNvSpPr>
          <p:nvPr>
            <p:custDataLst>
              <p:tags r:id="rId27"/>
            </p:custDataLst>
          </p:nvPr>
        </p:nvSpPr>
        <p:spPr bwMode="auto">
          <a:xfrm>
            <a:off x="4619625" y="5942013"/>
            <a:ext cx="3587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975" indent="-180975" algn="l" rtl="0" eaLnBrk="1" fontAlgn="base" hangingPunct="1">
              <a:spcBef>
                <a:spcPts val="600"/>
              </a:spcBef>
              <a:spcAft>
                <a:spcPct val="0"/>
              </a:spcAft>
              <a:buFont typeface="Arial" charset="0"/>
              <a:buChar char="•"/>
              <a:defRPr sz="1600" kern="1200">
                <a:solidFill>
                  <a:schemeClr val="tx1"/>
                </a:solidFill>
                <a:latin typeface="+mn-lt"/>
                <a:ea typeface="ＭＳ Ｐゴシック" charset="-128"/>
                <a:cs typeface="+mn-cs"/>
              </a:defRPr>
            </a:lvl1pPr>
            <a:lvl2pPr marL="400050" indent="-17780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2pPr>
            <a:lvl3pPr marL="571500" indent="-180975"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3pPr>
            <a:lvl4pPr marL="74295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4pPr>
            <a:lvl5pPr marL="91440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56F7872E-14D3-42DE-861E-7D32999C730B}" type="datetime'P''''''r''i''''''''c''''''''''e'''''''''''''''''''''">
              <a:rPr lang="en-US" altLang="en-US" sz="1200" smtClean="0"/>
              <a:pPr marL="0" indent="0" algn="ctr">
                <a:spcBef>
                  <a:spcPct val="0"/>
                </a:spcBef>
                <a:buNone/>
              </a:pPr>
              <a:t>Price</a:t>
            </a:fld>
            <a:endParaRPr lang="en-US" sz="1200" dirty="0">
              <a:ea typeface="ＭＳ Ｐゴシック" panose="020B0600070205080204" pitchFamily="34" charset="-128"/>
              <a:sym typeface="+mn-lt"/>
            </a:endParaRPr>
          </a:p>
        </p:txBody>
      </p:sp>
      <p:sp useBgFill="1">
        <p:nvSpPr>
          <p:cNvPr id="183" name="Text Placeholder 2">
            <a:extLst>
              <a:ext uri="{FF2B5EF4-FFF2-40B4-BE49-F238E27FC236}">
                <a16:creationId xmlns:a16="http://schemas.microsoft.com/office/drawing/2014/main" id="{D7FD89AD-F53E-43C6-ABDE-E5B5FD70093F}"/>
              </a:ext>
            </a:extLst>
          </p:cNvPr>
          <p:cNvSpPr>
            <a:spLocks noGrp="1"/>
          </p:cNvSpPr>
          <p:nvPr>
            <p:custDataLst>
              <p:tags r:id="rId28"/>
            </p:custDataLst>
          </p:nvPr>
        </p:nvSpPr>
        <p:spPr bwMode="gray">
          <a:xfrm>
            <a:off x="4635500" y="4902200"/>
            <a:ext cx="328613" cy="182563"/>
          </a:xfrm>
          <a:prstGeom prst="rect">
            <a:avLst/>
          </a:prstGeom>
          <a:extLst/>
        </p:spPr>
        <p:txBody>
          <a:bodyPr vert="horz" wrap="none" lIns="22225" tIns="0" rIns="22225" bIns="0" numCol="1" spcCol="0" rtlCol="0" anchor="ctr" anchorCtr="0">
            <a:noAutofit/>
          </a:bodyPr>
          <a:lstStyle>
            <a:lvl1pPr marL="180975" indent="-180975" algn="l" rtl="0" eaLnBrk="1" fontAlgn="base" hangingPunct="1">
              <a:spcBef>
                <a:spcPts val="600"/>
              </a:spcBef>
              <a:spcAft>
                <a:spcPct val="0"/>
              </a:spcAft>
              <a:buFont typeface="Arial" charset="0"/>
              <a:buChar char="•"/>
              <a:defRPr sz="1600" kern="1200">
                <a:solidFill>
                  <a:schemeClr val="tx1"/>
                </a:solidFill>
                <a:latin typeface="+mn-lt"/>
                <a:ea typeface="ＭＳ Ｐゴシック" charset="-128"/>
                <a:cs typeface="+mn-cs"/>
              </a:defRPr>
            </a:lvl1pPr>
            <a:lvl2pPr marL="400050" indent="-17780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2pPr>
            <a:lvl3pPr marL="571500" indent="-180975"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3pPr>
            <a:lvl4pPr marL="74295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4pPr>
            <a:lvl5pPr marL="91440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C39D2735-9A6D-4475-8505-B0275F5A6F49}" type="datetime'''''1''''''''''''''''''''1''''''''''''.7'''''''''''''''''">
              <a:rPr lang="en-US" altLang="en-US" sz="1200" smtClean="0"/>
              <a:pPr marL="0" indent="0" algn="ctr">
                <a:spcBef>
                  <a:spcPct val="0"/>
                </a:spcBef>
                <a:buNone/>
              </a:pPr>
              <a:t>11.7</a:t>
            </a:fld>
            <a:endParaRPr lang="en-US" sz="1200" dirty="0">
              <a:ea typeface="ＭＳ Ｐゴシック" panose="020B0600070205080204" pitchFamily="34" charset="-128"/>
              <a:sym typeface="+mn-lt"/>
            </a:endParaRPr>
          </a:p>
        </p:txBody>
      </p:sp>
      <p:sp>
        <p:nvSpPr>
          <p:cNvPr id="182" name="Text Placeholder 2">
            <a:extLst>
              <a:ext uri="{FF2B5EF4-FFF2-40B4-BE49-F238E27FC236}">
                <a16:creationId xmlns:a16="http://schemas.microsoft.com/office/drawing/2014/main" id="{E903715D-7825-4039-A44B-AEB08D399D4C}"/>
              </a:ext>
            </a:extLst>
          </p:cNvPr>
          <p:cNvSpPr>
            <a:spLocks noGrp="1"/>
          </p:cNvSpPr>
          <p:nvPr>
            <p:custDataLst>
              <p:tags r:id="rId29"/>
            </p:custDataLst>
          </p:nvPr>
        </p:nvSpPr>
        <p:spPr bwMode="auto">
          <a:xfrm>
            <a:off x="6742113" y="5942013"/>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975" indent="-180975" algn="l" rtl="0" eaLnBrk="1" fontAlgn="base" hangingPunct="1">
              <a:spcBef>
                <a:spcPts val="600"/>
              </a:spcBef>
              <a:spcAft>
                <a:spcPct val="0"/>
              </a:spcAft>
              <a:buFont typeface="Arial" charset="0"/>
              <a:buChar char="•"/>
              <a:defRPr sz="1600" kern="1200">
                <a:solidFill>
                  <a:schemeClr val="tx1"/>
                </a:solidFill>
                <a:latin typeface="+mn-lt"/>
                <a:ea typeface="ＭＳ Ｐゴシック" charset="-128"/>
                <a:cs typeface="+mn-cs"/>
              </a:defRPr>
            </a:lvl1pPr>
            <a:lvl2pPr marL="400050" indent="-17780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2pPr>
            <a:lvl3pPr marL="571500" indent="-180975"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3pPr>
            <a:lvl4pPr marL="74295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4pPr>
            <a:lvl5pPr marL="91440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72AC343C-DB77-43E0-B0DF-B78CD7E54987}" type="datetime'''2''''''''''''''''''01''''''''''''''8'''''''''''''''''''">
              <a:rPr lang="en-US" altLang="en-US" sz="1200" smtClean="0"/>
              <a:pPr marL="0" indent="0" algn="ctr">
                <a:spcBef>
                  <a:spcPct val="0"/>
                </a:spcBef>
                <a:buNone/>
              </a:pPr>
              <a:t>2018</a:t>
            </a:fld>
            <a:endParaRPr lang="en-US" sz="1200" dirty="0">
              <a:ea typeface="ＭＳ Ｐゴシック" panose="020B0600070205080204" pitchFamily="34" charset="-128"/>
              <a:sym typeface="+mn-lt"/>
            </a:endParaRPr>
          </a:p>
        </p:txBody>
      </p:sp>
      <p:sp>
        <p:nvSpPr>
          <p:cNvPr id="187" name="Text Placeholder 2">
            <a:extLst>
              <a:ext uri="{FF2B5EF4-FFF2-40B4-BE49-F238E27FC236}">
                <a16:creationId xmlns:a16="http://schemas.microsoft.com/office/drawing/2014/main" id="{E4C1F761-C35B-470F-A887-1DCF76C97B08}"/>
              </a:ext>
            </a:extLst>
          </p:cNvPr>
          <p:cNvSpPr>
            <a:spLocks noGrp="1"/>
          </p:cNvSpPr>
          <p:nvPr>
            <p:custDataLst>
              <p:tags r:id="rId30"/>
            </p:custDataLst>
          </p:nvPr>
        </p:nvSpPr>
        <p:spPr bwMode="gray">
          <a:xfrm>
            <a:off x="3527425" y="4765675"/>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975" indent="-180975" algn="l" rtl="0" eaLnBrk="1" fontAlgn="base" hangingPunct="1">
              <a:spcBef>
                <a:spcPts val="600"/>
              </a:spcBef>
              <a:spcAft>
                <a:spcPct val="0"/>
              </a:spcAft>
              <a:buFont typeface="Arial" charset="0"/>
              <a:buChar char="•"/>
              <a:defRPr sz="1600" kern="1200">
                <a:solidFill>
                  <a:schemeClr val="tx1"/>
                </a:solidFill>
                <a:latin typeface="+mn-lt"/>
                <a:ea typeface="ＭＳ Ｐゴシック" charset="-128"/>
                <a:cs typeface="+mn-cs"/>
              </a:defRPr>
            </a:lvl1pPr>
            <a:lvl2pPr marL="400050" indent="-17780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2pPr>
            <a:lvl3pPr marL="571500" indent="-180975"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3pPr>
            <a:lvl4pPr marL="74295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4pPr>
            <a:lvl5pPr marL="91440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79BE073F-413B-4AEE-8C9F-7F64AB079DB3}" type="datetime'''29''''''''''''''''0''.2'''''''''''''''''''">
              <a:rPr lang="en-US" altLang="en-US" sz="1200" smtClean="0"/>
              <a:pPr marL="0" indent="0" algn="ctr">
                <a:spcBef>
                  <a:spcPct val="0"/>
                </a:spcBef>
                <a:buNone/>
              </a:pPr>
              <a:t>290.2</a:t>
            </a:fld>
            <a:endParaRPr lang="en-US" sz="1200" dirty="0">
              <a:ea typeface="ＭＳ Ｐゴシック" panose="020B0600070205080204" pitchFamily="34" charset="-128"/>
              <a:sym typeface="+mn-lt"/>
            </a:endParaRPr>
          </a:p>
        </p:txBody>
      </p:sp>
      <p:sp>
        <p:nvSpPr>
          <p:cNvPr id="188" name="Text Placeholder 2">
            <a:extLst>
              <a:ext uri="{FF2B5EF4-FFF2-40B4-BE49-F238E27FC236}">
                <a16:creationId xmlns:a16="http://schemas.microsoft.com/office/drawing/2014/main" id="{2C1EE1BC-483B-4857-A8B7-5C804AAE9101}"/>
              </a:ext>
            </a:extLst>
          </p:cNvPr>
          <p:cNvSpPr>
            <a:spLocks noGrp="1"/>
          </p:cNvSpPr>
          <p:nvPr>
            <p:custDataLst>
              <p:tags r:id="rId31"/>
            </p:custDataLst>
          </p:nvPr>
        </p:nvSpPr>
        <p:spPr bwMode="gray">
          <a:xfrm>
            <a:off x="6705600" y="469423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975" indent="-180975" algn="l" rtl="0" eaLnBrk="1" fontAlgn="base" hangingPunct="1">
              <a:spcBef>
                <a:spcPts val="600"/>
              </a:spcBef>
              <a:spcAft>
                <a:spcPct val="0"/>
              </a:spcAft>
              <a:buFont typeface="Arial" charset="0"/>
              <a:buChar char="•"/>
              <a:defRPr sz="1600" kern="1200">
                <a:solidFill>
                  <a:schemeClr val="tx1"/>
                </a:solidFill>
                <a:latin typeface="+mn-lt"/>
                <a:ea typeface="ＭＳ Ｐゴシック" charset="-128"/>
                <a:cs typeface="+mn-cs"/>
              </a:defRPr>
            </a:lvl1pPr>
            <a:lvl2pPr marL="400050" indent="-17780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2pPr>
            <a:lvl3pPr marL="571500" indent="-180975"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3pPr>
            <a:lvl4pPr marL="74295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4pPr>
            <a:lvl5pPr marL="914400" indent="-171450" algn="l" rtl="0" eaLnBrk="1" fontAlgn="base" hangingPunct="1">
              <a:spcBef>
                <a:spcPts val="600"/>
              </a:spcBef>
              <a:spcAft>
                <a:spcPct val="0"/>
              </a:spcAft>
              <a:buFont typeface="Symbol" panose="05050102010706020507" pitchFamily="18" charset="2"/>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8A4A45C-610C-44B4-911F-9C262E3DFC9D}" type="datetime'''''''3''1''''''''''''3''''''''''''''''''''''.''''''''''1'">
              <a:rPr lang="en-US" altLang="en-US" sz="1200" smtClean="0"/>
              <a:pPr marL="0" indent="0" algn="ctr">
                <a:spcBef>
                  <a:spcPct val="0"/>
                </a:spcBef>
                <a:buNone/>
              </a:pPr>
              <a:t>313.1</a:t>
            </a:fld>
            <a:endParaRPr lang="en-US" sz="1200" dirty="0">
              <a:ea typeface="ＭＳ Ｐゴシック" panose="020B0600070205080204" pitchFamily="34" charset="-128"/>
              <a:sym typeface="+mn-lt"/>
            </a:endParaRPr>
          </a:p>
        </p:txBody>
      </p:sp>
      <p:sp>
        <p:nvSpPr>
          <p:cNvPr id="195" name="Rectangle 194">
            <a:extLst>
              <a:ext uri="{FF2B5EF4-FFF2-40B4-BE49-F238E27FC236}">
                <a16:creationId xmlns:a16="http://schemas.microsoft.com/office/drawing/2014/main" id="{46A920DC-43F8-46DE-8CE2-A21339DE53C2}"/>
              </a:ext>
            </a:extLst>
          </p:cNvPr>
          <p:cNvSpPr/>
          <p:nvPr/>
        </p:nvSpPr>
        <p:spPr>
          <a:xfrm>
            <a:off x="477009" y="1900238"/>
            <a:ext cx="2378055" cy="1148784"/>
          </a:xfrm>
          <a:prstGeom prst="rect">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endParaRPr lang="en-US" sz="1400" b="1" dirty="0">
              <a:solidFill>
                <a:schemeClr val="tx1"/>
              </a:solidFill>
            </a:endParaRPr>
          </a:p>
          <a:p>
            <a:pPr marL="171450" indent="-171450">
              <a:buFont typeface="Arial" panose="020B0604020202020204" pitchFamily="34" charset="0"/>
              <a:buChar char="•"/>
            </a:pPr>
            <a:r>
              <a:rPr lang="en-US" sz="1200" b="1" dirty="0">
                <a:solidFill>
                  <a:schemeClr val="tx1"/>
                </a:solidFill>
              </a:rPr>
              <a:t>Austria</a:t>
            </a:r>
          </a:p>
          <a:p>
            <a:pPr marL="171450" indent="-171450">
              <a:buFont typeface="Arial" panose="020B0604020202020204" pitchFamily="34" charset="0"/>
              <a:buChar char="•"/>
            </a:pPr>
            <a:r>
              <a:rPr lang="en-US" sz="1200" dirty="0">
                <a:solidFill>
                  <a:schemeClr val="tx1"/>
                </a:solidFill>
              </a:rPr>
              <a:t>Germany</a:t>
            </a:r>
          </a:p>
          <a:p>
            <a:pPr marL="171450" indent="-171450">
              <a:buFont typeface="Arial" panose="020B0604020202020204" pitchFamily="34" charset="0"/>
              <a:buChar char="•"/>
            </a:pPr>
            <a:r>
              <a:rPr lang="en-US" sz="1200" dirty="0">
                <a:solidFill>
                  <a:schemeClr val="tx1"/>
                </a:solidFill>
              </a:rPr>
              <a:t>Slovenia</a:t>
            </a:r>
          </a:p>
          <a:p>
            <a:pPr marL="171450" indent="-171450">
              <a:buFont typeface="Arial" panose="020B0604020202020204" pitchFamily="34" charset="0"/>
              <a:buChar char="•"/>
            </a:pPr>
            <a:r>
              <a:rPr lang="en-US" sz="1200" dirty="0">
                <a:solidFill>
                  <a:schemeClr val="tx1"/>
                </a:solidFill>
              </a:rPr>
              <a:t>France</a:t>
            </a:r>
          </a:p>
          <a:p>
            <a:pPr marL="171450" indent="-171450">
              <a:buFont typeface="Arial" panose="020B0604020202020204" pitchFamily="34" charset="0"/>
              <a:buChar char="•"/>
            </a:pPr>
            <a:endParaRPr lang="en-US" sz="1200" dirty="0">
              <a:solidFill>
                <a:schemeClr val="tx1"/>
              </a:solidFill>
            </a:endParaRPr>
          </a:p>
        </p:txBody>
      </p:sp>
      <p:sp>
        <p:nvSpPr>
          <p:cNvPr id="78" name="Arrow: Pentagon 77">
            <a:extLst>
              <a:ext uri="{FF2B5EF4-FFF2-40B4-BE49-F238E27FC236}">
                <a16:creationId xmlns:a16="http://schemas.microsoft.com/office/drawing/2014/main" id="{04B59C6B-D7B6-47C6-9CA7-8EBB30337F8D}"/>
              </a:ext>
            </a:extLst>
          </p:cNvPr>
          <p:cNvSpPr/>
          <p:nvPr/>
        </p:nvSpPr>
        <p:spPr>
          <a:xfrm>
            <a:off x="466726" y="1643857"/>
            <a:ext cx="2453427" cy="478632"/>
          </a:xfrm>
          <a:prstGeom prst="homePlate">
            <a:avLst>
              <a:gd name="adj" fmla="val 338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en-US" sz="1400" b="1" dirty="0">
                <a:solidFill>
                  <a:schemeClr val="bg1"/>
                </a:solidFill>
              </a:rPr>
              <a:t>Price driven countries</a:t>
            </a:r>
          </a:p>
        </p:txBody>
      </p:sp>
      <p:cxnSp>
        <p:nvCxnSpPr>
          <p:cNvPr id="116" name="Straight Connector 115">
            <a:extLst>
              <a:ext uri="{FF2B5EF4-FFF2-40B4-BE49-F238E27FC236}">
                <a16:creationId xmlns:a16="http://schemas.microsoft.com/office/drawing/2014/main" id="{A66CA273-79AE-42CC-A6F9-6102FB781AFA}"/>
              </a:ext>
            </a:extLst>
          </p:cNvPr>
          <p:cNvCxnSpPr>
            <a:cxnSpLocks/>
          </p:cNvCxnSpPr>
          <p:nvPr/>
        </p:nvCxnSpPr>
        <p:spPr>
          <a:xfrm>
            <a:off x="8570304" y="1774825"/>
            <a:ext cx="0" cy="4105608"/>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8" name="Isosceles Triangle 117">
            <a:extLst>
              <a:ext uri="{FF2B5EF4-FFF2-40B4-BE49-F238E27FC236}">
                <a16:creationId xmlns:a16="http://schemas.microsoft.com/office/drawing/2014/main" id="{B3765731-B217-41C2-8349-A7C363821267}"/>
              </a:ext>
            </a:extLst>
          </p:cNvPr>
          <p:cNvSpPr/>
          <p:nvPr/>
        </p:nvSpPr>
        <p:spPr>
          <a:xfrm rot="5400000">
            <a:off x="8348201" y="2354867"/>
            <a:ext cx="575584" cy="274248"/>
          </a:xfrm>
          <a:prstGeom prst="triangle">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19" name="Isosceles Triangle 118">
            <a:extLst>
              <a:ext uri="{FF2B5EF4-FFF2-40B4-BE49-F238E27FC236}">
                <a16:creationId xmlns:a16="http://schemas.microsoft.com/office/drawing/2014/main" id="{0BDE0704-A25C-4C16-976B-F8E9163092C6}"/>
              </a:ext>
            </a:extLst>
          </p:cNvPr>
          <p:cNvSpPr/>
          <p:nvPr/>
        </p:nvSpPr>
        <p:spPr>
          <a:xfrm rot="5400000">
            <a:off x="8348201" y="3832679"/>
            <a:ext cx="575584" cy="274248"/>
          </a:xfrm>
          <a:prstGeom prst="triangle">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20" name="Isosceles Triangle 119">
            <a:extLst>
              <a:ext uri="{FF2B5EF4-FFF2-40B4-BE49-F238E27FC236}">
                <a16:creationId xmlns:a16="http://schemas.microsoft.com/office/drawing/2014/main" id="{127B5525-97E4-4332-9073-28CFF39C1BA4}"/>
              </a:ext>
            </a:extLst>
          </p:cNvPr>
          <p:cNvSpPr/>
          <p:nvPr/>
        </p:nvSpPr>
        <p:spPr>
          <a:xfrm rot="5400000">
            <a:off x="8348201" y="5196344"/>
            <a:ext cx="575584" cy="274248"/>
          </a:xfrm>
          <a:prstGeom prst="triangle">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21" name="Rektangel 76">
            <a:extLst>
              <a:ext uri="{FF2B5EF4-FFF2-40B4-BE49-F238E27FC236}">
                <a16:creationId xmlns:a16="http://schemas.microsoft.com/office/drawing/2014/main" id="{40560D8C-83BA-4603-92E3-AA6D48FAB403}"/>
              </a:ext>
            </a:extLst>
          </p:cNvPr>
          <p:cNvSpPr>
            <a:spLocks noChangeArrowheads="1"/>
          </p:cNvSpPr>
          <p:nvPr/>
        </p:nvSpPr>
        <p:spPr bwMode="auto">
          <a:xfrm>
            <a:off x="8766877" y="1985487"/>
            <a:ext cx="3020756" cy="1303809"/>
          </a:xfrm>
          <a:prstGeom prst="rect">
            <a:avLst/>
          </a:prstGeom>
          <a:noFill/>
          <a:ln w="9525">
            <a:noFill/>
            <a:miter lim="800000"/>
            <a:headEnd/>
            <a:tailEnd/>
          </a:ln>
        </p:spPr>
        <p:txBody>
          <a:bodyPr wrap="square" lIns="0" tIns="72000" rIns="0" bIns="0">
            <a:spAutoFit/>
          </a:bodyPr>
          <a:lstStyle/>
          <a:p>
            <a:pPr>
              <a:spcBef>
                <a:spcPts val="400"/>
              </a:spcBef>
            </a:pPr>
            <a:r>
              <a:rPr lang="en-US" sz="1000" dirty="0"/>
              <a:t>Markets with growing access to more advanced treatments</a:t>
            </a:r>
          </a:p>
          <a:p>
            <a:pPr marL="173736" indent="-173736">
              <a:spcBef>
                <a:spcPts val="400"/>
              </a:spcBef>
              <a:buFont typeface="Arial" charset="0"/>
              <a:buChar char="•"/>
            </a:pPr>
            <a:r>
              <a:rPr lang="en-US" sz="1000" dirty="0"/>
              <a:t>Greatest </a:t>
            </a:r>
            <a:r>
              <a:rPr lang="en-US" sz="1000" b="1" dirty="0"/>
              <a:t>growth of average list price </a:t>
            </a:r>
            <a:r>
              <a:rPr lang="en-US" sz="1000" dirty="0"/>
              <a:t>(around 40%) in last 3y</a:t>
            </a:r>
          </a:p>
          <a:p>
            <a:pPr marL="173736" indent="-173736">
              <a:spcBef>
                <a:spcPts val="400"/>
              </a:spcBef>
              <a:buFont typeface="Arial" charset="0"/>
              <a:buChar char="•"/>
            </a:pPr>
            <a:r>
              <a:rPr lang="en-US" sz="1000" dirty="0"/>
              <a:t>Level of </a:t>
            </a:r>
            <a:r>
              <a:rPr lang="en-US" sz="1000" b="1" dirty="0"/>
              <a:t>biosimilars rather low </a:t>
            </a:r>
            <a:r>
              <a:rPr lang="en-US" sz="1000" dirty="0"/>
              <a:t>(around 10%) and their growth is relatively stable</a:t>
            </a:r>
          </a:p>
          <a:p>
            <a:pPr marL="173736" indent="-173736">
              <a:spcBef>
                <a:spcPts val="400"/>
              </a:spcBef>
              <a:buFont typeface="Arial" charset="0"/>
              <a:buChar char="•"/>
            </a:pPr>
            <a:endParaRPr lang="en-US" sz="1000" dirty="0"/>
          </a:p>
        </p:txBody>
      </p:sp>
      <p:sp>
        <p:nvSpPr>
          <p:cNvPr id="122" name="Rektangel 76">
            <a:extLst>
              <a:ext uri="{FF2B5EF4-FFF2-40B4-BE49-F238E27FC236}">
                <a16:creationId xmlns:a16="http://schemas.microsoft.com/office/drawing/2014/main" id="{9CF1C54A-8B31-461D-9EA9-9ACC2F8B94FB}"/>
              </a:ext>
            </a:extLst>
          </p:cNvPr>
          <p:cNvSpPr>
            <a:spLocks noChangeArrowheads="1"/>
          </p:cNvSpPr>
          <p:nvPr/>
        </p:nvSpPr>
        <p:spPr bwMode="auto">
          <a:xfrm>
            <a:off x="8766175" y="3170518"/>
            <a:ext cx="3029722" cy="1508994"/>
          </a:xfrm>
          <a:prstGeom prst="rect">
            <a:avLst/>
          </a:prstGeom>
          <a:noFill/>
          <a:ln w="9525">
            <a:noFill/>
            <a:miter lim="800000"/>
            <a:headEnd/>
            <a:tailEnd/>
          </a:ln>
        </p:spPr>
        <p:txBody>
          <a:bodyPr wrap="square" lIns="0" tIns="72000" rIns="0" bIns="0">
            <a:spAutoFit/>
          </a:bodyPr>
          <a:lstStyle/>
          <a:p>
            <a:pPr>
              <a:spcBef>
                <a:spcPts val="400"/>
              </a:spcBef>
            </a:pPr>
            <a:r>
              <a:rPr lang="en-US" sz="1000" dirty="0"/>
              <a:t>Limited innovation and almost no change in usage of oncology drugs – limiting the access for patients</a:t>
            </a:r>
          </a:p>
          <a:p>
            <a:pPr marL="171450" indent="-171450">
              <a:spcBef>
                <a:spcPts val="400"/>
              </a:spcBef>
              <a:buFont typeface="Arial" panose="020B0604020202020204" pitchFamily="34" charset="0"/>
              <a:buChar char="•"/>
            </a:pPr>
            <a:r>
              <a:rPr lang="en-US" sz="1000" b="1" dirty="0"/>
              <a:t>List price decrease </a:t>
            </a:r>
            <a:r>
              <a:rPr lang="en-US" sz="1000" dirty="0"/>
              <a:t>over last 3 years</a:t>
            </a:r>
          </a:p>
          <a:p>
            <a:pPr marL="171450" indent="-171450">
              <a:spcBef>
                <a:spcPts val="400"/>
              </a:spcBef>
              <a:buFont typeface="Arial" panose="020B0604020202020204" pitchFamily="34" charset="0"/>
              <a:buChar char="•"/>
            </a:pPr>
            <a:r>
              <a:rPr lang="en-US" sz="1000" dirty="0"/>
              <a:t>Share of </a:t>
            </a:r>
            <a:r>
              <a:rPr lang="en-US" sz="1000" b="1" dirty="0"/>
              <a:t>biosimilars around 7% </a:t>
            </a:r>
            <a:r>
              <a:rPr lang="en-US" sz="1000" dirty="0"/>
              <a:t>with annual growth around 1 </a:t>
            </a:r>
            <a:r>
              <a:rPr lang="en-US" sz="1000" dirty="0" err="1"/>
              <a:t>p.p</a:t>
            </a:r>
            <a:r>
              <a:rPr lang="en-US" sz="1000" dirty="0"/>
              <a:t>,</a:t>
            </a:r>
          </a:p>
          <a:p>
            <a:pPr marL="171450" indent="-171450">
              <a:spcBef>
                <a:spcPts val="400"/>
              </a:spcBef>
              <a:buFont typeface="Arial" panose="020B0604020202020204" pitchFamily="34" charset="0"/>
              <a:buChar char="•"/>
            </a:pPr>
            <a:r>
              <a:rPr lang="en-US" sz="1000" dirty="0"/>
              <a:t>Negligible growth of the market, driven by slight </a:t>
            </a:r>
            <a:r>
              <a:rPr lang="en-US" sz="1000" b="1" dirty="0"/>
              <a:t>increase in volumes of low priced drugs</a:t>
            </a:r>
          </a:p>
          <a:p>
            <a:pPr marL="171450" indent="-171450">
              <a:spcBef>
                <a:spcPts val="400"/>
              </a:spcBef>
              <a:buFont typeface="Arial" panose="020B0604020202020204" pitchFamily="34" charset="0"/>
              <a:buChar char="•"/>
            </a:pPr>
            <a:endParaRPr lang="en-US" sz="1000" dirty="0"/>
          </a:p>
        </p:txBody>
      </p:sp>
      <p:sp>
        <p:nvSpPr>
          <p:cNvPr id="123" name="Rektangel 76">
            <a:extLst>
              <a:ext uri="{FF2B5EF4-FFF2-40B4-BE49-F238E27FC236}">
                <a16:creationId xmlns:a16="http://schemas.microsoft.com/office/drawing/2014/main" id="{4E2EE7FB-B9D6-435F-B74F-F3128C3AA50C}"/>
              </a:ext>
            </a:extLst>
          </p:cNvPr>
          <p:cNvSpPr>
            <a:spLocks noChangeArrowheads="1"/>
          </p:cNvSpPr>
          <p:nvPr/>
        </p:nvSpPr>
        <p:spPr bwMode="auto">
          <a:xfrm>
            <a:off x="8766877" y="4678733"/>
            <a:ext cx="3020756" cy="1098625"/>
          </a:xfrm>
          <a:prstGeom prst="rect">
            <a:avLst/>
          </a:prstGeom>
          <a:noFill/>
          <a:ln w="9525">
            <a:noFill/>
            <a:miter lim="800000"/>
            <a:headEnd/>
            <a:tailEnd/>
          </a:ln>
        </p:spPr>
        <p:txBody>
          <a:bodyPr wrap="square" lIns="0" tIns="72000" rIns="0" bIns="0">
            <a:spAutoFit/>
          </a:bodyPr>
          <a:lstStyle/>
          <a:p>
            <a:pPr>
              <a:spcBef>
                <a:spcPts val="400"/>
              </a:spcBef>
            </a:pPr>
            <a:r>
              <a:rPr lang="en-US" sz="1000" dirty="0"/>
              <a:t>Markets with lower innovativeness of oncology, but with increasing access to treatment</a:t>
            </a:r>
          </a:p>
          <a:p>
            <a:pPr marL="173736" indent="-173736">
              <a:spcBef>
                <a:spcPts val="400"/>
              </a:spcBef>
              <a:buFont typeface="Arial" charset="0"/>
              <a:buChar char="•"/>
            </a:pPr>
            <a:r>
              <a:rPr lang="en-US" sz="1000" b="1" dirty="0"/>
              <a:t>Stable average list price </a:t>
            </a:r>
            <a:r>
              <a:rPr lang="en-US" sz="1000" dirty="0"/>
              <a:t>or slight decrease (RO)</a:t>
            </a:r>
          </a:p>
          <a:p>
            <a:pPr marL="173736" indent="-173736">
              <a:spcBef>
                <a:spcPts val="400"/>
              </a:spcBef>
              <a:buFont typeface="Arial" charset="0"/>
              <a:buChar char="•"/>
            </a:pPr>
            <a:r>
              <a:rPr lang="en-US" sz="1000" b="1" dirty="0"/>
              <a:t>Price decrease </a:t>
            </a:r>
            <a:r>
              <a:rPr lang="en-US" sz="1000" dirty="0"/>
              <a:t>however </a:t>
            </a:r>
            <a:r>
              <a:rPr lang="en-US" sz="1000" b="1" dirty="0"/>
              <a:t>not driven by biosimilars</a:t>
            </a:r>
            <a:r>
              <a:rPr lang="en-US" sz="1000" dirty="0"/>
              <a:t> which share remains rather flat (around 15%)</a:t>
            </a:r>
          </a:p>
        </p:txBody>
      </p:sp>
      <p:sp>
        <p:nvSpPr>
          <p:cNvPr id="54" name="Arrow: Pentagon 53">
            <a:extLst>
              <a:ext uri="{FF2B5EF4-FFF2-40B4-BE49-F238E27FC236}">
                <a16:creationId xmlns:a16="http://schemas.microsoft.com/office/drawing/2014/main" id="{DBF10A46-7414-4CEA-A9B7-C5539978C8B3}"/>
              </a:ext>
            </a:extLst>
          </p:cNvPr>
          <p:cNvSpPr/>
          <p:nvPr/>
        </p:nvSpPr>
        <p:spPr>
          <a:xfrm>
            <a:off x="466726" y="3207260"/>
            <a:ext cx="2388338" cy="1280109"/>
          </a:xfrm>
          <a:prstGeom prst="homePlate">
            <a:avLst>
              <a:gd name="adj" fmla="val 10052"/>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nchorCtr="0"/>
          <a:lstStyle/>
          <a:p>
            <a:pPr algn="ctr"/>
            <a:endParaRPr lang="en-US" sz="1400" b="1" dirty="0"/>
          </a:p>
        </p:txBody>
      </p:sp>
      <p:sp>
        <p:nvSpPr>
          <p:cNvPr id="55" name="Rectangle 54">
            <a:extLst>
              <a:ext uri="{FF2B5EF4-FFF2-40B4-BE49-F238E27FC236}">
                <a16:creationId xmlns:a16="http://schemas.microsoft.com/office/drawing/2014/main" id="{EABBA8FD-6FAD-40F6-8F8F-9192EA57E2E2}"/>
              </a:ext>
            </a:extLst>
          </p:cNvPr>
          <p:cNvSpPr/>
          <p:nvPr/>
        </p:nvSpPr>
        <p:spPr>
          <a:xfrm rot="16200000">
            <a:off x="-133885" y="3664623"/>
            <a:ext cx="1568446" cy="459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lang="en-US" sz="1400" b="1" dirty="0">
              <a:solidFill>
                <a:schemeClr val="bg1"/>
              </a:solidFill>
            </a:endParaRPr>
          </a:p>
        </p:txBody>
      </p:sp>
      <p:sp>
        <p:nvSpPr>
          <p:cNvPr id="58" name="Rectangle 57">
            <a:extLst>
              <a:ext uri="{FF2B5EF4-FFF2-40B4-BE49-F238E27FC236}">
                <a16:creationId xmlns:a16="http://schemas.microsoft.com/office/drawing/2014/main" id="{5672DA7B-EAC3-4D09-8C06-137F974C5FA3}"/>
              </a:ext>
            </a:extLst>
          </p:cNvPr>
          <p:cNvSpPr/>
          <p:nvPr/>
        </p:nvSpPr>
        <p:spPr>
          <a:xfrm>
            <a:off x="572721" y="3641921"/>
            <a:ext cx="1951774" cy="459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2000" b="1" dirty="0">
                <a:solidFill>
                  <a:schemeClr val="bg1"/>
                </a:solidFill>
              </a:rPr>
              <a:t>Slovakia</a:t>
            </a:r>
          </a:p>
        </p:txBody>
      </p:sp>
      <p:sp>
        <p:nvSpPr>
          <p:cNvPr id="57" name="Rectangle 56">
            <a:extLst>
              <a:ext uri="{FF2B5EF4-FFF2-40B4-BE49-F238E27FC236}">
                <a16:creationId xmlns:a16="http://schemas.microsoft.com/office/drawing/2014/main" id="{16CD4D3D-7564-4D5D-BA6D-36F8687D47C5}"/>
              </a:ext>
            </a:extLst>
          </p:cNvPr>
          <p:cNvSpPr/>
          <p:nvPr/>
        </p:nvSpPr>
        <p:spPr>
          <a:xfrm>
            <a:off x="477009" y="4901988"/>
            <a:ext cx="2378055" cy="1200149"/>
          </a:xfrm>
          <a:prstGeom prst="rect">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endParaRPr lang="en-US" sz="1400" b="1" dirty="0">
              <a:solidFill>
                <a:schemeClr val="tx1"/>
              </a:solidFill>
            </a:endParaRPr>
          </a:p>
          <a:p>
            <a:pPr marL="171450" indent="-171450">
              <a:buFont typeface="Arial" panose="020B0604020202020204" pitchFamily="34" charset="0"/>
              <a:buChar char="•"/>
            </a:pPr>
            <a:r>
              <a:rPr lang="en-US" sz="1200" b="1" dirty="0">
                <a:solidFill>
                  <a:schemeClr val="tx1"/>
                </a:solidFill>
              </a:rPr>
              <a:t>Romania</a:t>
            </a:r>
          </a:p>
          <a:p>
            <a:pPr marL="171450" indent="-171450">
              <a:buFont typeface="Arial" panose="020B0604020202020204" pitchFamily="34" charset="0"/>
              <a:buChar char="•"/>
            </a:pPr>
            <a:r>
              <a:rPr lang="en-US" sz="1200" dirty="0">
                <a:solidFill>
                  <a:schemeClr val="tx1"/>
                </a:solidFill>
              </a:rPr>
              <a:t>Poland</a:t>
            </a:r>
          </a:p>
          <a:p>
            <a:pPr marL="171450" indent="-171450">
              <a:buFont typeface="Arial" panose="020B0604020202020204" pitchFamily="34" charset="0"/>
              <a:buChar char="•"/>
            </a:pPr>
            <a:r>
              <a:rPr lang="en-US" sz="1200" dirty="0">
                <a:solidFill>
                  <a:schemeClr val="tx1"/>
                </a:solidFill>
              </a:rPr>
              <a:t>Czechia</a:t>
            </a:r>
          </a:p>
          <a:p>
            <a:pPr marL="171450" indent="-171450">
              <a:buFont typeface="Arial" panose="020B0604020202020204" pitchFamily="34" charset="0"/>
              <a:buChar char="•"/>
            </a:pPr>
            <a:endParaRPr lang="en-US" sz="1200" dirty="0">
              <a:solidFill>
                <a:schemeClr val="tx1"/>
              </a:solidFill>
            </a:endParaRPr>
          </a:p>
        </p:txBody>
      </p:sp>
      <p:sp>
        <p:nvSpPr>
          <p:cNvPr id="59" name="Arrow: Pentagon 58">
            <a:extLst>
              <a:ext uri="{FF2B5EF4-FFF2-40B4-BE49-F238E27FC236}">
                <a16:creationId xmlns:a16="http://schemas.microsoft.com/office/drawing/2014/main" id="{C57C47E8-3439-41F2-83B5-9FCE7DCCDC93}"/>
              </a:ext>
            </a:extLst>
          </p:cNvPr>
          <p:cNvSpPr/>
          <p:nvPr/>
        </p:nvSpPr>
        <p:spPr>
          <a:xfrm>
            <a:off x="466726" y="4645607"/>
            <a:ext cx="2453427" cy="478632"/>
          </a:xfrm>
          <a:prstGeom prst="homePlate">
            <a:avLst>
              <a:gd name="adj" fmla="val 338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en-US" sz="1400" b="1" dirty="0">
                <a:solidFill>
                  <a:schemeClr val="bg1"/>
                </a:solidFill>
              </a:rPr>
              <a:t>Volume driven countries</a:t>
            </a:r>
          </a:p>
        </p:txBody>
      </p:sp>
      <p:sp>
        <p:nvSpPr>
          <p:cNvPr id="64" name="Rektangel 76">
            <a:extLst>
              <a:ext uri="{FF2B5EF4-FFF2-40B4-BE49-F238E27FC236}">
                <a16:creationId xmlns:a16="http://schemas.microsoft.com/office/drawing/2014/main" id="{12D4CE0F-50FB-462B-8934-78CA003C60F5}"/>
              </a:ext>
            </a:extLst>
          </p:cNvPr>
          <p:cNvSpPr>
            <a:spLocks noChangeArrowheads="1"/>
          </p:cNvSpPr>
          <p:nvPr/>
        </p:nvSpPr>
        <p:spPr bwMode="auto">
          <a:xfrm>
            <a:off x="7519673" y="1622529"/>
            <a:ext cx="816492" cy="442035"/>
          </a:xfrm>
          <a:prstGeom prst="rect">
            <a:avLst/>
          </a:prstGeom>
          <a:noFill/>
          <a:ln w="9525">
            <a:noFill/>
            <a:miter lim="800000"/>
            <a:headEnd/>
            <a:tailEnd/>
          </a:ln>
        </p:spPr>
        <p:txBody>
          <a:bodyPr wrap="square" lIns="0" tIns="72000" rIns="0" bIns="0">
            <a:spAutoFit/>
          </a:bodyPr>
          <a:lstStyle/>
          <a:p>
            <a:pPr algn="ctr">
              <a:spcBef>
                <a:spcPts val="400"/>
              </a:spcBef>
            </a:pPr>
            <a:r>
              <a:rPr lang="en-US" sz="1200" b="1" noProof="1">
                <a:solidFill>
                  <a:schemeClr val="accent1"/>
                </a:solidFill>
                <a:cs typeface="Arial" charset="0"/>
              </a:rPr>
              <a:t>3Y value </a:t>
            </a:r>
            <a:br>
              <a:rPr lang="en-US" sz="1200" b="1" noProof="1">
                <a:solidFill>
                  <a:schemeClr val="accent1"/>
                </a:solidFill>
                <a:cs typeface="Arial" charset="0"/>
              </a:rPr>
            </a:br>
            <a:r>
              <a:rPr lang="en-US" sz="1200" b="1" noProof="1">
                <a:solidFill>
                  <a:schemeClr val="accent1"/>
                </a:solidFill>
                <a:cs typeface="Arial" charset="0"/>
              </a:rPr>
              <a:t>CAGR </a:t>
            </a:r>
            <a:r>
              <a:rPr lang="en-US" sz="1200" noProof="1">
                <a:solidFill>
                  <a:schemeClr val="accent1"/>
                </a:solidFill>
                <a:cs typeface="Arial" charset="0"/>
              </a:rPr>
              <a:t>[%]</a:t>
            </a:r>
          </a:p>
        </p:txBody>
      </p:sp>
      <p:sp>
        <p:nvSpPr>
          <p:cNvPr id="15" name="Rectangle: Rounded Corners 14">
            <a:extLst>
              <a:ext uri="{FF2B5EF4-FFF2-40B4-BE49-F238E27FC236}">
                <a16:creationId xmlns:a16="http://schemas.microsoft.com/office/drawing/2014/main" id="{2F617FAC-BEFE-49D2-979C-2FAF30F34E5F}"/>
              </a:ext>
            </a:extLst>
          </p:cNvPr>
          <p:cNvSpPr/>
          <p:nvPr/>
        </p:nvSpPr>
        <p:spPr>
          <a:xfrm>
            <a:off x="7529513" y="2204199"/>
            <a:ext cx="840764" cy="459870"/>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ctr"/>
            <a:r>
              <a:rPr lang="en-US" sz="1200" dirty="0">
                <a:solidFill>
                  <a:schemeClr val="tx2"/>
                </a:solidFill>
              </a:rPr>
              <a:t>17.0%</a:t>
            </a:r>
          </a:p>
        </p:txBody>
      </p:sp>
      <p:sp>
        <p:nvSpPr>
          <p:cNvPr id="65" name="Rectangle: Rounded Corners 64">
            <a:extLst>
              <a:ext uri="{FF2B5EF4-FFF2-40B4-BE49-F238E27FC236}">
                <a16:creationId xmlns:a16="http://schemas.microsoft.com/office/drawing/2014/main" id="{6595643A-0B8E-4F36-9D18-E4AA24956AB0}"/>
              </a:ext>
            </a:extLst>
          </p:cNvPr>
          <p:cNvSpPr/>
          <p:nvPr/>
        </p:nvSpPr>
        <p:spPr>
          <a:xfrm>
            <a:off x="7529513" y="3737859"/>
            <a:ext cx="840764" cy="459870"/>
          </a:xfrm>
          <a:prstGeom prst="roundRect">
            <a:avLst>
              <a:gd name="adj" fmla="val 50000"/>
            </a:avLst>
          </a:prstGeom>
          <a:solidFill>
            <a:srgbClr val="FBC9C9"/>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ctr"/>
            <a:r>
              <a:rPr lang="en-US" sz="1200" dirty="0">
                <a:solidFill>
                  <a:schemeClr val="tx2"/>
                </a:solidFill>
              </a:rPr>
              <a:t>1.4%</a:t>
            </a:r>
          </a:p>
        </p:txBody>
      </p:sp>
      <p:sp>
        <p:nvSpPr>
          <p:cNvPr id="66" name="Rectangle: Rounded Corners 65">
            <a:extLst>
              <a:ext uri="{FF2B5EF4-FFF2-40B4-BE49-F238E27FC236}">
                <a16:creationId xmlns:a16="http://schemas.microsoft.com/office/drawing/2014/main" id="{262B6AF1-12F3-43A2-BDD7-0BA8090CECB2}"/>
              </a:ext>
            </a:extLst>
          </p:cNvPr>
          <p:cNvSpPr/>
          <p:nvPr/>
        </p:nvSpPr>
        <p:spPr>
          <a:xfrm>
            <a:off x="7529513" y="5161390"/>
            <a:ext cx="840764" cy="459870"/>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US" sz="1200" dirty="0">
                <a:solidFill>
                  <a:schemeClr val="tx2"/>
                </a:solidFill>
              </a:rPr>
              <a:t>2.6%</a:t>
            </a:r>
          </a:p>
        </p:txBody>
      </p:sp>
      <p:grpSp>
        <p:nvGrpSpPr>
          <p:cNvPr id="67" name="Group 66">
            <a:extLst>
              <a:ext uri="{FF2B5EF4-FFF2-40B4-BE49-F238E27FC236}">
                <a16:creationId xmlns:a16="http://schemas.microsoft.com/office/drawing/2014/main" id="{195495B1-D4AF-4C82-9D48-439C30DDD9A8}"/>
              </a:ext>
            </a:extLst>
          </p:cNvPr>
          <p:cNvGrpSpPr/>
          <p:nvPr/>
        </p:nvGrpSpPr>
        <p:grpSpPr>
          <a:xfrm>
            <a:off x="11273430" y="1144985"/>
            <a:ext cx="449816" cy="381897"/>
            <a:chOff x="10363273" y="1144985"/>
            <a:chExt cx="449816" cy="381897"/>
          </a:xfrm>
        </p:grpSpPr>
        <p:sp>
          <p:nvSpPr>
            <p:cNvPr id="68" name="Hexagon 67">
              <a:extLst>
                <a:ext uri="{FF2B5EF4-FFF2-40B4-BE49-F238E27FC236}">
                  <a16:creationId xmlns:a16="http://schemas.microsoft.com/office/drawing/2014/main" id="{2EA2C985-4522-4C81-A708-0771CB1A6B49}"/>
                </a:ext>
              </a:extLst>
            </p:cNvPr>
            <p:cNvSpPr/>
            <p:nvPr/>
          </p:nvSpPr>
          <p:spPr bwMode="gray">
            <a:xfrm>
              <a:off x="10363273" y="1144985"/>
              <a:ext cx="449816" cy="381897"/>
            </a:xfrm>
            <a:prstGeom prst="hexagon">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algn="ctr" defTabSz="1600200">
                <a:lnSpc>
                  <a:spcPct val="90000"/>
                </a:lnSpc>
                <a:spcAft>
                  <a:spcPct val="35000"/>
                </a:spcAft>
              </a:pPr>
              <a:endParaRPr lang="en-US" sz="1400" b="1" dirty="0">
                <a:solidFill>
                  <a:schemeClr val="accent1"/>
                </a:solidFill>
              </a:endParaRPr>
            </a:p>
          </p:txBody>
        </p:sp>
        <p:grpSp>
          <p:nvGrpSpPr>
            <p:cNvPr id="69" name="Group 68">
              <a:extLst>
                <a:ext uri="{FF2B5EF4-FFF2-40B4-BE49-F238E27FC236}">
                  <a16:creationId xmlns:a16="http://schemas.microsoft.com/office/drawing/2014/main" id="{30391546-AA22-4AC7-89A1-25BEB8544CBC}"/>
                </a:ext>
              </a:extLst>
            </p:cNvPr>
            <p:cNvGrpSpPr/>
            <p:nvPr/>
          </p:nvGrpSpPr>
          <p:grpSpPr>
            <a:xfrm>
              <a:off x="10452521" y="1192408"/>
              <a:ext cx="282154" cy="269096"/>
              <a:chOff x="-3667125" y="960438"/>
              <a:chExt cx="3667125" cy="3551237"/>
            </a:xfrm>
            <a:solidFill>
              <a:schemeClr val="tx1"/>
            </a:solidFill>
          </p:grpSpPr>
          <p:sp>
            <p:nvSpPr>
              <p:cNvPr id="70" name="Freeform 65">
                <a:extLst>
                  <a:ext uri="{FF2B5EF4-FFF2-40B4-BE49-F238E27FC236}">
                    <a16:creationId xmlns:a16="http://schemas.microsoft.com/office/drawing/2014/main" id="{6CF9A442-F970-4CE5-872A-EFC97480D4C6}"/>
                  </a:ext>
                </a:extLst>
              </p:cNvPr>
              <p:cNvSpPr>
                <a:spLocks/>
              </p:cNvSpPr>
              <p:nvPr/>
            </p:nvSpPr>
            <p:spPr bwMode="auto">
              <a:xfrm>
                <a:off x="-3667125" y="1260475"/>
                <a:ext cx="3249613" cy="3251200"/>
              </a:xfrm>
              <a:custGeom>
                <a:avLst/>
                <a:gdLst>
                  <a:gd name="T0" fmla="*/ 1933 w 2047"/>
                  <a:gd name="T1" fmla="*/ 1934 h 2048"/>
                  <a:gd name="T2" fmla="*/ 114 w 2047"/>
                  <a:gd name="T3" fmla="*/ 1934 h 2048"/>
                  <a:gd name="T4" fmla="*/ 114 w 2047"/>
                  <a:gd name="T5" fmla="*/ 114 h 2048"/>
                  <a:gd name="T6" fmla="*/ 265 w 2047"/>
                  <a:gd name="T7" fmla="*/ 114 h 2048"/>
                  <a:gd name="T8" fmla="*/ 265 w 2047"/>
                  <a:gd name="T9" fmla="*/ 0 h 2048"/>
                  <a:gd name="T10" fmla="*/ 0 w 2047"/>
                  <a:gd name="T11" fmla="*/ 0 h 2048"/>
                  <a:gd name="T12" fmla="*/ 0 w 2047"/>
                  <a:gd name="T13" fmla="*/ 2048 h 2048"/>
                  <a:gd name="T14" fmla="*/ 2047 w 2047"/>
                  <a:gd name="T15" fmla="*/ 2048 h 2048"/>
                  <a:gd name="T16" fmla="*/ 2047 w 2047"/>
                  <a:gd name="T17" fmla="*/ 1735 h 2048"/>
                  <a:gd name="T18" fmla="*/ 1933 w 2047"/>
                  <a:gd name="T19" fmla="*/ 1735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265" y="114"/>
                    </a:lnTo>
                    <a:lnTo>
                      <a:pt x="265" y="0"/>
                    </a:lnTo>
                    <a:lnTo>
                      <a:pt x="0" y="0"/>
                    </a:lnTo>
                    <a:lnTo>
                      <a:pt x="0" y="2048"/>
                    </a:lnTo>
                    <a:lnTo>
                      <a:pt x="2047" y="2048"/>
                    </a:lnTo>
                    <a:lnTo>
                      <a:pt x="2047" y="1735"/>
                    </a:lnTo>
                    <a:lnTo>
                      <a:pt x="1933" y="1735"/>
                    </a:lnTo>
                    <a:lnTo>
                      <a:pt x="1933" y="19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6">
                <a:extLst>
                  <a:ext uri="{FF2B5EF4-FFF2-40B4-BE49-F238E27FC236}">
                    <a16:creationId xmlns:a16="http://schemas.microsoft.com/office/drawing/2014/main" id="{9E988068-1812-49B6-9C3C-4E3FDAD41BD4}"/>
                  </a:ext>
                </a:extLst>
              </p:cNvPr>
              <p:cNvSpPr>
                <a:spLocks noEditPoints="1"/>
              </p:cNvSpPr>
              <p:nvPr/>
            </p:nvSpPr>
            <p:spPr bwMode="auto">
              <a:xfrm>
                <a:off x="-3076575" y="960438"/>
                <a:ext cx="3076575" cy="2787650"/>
              </a:xfrm>
              <a:custGeom>
                <a:avLst/>
                <a:gdLst>
                  <a:gd name="T0" fmla="*/ 1561 w 1938"/>
                  <a:gd name="T1" fmla="*/ 794 h 1756"/>
                  <a:gd name="T2" fmla="*/ 1561 w 1938"/>
                  <a:gd name="T3" fmla="*/ 1642 h 1756"/>
                  <a:gd name="T4" fmla="*/ 1419 w 1938"/>
                  <a:gd name="T5" fmla="*/ 1642 h 1756"/>
                  <a:gd name="T6" fmla="*/ 1419 w 1938"/>
                  <a:gd name="T7" fmla="*/ 0 h 1756"/>
                  <a:gd name="T8" fmla="*/ 1040 w 1938"/>
                  <a:gd name="T9" fmla="*/ 0 h 1756"/>
                  <a:gd name="T10" fmla="*/ 1040 w 1938"/>
                  <a:gd name="T11" fmla="*/ 1642 h 1756"/>
                  <a:gd name="T12" fmla="*/ 898 w 1938"/>
                  <a:gd name="T13" fmla="*/ 1642 h 1756"/>
                  <a:gd name="T14" fmla="*/ 898 w 1938"/>
                  <a:gd name="T15" fmla="*/ 554 h 1756"/>
                  <a:gd name="T16" fmla="*/ 521 w 1938"/>
                  <a:gd name="T17" fmla="*/ 552 h 1756"/>
                  <a:gd name="T18" fmla="*/ 521 w 1938"/>
                  <a:gd name="T19" fmla="*/ 1642 h 1756"/>
                  <a:gd name="T20" fmla="*/ 379 w 1938"/>
                  <a:gd name="T21" fmla="*/ 1642 h 1756"/>
                  <a:gd name="T22" fmla="*/ 379 w 1938"/>
                  <a:gd name="T23" fmla="*/ 405 h 1756"/>
                  <a:gd name="T24" fmla="*/ 0 w 1938"/>
                  <a:gd name="T25" fmla="*/ 405 h 1756"/>
                  <a:gd name="T26" fmla="*/ 0 w 1938"/>
                  <a:gd name="T27" fmla="*/ 1756 h 1756"/>
                  <a:gd name="T28" fmla="*/ 1938 w 1938"/>
                  <a:gd name="T29" fmla="*/ 1756 h 1756"/>
                  <a:gd name="T30" fmla="*/ 1938 w 1938"/>
                  <a:gd name="T31" fmla="*/ 794 h 1756"/>
                  <a:gd name="T32" fmla="*/ 1561 w 1938"/>
                  <a:gd name="T33" fmla="*/ 794 h 1756"/>
                  <a:gd name="T34" fmla="*/ 114 w 1938"/>
                  <a:gd name="T35" fmla="*/ 1642 h 1756"/>
                  <a:gd name="T36" fmla="*/ 114 w 1938"/>
                  <a:gd name="T37" fmla="*/ 519 h 1756"/>
                  <a:gd name="T38" fmla="*/ 265 w 1938"/>
                  <a:gd name="T39" fmla="*/ 519 h 1756"/>
                  <a:gd name="T40" fmla="*/ 265 w 1938"/>
                  <a:gd name="T41" fmla="*/ 1642 h 1756"/>
                  <a:gd name="T42" fmla="*/ 114 w 1938"/>
                  <a:gd name="T43" fmla="*/ 1642 h 1756"/>
                  <a:gd name="T44" fmla="*/ 635 w 1938"/>
                  <a:gd name="T45" fmla="*/ 1642 h 1756"/>
                  <a:gd name="T46" fmla="*/ 635 w 1938"/>
                  <a:gd name="T47" fmla="*/ 666 h 1756"/>
                  <a:gd name="T48" fmla="*/ 784 w 1938"/>
                  <a:gd name="T49" fmla="*/ 666 h 1756"/>
                  <a:gd name="T50" fmla="*/ 784 w 1938"/>
                  <a:gd name="T51" fmla="*/ 1642 h 1756"/>
                  <a:gd name="T52" fmla="*/ 635 w 1938"/>
                  <a:gd name="T53" fmla="*/ 1642 h 1756"/>
                  <a:gd name="T54" fmla="*/ 1154 w 1938"/>
                  <a:gd name="T55" fmla="*/ 1642 h 1756"/>
                  <a:gd name="T56" fmla="*/ 1154 w 1938"/>
                  <a:gd name="T57" fmla="*/ 113 h 1756"/>
                  <a:gd name="T58" fmla="*/ 1305 w 1938"/>
                  <a:gd name="T59" fmla="*/ 113 h 1756"/>
                  <a:gd name="T60" fmla="*/ 1305 w 1938"/>
                  <a:gd name="T61" fmla="*/ 1642 h 1756"/>
                  <a:gd name="T62" fmla="*/ 1154 w 1938"/>
                  <a:gd name="T63" fmla="*/ 1642 h 1756"/>
                  <a:gd name="T64" fmla="*/ 1675 w 1938"/>
                  <a:gd name="T65" fmla="*/ 1642 h 1756"/>
                  <a:gd name="T66" fmla="*/ 1675 w 1938"/>
                  <a:gd name="T67" fmla="*/ 907 h 1756"/>
                  <a:gd name="T68" fmla="*/ 1824 w 1938"/>
                  <a:gd name="T69" fmla="*/ 907 h 1756"/>
                  <a:gd name="T70" fmla="*/ 1824 w 1938"/>
                  <a:gd name="T71" fmla="*/ 1642 h 1756"/>
                  <a:gd name="T72" fmla="*/ 1675 w 1938"/>
                  <a:gd name="T73" fmla="*/ 1642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8" h="1756">
                    <a:moveTo>
                      <a:pt x="1561" y="794"/>
                    </a:moveTo>
                    <a:lnTo>
                      <a:pt x="1561" y="1642"/>
                    </a:lnTo>
                    <a:lnTo>
                      <a:pt x="1419" y="1642"/>
                    </a:lnTo>
                    <a:lnTo>
                      <a:pt x="1419" y="0"/>
                    </a:lnTo>
                    <a:lnTo>
                      <a:pt x="1040" y="0"/>
                    </a:lnTo>
                    <a:lnTo>
                      <a:pt x="1040" y="1642"/>
                    </a:lnTo>
                    <a:lnTo>
                      <a:pt x="898" y="1642"/>
                    </a:lnTo>
                    <a:lnTo>
                      <a:pt x="898" y="554"/>
                    </a:lnTo>
                    <a:lnTo>
                      <a:pt x="521" y="552"/>
                    </a:lnTo>
                    <a:lnTo>
                      <a:pt x="521" y="1642"/>
                    </a:lnTo>
                    <a:lnTo>
                      <a:pt x="379" y="1642"/>
                    </a:lnTo>
                    <a:lnTo>
                      <a:pt x="379" y="405"/>
                    </a:lnTo>
                    <a:lnTo>
                      <a:pt x="0" y="405"/>
                    </a:lnTo>
                    <a:lnTo>
                      <a:pt x="0" y="1756"/>
                    </a:lnTo>
                    <a:lnTo>
                      <a:pt x="1938" y="1756"/>
                    </a:lnTo>
                    <a:lnTo>
                      <a:pt x="1938" y="794"/>
                    </a:lnTo>
                    <a:lnTo>
                      <a:pt x="1561" y="794"/>
                    </a:lnTo>
                    <a:close/>
                    <a:moveTo>
                      <a:pt x="114" y="1642"/>
                    </a:moveTo>
                    <a:lnTo>
                      <a:pt x="114" y="519"/>
                    </a:lnTo>
                    <a:lnTo>
                      <a:pt x="265" y="519"/>
                    </a:lnTo>
                    <a:lnTo>
                      <a:pt x="265" y="1642"/>
                    </a:lnTo>
                    <a:lnTo>
                      <a:pt x="114" y="1642"/>
                    </a:lnTo>
                    <a:close/>
                    <a:moveTo>
                      <a:pt x="635" y="1642"/>
                    </a:moveTo>
                    <a:lnTo>
                      <a:pt x="635" y="666"/>
                    </a:lnTo>
                    <a:lnTo>
                      <a:pt x="784" y="666"/>
                    </a:lnTo>
                    <a:lnTo>
                      <a:pt x="784" y="1642"/>
                    </a:lnTo>
                    <a:lnTo>
                      <a:pt x="635" y="1642"/>
                    </a:lnTo>
                    <a:close/>
                    <a:moveTo>
                      <a:pt x="1154" y="1642"/>
                    </a:moveTo>
                    <a:lnTo>
                      <a:pt x="1154" y="113"/>
                    </a:lnTo>
                    <a:lnTo>
                      <a:pt x="1305" y="113"/>
                    </a:lnTo>
                    <a:lnTo>
                      <a:pt x="1305" y="1642"/>
                    </a:lnTo>
                    <a:lnTo>
                      <a:pt x="1154" y="1642"/>
                    </a:lnTo>
                    <a:close/>
                    <a:moveTo>
                      <a:pt x="1675" y="1642"/>
                    </a:moveTo>
                    <a:lnTo>
                      <a:pt x="1675" y="907"/>
                    </a:lnTo>
                    <a:lnTo>
                      <a:pt x="1824" y="907"/>
                    </a:lnTo>
                    <a:lnTo>
                      <a:pt x="1824" y="1642"/>
                    </a:lnTo>
                    <a:lnTo>
                      <a:pt x="1675" y="16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49305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004FBAE-3380-4697-A605-0AB125ADF38C}"/>
              </a:ext>
            </a:extLst>
          </p:cNvPr>
          <p:cNvGraphicFramePr>
            <a:graphicFrameLocks noChangeAspect="1"/>
          </p:cNvGraphicFramePr>
          <p:nvPr>
            <p:custDataLst>
              <p:tags r:id="rId2"/>
            </p:custDataLst>
            <p:extLst>
              <p:ext uri="{D42A27DB-BD31-4B8C-83A1-F6EECF244321}">
                <p14:modId xmlns:p14="http://schemas.microsoft.com/office/powerpoint/2010/main" val="1269033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04" name="think-cell Slide" r:id="rId50" imgW="216" imgH="216" progId="TCLayout.ActiveDocument.1">
                  <p:embed/>
                </p:oleObj>
              </mc:Choice>
              <mc:Fallback>
                <p:oleObj name="think-cell Slide" r:id="rId50" imgW="216" imgH="216" progId="TCLayout.ActiveDocument.1">
                  <p:embed/>
                  <p:pic>
                    <p:nvPicPr>
                      <p:cNvPr id="9" name="Object 8" hidden="1">
                        <a:extLst>
                          <a:ext uri="{FF2B5EF4-FFF2-40B4-BE49-F238E27FC236}">
                            <a16:creationId xmlns:a16="http://schemas.microsoft.com/office/drawing/2014/main" id="{D004FBAE-3380-4697-A605-0AB125ADF38C}"/>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EEF9732-388D-4DFE-86D2-F7380A943AE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err="1">
              <a:latin typeface="Arial" panose="020B0604020202020204" pitchFamily="34" charset="0"/>
              <a:ea typeface="+mj-ea"/>
              <a:cs typeface="+mj-cs"/>
              <a:sym typeface="Arial" panose="020B0604020202020204" pitchFamily="34" charset="0"/>
            </a:endParaRPr>
          </a:p>
        </p:txBody>
      </p:sp>
      <p:sp>
        <p:nvSpPr>
          <p:cNvPr id="2" name="Text Placeholder 1">
            <a:extLst>
              <a:ext uri="{FF2B5EF4-FFF2-40B4-BE49-F238E27FC236}">
                <a16:creationId xmlns:a16="http://schemas.microsoft.com/office/drawing/2014/main" id="{9E1F3FA1-47FC-4E97-B520-04B0E3225EF9}"/>
              </a:ext>
            </a:extLst>
          </p:cNvPr>
          <p:cNvSpPr>
            <a:spLocks noGrp="1"/>
          </p:cNvSpPr>
          <p:nvPr>
            <p:ph type="body" sz="quarter" idx="19"/>
          </p:nvPr>
        </p:nvSpPr>
        <p:spPr/>
        <p:txBody>
          <a:bodyPr/>
          <a:lstStyle/>
          <a:p>
            <a:endParaRPr lang="en-US" dirty="0"/>
          </a:p>
        </p:txBody>
      </p:sp>
      <p:sp>
        <p:nvSpPr>
          <p:cNvPr id="3" name="Text Placeholder 2">
            <a:extLst>
              <a:ext uri="{FF2B5EF4-FFF2-40B4-BE49-F238E27FC236}">
                <a16:creationId xmlns:a16="http://schemas.microsoft.com/office/drawing/2014/main" id="{E121A212-D282-4A53-AD8E-2DA8DE57463B}"/>
              </a:ext>
            </a:extLst>
          </p:cNvPr>
          <p:cNvSpPr>
            <a:spLocks noGrp="1"/>
          </p:cNvSpPr>
          <p:nvPr>
            <p:ph type="body" sz="quarter" idx="18"/>
          </p:nvPr>
        </p:nvSpPr>
        <p:spPr>
          <a:xfrm>
            <a:off x="477012" y="6118280"/>
            <a:ext cx="11246241" cy="110800"/>
          </a:xfrm>
        </p:spPr>
        <p:txBody>
          <a:bodyPr/>
          <a:lstStyle/>
          <a:p>
            <a:r>
              <a:rPr lang="en-US" dirty="0"/>
              <a:t>Note: Status as of June 2018, Bolded products are present in more than </a:t>
            </a:r>
            <a:r>
              <a:rPr lang="en-US"/>
              <a:t>one indication within </a:t>
            </a:r>
            <a:r>
              <a:rPr lang="en-US" dirty="0"/>
              <a:t>this analysis                 Reimbursed in SK                  Not reimbursed in SK	PLEASE NOTE THAT EVEN PARTIAL REIMBURSEMENT CONSIDERED AS “REIMBURSED” FOR THE ANALISIS PURPOSES </a:t>
            </a:r>
          </a:p>
        </p:txBody>
      </p:sp>
      <p:sp>
        <p:nvSpPr>
          <p:cNvPr id="4" name="Text Placeholder 3">
            <a:extLst>
              <a:ext uri="{FF2B5EF4-FFF2-40B4-BE49-F238E27FC236}">
                <a16:creationId xmlns:a16="http://schemas.microsoft.com/office/drawing/2014/main" id="{4DDE7954-3B06-4D87-A541-815C975D6BB8}"/>
              </a:ext>
            </a:extLst>
          </p:cNvPr>
          <p:cNvSpPr>
            <a:spLocks noGrp="1"/>
          </p:cNvSpPr>
          <p:nvPr>
            <p:ph type="body" sz="quarter" idx="17"/>
          </p:nvPr>
        </p:nvSpPr>
        <p:spPr/>
        <p:txBody>
          <a:bodyPr/>
          <a:lstStyle/>
          <a:p>
            <a:r>
              <a:rPr lang="en-US" dirty="0"/>
              <a:t>Source</a:t>
            </a:r>
            <a:r>
              <a:rPr lang="en-US"/>
              <a:t>: Nie Rakovine, </a:t>
            </a:r>
            <a:r>
              <a:rPr lang="en-US" dirty="0"/>
              <a:t>IQVIA, SK </a:t>
            </a:r>
            <a:r>
              <a:rPr lang="en-US" dirty="0" err="1"/>
              <a:t>MoH</a:t>
            </a:r>
            <a:r>
              <a:rPr lang="en-US" dirty="0"/>
              <a:t> </a:t>
            </a:r>
          </a:p>
        </p:txBody>
      </p:sp>
      <p:sp>
        <p:nvSpPr>
          <p:cNvPr id="5" name="Text Placeholder 4">
            <a:extLst>
              <a:ext uri="{FF2B5EF4-FFF2-40B4-BE49-F238E27FC236}">
                <a16:creationId xmlns:a16="http://schemas.microsoft.com/office/drawing/2014/main" id="{0C4E155D-D604-4FEF-AFB9-2BAEAE3576DC}"/>
              </a:ext>
            </a:extLst>
          </p:cNvPr>
          <p:cNvSpPr>
            <a:spLocks noGrp="1"/>
          </p:cNvSpPr>
          <p:nvPr>
            <p:ph type="body" sz="quarter" idx="16"/>
          </p:nvPr>
        </p:nvSpPr>
        <p:spPr>
          <a:xfrm>
            <a:off x="477012" y="1124076"/>
            <a:ext cx="11246241" cy="276999"/>
          </a:xfrm>
        </p:spPr>
        <p:txBody>
          <a:bodyPr/>
          <a:lstStyle/>
          <a:p>
            <a:r>
              <a:rPr lang="en-US" dirty="0"/>
              <a:t>Standard </a:t>
            </a:r>
            <a:r>
              <a:rPr lang="en-US"/>
              <a:t>of Care – overview </a:t>
            </a:r>
            <a:r>
              <a:rPr lang="en-US" dirty="0"/>
              <a:t>per indication &amp; SK reimbursement status</a:t>
            </a:r>
          </a:p>
        </p:txBody>
      </p:sp>
      <p:sp>
        <p:nvSpPr>
          <p:cNvPr id="6" name="Title 5">
            <a:extLst>
              <a:ext uri="{FF2B5EF4-FFF2-40B4-BE49-F238E27FC236}">
                <a16:creationId xmlns:a16="http://schemas.microsoft.com/office/drawing/2014/main" id="{36AC65B6-392F-4225-9293-DB564D0CABAA}"/>
              </a:ext>
            </a:extLst>
          </p:cNvPr>
          <p:cNvSpPr>
            <a:spLocks noGrp="1"/>
          </p:cNvSpPr>
          <p:nvPr>
            <p:ph type="title"/>
          </p:nvPr>
        </p:nvSpPr>
        <p:spPr/>
        <p:txBody>
          <a:bodyPr/>
          <a:lstStyle/>
          <a:p>
            <a:r>
              <a:rPr lang="en-US" dirty="0"/>
              <a:t>In Slovakia</a:t>
            </a:r>
            <a:r>
              <a:rPr lang="en-US"/>
              <a:t>, a number of SoC molecules is not categorized and thus much less likely to access</a:t>
            </a:r>
            <a:endParaRPr lang="en-US" dirty="0"/>
          </a:p>
        </p:txBody>
      </p:sp>
      <p:sp>
        <p:nvSpPr>
          <p:cNvPr id="7" name="Footer Placeholder 6">
            <a:extLst>
              <a:ext uri="{FF2B5EF4-FFF2-40B4-BE49-F238E27FC236}">
                <a16:creationId xmlns:a16="http://schemas.microsoft.com/office/drawing/2014/main" id="{13E5C22A-E2B9-4202-9E26-7F8F2AFE2384}"/>
              </a:ext>
            </a:extLst>
          </p:cNvPr>
          <p:cNvSpPr>
            <a:spLocks noGrp="1"/>
          </p:cNvSpPr>
          <p:nvPr>
            <p:ph type="ftr" sz="quarter" idx="10"/>
          </p:nvPr>
        </p:nvSpPr>
        <p:spPr>
          <a:xfrm>
            <a:off x="477013" y="6552000"/>
            <a:ext cx="9023825" cy="123111"/>
          </a:xfrm>
        </p:spPr>
        <p:txBody>
          <a:bodyPr/>
          <a:lstStyle/>
          <a:p>
            <a:r>
              <a:rPr lang="en-US" dirty="0" err="1"/>
              <a:t>Onkologia</a:t>
            </a:r>
            <a:r>
              <a:rPr lang="en-US" dirty="0"/>
              <a:t> </a:t>
            </a:r>
            <a:r>
              <a:rPr lang="en-US" dirty="0" err="1"/>
              <a:t>na</a:t>
            </a:r>
            <a:r>
              <a:rPr lang="en-US" dirty="0"/>
              <a:t> </a:t>
            </a:r>
            <a:r>
              <a:rPr lang="en-US" dirty="0" err="1"/>
              <a:t>Slovensku</a:t>
            </a:r>
            <a:endParaRPr lang="en-US" dirty="0"/>
          </a:p>
        </p:txBody>
      </p:sp>
      <p:graphicFrame>
        <p:nvGraphicFramePr>
          <p:cNvPr id="8" name="Table 7">
            <a:extLst>
              <a:ext uri="{FF2B5EF4-FFF2-40B4-BE49-F238E27FC236}">
                <a16:creationId xmlns:a16="http://schemas.microsoft.com/office/drawing/2014/main" id="{E65DAAAE-541A-4A78-8EE3-A688DE8A449D}"/>
              </a:ext>
            </a:extLst>
          </p:cNvPr>
          <p:cNvGraphicFramePr>
            <a:graphicFrameLocks noGrp="1"/>
          </p:cNvGraphicFramePr>
          <p:nvPr>
            <p:extLst>
              <p:ext uri="{D42A27DB-BD31-4B8C-83A1-F6EECF244321}">
                <p14:modId xmlns:p14="http://schemas.microsoft.com/office/powerpoint/2010/main" val="650428968"/>
              </p:ext>
            </p:extLst>
          </p:nvPr>
        </p:nvGraphicFramePr>
        <p:xfrm>
          <a:off x="479424" y="1649795"/>
          <a:ext cx="11243820" cy="4296312"/>
        </p:xfrm>
        <a:graphic>
          <a:graphicData uri="http://schemas.openxmlformats.org/drawingml/2006/table">
            <a:tbl>
              <a:tblPr firstRow="1" bandRow="1">
                <a:tableStyleId>{5C22544A-7EE6-4342-B048-85BDC9FD1C3A}</a:tableStyleId>
              </a:tblPr>
              <a:tblGrid>
                <a:gridCol w="1873970">
                  <a:extLst>
                    <a:ext uri="{9D8B030D-6E8A-4147-A177-3AD203B41FA5}">
                      <a16:colId xmlns:a16="http://schemas.microsoft.com/office/drawing/2014/main" val="809660841"/>
                    </a:ext>
                  </a:extLst>
                </a:gridCol>
                <a:gridCol w="1873970">
                  <a:extLst>
                    <a:ext uri="{9D8B030D-6E8A-4147-A177-3AD203B41FA5}">
                      <a16:colId xmlns:a16="http://schemas.microsoft.com/office/drawing/2014/main" val="2889317368"/>
                    </a:ext>
                  </a:extLst>
                </a:gridCol>
                <a:gridCol w="1873970">
                  <a:extLst>
                    <a:ext uri="{9D8B030D-6E8A-4147-A177-3AD203B41FA5}">
                      <a16:colId xmlns:a16="http://schemas.microsoft.com/office/drawing/2014/main" val="2626553143"/>
                    </a:ext>
                  </a:extLst>
                </a:gridCol>
                <a:gridCol w="1873970">
                  <a:extLst>
                    <a:ext uri="{9D8B030D-6E8A-4147-A177-3AD203B41FA5}">
                      <a16:colId xmlns:a16="http://schemas.microsoft.com/office/drawing/2014/main" val="1908273655"/>
                    </a:ext>
                  </a:extLst>
                </a:gridCol>
                <a:gridCol w="1873970">
                  <a:extLst>
                    <a:ext uri="{9D8B030D-6E8A-4147-A177-3AD203B41FA5}">
                      <a16:colId xmlns:a16="http://schemas.microsoft.com/office/drawing/2014/main" val="1972768768"/>
                    </a:ext>
                  </a:extLst>
                </a:gridCol>
                <a:gridCol w="1873970">
                  <a:extLst>
                    <a:ext uri="{9D8B030D-6E8A-4147-A177-3AD203B41FA5}">
                      <a16:colId xmlns:a16="http://schemas.microsoft.com/office/drawing/2014/main" val="3952584832"/>
                    </a:ext>
                  </a:extLst>
                </a:gridCol>
              </a:tblGrid>
              <a:tr h="358026">
                <a:tc>
                  <a:txBody>
                    <a:bodyPr/>
                    <a:lstStyle/>
                    <a:p>
                      <a:pPr marL="91440" lvl="0" algn="just" fontAlgn="b"/>
                      <a:r>
                        <a:rPr lang="en-US" sz="1200" b="1" i="0" u="none" strike="noStrike" dirty="0">
                          <a:solidFill>
                            <a:schemeClr val="bg1"/>
                          </a:solidFill>
                          <a:effectLst/>
                          <a:latin typeface="+mj-lt"/>
                        </a:rPr>
                        <a:t>Lung                    </a:t>
                      </a:r>
                    </a:p>
                  </a:txBody>
                  <a:tcPr marL="7605" marR="7605" marT="7605" marB="0"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91440" lvl="0" algn="just" fontAlgn="b"/>
                      <a:r>
                        <a:rPr lang="en-US" sz="1200" b="1" i="0" u="none" strike="noStrike" dirty="0">
                          <a:solidFill>
                            <a:schemeClr val="bg1"/>
                          </a:solidFill>
                          <a:effectLst/>
                          <a:latin typeface="+mj-lt"/>
                        </a:rPr>
                        <a:t>Breast</a:t>
                      </a:r>
                    </a:p>
                  </a:txBody>
                  <a:tcPr marL="7605" marR="7605" marT="76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91440" lvl="0" algn="just" fontAlgn="b"/>
                      <a:r>
                        <a:rPr lang="en-US" sz="1200" b="1" i="0" u="none" strike="noStrike" dirty="0">
                          <a:solidFill>
                            <a:schemeClr val="bg1"/>
                          </a:solidFill>
                          <a:effectLst/>
                          <a:latin typeface="+mj-lt"/>
                        </a:rPr>
                        <a:t>Melanoma</a:t>
                      </a:r>
                    </a:p>
                  </a:txBody>
                  <a:tcPr marL="7605" marR="7605" marT="76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91440" lvl="0" algn="just" fontAlgn="b"/>
                      <a:r>
                        <a:rPr lang="en-US" sz="1200" b="1" i="0" u="none" strike="noStrike" dirty="0">
                          <a:solidFill>
                            <a:schemeClr val="bg1"/>
                          </a:solidFill>
                          <a:effectLst/>
                          <a:latin typeface="+mj-lt"/>
                        </a:rPr>
                        <a:t>Prostate</a:t>
                      </a:r>
                    </a:p>
                  </a:txBody>
                  <a:tcPr marL="7605" marR="7605" marT="76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91440" lvl="0" algn="just" fontAlgn="b"/>
                      <a:r>
                        <a:rPr lang="en-US" sz="1200" b="1" i="0" u="none" strike="noStrike" dirty="0">
                          <a:solidFill>
                            <a:schemeClr val="bg1"/>
                          </a:solidFill>
                          <a:effectLst/>
                          <a:latin typeface="+mj-lt"/>
                        </a:rPr>
                        <a:t>Multiple Myeloma</a:t>
                      </a:r>
                    </a:p>
                  </a:txBody>
                  <a:tcPr marL="7605" marR="7605" marT="76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91440" lvl="0" algn="just" fontAlgn="b"/>
                      <a:r>
                        <a:rPr lang="en-US" sz="1200" b="1" i="0" u="none" strike="noStrike" dirty="0">
                          <a:solidFill>
                            <a:schemeClr val="bg1"/>
                          </a:solidFill>
                          <a:effectLst/>
                          <a:latin typeface="+mj-lt"/>
                        </a:rPr>
                        <a:t>CRC</a:t>
                      </a:r>
                    </a:p>
                  </a:txBody>
                  <a:tcPr marL="7605" marR="7605" marT="7605"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015793456"/>
                  </a:ext>
                </a:extLst>
              </a:tr>
              <a:tr h="358026">
                <a:tc>
                  <a:txBody>
                    <a:bodyPr/>
                    <a:lstStyle/>
                    <a:p>
                      <a:pPr marL="91440" lvl="0" algn="just" fontAlgn="b"/>
                      <a:r>
                        <a:rPr lang="en-US" sz="1200" b="0" i="0" u="none" strike="noStrike" dirty="0" err="1">
                          <a:solidFill>
                            <a:srgbClr val="000000"/>
                          </a:solidFill>
                          <a:effectLst/>
                          <a:latin typeface="+mj-lt"/>
                        </a:rPr>
                        <a:t>Alecensa</a:t>
                      </a:r>
                      <a:endParaRPr lang="en-US" sz="1200" b="0" i="0" u="none" strike="noStrike" dirty="0">
                        <a:solidFill>
                          <a:srgbClr val="000000"/>
                        </a:solidFill>
                        <a:effectLst/>
                        <a:latin typeface="+mj-lt"/>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fontAlgn="b"/>
                      <a:r>
                        <a:rPr lang="en-US" sz="1200" b="1" i="0" u="none" strike="noStrike" dirty="0">
                          <a:solidFill>
                            <a:srgbClr val="000000"/>
                          </a:solidFill>
                          <a:effectLst/>
                          <a:latin typeface="+mj-lt"/>
                        </a:rPr>
                        <a:t>Avastin</a:t>
                      </a: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fontAlgn="b"/>
                      <a:r>
                        <a:rPr lang="en-US" sz="1200" b="0" i="0" u="none" strike="noStrike" dirty="0" err="1">
                          <a:solidFill>
                            <a:srgbClr val="000000"/>
                          </a:solidFill>
                          <a:effectLst/>
                          <a:latin typeface="+mj-lt"/>
                        </a:rPr>
                        <a:t>Cotellic</a:t>
                      </a:r>
                      <a:endParaRPr lang="en-US" sz="1200" b="0" i="0" u="none" strike="noStrike" dirty="0">
                        <a:solidFill>
                          <a:srgbClr val="000000"/>
                        </a:solidFill>
                        <a:effectLst/>
                        <a:latin typeface="+mj-lt"/>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fontAlgn="b"/>
                      <a:r>
                        <a:rPr lang="en-US" sz="1200" b="0" i="0" u="none" strike="noStrike" dirty="0" err="1">
                          <a:solidFill>
                            <a:srgbClr val="000000"/>
                          </a:solidFill>
                          <a:effectLst/>
                          <a:latin typeface="+mj-lt"/>
                        </a:rPr>
                        <a:t>Jevtana</a:t>
                      </a:r>
                      <a:endParaRPr lang="en-US" sz="1200" b="0" i="0" u="none" strike="noStrike" dirty="0">
                        <a:solidFill>
                          <a:srgbClr val="000000"/>
                        </a:solidFill>
                        <a:effectLst/>
                        <a:latin typeface="+mj-lt"/>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fontAlgn="b"/>
                      <a:r>
                        <a:rPr lang="en-US" sz="1200" b="0" i="0" u="none" strike="noStrike" dirty="0" err="1">
                          <a:solidFill>
                            <a:srgbClr val="000000"/>
                          </a:solidFill>
                          <a:effectLst/>
                          <a:latin typeface="+mj-lt"/>
                        </a:rPr>
                        <a:t>Darzalex</a:t>
                      </a:r>
                      <a:endParaRPr lang="en-US" sz="1200" b="0" i="0" u="none" strike="noStrike" dirty="0">
                        <a:solidFill>
                          <a:srgbClr val="000000"/>
                        </a:solidFill>
                        <a:effectLst/>
                        <a:latin typeface="+mj-lt"/>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fontAlgn="b"/>
                      <a:r>
                        <a:rPr lang="en-US" sz="1200" b="1" i="0" u="none" strike="noStrike" dirty="0">
                          <a:solidFill>
                            <a:srgbClr val="000000"/>
                          </a:solidFill>
                          <a:effectLst/>
                          <a:latin typeface="+mj-lt"/>
                        </a:rPr>
                        <a:t>Avastin</a:t>
                      </a: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445767"/>
                  </a:ext>
                </a:extLst>
              </a:tr>
              <a:tr h="358026">
                <a:tc>
                  <a:txBody>
                    <a:bodyPr/>
                    <a:lstStyle/>
                    <a:p>
                      <a:pPr marL="91440" lvl="0" algn="just" defTabSz="914400" rtl="0" eaLnBrk="1" fontAlgn="b" latinLnBrk="0" hangingPunct="1"/>
                      <a:r>
                        <a:rPr lang="en-US" sz="1200" b="1" i="0" u="none" strike="noStrike" kern="1200" dirty="0">
                          <a:solidFill>
                            <a:srgbClr val="000000"/>
                          </a:solidFill>
                          <a:effectLst/>
                          <a:latin typeface="+mj-lt"/>
                          <a:ea typeface="+mn-ea"/>
                          <a:cs typeface="+mn-cs"/>
                        </a:rPr>
                        <a:t>Avastin</a:t>
                      </a: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Halaven</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1" i="0" u="none" strike="noStrike" kern="1200" dirty="0">
                          <a:solidFill>
                            <a:srgbClr val="000000"/>
                          </a:solidFill>
                          <a:effectLst/>
                          <a:latin typeface="+mj-lt"/>
                          <a:ea typeface="+mn-ea"/>
                          <a:cs typeface="+mn-cs"/>
                        </a:rPr>
                        <a:t>Keytruda</a:t>
                      </a: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Xtandi</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Farydak</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Cyramza</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12220"/>
                  </a:ext>
                </a:extLst>
              </a:tr>
              <a:tr h="358026">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Giotrif</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a:solidFill>
                            <a:srgbClr val="000000"/>
                          </a:solidFill>
                          <a:effectLst/>
                          <a:latin typeface="+mj-lt"/>
                          <a:ea typeface="+mn-ea"/>
                          <a:cs typeface="+mn-cs"/>
                        </a:rPr>
                        <a:t>Herceptin</a:t>
                      </a: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Mekinist</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Zoladex</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Kyprolis</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a:solidFill>
                            <a:srgbClr val="000000"/>
                          </a:solidFill>
                          <a:effectLst/>
                          <a:latin typeface="+mj-lt"/>
                          <a:ea typeface="+mn-ea"/>
                          <a:cs typeface="+mn-cs"/>
                        </a:rPr>
                        <a:t>Erbitux</a:t>
                      </a: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638630"/>
                  </a:ext>
                </a:extLst>
              </a:tr>
              <a:tr h="358026">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Iressa</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Ibrance</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1" i="0" u="none" strike="noStrike" kern="1200" dirty="0" err="1">
                          <a:solidFill>
                            <a:srgbClr val="000000"/>
                          </a:solidFill>
                          <a:effectLst/>
                          <a:latin typeface="+mj-lt"/>
                          <a:ea typeface="+mn-ea"/>
                          <a:cs typeface="+mn-cs"/>
                        </a:rPr>
                        <a:t>Opdivo</a:t>
                      </a:r>
                      <a:endParaRPr lang="en-US" sz="1200" b="1"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Zytiga</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Ninlaro</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Stivarga</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292722"/>
                  </a:ext>
                </a:extLst>
              </a:tr>
              <a:tr h="358026">
                <a:tc>
                  <a:txBody>
                    <a:bodyPr/>
                    <a:lstStyle/>
                    <a:p>
                      <a:pPr marL="91440" lvl="0" algn="just" defTabSz="914400" rtl="0" eaLnBrk="1" fontAlgn="b" latinLnBrk="0" hangingPunct="1"/>
                      <a:r>
                        <a:rPr lang="en-US" sz="1200" b="1" i="0" u="none" strike="noStrike" kern="1200" dirty="0">
                          <a:solidFill>
                            <a:srgbClr val="000000"/>
                          </a:solidFill>
                          <a:effectLst/>
                          <a:latin typeface="+mj-lt"/>
                          <a:ea typeface="+mn-ea"/>
                          <a:cs typeface="+mn-cs"/>
                        </a:rPr>
                        <a:t>Keytruda</a:t>
                      </a: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Kadcyla</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Tafinlar</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Revlimid</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Vectibix</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8407821"/>
                  </a:ext>
                </a:extLst>
              </a:tr>
              <a:tr h="358026">
                <a:tc>
                  <a:txBody>
                    <a:bodyPr/>
                    <a:lstStyle/>
                    <a:p>
                      <a:pPr marL="91440" lvl="0" algn="just" defTabSz="914400" rtl="0" eaLnBrk="1" fontAlgn="b" latinLnBrk="0" hangingPunct="1"/>
                      <a:r>
                        <a:rPr lang="en-US" sz="1200" b="1" i="0" u="none" strike="noStrike" kern="1200" dirty="0" err="1">
                          <a:solidFill>
                            <a:srgbClr val="000000"/>
                          </a:solidFill>
                          <a:effectLst/>
                          <a:latin typeface="+mj-lt"/>
                          <a:ea typeface="+mn-ea"/>
                          <a:cs typeface="+mn-cs"/>
                        </a:rPr>
                        <a:t>Opdivo</a:t>
                      </a:r>
                      <a:endParaRPr lang="en-US" sz="1200" b="1"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Kisqali</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Yervoy</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Velcade</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Zaltrap</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523785"/>
                  </a:ext>
                </a:extLst>
              </a:tr>
              <a:tr h="358026">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Tagrisso</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Perjeta</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Zelboraf</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531800"/>
                  </a:ext>
                </a:extLst>
              </a:tr>
              <a:tr h="358026">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Tarceva</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Tyverb</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8109405"/>
                  </a:ext>
                </a:extLst>
              </a:tr>
              <a:tr h="358026">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Tecentriq</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044044"/>
                  </a:ext>
                </a:extLst>
              </a:tr>
              <a:tr h="358026">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Xalkori</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6566043"/>
                  </a:ext>
                </a:extLst>
              </a:tr>
              <a:tr h="358026">
                <a:tc>
                  <a:txBody>
                    <a:bodyPr/>
                    <a:lstStyle/>
                    <a:p>
                      <a:pPr marL="91440" lvl="0" algn="just" defTabSz="914400" rtl="0" eaLnBrk="1" fontAlgn="b" latinLnBrk="0" hangingPunct="1"/>
                      <a:r>
                        <a:rPr lang="en-US" sz="1200" b="0" i="0" u="none" strike="noStrike" kern="1200" dirty="0" err="1">
                          <a:solidFill>
                            <a:srgbClr val="000000"/>
                          </a:solidFill>
                          <a:effectLst/>
                          <a:latin typeface="+mj-lt"/>
                          <a:ea typeface="+mn-ea"/>
                          <a:cs typeface="+mn-cs"/>
                        </a:rPr>
                        <a:t>Zykadia</a:t>
                      </a:r>
                      <a:endParaRPr lang="en-US" sz="1200" b="0" i="0" u="none" strike="noStrike" kern="1200" dirty="0">
                        <a:solidFill>
                          <a:srgbClr val="000000"/>
                        </a:solidFill>
                        <a:effectLst/>
                        <a:latin typeface="+mj-lt"/>
                        <a:ea typeface="+mn-ea"/>
                        <a:cs typeface="+mn-cs"/>
                      </a:endParaRPr>
                    </a:p>
                  </a:txBody>
                  <a:tcPr marL="7605" marR="7605" marT="7605" marB="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just" defTabSz="914400" rtl="0" eaLnBrk="1" fontAlgn="b" latinLnBrk="0" hangingPunct="1"/>
                      <a:endParaRPr lang="en-US" sz="1200" b="0" i="0" u="none" strike="noStrike" kern="1200" dirty="0">
                        <a:solidFill>
                          <a:srgbClr val="000000"/>
                        </a:solidFill>
                        <a:effectLst/>
                        <a:latin typeface="+mj-lt"/>
                        <a:ea typeface="+mn-ea"/>
                        <a:cs typeface="+mn-cs"/>
                      </a:endParaRPr>
                    </a:p>
                  </a:txBody>
                  <a:tcPr marL="91259" marR="91259" marT="45630" marB="45630" anchor="ct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189025"/>
                  </a:ext>
                </a:extLst>
              </a:tr>
            </a:tbl>
          </a:graphicData>
        </a:graphic>
      </p:graphicFrame>
      <p:sp>
        <p:nvSpPr>
          <p:cNvPr id="16" name="Text Placeholder 20">
            <a:extLst>
              <a:ext uri="{FF2B5EF4-FFF2-40B4-BE49-F238E27FC236}">
                <a16:creationId xmlns:a16="http://schemas.microsoft.com/office/drawing/2014/main" id="{B6E676D5-73DB-4A01-B030-87602A93F2ED}"/>
              </a:ext>
            </a:extLst>
          </p:cNvPr>
          <p:cNvSpPr>
            <a:spLocks noGrp="1"/>
          </p:cNvSpPr>
          <p:nvPr>
            <p:custDataLst>
              <p:tags r:id="rId4"/>
            </p:custDataLst>
          </p:nvPr>
        </p:nvSpPr>
        <p:spPr bwMode="auto">
          <a:xfrm>
            <a:off x="1704975" y="20907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17" name="Text Placeholder 20">
            <a:extLst>
              <a:ext uri="{FF2B5EF4-FFF2-40B4-BE49-F238E27FC236}">
                <a16:creationId xmlns:a16="http://schemas.microsoft.com/office/drawing/2014/main" id="{640253C9-2395-45D6-83FB-92552B4AD077}"/>
              </a:ext>
            </a:extLst>
          </p:cNvPr>
          <p:cNvSpPr>
            <a:spLocks noGrp="1"/>
          </p:cNvSpPr>
          <p:nvPr>
            <p:custDataLst>
              <p:tags r:id="rId5"/>
            </p:custDataLst>
          </p:nvPr>
        </p:nvSpPr>
        <p:spPr bwMode="auto">
          <a:xfrm>
            <a:off x="1704975" y="24526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19" name="Text Placeholder 20">
            <a:extLst>
              <a:ext uri="{FF2B5EF4-FFF2-40B4-BE49-F238E27FC236}">
                <a16:creationId xmlns:a16="http://schemas.microsoft.com/office/drawing/2014/main" id="{8D2773AB-04F0-4388-98E6-8E9337AFCD32}"/>
              </a:ext>
            </a:extLst>
          </p:cNvPr>
          <p:cNvSpPr>
            <a:spLocks noGrp="1"/>
          </p:cNvSpPr>
          <p:nvPr>
            <p:custDataLst>
              <p:tags r:id="rId6"/>
            </p:custDataLst>
          </p:nvPr>
        </p:nvSpPr>
        <p:spPr bwMode="auto">
          <a:xfrm>
            <a:off x="1704975" y="28146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20" name="Text Placeholder 20">
            <a:extLst>
              <a:ext uri="{FF2B5EF4-FFF2-40B4-BE49-F238E27FC236}">
                <a16:creationId xmlns:a16="http://schemas.microsoft.com/office/drawing/2014/main" id="{0C1B14BB-4704-483F-87B8-211D44C1A414}"/>
              </a:ext>
            </a:extLst>
          </p:cNvPr>
          <p:cNvSpPr>
            <a:spLocks noGrp="1"/>
          </p:cNvSpPr>
          <p:nvPr>
            <p:custDataLst>
              <p:tags r:id="rId7"/>
            </p:custDataLst>
          </p:nvPr>
        </p:nvSpPr>
        <p:spPr bwMode="auto">
          <a:xfrm>
            <a:off x="1704975" y="31765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21" name="Text Placeholder 20">
            <a:extLst>
              <a:ext uri="{FF2B5EF4-FFF2-40B4-BE49-F238E27FC236}">
                <a16:creationId xmlns:a16="http://schemas.microsoft.com/office/drawing/2014/main" id="{43D29795-8C3A-425B-8B2B-A398F5C9DDAA}"/>
              </a:ext>
            </a:extLst>
          </p:cNvPr>
          <p:cNvSpPr>
            <a:spLocks noGrp="1"/>
          </p:cNvSpPr>
          <p:nvPr>
            <p:custDataLst>
              <p:tags r:id="rId8"/>
            </p:custDataLst>
          </p:nvPr>
        </p:nvSpPr>
        <p:spPr bwMode="auto">
          <a:xfrm>
            <a:off x="1704975" y="35385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22" name="Text Placeholder 20">
            <a:extLst>
              <a:ext uri="{FF2B5EF4-FFF2-40B4-BE49-F238E27FC236}">
                <a16:creationId xmlns:a16="http://schemas.microsoft.com/office/drawing/2014/main" id="{DFC21B62-52F5-421E-BDA6-085A8C2DD859}"/>
              </a:ext>
            </a:extLst>
          </p:cNvPr>
          <p:cNvSpPr>
            <a:spLocks noGrp="1"/>
          </p:cNvSpPr>
          <p:nvPr>
            <p:custDataLst>
              <p:tags r:id="rId9"/>
            </p:custDataLst>
          </p:nvPr>
        </p:nvSpPr>
        <p:spPr bwMode="auto">
          <a:xfrm>
            <a:off x="1704975" y="39004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23" name="Text Placeholder 20">
            <a:extLst>
              <a:ext uri="{FF2B5EF4-FFF2-40B4-BE49-F238E27FC236}">
                <a16:creationId xmlns:a16="http://schemas.microsoft.com/office/drawing/2014/main" id="{28C3EB6C-50E9-4182-B01D-85E89E3DEDB8}"/>
              </a:ext>
            </a:extLst>
          </p:cNvPr>
          <p:cNvSpPr>
            <a:spLocks noGrp="1"/>
          </p:cNvSpPr>
          <p:nvPr>
            <p:custDataLst>
              <p:tags r:id="rId10"/>
            </p:custDataLst>
          </p:nvPr>
        </p:nvSpPr>
        <p:spPr bwMode="auto">
          <a:xfrm>
            <a:off x="1704975" y="46243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24" name="Text Placeholder 20">
            <a:extLst>
              <a:ext uri="{FF2B5EF4-FFF2-40B4-BE49-F238E27FC236}">
                <a16:creationId xmlns:a16="http://schemas.microsoft.com/office/drawing/2014/main" id="{1390BC7F-655B-4CE6-9AD2-D47317D20E19}"/>
              </a:ext>
            </a:extLst>
          </p:cNvPr>
          <p:cNvSpPr>
            <a:spLocks noGrp="1"/>
          </p:cNvSpPr>
          <p:nvPr>
            <p:custDataLst>
              <p:tags r:id="rId11"/>
            </p:custDataLst>
          </p:nvPr>
        </p:nvSpPr>
        <p:spPr bwMode="auto">
          <a:xfrm>
            <a:off x="1704975" y="4984750"/>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25" name="Text Placeholder 20">
            <a:extLst>
              <a:ext uri="{FF2B5EF4-FFF2-40B4-BE49-F238E27FC236}">
                <a16:creationId xmlns:a16="http://schemas.microsoft.com/office/drawing/2014/main" id="{86D94099-2FE8-43B3-AA54-4F7442107DB3}"/>
              </a:ext>
            </a:extLst>
          </p:cNvPr>
          <p:cNvSpPr>
            <a:spLocks noGrp="1"/>
          </p:cNvSpPr>
          <p:nvPr>
            <p:custDataLst>
              <p:tags r:id="rId12"/>
            </p:custDataLst>
          </p:nvPr>
        </p:nvSpPr>
        <p:spPr bwMode="auto">
          <a:xfrm>
            <a:off x="1704975" y="5683250"/>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26" name="Text Placeholder 20">
            <a:extLst>
              <a:ext uri="{FF2B5EF4-FFF2-40B4-BE49-F238E27FC236}">
                <a16:creationId xmlns:a16="http://schemas.microsoft.com/office/drawing/2014/main" id="{EF7D068C-88E2-4FDD-8465-9FD598F6FF0C}"/>
              </a:ext>
            </a:extLst>
          </p:cNvPr>
          <p:cNvSpPr>
            <a:spLocks noGrp="1"/>
          </p:cNvSpPr>
          <p:nvPr>
            <p:custDataLst>
              <p:tags r:id="rId13"/>
            </p:custDataLst>
          </p:nvPr>
        </p:nvSpPr>
        <p:spPr bwMode="auto">
          <a:xfrm>
            <a:off x="1704975" y="42624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27" name="Text Placeholder 20">
            <a:extLst>
              <a:ext uri="{FF2B5EF4-FFF2-40B4-BE49-F238E27FC236}">
                <a16:creationId xmlns:a16="http://schemas.microsoft.com/office/drawing/2014/main" id="{82801C02-7B55-4DBC-A5D4-07BC88A4277E}"/>
              </a:ext>
            </a:extLst>
          </p:cNvPr>
          <p:cNvSpPr>
            <a:spLocks noGrp="1"/>
          </p:cNvSpPr>
          <p:nvPr>
            <p:custDataLst>
              <p:tags r:id="rId14"/>
            </p:custDataLst>
          </p:nvPr>
        </p:nvSpPr>
        <p:spPr bwMode="auto">
          <a:xfrm>
            <a:off x="1704975" y="5346700"/>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28" name="Text Placeholder 20">
            <a:extLst>
              <a:ext uri="{FF2B5EF4-FFF2-40B4-BE49-F238E27FC236}">
                <a16:creationId xmlns:a16="http://schemas.microsoft.com/office/drawing/2014/main" id="{4C7151B3-8420-48FA-84C9-DE9AE5C5CD6E}"/>
              </a:ext>
            </a:extLst>
          </p:cNvPr>
          <p:cNvSpPr>
            <a:spLocks noGrp="1"/>
          </p:cNvSpPr>
          <p:nvPr>
            <p:custDataLst>
              <p:tags r:id="rId15"/>
            </p:custDataLst>
          </p:nvPr>
        </p:nvSpPr>
        <p:spPr bwMode="auto">
          <a:xfrm>
            <a:off x="3598863" y="20907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29" name="Text Placeholder 20">
            <a:extLst>
              <a:ext uri="{FF2B5EF4-FFF2-40B4-BE49-F238E27FC236}">
                <a16:creationId xmlns:a16="http://schemas.microsoft.com/office/drawing/2014/main" id="{80146B08-8F21-420D-802B-1C50200A2978}"/>
              </a:ext>
            </a:extLst>
          </p:cNvPr>
          <p:cNvSpPr>
            <a:spLocks noGrp="1"/>
          </p:cNvSpPr>
          <p:nvPr>
            <p:custDataLst>
              <p:tags r:id="rId16"/>
            </p:custDataLst>
          </p:nvPr>
        </p:nvSpPr>
        <p:spPr bwMode="auto">
          <a:xfrm>
            <a:off x="3598863" y="24526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30" name="Text Placeholder 20">
            <a:extLst>
              <a:ext uri="{FF2B5EF4-FFF2-40B4-BE49-F238E27FC236}">
                <a16:creationId xmlns:a16="http://schemas.microsoft.com/office/drawing/2014/main" id="{2A63DCE4-C678-4F59-960A-8882D77FBD0B}"/>
              </a:ext>
            </a:extLst>
          </p:cNvPr>
          <p:cNvSpPr>
            <a:spLocks noGrp="1"/>
          </p:cNvSpPr>
          <p:nvPr>
            <p:custDataLst>
              <p:tags r:id="rId17"/>
            </p:custDataLst>
          </p:nvPr>
        </p:nvSpPr>
        <p:spPr bwMode="auto">
          <a:xfrm>
            <a:off x="3598863" y="28146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31" name="Text Placeholder 20">
            <a:extLst>
              <a:ext uri="{FF2B5EF4-FFF2-40B4-BE49-F238E27FC236}">
                <a16:creationId xmlns:a16="http://schemas.microsoft.com/office/drawing/2014/main" id="{9D439600-2AEB-4B81-96A1-C2C86C2A99FD}"/>
              </a:ext>
            </a:extLst>
          </p:cNvPr>
          <p:cNvSpPr>
            <a:spLocks noGrp="1"/>
          </p:cNvSpPr>
          <p:nvPr>
            <p:custDataLst>
              <p:tags r:id="rId18"/>
            </p:custDataLst>
          </p:nvPr>
        </p:nvSpPr>
        <p:spPr bwMode="auto">
          <a:xfrm>
            <a:off x="3598863" y="31765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32" name="Text Placeholder 20">
            <a:extLst>
              <a:ext uri="{FF2B5EF4-FFF2-40B4-BE49-F238E27FC236}">
                <a16:creationId xmlns:a16="http://schemas.microsoft.com/office/drawing/2014/main" id="{67276980-FF2C-4C78-A82A-27B0D2F382A7}"/>
              </a:ext>
            </a:extLst>
          </p:cNvPr>
          <p:cNvSpPr>
            <a:spLocks noGrp="1"/>
          </p:cNvSpPr>
          <p:nvPr>
            <p:custDataLst>
              <p:tags r:id="rId19"/>
            </p:custDataLst>
          </p:nvPr>
        </p:nvSpPr>
        <p:spPr bwMode="auto">
          <a:xfrm>
            <a:off x="3598863" y="35385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33" name="Text Placeholder 20">
            <a:extLst>
              <a:ext uri="{FF2B5EF4-FFF2-40B4-BE49-F238E27FC236}">
                <a16:creationId xmlns:a16="http://schemas.microsoft.com/office/drawing/2014/main" id="{DFD7690B-9AD6-43BF-9958-76075EAC3457}"/>
              </a:ext>
            </a:extLst>
          </p:cNvPr>
          <p:cNvSpPr>
            <a:spLocks noGrp="1"/>
          </p:cNvSpPr>
          <p:nvPr>
            <p:custDataLst>
              <p:tags r:id="rId20"/>
            </p:custDataLst>
          </p:nvPr>
        </p:nvSpPr>
        <p:spPr bwMode="auto">
          <a:xfrm>
            <a:off x="3598863" y="39004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34" name="Text Placeholder 20">
            <a:extLst>
              <a:ext uri="{FF2B5EF4-FFF2-40B4-BE49-F238E27FC236}">
                <a16:creationId xmlns:a16="http://schemas.microsoft.com/office/drawing/2014/main" id="{DC1FE5DC-3BBE-4C29-98B5-8258B244C6BE}"/>
              </a:ext>
            </a:extLst>
          </p:cNvPr>
          <p:cNvSpPr>
            <a:spLocks noGrp="1"/>
          </p:cNvSpPr>
          <p:nvPr>
            <p:custDataLst>
              <p:tags r:id="rId21"/>
            </p:custDataLst>
          </p:nvPr>
        </p:nvSpPr>
        <p:spPr bwMode="auto">
          <a:xfrm>
            <a:off x="3598863" y="46243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37" name="Text Placeholder 20">
            <a:extLst>
              <a:ext uri="{FF2B5EF4-FFF2-40B4-BE49-F238E27FC236}">
                <a16:creationId xmlns:a16="http://schemas.microsoft.com/office/drawing/2014/main" id="{88C81BC3-A4A5-499E-99C8-5C93C3809D8B}"/>
              </a:ext>
            </a:extLst>
          </p:cNvPr>
          <p:cNvSpPr>
            <a:spLocks noGrp="1"/>
          </p:cNvSpPr>
          <p:nvPr>
            <p:custDataLst>
              <p:tags r:id="rId22"/>
            </p:custDataLst>
          </p:nvPr>
        </p:nvSpPr>
        <p:spPr bwMode="auto">
          <a:xfrm>
            <a:off x="3598863" y="42624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39" name="Text Placeholder 20">
            <a:extLst>
              <a:ext uri="{FF2B5EF4-FFF2-40B4-BE49-F238E27FC236}">
                <a16:creationId xmlns:a16="http://schemas.microsoft.com/office/drawing/2014/main" id="{1B441BFD-C16B-4257-934F-820CF01804A0}"/>
              </a:ext>
            </a:extLst>
          </p:cNvPr>
          <p:cNvSpPr>
            <a:spLocks noGrp="1"/>
          </p:cNvSpPr>
          <p:nvPr>
            <p:custDataLst>
              <p:tags r:id="rId23"/>
            </p:custDataLst>
          </p:nvPr>
        </p:nvSpPr>
        <p:spPr bwMode="auto">
          <a:xfrm>
            <a:off x="5459413" y="20907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40" name="Text Placeholder 20">
            <a:extLst>
              <a:ext uri="{FF2B5EF4-FFF2-40B4-BE49-F238E27FC236}">
                <a16:creationId xmlns:a16="http://schemas.microsoft.com/office/drawing/2014/main" id="{27669F36-E52E-4292-9849-192E59F86201}"/>
              </a:ext>
            </a:extLst>
          </p:cNvPr>
          <p:cNvSpPr>
            <a:spLocks noGrp="1"/>
          </p:cNvSpPr>
          <p:nvPr>
            <p:custDataLst>
              <p:tags r:id="rId24"/>
            </p:custDataLst>
          </p:nvPr>
        </p:nvSpPr>
        <p:spPr bwMode="auto">
          <a:xfrm>
            <a:off x="5459413" y="24526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41" name="Text Placeholder 20">
            <a:extLst>
              <a:ext uri="{FF2B5EF4-FFF2-40B4-BE49-F238E27FC236}">
                <a16:creationId xmlns:a16="http://schemas.microsoft.com/office/drawing/2014/main" id="{0E9B5DDD-343B-48AA-836D-BCA98C6CD105}"/>
              </a:ext>
            </a:extLst>
          </p:cNvPr>
          <p:cNvSpPr>
            <a:spLocks noGrp="1"/>
          </p:cNvSpPr>
          <p:nvPr>
            <p:custDataLst>
              <p:tags r:id="rId25"/>
            </p:custDataLst>
          </p:nvPr>
        </p:nvSpPr>
        <p:spPr bwMode="auto">
          <a:xfrm>
            <a:off x="5459413" y="28146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42" name="Text Placeholder 20">
            <a:extLst>
              <a:ext uri="{FF2B5EF4-FFF2-40B4-BE49-F238E27FC236}">
                <a16:creationId xmlns:a16="http://schemas.microsoft.com/office/drawing/2014/main" id="{BC8DBDD7-AB4B-43CF-8219-7C226AF31936}"/>
              </a:ext>
            </a:extLst>
          </p:cNvPr>
          <p:cNvSpPr>
            <a:spLocks noGrp="1"/>
          </p:cNvSpPr>
          <p:nvPr>
            <p:custDataLst>
              <p:tags r:id="rId26"/>
            </p:custDataLst>
          </p:nvPr>
        </p:nvSpPr>
        <p:spPr bwMode="auto">
          <a:xfrm>
            <a:off x="5459413" y="31765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43" name="Text Placeholder 20">
            <a:extLst>
              <a:ext uri="{FF2B5EF4-FFF2-40B4-BE49-F238E27FC236}">
                <a16:creationId xmlns:a16="http://schemas.microsoft.com/office/drawing/2014/main" id="{77BC13BC-5939-43F8-A12E-76F28976F57B}"/>
              </a:ext>
            </a:extLst>
          </p:cNvPr>
          <p:cNvSpPr>
            <a:spLocks noGrp="1"/>
          </p:cNvSpPr>
          <p:nvPr>
            <p:custDataLst>
              <p:tags r:id="rId27"/>
            </p:custDataLst>
          </p:nvPr>
        </p:nvSpPr>
        <p:spPr bwMode="auto">
          <a:xfrm>
            <a:off x="5459413" y="3538538"/>
            <a:ext cx="188913" cy="188913"/>
          </a:xfrm>
          <a:prstGeom prst="rect">
            <a:avLst/>
          </a:prstGeom>
          <a:noFill/>
          <a:ln w="9525">
            <a:solidFill>
              <a:srgbClr val="C0C0C0"/>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cs typeface="Arial" panose="020B0604020202020204" pitchFamily="34" charset="0"/>
                <a:sym typeface="Wingdings" panose="05000000000000000000" pitchFamily="2" charset="2"/>
              </a:rPr>
              <a:t></a:t>
            </a:r>
          </a:p>
        </p:txBody>
      </p:sp>
      <p:sp>
        <p:nvSpPr>
          <p:cNvPr id="44" name="Text Placeholder 20">
            <a:extLst>
              <a:ext uri="{FF2B5EF4-FFF2-40B4-BE49-F238E27FC236}">
                <a16:creationId xmlns:a16="http://schemas.microsoft.com/office/drawing/2014/main" id="{4700E191-4818-4B45-8F7C-D26FFD45F64A}"/>
              </a:ext>
            </a:extLst>
          </p:cNvPr>
          <p:cNvSpPr>
            <a:spLocks noGrp="1"/>
          </p:cNvSpPr>
          <p:nvPr>
            <p:custDataLst>
              <p:tags r:id="rId28"/>
            </p:custDataLst>
          </p:nvPr>
        </p:nvSpPr>
        <p:spPr bwMode="auto">
          <a:xfrm>
            <a:off x="5459413" y="39004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48" name="Text Placeholder 20">
            <a:extLst>
              <a:ext uri="{FF2B5EF4-FFF2-40B4-BE49-F238E27FC236}">
                <a16:creationId xmlns:a16="http://schemas.microsoft.com/office/drawing/2014/main" id="{70C528FD-E795-42AB-817D-176291C471E4}"/>
              </a:ext>
            </a:extLst>
          </p:cNvPr>
          <p:cNvSpPr>
            <a:spLocks noGrp="1"/>
          </p:cNvSpPr>
          <p:nvPr>
            <p:custDataLst>
              <p:tags r:id="rId29"/>
            </p:custDataLst>
          </p:nvPr>
        </p:nvSpPr>
        <p:spPr bwMode="auto">
          <a:xfrm>
            <a:off x="5459413" y="42624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50" name="Text Placeholder 20">
            <a:extLst>
              <a:ext uri="{FF2B5EF4-FFF2-40B4-BE49-F238E27FC236}">
                <a16:creationId xmlns:a16="http://schemas.microsoft.com/office/drawing/2014/main" id="{E27F3BA7-4666-4AA4-88ED-42296379F3E8}"/>
              </a:ext>
            </a:extLst>
          </p:cNvPr>
          <p:cNvSpPr>
            <a:spLocks noGrp="1"/>
          </p:cNvSpPr>
          <p:nvPr>
            <p:custDataLst>
              <p:tags r:id="rId30"/>
            </p:custDataLst>
          </p:nvPr>
        </p:nvSpPr>
        <p:spPr bwMode="auto">
          <a:xfrm>
            <a:off x="7351713" y="20907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51" name="Text Placeholder 20">
            <a:extLst>
              <a:ext uri="{FF2B5EF4-FFF2-40B4-BE49-F238E27FC236}">
                <a16:creationId xmlns:a16="http://schemas.microsoft.com/office/drawing/2014/main" id="{5FC8456A-C941-4996-918E-5564940853F3}"/>
              </a:ext>
            </a:extLst>
          </p:cNvPr>
          <p:cNvSpPr>
            <a:spLocks noGrp="1"/>
          </p:cNvSpPr>
          <p:nvPr>
            <p:custDataLst>
              <p:tags r:id="rId31"/>
            </p:custDataLst>
          </p:nvPr>
        </p:nvSpPr>
        <p:spPr bwMode="auto">
          <a:xfrm>
            <a:off x="7351713" y="24526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52" name="Text Placeholder 20">
            <a:extLst>
              <a:ext uri="{FF2B5EF4-FFF2-40B4-BE49-F238E27FC236}">
                <a16:creationId xmlns:a16="http://schemas.microsoft.com/office/drawing/2014/main" id="{6AFB6D43-079B-4DAB-AFB5-F08956B2BB0D}"/>
              </a:ext>
            </a:extLst>
          </p:cNvPr>
          <p:cNvSpPr>
            <a:spLocks noGrp="1"/>
          </p:cNvSpPr>
          <p:nvPr>
            <p:custDataLst>
              <p:tags r:id="rId32"/>
            </p:custDataLst>
          </p:nvPr>
        </p:nvSpPr>
        <p:spPr bwMode="auto">
          <a:xfrm>
            <a:off x="7351713" y="28146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53" name="Text Placeholder 20">
            <a:extLst>
              <a:ext uri="{FF2B5EF4-FFF2-40B4-BE49-F238E27FC236}">
                <a16:creationId xmlns:a16="http://schemas.microsoft.com/office/drawing/2014/main" id="{9B2720CA-C550-477D-89A1-563A3CC2CDE0}"/>
              </a:ext>
            </a:extLst>
          </p:cNvPr>
          <p:cNvSpPr>
            <a:spLocks noGrp="1"/>
          </p:cNvSpPr>
          <p:nvPr>
            <p:custDataLst>
              <p:tags r:id="rId33"/>
            </p:custDataLst>
          </p:nvPr>
        </p:nvSpPr>
        <p:spPr bwMode="auto">
          <a:xfrm>
            <a:off x="7351713" y="31765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61" name="Text Placeholder 20">
            <a:extLst>
              <a:ext uri="{FF2B5EF4-FFF2-40B4-BE49-F238E27FC236}">
                <a16:creationId xmlns:a16="http://schemas.microsoft.com/office/drawing/2014/main" id="{310189AA-BD8E-49C7-BD1E-C19F1B5B28AE}"/>
              </a:ext>
            </a:extLst>
          </p:cNvPr>
          <p:cNvSpPr>
            <a:spLocks noGrp="1"/>
          </p:cNvSpPr>
          <p:nvPr>
            <p:custDataLst>
              <p:tags r:id="rId34"/>
            </p:custDataLst>
          </p:nvPr>
        </p:nvSpPr>
        <p:spPr bwMode="auto">
          <a:xfrm>
            <a:off x="9307513" y="20907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62" name="Text Placeholder 20">
            <a:extLst>
              <a:ext uri="{FF2B5EF4-FFF2-40B4-BE49-F238E27FC236}">
                <a16:creationId xmlns:a16="http://schemas.microsoft.com/office/drawing/2014/main" id="{63C2ED05-CC11-4E39-9CBD-E2A71BE75548}"/>
              </a:ext>
            </a:extLst>
          </p:cNvPr>
          <p:cNvSpPr>
            <a:spLocks noGrp="1"/>
          </p:cNvSpPr>
          <p:nvPr>
            <p:custDataLst>
              <p:tags r:id="rId35"/>
            </p:custDataLst>
          </p:nvPr>
        </p:nvSpPr>
        <p:spPr bwMode="auto">
          <a:xfrm>
            <a:off x="9307513" y="24526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63" name="Text Placeholder 20">
            <a:extLst>
              <a:ext uri="{FF2B5EF4-FFF2-40B4-BE49-F238E27FC236}">
                <a16:creationId xmlns:a16="http://schemas.microsoft.com/office/drawing/2014/main" id="{C2CE839D-15E9-4E1D-ABBB-B1704399EBC7}"/>
              </a:ext>
            </a:extLst>
          </p:cNvPr>
          <p:cNvSpPr>
            <a:spLocks noGrp="1"/>
          </p:cNvSpPr>
          <p:nvPr>
            <p:custDataLst>
              <p:tags r:id="rId36"/>
            </p:custDataLst>
          </p:nvPr>
        </p:nvSpPr>
        <p:spPr bwMode="auto">
          <a:xfrm>
            <a:off x="9307513" y="28146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64" name="Text Placeholder 20">
            <a:extLst>
              <a:ext uri="{FF2B5EF4-FFF2-40B4-BE49-F238E27FC236}">
                <a16:creationId xmlns:a16="http://schemas.microsoft.com/office/drawing/2014/main" id="{FA7E4522-9079-429C-B61E-51E5D4CDBC9B}"/>
              </a:ext>
            </a:extLst>
          </p:cNvPr>
          <p:cNvSpPr>
            <a:spLocks noGrp="1"/>
          </p:cNvSpPr>
          <p:nvPr>
            <p:custDataLst>
              <p:tags r:id="rId37"/>
            </p:custDataLst>
          </p:nvPr>
        </p:nvSpPr>
        <p:spPr bwMode="auto">
          <a:xfrm>
            <a:off x="9307513" y="31765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65" name="Text Placeholder 20">
            <a:extLst>
              <a:ext uri="{FF2B5EF4-FFF2-40B4-BE49-F238E27FC236}">
                <a16:creationId xmlns:a16="http://schemas.microsoft.com/office/drawing/2014/main" id="{E9C494EF-6C7B-4F56-A3CF-0087F9788321}"/>
              </a:ext>
            </a:extLst>
          </p:cNvPr>
          <p:cNvSpPr>
            <a:spLocks noGrp="1"/>
          </p:cNvSpPr>
          <p:nvPr>
            <p:custDataLst>
              <p:tags r:id="rId38"/>
            </p:custDataLst>
          </p:nvPr>
        </p:nvSpPr>
        <p:spPr bwMode="auto">
          <a:xfrm>
            <a:off x="9307513" y="35385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66" name="Text Placeholder 20">
            <a:extLst>
              <a:ext uri="{FF2B5EF4-FFF2-40B4-BE49-F238E27FC236}">
                <a16:creationId xmlns:a16="http://schemas.microsoft.com/office/drawing/2014/main" id="{D9DA5BA0-608D-4B1C-9B36-0D594FC02866}"/>
              </a:ext>
            </a:extLst>
          </p:cNvPr>
          <p:cNvSpPr>
            <a:spLocks noGrp="1"/>
          </p:cNvSpPr>
          <p:nvPr>
            <p:custDataLst>
              <p:tags r:id="rId39"/>
            </p:custDataLst>
          </p:nvPr>
        </p:nvSpPr>
        <p:spPr bwMode="auto">
          <a:xfrm>
            <a:off x="9307513" y="39004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72" name="Text Placeholder 20">
            <a:extLst>
              <a:ext uri="{FF2B5EF4-FFF2-40B4-BE49-F238E27FC236}">
                <a16:creationId xmlns:a16="http://schemas.microsoft.com/office/drawing/2014/main" id="{A157F805-4A15-43A4-B92B-8F5B1BE3E303}"/>
              </a:ext>
            </a:extLst>
          </p:cNvPr>
          <p:cNvSpPr>
            <a:spLocks noGrp="1"/>
          </p:cNvSpPr>
          <p:nvPr>
            <p:custDataLst>
              <p:tags r:id="rId40"/>
            </p:custDataLst>
          </p:nvPr>
        </p:nvSpPr>
        <p:spPr bwMode="auto">
          <a:xfrm>
            <a:off x="11025188" y="20907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73" name="Text Placeholder 20">
            <a:extLst>
              <a:ext uri="{FF2B5EF4-FFF2-40B4-BE49-F238E27FC236}">
                <a16:creationId xmlns:a16="http://schemas.microsoft.com/office/drawing/2014/main" id="{06149D86-2803-45E5-8D89-F9BC79C2AFB1}"/>
              </a:ext>
            </a:extLst>
          </p:cNvPr>
          <p:cNvSpPr>
            <a:spLocks noGrp="1"/>
          </p:cNvSpPr>
          <p:nvPr>
            <p:custDataLst>
              <p:tags r:id="rId41"/>
            </p:custDataLst>
          </p:nvPr>
        </p:nvSpPr>
        <p:spPr bwMode="auto">
          <a:xfrm>
            <a:off x="11025188" y="24526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74" name="Text Placeholder 20">
            <a:extLst>
              <a:ext uri="{FF2B5EF4-FFF2-40B4-BE49-F238E27FC236}">
                <a16:creationId xmlns:a16="http://schemas.microsoft.com/office/drawing/2014/main" id="{D172F33F-A241-4200-BC67-6C79975EF580}"/>
              </a:ext>
            </a:extLst>
          </p:cNvPr>
          <p:cNvSpPr>
            <a:spLocks noGrp="1"/>
          </p:cNvSpPr>
          <p:nvPr>
            <p:custDataLst>
              <p:tags r:id="rId42"/>
            </p:custDataLst>
          </p:nvPr>
        </p:nvSpPr>
        <p:spPr bwMode="auto">
          <a:xfrm>
            <a:off x="11025188" y="28146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75" name="Text Placeholder 20">
            <a:extLst>
              <a:ext uri="{FF2B5EF4-FFF2-40B4-BE49-F238E27FC236}">
                <a16:creationId xmlns:a16="http://schemas.microsoft.com/office/drawing/2014/main" id="{AF87DFE9-CCDC-4C0B-908F-C9282B0471DC}"/>
              </a:ext>
            </a:extLst>
          </p:cNvPr>
          <p:cNvSpPr>
            <a:spLocks noGrp="1"/>
          </p:cNvSpPr>
          <p:nvPr>
            <p:custDataLst>
              <p:tags r:id="rId43"/>
            </p:custDataLst>
          </p:nvPr>
        </p:nvSpPr>
        <p:spPr bwMode="auto">
          <a:xfrm>
            <a:off x="11025188" y="31765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rgbClr val="C30C3E"/>
                </a:solidFill>
                <a:latin typeface="Wingdings" panose="05000000000000000000" pitchFamily="2" charset="2"/>
                <a:sym typeface="Wingdings" panose="05000000000000000000" pitchFamily="2" charset="2"/>
              </a:rPr>
              <a:t></a:t>
            </a:r>
          </a:p>
        </p:txBody>
      </p:sp>
      <p:sp>
        <p:nvSpPr>
          <p:cNvPr id="76" name="Text Placeholder 20">
            <a:extLst>
              <a:ext uri="{FF2B5EF4-FFF2-40B4-BE49-F238E27FC236}">
                <a16:creationId xmlns:a16="http://schemas.microsoft.com/office/drawing/2014/main" id="{F73DE22D-01B1-4A11-8352-2097524A25F5}"/>
              </a:ext>
            </a:extLst>
          </p:cNvPr>
          <p:cNvSpPr>
            <a:spLocks noGrp="1"/>
          </p:cNvSpPr>
          <p:nvPr>
            <p:custDataLst>
              <p:tags r:id="rId44"/>
            </p:custDataLst>
          </p:nvPr>
        </p:nvSpPr>
        <p:spPr bwMode="auto">
          <a:xfrm>
            <a:off x="11025188" y="353853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77" name="Text Placeholder 20">
            <a:extLst>
              <a:ext uri="{FF2B5EF4-FFF2-40B4-BE49-F238E27FC236}">
                <a16:creationId xmlns:a16="http://schemas.microsoft.com/office/drawing/2014/main" id="{AFF2FED8-CA9F-4C28-BB21-6C3CC81A66CC}"/>
              </a:ext>
            </a:extLst>
          </p:cNvPr>
          <p:cNvSpPr>
            <a:spLocks noGrp="1"/>
          </p:cNvSpPr>
          <p:nvPr>
            <p:custDataLst>
              <p:tags r:id="rId45"/>
            </p:custDataLst>
          </p:nvPr>
        </p:nvSpPr>
        <p:spPr bwMode="auto">
          <a:xfrm>
            <a:off x="11025188" y="3900488"/>
            <a:ext cx="188913" cy="1889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83" name="Text Placeholder 20">
            <a:extLst>
              <a:ext uri="{FF2B5EF4-FFF2-40B4-BE49-F238E27FC236}">
                <a16:creationId xmlns:a16="http://schemas.microsoft.com/office/drawing/2014/main" id="{24371B40-D689-4BC1-82B8-8B66D88BB137}"/>
              </a:ext>
            </a:extLst>
          </p:cNvPr>
          <p:cNvSpPr>
            <a:spLocks noGrp="1"/>
          </p:cNvSpPr>
          <p:nvPr>
            <p:custDataLst>
              <p:tags r:id="rId46"/>
            </p:custDataLst>
          </p:nvPr>
        </p:nvSpPr>
        <p:spPr bwMode="auto">
          <a:xfrm>
            <a:off x="4603750" y="6105525"/>
            <a:ext cx="138113" cy="1381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334" dirty="0">
                <a:solidFill>
                  <a:schemeClr val="accent4"/>
                </a:solidFill>
                <a:latin typeface="Wingdings" panose="05000000000000000000" pitchFamily="2" charset="2"/>
                <a:sym typeface="Wingdings" panose="05000000000000000000" pitchFamily="2" charset="2"/>
              </a:rPr>
              <a:t></a:t>
            </a:r>
          </a:p>
        </p:txBody>
      </p:sp>
      <p:sp>
        <p:nvSpPr>
          <p:cNvPr id="84" name="Text Placeholder 20">
            <a:extLst>
              <a:ext uri="{FF2B5EF4-FFF2-40B4-BE49-F238E27FC236}">
                <a16:creationId xmlns:a16="http://schemas.microsoft.com/office/drawing/2014/main" id="{A49D06E2-3E5B-42B7-B5A9-A23BE977A4F7}"/>
              </a:ext>
            </a:extLst>
          </p:cNvPr>
          <p:cNvSpPr>
            <a:spLocks noGrp="1"/>
          </p:cNvSpPr>
          <p:nvPr>
            <p:custDataLst>
              <p:tags r:id="rId47"/>
            </p:custDataLst>
          </p:nvPr>
        </p:nvSpPr>
        <p:spPr bwMode="auto">
          <a:xfrm>
            <a:off x="5718175" y="6105525"/>
            <a:ext cx="138113" cy="138113"/>
          </a:xfrm>
          <a:prstGeom prst="rect">
            <a:avLst/>
          </a:prstGeom>
          <a:noFill/>
          <a:ln w="9525">
            <a:solidFill>
              <a:srgbClr val="D6D7D9"/>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334" dirty="0">
                <a:solidFill>
                  <a:srgbClr val="C30C3E"/>
                </a:solidFill>
                <a:latin typeface="Wingdings" panose="05000000000000000000" pitchFamily="2" charset="2"/>
                <a:sym typeface="Wingdings" panose="05000000000000000000" pitchFamily="2" charset="2"/>
              </a:rPr>
              <a:t></a:t>
            </a:r>
          </a:p>
        </p:txBody>
      </p:sp>
    </p:spTree>
    <p:extLst>
      <p:ext uri="{BB962C8B-B14F-4D97-AF65-F5344CB8AC3E}">
        <p14:creationId xmlns:p14="http://schemas.microsoft.com/office/powerpoint/2010/main" val="1084991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a:extLst>
              <a:ext uri="{FF2B5EF4-FFF2-40B4-BE49-F238E27FC236}">
                <a16:creationId xmlns:a16="http://schemas.microsoft.com/office/drawing/2014/main" id="{160DBD7B-9717-49C3-B068-372606246D7C}"/>
              </a:ext>
            </a:extLst>
          </p:cNvPr>
          <p:cNvGraphicFramePr>
            <a:graphicFrameLocks noChangeAspect="1"/>
          </p:cNvGraphicFramePr>
          <p:nvPr>
            <p:custDataLst>
              <p:tags r:id="rId2"/>
            </p:custDataLst>
            <p:extLst>
              <p:ext uri="{D42A27DB-BD31-4B8C-83A1-F6EECF244321}">
                <p14:modId xmlns:p14="http://schemas.microsoft.com/office/powerpoint/2010/main" val="1208282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92" name="think-cell Slide" r:id="rId7" imgW="216" imgH="216" progId="TCLayout.ActiveDocument.1">
                  <p:embed/>
                </p:oleObj>
              </mc:Choice>
              <mc:Fallback>
                <p:oleObj name="think-cell Slide" r:id="rId7" imgW="216" imgH="216" progId="TCLayout.ActiveDocument.1">
                  <p:embed/>
                  <p:pic>
                    <p:nvPicPr>
                      <p:cNvPr id="76" name="Object 75" hidden="1">
                        <a:extLst>
                          <a:ext uri="{FF2B5EF4-FFF2-40B4-BE49-F238E27FC236}">
                            <a16:creationId xmlns:a16="http://schemas.microsoft.com/office/drawing/2014/main" id="{160DBD7B-9717-49C3-B068-372606246D7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36E7F9B-ECCF-4ACF-9C97-82016D56421F}"/>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err="1">
              <a:latin typeface="Arial" panose="020B0604020202020204" pitchFamily="34" charset="0"/>
              <a:ea typeface="+mj-ea"/>
              <a:cs typeface="+mj-cs"/>
              <a:sym typeface="Arial" panose="020B0604020202020204" pitchFamily="34" charset="0"/>
            </a:endParaRPr>
          </a:p>
        </p:txBody>
      </p:sp>
      <p:sp>
        <p:nvSpPr>
          <p:cNvPr id="10" name="Text Placeholder 9">
            <a:extLst>
              <a:ext uri="{FF2B5EF4-FFF2-40B4-BE49-F238E27FC236}">
                <a16:creationId xmlns:a16="http://schemas.microsoft.com/office/drawing/2014/main" id="{55244BB9-7CDF-43DF-A905-A246072EBE55}"/>
              </a:ext>
            </a:extLst>
          </p:cNvPr>
          <p:cNvSpPr>
            <a:spLocks noGrp="1"/>
          </p:cNvSpPr>
          <p:nvPr>
            <p:ph type="body" sz="quarter" idx="16"/>
          </p:nvPr>
        </p:nvSpPr>
        <p:spPr>
          <a:xfrm>
            <a:off x="477012" y="1124076"/>
            <a:ext cx="11246241" cy="276999"/>
          </a:xfrm>
        </p:spPr>
        <p:txBody>
          <a:bodyPr/>
          <a:lstStyle/>
          <a:p>
            <a:r>
              <a:rPr lang="en-US" dirty="0"/>
              <a:t>Time to market for oncology drugs</a:t>
            </a:r>
          </a:p>
        </p:txBody>
      </p:sp>
      <p:sp>
        <p:nvSpPr>
          <p:cNvPr id="9" name="Title 8">
            <a:extLst>
              <a:ext uri="{FF2B5EF4-FFF2-40B4-BE49-F238E27FC236}">
                <a16:creationId xmlns:a16="http://schemas.microsoft.com/office/drawing/2014/main" id="{A2FA4014-0309-4B91-90C7-27B1B9E84F4B}"/>
              </a:ext>
            </a:extLst>
          </p:cNvPr>
          <p:cNvSpPr>
            <a:spLocks noGrp="1"/>
          </p:cNvSpPr>
          <p:nvPr>
            <p:ph type="title"/>
          </p:nvPr>
        </p:nvSpPr>
        <p:spPr>
          <a:xfrm>
            <a:off x="477012" y="237000"/>
            <a:ext cx="11428661" cy="773799"/>
          </a:xfrm>
        </p:spPr>
        <p:txBody>
          <a:bodyPr/>
          <a:lstStyle/>
          <a:p>
            <a:r>
              <a:rPr lang="en-US" dirty="0"/>
              <a:t>Slovakia with lowest rate of reimbursed drugs and patients waiting 4 years to get the treatment that is already available elsewhere</a:t>
            </a:r>
          </a:p>
        </p:txBody>
      </p:sp>
      <p:sp>
        <p:nvSpPr>
          <p:cNvPr id="5" name="Footer Placeholder 4">
            <a:extLst>
              <a:ext uri="{FF2B5EF4-FFF2-40B4-BE49-F238E27FC236}">
                <a16:creationId xmlns:a16="http://schemas.microsoft.com/office/drawing/2014/main" id="{18053AE1-8272-4A8E-BF9C-5CB248868462}"/>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11" name="Text Placeholder 10">
            <a:extLst>
              <a:ext uri="{FF2B5EF4-FFF2-40B4-BE49-F238E27FC236}">
                <a16:creationId xmlns:a16="http://schemas.microsoft.com/office/drawing/2014/main" id="{5711A020-7917-4A45-8A05-C09DABD8F254}"/>
              </a:ext>
            </a:extLst>
          </p:cNvPr>
          <p:cNvSpPr>
            <a:spLocks noGrp="1"/>
          </p:cNvSpPr>
          <p:nvPr>
            <p:ph type="body" sz="quarter" idx="17"/>
          </p:nvPr>
        </p:nvSpPr>
        <p:spPr/>
        <p:txBody>
          <a:bodyPr/>
          <a:lstStyle/>
          <a:p>
            <a:r>
              <a:rPr lang="en-US" dirty="0"/>
              <a:t>Source: EMA, MIDAS, IQVIA</a:t>
            </a:r>
          </a:p>
        </p:txBody>
      </p:sp>
      <p:sp>
        <p:nvSpPr>
          <p:cNvPr id="12" name="Text Placeholder 11">
            <a:extLst>
              <a:ext uri="{FF2B5EF4-FFF2-40B4-BE49-F238E27FC236}">
                <a16:creationId xmlns:a16="http://schemas.microsoft.com/office/drawing/2014/main" id="{CA20F008-AEA0-40D9-8073-2FE083F63F6E}"/>
              </a:ext>
            </a:extLst>
          </p:cNvPr>
          <p:cNvSpPr>
            <a:spLocks noGrp="1"/>
          </p:cNvSpPr>
          <p:nvPr>
            <p:ph type="body" sz="quarter" idx="18"/>
          </p:nvPr>
        </p:nvSpPr>
        <p:spPr>
          <a:xfrm>
            <a:off x="477012" y="6103666"/>
            <a:ext cx="11246241" cy="221599"/>
          </a:xfrm>
        </p:spPr>
        <p:txBody>
          <a:bodyPr/>
          <a:lstStyle/>
          <a:p>
            <a:r>
              <a:rPr lang="en-US" dirty="0"/>
              <a:t>Note: Analysis based on 62 </a:t>
            </a:r>
            <a:r>
              <a:rPr lang="en-US" dirty="0" err="1"/>
              <a:t>onco</a:t>
            </a:r>
            <a:r>
              <a:rPr lang="en-US" dirty="0"/>
              <a:t> molecules approved by EMA form Jan 2009 to Jan 2017, status as of June 2018; Calculation based on the period between EMA approval and receipt of reimbursement status, if the molecule is still not reimbursed – the time as period between EMA approval and Jun 2018 PLEASE NOTE THAT EVEN PARTIAL REIMBURSEMENT CONSIDERED AS “REIMBURSED” FOR THE ANALISIS PURPOSES </a:t>
            </a:r>
          </a:p>
        </p:txBody>
      </p:sp>
      <p:sp>
        <p:nvSpPr>
          <p:cNvPr id="13" name="Text Placeholder 12">
            <a:extLst>
              <a:ext uri="{FF2B5EF4-FFF2-40B4-BE49-F238E27FC236}">
                <a16:creationId xmlns:a16="http://schemas.microsoft.com/office/drawing/2014/main" id="{DD27F393-FCE3-48EF-BB1B-D2F327F0E077}"/>
              </a:ext>
            </a:extLst>
          </p:cNvPr>
          <p:cNvSpPr>
            <a:spLocks noGrp="1"/>
          </p:cNvSpPr>
          <p:nvPr>
            <p:ph type="body" sz="quarter" idx="19"/>
          </p:nvPr>
        </p:nvSpPr>
        <p:spPr>
          <a:xfrm>
            <a:off x="477009" y="43374"/>
            <a:ext cx="11246237" cy="166199"/>
          </a:xfrm>
        </p:spPr>
        <p:txBody>
          <a:bodyPr/>
          <a:lstStyle/>
          <a:p>
            <a:r>
              <a:rPr lang="en-US" dirty="0"/>
              <a:t>Oncology performance</a:t>
            </a:r>
          </a:p>
        </p:txBody>
      </p:sp>
      <p:sp>
        <p:nvSpPr>
          <p:cNvPr id="27" name="Rektangel 76">
            <a:extLst>
              <a:ext uri="{FF2B5EF4-FFF2-40B4-BE49-F238E27FC236}">
                <a16:creationId xmlns:a16="http://schemas.microsoft.com/office/drawing/2014/main" id="{6D8E9E19-4A01-49E0-A824-79F10E99F2BA}"/>
              </a:ext>
            </a:extLst>
          </p:cNvPr>
          <p:cNvSpPr>
            <a:spLocks noChangeArrowheads="1"/>
          </p:cNvSpPr>
          <p:nvPr/>
        </p:nvSpPr>
        <p:spPr bwMode="auto">
          <a:xfrm>
            <a:off x="8092483" y="1659797"/>
            <a:ext cx="3622500" cy="318924"/>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Comments</a:t>
            </a:r>
          </a:p>
        </p:txBody>
      </p:sp>
      <p:cxnSp>
        <p:nvCxnSpPr>
          <p:cNvPr id="28" name="Straight Connector 27">
            <a:extLst>
              <a:ext uri="{FF2B5EF4-FFF2-40B4-BE49-F238E27FC236}">
                <a16:creationId xmlns:a16="http://schemas.microsoft.com/office/drawing/2014/main" id="{4D530D33-5D30-43A6-B7F2-5730D2B62A36}"/>
              </a:ext>
            </a:extLst>
          </p:cNvPr>
          <p:cNvCxnSpPr>
            <a:cxnSpLocks/>
          </p:cNvCxnSpPr>
          <p:nvPr/>
        </p:nvCxnSpPr>
        <p:spPr>
          <a:xfrm>
            <a:off x="8092483" y="1648910"/>
            <a:ext cx="36225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Rektangel 76">
            <a:extLst>
              <a:ext uri="{FF2B5EF4-FFF2-40B4-BE49-F238E27FC236}">
                <a16:creationId xmlns:a16="http://schemas.microsoft.com/office/drawing/2014/main" id="{0FBC19A5-4551-4519-8EB6-834846F086AC}"/>
              </a:ext>
            </a:extLst>
          </p:cNvPr>
          <p:cNvSpPr>
            <a:spLocks noChangeArrowheads="1"/>
          </p:cNvSpPr>
          <p:nvPr/>
        </p:nvSpPr>
        <p:spPr bwMode="auto">
          <a:xfrm>
            <a:off x="8215817" y="1994122"/>
            <a:ext cx="3499165" cy="3242802"/>
          </a:xfrm>
          <a:prstGeom prst="rect">
            <a:avLst/>
          </a:prstGeom>
          <a:noFill/>
          <a:ln w="9525">
            <a:noFill/>
            <a:miter lim="800000"/>
            <a:headEnd/>
            <a:tailEnd/>
          </a:ln>
        </p:spPr>
        <p:txBody>
          <a:bodyPr wrap="square" lIns="0" tIns="72000" rIns="0" bIns="0">
            <a:spAutoFit/>
          </a:bodyPr>
          <a:lstStyle/>
          <a:p>
            <a:pPr marL="173736" indent="-173736">
              <a:spcBef>
                <a:spcPts val="400"/>
              </a:spcBef>
              <a:buFont typeface="Arial" charset="0"/>
              <a:buChar char="•"/>
            </a:pPr>
            <a:r>
              <a:rPr lang="en-US" sz="1400" dirty="0"/>
              <a:t>Slovakia has the </a:t>
            </a:r>
            <a:r>
              <a:rPr lang="en-US" sz="1400" b="1" dirty="0"/>
              <a:t>lowest ratio of reimbursed </a:t>
            </a:r>
            <a:r>
              <a:rPr lang="en-US" sz="1400" b="1" dirty="0" err="1"/>
              <a:t>onco</a:t>
            </a:r>
            <a:r>
              <a:rPr lang="en-US" sz="1400" b="1" dirty="0"/>
              <a:t> molecules</a:t>
            </a:r>
          </a:p>
          <a:p>
            <a:pPr marL="173736" indent="-173736">
              <a:spcBef>
                <a:spcPts val="400"/>
              </a:spcBef>
              <a:buFont typeface="Arial" charset="0"/>
              <a:buChar char="•"/>
            </a:pPr>
            <a:r>
              <a:rPr lang="en-US" sz="1400" dirty="0"/>
              <a:t>Molecules reimbursed in </a:t>
            </a:r>
            <a:r>
              <a:rPr lang="en-US" sz="1400" b="1" dirty="0"/>
              <a:t>Slovakia</a:t>
            </a:r>
            <a:r>
              <a:rPr lang="en-US" sz="1400" dirty="0"/>
              <a:t> show the</a:t>
            </a:r>
            <a:r>
              <a:rPr lang="en-US" sz="1400" b="1" dirty="0"/>
              <a:t> one of the biggest delay among evaluated countries</a:t>
            </a:r>
          </a:p>
          <a:p>
            <a:pPr marL="173736" indent="-173736">
              <a:spcBef>
                <a:spcPts val="400"/>
              </a:spcBef>
              <a:buFont typeface="Arial" charset="0"/>
              <a:buChar char="•"/>
            </a:pPr>
            <a:r>
              <a:rPr lang="en-US" sz="1400" dirty="0"/>
              <a:t>When German patient gets the drug average Slovakian patients needs to wait additional average 3 years and in 4 out of 5 instances does not get it in the end</a:t>
            </a:r>
            <a:endParaRPr lang="en-US" sz="1400" b="1" dirty="0"/>
          </a:p>
          <a:p>
            <a:pPr marL="173736" indent="-173736">
              <a:spcBef>
                <a:spcPts val="400"/>
              </a:spcBef>
              <a:buFont typeface="Arial" charset="0"/>
              <a:buChar char="•"/>
            </a:pPr>
            <a:r>
              <a:rPr lang="en-US" sz="1400" b="1" dirty="0"/>
              <a:t>Role model countries</a:t>
            </a:r>
            <a:r>
              <a:rPr lang="en-US" sz="1400" dirty="0"/>
              <a:t> have </a:t>
            </a:r>
            <a:r>
              <a:rPr lang="en-US" sz="1400" b="1" dirty="0"/>
              <a:t>significantly shorter time to market </a:t>
            </a:r>
            <a:r>
              <a:rPr lang="en-US" sz="1400" dirty="0"/>
              <a:t>of innovative </a:t>
            </a:r>
            <a:r>
              <a:rPr lang="en-US" sz="1400" dirty="0" err="1"/>
              <a:t>onco</a:t>
            </a:r>
            <a:r>
              <a:rPr lang="en-US" sz="1400" dirty="0"/>
              <a:t> molecules while also substantially </a:t>
            </a:r>
            <a:r>
              <a:rPr lang="en-US" sz="1400" b="1" dirty="0"/>
              <a:t>greater number of molecules is given the reimbursement </a:t>
            </a:r>
            <a:endParaRPr lang="en-US" sz="1400" dirty="0"/>
          </a:p>
        </p:txBody>
      </p:sp>
      <p:cxnSp>
        <p:nvCxnSpPr>
          <p:cNvPr id="6" name="Straight Connector 5">
            <a:extLst>
              <a:ext uri="{FF2B5EF4-FFF2-40B4-BE49-F238E27FC236}">
                <a16:creationId xmlns:a16="http://schemas.microsoft.com/office/drawing/2014/main" id="{22F5DFDB-37A1-4C82-983E-C7E04C5D9E80}"/>
              </a:ext>
            </a:extLst>
          </p:cNvPr>
          <p:cNvCxnSpPr>
            <a:cxnSpLocks/>
          </p:cNvCxnSpPr>
          <p:nvPr/>
        </p:nvCxnSpPr>
        <p:spPr>
          <a:xfrm>
            <a:off x="7967087" y="1659797"/>
            <a:ext cx="0" cy="4331428"/>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3" name="Table 62">
            <a:extLst>
              <a:ext uri="{FF2B5EF4-FFF2-40B4-BE49-F238E27FC236}">
                <a16:creationId xmlns:a16="http://schemas.microsoft.com/office/drawing/2014/main" id="{35D46D4D-DECB-4B90-9700-FD4A298D8E5B}"/>
              </a:ext>
            </a:extLst>
          </p:cNvPr>
          <p:cNvGraphicFramePr>
            <a:graphicFrameLocks noGrp="1"/>
          </p:cNvGraphicFramePr>
          <p:nvPr>
            <p:extLst>
              <p:ext uri="{D42A27DB-BD31-4B8C-83A1-F6EECF244321}">
                <p14:modId xmlns:p14="http://schemas.microsoft.com/office/powerpoint/2010/main" val="3639642746"/>
              </p:ext>
            </p:extLst>
          </p:nvPr>
        </p:nvGraphicFramePr>
        <p:xfrm>
          <a:off x="468745" y="2049640"/>
          <a:ext cx="5275414" cy="3406480"/>
        </p:xfrm>
        <a:graphic>
          <a:graphicData uri="http://schemas.openxmlformats.org/drawingml/2006/table">
            <a:tbl>
              <a:tblPr firstRow="1" bandRow="1">
                <a:tableStyleId>{5C22544A-7EE6-4342-B048-85BDC9FD1C3A}</a:tableStyleId>
              </a:tblPr>
              <a:tblGrid>
                <a:gridCol w="1107391">
                  <a:extLst>
                    <a:ext uri="{9D8B030D-6E8A-4147-A177-3AD203B41FA5}">
                      <a16:colId xmlns:a16="http://schemas.microsoft.com/office/drawing/2014/main" val="20000"/>
                    </a:ext>
                  </a:extLst>
                </a:gridCol>
                <a:gridCol w="497776">
                  <a:extLst>
                    <a:ext uri="{9D8B030D-6E8A-4147-A177-3AD203B41FA5}">
                      <a16:colId xmlns:a16="http://schemas.microsoft.com/office/drawing/2014/main" val="20001"/>
                    </a:ext>
                  </a:extLst>
                </a:gridCol>
                <a:gridCol w="524321">
                  <a:extLst>
                    <a:ext uri="{9D8B030D-6E8A-4147-A177-3AD203B41FA5}">
                      <a16:colId xmlns:a16="http://schemas.microsoft.com/office/drawing/2014/main" val="4222456966"/>
                    </a:ext>
                  </a:extLst>
                </a:gridCol>
                <a:gridCol w="524321">
                  <a:extLst>
                    <a:ext uri="{9D8B030D-6E8A-4147-A177-3AD203B41FA5}">
                      <a16:colId xmlns:a16="http://schemas.microsoft.com/office/drawing/2014/main" val="1589764428"/>
                    </a:ext>
                  </a:extLst>
                </a:gridCol>
                <a:gridCol w="524321">
                  <a:extLst>
                    <a:ext uri="{9D8B030D-6E8A-4147-A177-3AD203B41FA5}">
                      <a16:colId xmlns:a16="http://schemas.microsoft.com/office/drawing/2014/main" val="109175881"/>
                    </a:ext>
                  </a:extLst>
                </a:gridCol>
                <a:gridCol w="524321">
                  <a:extLst>
                    <a:ext uri="{9D8B030D-6E8A-4147-A177-3AD203B41FA5}">
                      <a16:colId xmlns:a16="http://schemas.microsoft.com/office/drawing/2014/main" val="4133103785"/>
                    </a:ext>
                  </a:extLst>
                </a:gridCol>
                <a:gridCol w="524321">
                  <a:extLst>
                    <a:ext uri="{9D8B030D-6E8A-4147-A177-3AD203B41FA5}">
                      <a16:colId xmlns:a16="http://schemas.microsoft.com/office/drawing/2014/main" val="1671099057"/>
                    </a:ext>
                  </a:extLst>
                </a:gridCol>
                <a:gridCol w="524321">
                  <a:extLst>
                    <a:ext uri="{9D8B030D-6E8A-4147-A177-3AD203B41FA5}">
                      <a16:colId xmlns:a16="http://schemas.microsoft.com/office/drawing/2014/main" val="3142079847"/>
                    </a:ext>
                  </a:extLst>
                </a:gridCol>
                <a:gridCol w="524321">
                  <a:extLst>
                    <a:ext uri="{9D8B030D-6E8A-4147-A177-3AD203B41FA5}">
                      <a16:colId xmlns:a16="http://schemas.microsoft.com/office/drawing/2014/main" val="1274653"/>
                    </a:ext>
                  </a:extLst>
                </a:gridCol>
              </a:tblGrid>
              <a:tr h="340648">
                <a:tc>
                  <a:txBody>
                    <a:bodyPr/>
                    <a:lstStyle/>
                    <a:p>
                      <a:pPr algn="l"/>
                      <a:r>
                        <a:rPr lang="en-US" sz="1200" dirty="0">
                          <a:latin typeface="+mj-lt"/>
                        </a:rPr>
                        <a:t>Months</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chemeClr val="bg1"/>
                          </a:solidFill>
                          <a:effectLst/>
                          <a:latin typeface="+mj-lt"/>
                        </a:rPr>
                        <a:t>6</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1200" b="1" i="0" u="none" strike="noStrike" dirty="0">
                          <a:solidFill>
                            <a:schemeClr val="bg1"/>
                          </a:solidFill>
                          <a:effectLst/>
                          <a:latin typeface="+mj-lt"/>
                        </a:rPr>
                        <a:t>12</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1200" b="1" i="0" u="none" strike="noStrike" dirty="0">
                          <a:solidFill>
                            <a:schemeClr val="bg1"/>
                          </a:solidFill>
                          <a:effectLst/>
                          <a:latin typeface="+mj-lt"/>
                        </a:rPr>
                        <a:t>18</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n-US" sz="1200" b="1" i="0" u="none" strike="noStrike" dirty="0">
                          <a:solidFill>
                            <a:schemeClr val="bg1"/>
                          </a:solidFill>
                          <a:effectLst/>
                          <a:latin typeface="+mj-lt"/>
                        </a:rPr>
                        <a:t>24</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n-US" sz="1200" b="1" i="0" u="none" strike="noStrike" dirty="0">
                          <a:solidFill>
                            <a:schemeClr val="bg1"/>
                          </a:solidFill>
                          <a:effectLst/>
                          <a:latin typeface="+mj-lt"/>
                        </a:rPr>
                        <a:t>30</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200" b="1" i="0" u="none" strike="noStrike" dirty="0">
                          <a:solidFill>
                            <a:schemeClr val="bg1"/>
                          </a:solidFill>
                          <a:effectLst/>
                          <a:latin typeface="+mj-lt"/>
                        </a:rPr>
                        <a:t>36</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200" b="1" i="0" u="none" strike="noStrike" dirty="0">
                          <a:solidFill>
                            <a:schemeClr val="bg1"/>
                          </a:solidFill>
                          <a:effectLst/>
                          <a:latin typeface="+mj-lt"/>
                        </a:rPr>
                        <a:t>42</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200" b="1" i="0" u="none" strike="noStrike" dirty="0">
                          <a:solidFill>
                            <a:schemeClr val="bg1"/>
                          </a:solidFill>
                          <a:effectLst/>
                          <a:latin typeface="+mj-lt"/>
                        </a:rPr>
                        <a:t>48</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0"/>
                  </a:ext>
                </a:extLst>
              </a:tr>
              <a:tr h="340648">
                <a:tc>
                  <a:txBody>
                    <a:bodyPr/>
                    <a:lstStyle/>
                    <a:p>
                      <a:pPr algn="l"/>
                      <a:r>
                        <a:rPr lang="en-US" sz="1200" dirty="0">
                          <a:solidFill>
                            <a:schemeClr val="tx2"/>
                          </a:solidFill>
                          <a:latin typeface="+mj-lt"/>
                        </a:rPr>
                        <a:t>Germany</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0648">
                <a:tc>
                  <a:txBody>
                    <a:bodyPr/>
                    <a:lstStyle/>
                    <a:p>
                      <a:pPr algn="l"/>
                      <a:r>
                        <a:rPr lang="en-US" sz="1200" dirty="0">
                          <a:solidFill>
                            <a:schemeClr val="tx2"/>
                          </a:solidFill>
                          <a:latin typeface="+mj-lt"/>
                        </a:rPr>
                        <a:t>UK</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0648">
                <a:tc>
                  <a:txBody>
                    <a:bodyPr/>
                    <a:lstStyle/>
                    <a:p>
                      <a:pPr algn="l"/>
                      <a:r>
                        <a:rPr lang="en-US" sz="1200" dirty="0">
                          <a:solidFill>
                            <a:schemeClr val="tx2"/>
                          </a:solidFill>
                          <a:latin typeface="+mj-lt"/>
                        </a:rPr>
                        <a:t>France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0648">
                <a:tc>
                  <a:txBody>
                    <a:bodyPr/>
                    <a:lstStyle/>
                    <a:p>
                      <a:pPr algn="l"/>
                      <a:r>
                        <a:rPr lang="en-US" sz="1200" kern="1200" dirty="0">
                          <a:solidFill>
                            <a:schemeClr val="tx2"/>
                          </a:solidFill>
                          <a:latin typeface="+mn-lt"/>
                          <a:ea typeface="+mn-ea"/>
                          <a:cs typeface="+mn-cs"/>
                        </a:rPr>
                        <a:t>Czechia</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0648">
                <a:tc>
                  <a:txBody>
                    <a:bodyPr/>
                    <a:lstStyle/>
                    <a:p>
                      <a:pPr marL="0" algn="l" defTabSz="914400" rtl="0" eaLnBrk="1" latinLnBrk="0" hangingPunct="1"/>
                      <a:r>
                        <a:rPr lang="en-US" sz="1200" kern="1200" dirty="0">
                          <a:solidFill>
                            <a:schemeClr val="tx2"/>
                          </a:solidFill>
                          <a:latin typeface="+mn-lt"/>
                          <a:ea typeface="+mn-ea"/>
                          <a:cs typeface="+mn-cs"/>
                        </a:rPr>
                        <a:t>Bulgaria</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n-lt"/>
                        <a:ea typeface="+mn-ea"/>
                        <a:cs typeface="+mn-cs"/>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n-lt"/>
                        <a:ea typeface="+mn-ea"/>
                        <a:cs typeface="+mn-cs"/>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n-lt"/>
                        <a:ea typeface="+mn-ea"/>
                        <a:cs typeface="+mn-cs"/>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n-lt"/>
                        <a:ea typeface="+mn-ea"/>
                        <a:cs typeface="+mn-cs"/>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n-lt"/>
                        <a:ea typeface="+mn-ea"/>
                        <a:cs typeface="+mn-cs"/>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n-lt"/>
                        <a:ea typeface="+mn-ea"/>
                        <a:cs typeface="+mn-cs"/>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n-lt"/>
                        <a:ea typeface="+mn-ea"/>
                        <a:cs typeface="+mn-cs"/>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n-lt"/>
                        <a:ea typeface="+mn-ea"/>
                        <a:cs typeface="+mn-cs"/>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0648">
                <a:tc>
                  <a:txBody>
                    <a:bodyPr/>
                    <a:lstStyle/>
                    <a:p>
                      <a:pPr marL="0" algn="l" defTabSz="914400" rtl="0" eaLnBrk="1" latinLnBrk="0" hangingPunct="1"/>
                      <a:r>
                        <a:rPr lang="en-US" sz="1200" kern="1200" dirty="0">
                          <a:solidFill>
                            <a:schemeClr val="tx2"/>
                          </a:solidFill>
                          <a:latin typeface="+mn-lt"/>
                          <a:ea typeface="+mn-ea"/>
                          <a:cs typeface="+mn-cs"/>
                        </a:rPr>
                        <a:t>Poland</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40648">
                <a:tc>
                  <a:txBody>
                    <a:bodyPr/>
                    <a:lstStyle/>
                    <a:p>
                      <a:pPr algn="l"/>
                      <a:r>
                        <a:rPr lang="en-US" sz="1200" kern="1200" dirty="0">
                          <a:solidFill>
                            <a:schemeClr val="tx2"/>
                          </a:solidFill>
                          <a:latin typeface="+mn-lt"/>
                          <a:ea typeface="+mn-ea"/>
                          <a:cs typeface="+mn-cs"/>
                        </a:rPr>
                        <a:t>Hungary</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j-lt"/>
                        <a:ea typeface="+mn-ea"/>
                        <a:cs typeface="+mn-cs"/>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j-lt"/>
                        <a:ea typeface="+mn-ea"/>
                        <a:cs typeface="+mn-cs"/>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j-lt"/>
                        <a:ea typeface="+mn-ea"/>
                        <a:cs typeface="+mn-cs"/>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j-lt"/>
                        <a:ea typeface="+mn-ea"/>
                        <a:cs typeface="+mn-cs"/>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j-lt"/>
                        <a:ea typeface="+mn-ea"/>
                        <a:cs typeface="+mn-cs"/>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j-lt"/>
                        <a:ea typeface="+mn-ea"/>
                        <a:cs typeface="+mn-cs"/>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j-lt"/>
                        <a:ea typeface="+mn-ea"/>
                        <a:cs typeface="+mn-cs"/>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tx2"/>
                        </a:solidFill>
                        <a:latin typeface="+mj-lt"/>
                        <a:ea typeface="+mn-ea"/>
                        <a:cs typeface="+mn-cs"/>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0648">
                <a:tc>
                  <a:txBody>
                    <a:bodyPr/>
                    <a:lstStyle/>
                    <a:p>
                      <a:pPr algn="l"/>
                      <a:r>
                        <a:rPr lang="en-US" sz="1200" dirty="0">
                          <a:solidFill>
                            <a:schemeClr val="tx2"/>
                          </a:solidFill>
                          <a:latin typeface="+mj-lt"/>
                        </a:rPr>
                        <a:t>Slovakia</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EE8A1"/>
                    </a:solid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EE8A1"/>
                    </a:solid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EE8A1"/>
                    </a:solid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EE8A1"/>
                    </a:solid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EE8A1"/>
                    </a:solid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EE8A1"/>
                    </a:solid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EE8A1"/>
                    </a:solid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EE8A1"/>
                    </a:solid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EE8A1"/>
                    </a:solidFill>
                  </a:tcPr>
                </a:tc>
                <a:extLst>
                  <a:ext uri="{0D108BD9-81ED-4DB2-BD59-A6C34878D82A}">
                    <a16:rowId xmlns:a16="http://schemas.microsoft.com/office/drawing/2014/main" val="10008"/>
                  </a:ext>
                </a:extLst>
              </a:tr>
              <a:tr h="340648">
                <a:tc>
                  <a:txBody>
                    <a:bodyPr/>
                    <a:lstStyle/>
                    <a:p>
                      <a:pPr algn="l"/>
                      <a:r>
                        <a:rPr lang="en-US" sz="1200" dirty="0">
                          <a:solidFill>
                            <a:schemeClr val="tx2"/>
                          </a:solidFill>
                          <a:latin typeface="+mj-lt"/>
                        </a:rPr>
                        <a:t>Romania</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28575"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a:endParaRPr lang="en-US" sz="1200" dirty="0">
                        <a:latin typeface="+mj-lt"/>
                      </a:endParaRPr>
                    </a:p>
                  </a:txBody>
                  <a:tcPr>
                    <a:lnL w="28575" cap="flat" cmpd="sng" algn="ctr">
                      <a:no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70" name="Rectangle 69">
            <a:extLst>
              <a:ext uri="{FF2B5EF4-FFF2-40B4-BE49-F238E27FC236}">
                <a16:creationId xmlns:a16="http://schemas.microsoft.com/office/drawing/2014/main" id="{FA0CC2C0-B71C-4677-A3DB-E95A93915224}"/>
              </a:ext>
            </a:extLst>
          </p:cNvPr>
          <p:cNvSpPr/>
          <p:nvPr/>
        </p:nvSpPr>
        <p:spPr>
          <a:xfrm>
            <a:off x="1536301" y="2786378"/>
            <a:ext cx="971678" cy="192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11.8</a:t>
            </a:r>
          </a:p>
        </p:txBody>
      </p:sp>
      <p:sp>
        <p:nvSpPr>
          <p:cNvPr id="91" name="Rectangle 90">
            <a:extLst>
              <a:ext uri="{FF2B5EF4-FFF2-40B4-BE49-F238E27FC236}">
                <a16:creationId xmlns:a16="http://schemas.microsoft.com/office/drawing/2014/main" id="{7CC835DB-D8B1-411B-8EB3-AA9376BD57D1}"/>
              </a:ext>
            </a:extLst>
          </p:cNvPr>
          <p:cNvSpPr/>
          <p:nvPr/>
        </p:nvSpPr>
        <p:spPr>
          <a:xfrm>
            <a:off x="1536301" y="2449369"/>
            <a:ext cx="641119" cy="1847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7.2</a:t>
            </a:r>
          </a:p>
        </p:txBody>
      </p:sp>
      <p:sp>
        <p:nvSpPr>
          <p:cNvPr id="92" name="Rectangle 91">
            <a:extLst>
              <a:ext uri="{FF2B5EF4-FFF2-40B4-BE49-F238E27FC236}">
                <a16:creationId xmlns:a16="http://schemas.microsoft.com/office/drawing/2014/main" id="{E9028D3D-6F38-4452-BD04-C1E69A8C673C}"/>
              </a:ext>
            </a:extLst>
          </p:cNvPr>
          <p:cNvSpPr/>
          <p:nvPr/>
        </p:nvSpPr>
        <p:spPr>
          <a:xfrm>
            <a:off x="1536301" y="3136993"/>
            <a:ext cx="1366595" cy="1767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14.7</a:t>
            </a:r>
          </a:p>
        </p:txBody>
      </p:sp>
      <p:sp>
        <p:nvSpPr>
          <p:cNvPr id="93" name="Rectangle 92">
            <a:extLst>
              <a:ext uri="{FF2B5EF4-FFF2-40B4-BE49-F238E27FC236}">
                <a16:creationId xmlns:a16="http://schemas.microsoft.com/office/drawing/2014/main" id="{9B54D563-132A-4D03-8814-B41CCAACA304}"/>
              </a:ext>
            </a:extLst>
          </p:cNvPr>
          <p:cNvSpPr/>
          <p:nvPr/>
        </p:nvSpPr>
        <p:spPr>
          <a:xfrm>
            <a:off x="1536300" y="3499017"/>
            <a:ext cx="2741060" cy="1742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34.3</a:t>
            </a:r>
          </a:p>
        </p:txBody>
      </p:sp>
      <p:sp>
        <p:nvSpPr>
          <p:cNvPr id="94" name="Rectangle 93">
            <a:extLst>
              <a:ext uri="{FF2B5EF4-FFF2-40B4-BE49-F238E27FC236}">
                <a16:creationId xmlns:a16="http://schemas.microsoft.com/office/drawing/2014/main" id="{35A22835-EBF6-4A0A-8234-BE419C3E8EF4}"/>
              </a:ext>
            </a:extLst>
          </p:cNvPr>
          <p:cNvSpPr/>
          <p:nvPr/>
        </p:nvSpPr>
        <p:spPr>
          <a:xfrm>
            <a:off x="1541184" y="3835557"/>
            <a:ext cx="2789514" cy="188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34.8</a:t>
            </a:r>
          </a:p>
        </p:txBody>
      </p:sp>
      <p:sp>
        <p:nvSpPr>
          <p:cNvPr id="95" name="Rectangle 94">
            <a:extLst>
              <a:ext uri="{FF2B5EF4-FFF2-40B4-BE49-F238E27FC236}">
                <a16:creationId xmlns:a16="http://schemas.microsoft.com/office/drawing/2014/main" id="{146D2CB1-DB5D-4B88-9394-0ACE996C1200}"/>
              </a:ext>
            </a:extLst>
          </p:cNvPr>
          <p:cNvSpPr/>
          <p:nvPr/>
        </p:nvSpPr>
        <p:spPr>
          <a:xfrm>
            <a:off x="1536301" y="4845040"/>
            <a:ext cx="3764740" cy="180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43.5</a:t>
            </a:r>
          </a:p>
        </p:txBody>
      </p:sp>
      <p:sp>
        <p:nvSpPr>
          <p:cNvPr id="96" name="Rectangle 95">
            <a:extLst>
              <a:ext uri="{FF2B5EF4-FFF2-40B4-BE49-F238E27FC236}">
                <a16:creationId xmlns:a16="http://schemas.microsoft.com/office/drawing/2014/main" id="{F4964A48-F023-4EB2-B791-F7FE839EEF1A}"/>
              </a:ext>
            </a:extLst>
          </p:cNvPr>
          <p:cNvSpPr/>
          <p:nvPr/>
        </p:nvSpPr>
        <p:spPr>
          <a:xfrm>
            <a:off x="1536302" y="4172525"/>
            <a:ext cx="3388086" cy="188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40.8</a:t>
            </a:r>
          </a:p>
        </p:txBody>
      </p:sp>
      <p:sp>
        <p:nvSpPr>
          <p:cNvPr id="97" name="Rectangle 96">
            <a:extLst>
              <a:ext uri="{FF2B5EF4-FFF2-40B4-BE49-F238E27FC236}">
                <a16:creationId xmlns:a16="http://schemas.microsoft.com/office/drawing/2014/main" id="{8F354C13-789C-49BC-86AF-8FA1508A24A9}"/>
              </a:ext>
            </a:extLst>
          </p:cNvPr>
          <p:cNvSpPr/>
          <p:nvPr/>
        </p:nvSpPr>
        <p:spPr>
          <a:xfrm>
            <a:off x="1536300" y="4487228"/>
            <a:ext cx="3689092" cy="182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41.0</a:t>
            </a:r>
          </a:p>
        </p:txBody>
      </p:sp>
      <p:sp>
        <p:nvSpPr>
          <p:cNvPr id="98" name="Rectangle 97">
            <a:extLst>
              <a:ext uri="{FF2B5EF4-FFF2-40B4-BE49-F238E27FC236}">
                <a16:creationId xmlns:a16="http://schemas.microsoft.com/office/drawing/2014/main" id="{58C7149E-6AC4-48CF-9610-4B14D06B5EA9}"/>
              </a:ext>
            </a:extLst>
          </p:cNvPr>
          <p:cNvSpPr/>
          <p:nvPr/>
        </p:nvSpPr>
        <p:spPr>
          <a:xfrm>
            <a:off x="1536301" y="5188533"/>
            <a:ext cx="3926981" cy="19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46.2</a:t>
            </a:r>
          </a:p>
        </p:txBody>
      </p:sp>
      <p:sp>
        <p:nvSpPr>
          <p:cNvPr id="99" name="Rektangel 76">
            <a:extLst>
              <a:ext uri="{FF2B5EF4-FFF2-40B4-BE49-F238E27FC236}">
                <a16:creationId xmlns:a16="http://schemas.microsoft.com/office/drawing/2014/main" id="{3C1CF566-69F2-4EDB-87BE-85671CA31A77}"/>
              </a:ext>
            </a:extLst>
          </p:cNvPr>
          <p:cNvSpPr>
            <a:spLocks noChangeArrowheads="1"/>
          </p:cNvSpPr>
          <p:nvPr/>
        </p:nvSpPr>
        <p:spPr bwMode="auto">
          <a:xfrm>
            <a:off x="468746" y="1659797"/>
            <a:ext cx="7372699" cy="318924"/>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Time to market – From EMA approval to 100% normalized sales</a:t>
            </a:r>
          </a:p>
        </p:txBody>
      </p:sp>
      <p:cxnSp>
        <p:nvCxnSpPr>
          <p:cNvPr id="100" name="Straight Connector 99">
            <a:extLst>
              <a:ext uri="{FF2B5EF4-FFF2-40B4-BE49-F238E27FC236}">
                <a16:creationId xmlns:a16="http://schemas.microsoft.com/office/drawing/2014/main" id="{1E9566C8-2B48-4A01-AB83-0E63706545E1}"/>
              </a:ext>
            </a:extLst>
          </p:cNvPr>
          <p:cNvCxnSpPr>
            <a:cxnSpLocks/>
          </p:cNvCxnSpPr>
          <p:nvPr/>
        </p:nvCxnSpPr>
        <p:spPr>
          <a:xfrm>
            <a:off x="468747" y="1648910"/>
            <a:ext cx="737269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F60B25DC-41C1-4A79-B01F-D312BA8BB7B7}"/>
              </a:ext>
            </a:extLst>
          </p:cNvPr>
          <p:cNvSpPr/>
          <p:nvPr/>
        </p:nvSpPr>
        <p:spPr>
          <a:xfrm>
            <a:off x="477009" y="5900773"/>
            <a:ext cx="193551" cy="134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102" name="Rektangel 76">
            <a:extLst>
              <a:ext uri="{FF2B5EF4-FFF2-40B4-BE49-F238E27FC236}">
                <a16:creationId xmlns:a16="http://schemas.microsoft.com/office/drawing/2014/main" id="{BB441853-F689-4BED-AE43-DB09E6256363}"/>
              </a:ext>
            </a:extLst>
          </p:cNvPr>
          <p:cNvSpPr>
            <a:spLocks noChangeArrowheads="1"/>
          </p:cNvSpPr>
          <p:nvPr/>
        </p:nvSpPr>
        <p:spPr bwMode="auto">
          <a:xfrm>
            <a:off x="701873" y="5822685"/>
            <a:ext cx="2201023" cy="226591"/>
          </a:xfrm>
          <a:prstGeom prst="rect">
            <a:avLst/>
          </a:prstGeom>
          <a:noFill/>
          <a:ln w="9525">
            <a:noFill/>
            <a:miter lim="800000"/>
            <a:headEnd/>
            <a:tailEnd/>
          </a:ln>
        </p:spPr>
        <p:txBody>
          <a:bodyPr wrap="square" lIns="0" tIns="72000" rIns="0" bIns="0">
            <a:spAutoFit/>
          </a:bodyPr>
          <a:lstStyle/>
          <a:p>
            <a:pPr>
              <a:spcBef>
                <a:spcPts val="400"/>
              </a:spcBef>
            </a:pPr>
            <a:r>
              <a:rPr lang="en-US" sz="1000" dirty="0"/>
              <a:t>Time to reimbursement decision</a:t>
            </a:r>
          </a:p>
        </p:txBody>
      </p:sp>
      <p:sp>
        <p:nvSpPr>
          <p:cNvPr id="103" name="Rectangle 102">
            <a:extLst>
              <a:ext uri="{FF2B5EF4-FFF2-40B4-BE49-F238E27FC236}">
                <a16:creationId xmlns:a16="http://schemas.microsoft.com/office/drawing/2014/main" id="{5EC79874-4708-44BD-BD37-8EF244482197}"/>
              </a:ext>
            </a:extLst>
          </p:cNvPr>
          <p:cNvSpPr/>
          <p:nvPr/>
        </p:nvSpPr>
        <p:spPr>
          <a:xfrm>
            <a:off x="2935974" y="3130665"/>
            <a:ext cx="359765"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3.6</a:t>
            </a:r>
          </a:p>
        </p:txBody>
      </p:sp>
      <p:grpSp>
        <p:nvGrpSpPr>
          <p:cNvPr id="7" name="Group 6">
            <a:extLst>
              <a:ext uri="{FF2B5EF4-FFF2-40B4-BE49-F238E27FC236}">
                <a16:creationId xmlns:a16="http://schemas.microsoft.com/office/drawing/2014/main" id="{5F098695-7BA6-4063-808B-84543E5A0233}"/>
              </a:ext>
            </a:extLst>
          </p:cNvPr>
          <p:cNvGrpSpPr/>
          <p:nvPr/>
        </p:nvGrpSpPr>
        <p:grpSpPr>
          <a:xfrm>
            <a:off x="2210498" y="2454233"/>
            <a:ext cx="274016" cy="183171"/>
            <a:chOff x="1622050" y="2454233"/>
            <a:chExt cx="274016" cy="183171"/>
          </a:xfrm>
        </p:grpSpPr>
        <p:sp>
          <p:nvSpPr>
            <p:cNvPr id="104" name="Rectangle 103">
              <a:extLst>
                <a:ext uri="{FF2B5EF4-FFF2-40B4-BE49-F238E27FC236}">
                  <a16:creationId xmlns:a16="http://schemas.microsoft.com/office/drawing/2014/main" id="{02D2B320-69A6-4BB7-918D-EF3A8599A94B}"/>
                </a:ext>
              </a:extLst>
            </p:cNvPr>
            <p:cNvSpPr/>
            <p:nvPr/>
          </p:nvSpPr>
          <p:spPr>
            <a:xfrm>
              <a:off x="1622050" y="2454233"/>
              <a:ext cx="274016" cy="1831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p>
          </p:txBody>
        </p:sp>
        <p:sp>
          <p:nvSpPr>
            <p:cNvPr id="4" name="TextBox 3">
              <a:extLst>
                <a:ext uri="{FF2B5EF4-FFF2-40B4-BE49-F238E27FC236}">
                  <a16:creationId xmlns:a16="http://schemas.microsoft.com/office/drawing/2014/main" id="{09AF3011-0676-4D46-9756-F59AA9C5DFBF}"/>
                </a:ext>
              </a:extLst>
            </p:cNvPr>
            <p:cNvSpPr txBox="1"/>
            <p:nvPr/>
          </p:nvSpPr>
          <p:spPr>
            <a:xfrm>
              <a:off x="1623060" y="2492791"/>
              <a:ext cx="273006" cy="138499"/>
            </a:xfrm>
            <a:prstGeom prst="rect">
              <a:avLst/>
            </a:prstGeom>
          </p:spPr>
          <p:txBody>
            <a:bodyPr wrap="square" lIns="0" tIns="0" rIns="0" bIns="0" rtlCol="0" anchor="ctr">
              <a:spAutoFit/>
            </a:bodyPr>
            <a:lstStyle/>
            <a:p>
              <a:pPr algn="ctr">
                <a:lnSpc>
                  <a:spcPct val="90000"/>
                </a:lnSpc>
                <a:spcBef>
                  <a:spcPts val="400"/>
                </a:spcBef>
              </a:pPr>
              <a:r>
                <a:rPr lang="en-US" sz="1000" b="1" dirty="0">
                  <a:solidFill>
                    <a:schemeClr val="bg1"/>
                  </a:solidFill>
                </a:rPr>
                <a:t>2.5</a:t>
              </a:r>
            </a:p>
          </p:txBody>
        </p:sp>
      </p:grpSp>
      <p:grpSp>
        <p:nvGrpSpPr>
          <p:cNvPr id="106" name="Group 105">
            <a:extLst>
              <a:ext uri="{FF2B5EF4-FFF2-40B4-BE49-F238E27FC236}">
                <a16:creationId xmlns:a16="http://schemas.microsoft.com/office/drawing/2014/main" id="{F694500E-1288-4AD2-9162-9F0CC7CC9933}"/>
              </a:ext>
            </a:extLst>
          </p:cNvPr>
          <p:cNvGrpSpPr/>
          <p:nvPr/>
        </p:nvGrpSpPr>
        <p:grpSpPr>
          <a:xfrm>
            <a:off x="2541057" y="2807935"/>
            <a:ext cx="273006" cy="170768"/>
            <a:chOff x="1606632" y="2473062"/>
            <a:chExt cx="273006" cy="170768"/>
          </a:xfrm>
        </p:grpSpPr>
        <p:sp>
          <p:nvSpPr>
            <p:cNvPr id="107" name="Rectangle 106">
              <a:extLst>
                <a:ext uri="{FF2B5EF4-FFF2-40B4-BE49-F238E27FC236}">
                  <a16:creationId xmlns:a16="http://schemas.microsoft.com/office/drawing/2014/main" id="{00185663-CCBC-453A-9AF4-88A2917D69D2}"/>
                </a:ext>
              </a:extLst>
            </p:cNvPr>
            <p:cNvSpPr/>
            <p:nvPr/>
          </p:nvSpPr>
          <p:spPr>
            <a:xfrm>
              <a:off x="1622051" y="2473062"/>
              <a:ext cx="242169" cy="170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p>
          </p:txBody>
        </p:sp>
        <p:sp>
          <p:nvSpPr>
            <p:cNvPr id="108" name="TextBox 107">
              <a:extLst>
                <a:ext uri="{FF2B5EF4-FFF2-40B4-BE49-F238E27FC236}">
                  <a16:creationId xmlns:a16="http://schemas.microsoft.com/office/drawing/2014/main" id="{EC96D034-885F-495A-AB29-E9FE51CA3C5F}"/>
                </a:ext>
              </a:extLst>
            </p:cNvPr>
            <p:cNvSpPr txBox="1"/>
            <p:nvPr/>
          </p:nvSpPr>
          <p:spPr>
            <a:xfrm>
              <a:off x="1606632" y="2492405"/>
              <a:ext cx="273006" cy="138499"/>
            </a:xfrm>
            <a:prstGeom prst="rect">
              <a:avLst/>
            </a:prstGeom>
          </p:spPr>
          <p:txBody>
            <a:bodyPr wrap="square" lIns="0" tIns="0" rIns="0" bIns="0" rtlCol="0" anchor="ctr">
              <a:spAutoFit/>
            </a:bodyPr>
            <a:lstStyle/>
            <a:p>
              <a:pPr algn="ctr">
                <a:lnSpc>
                  <a:spcPct val="90000"/>
                </a:lnSpc>
                <a:spcBef>
                  <a:spcPts val="400"/>
                </a:spcBef>
              </a:pPr>
              <a:r>
                <a:rPr lang="en-US" sz="1000" b="1" dirty="0">
                  <a:solidFill>
                    <a:schemeClr val="bg1"/>
                  </a:solidFill>
                </a:rPr>
                <a:t>1.7</a:t>
              </a:r>
            </a:p>
          </p:txBody>
        </p:sp>
      </p:grpSp>
      <p:sp>
        <p:nvSpPr>
          <p:cNvPr id="109" name="Rectangle 108">
            <a:extLst>
              <a:ext uri="{FF2B5EF4-FFF2-40B4-BE49-F238E27FC236}">
                <a16:creationId xmlns:a16="http://schemas.microsoft.com/office/drawing/2014/main" id="{D6903DE9-4821-4613-B91D-92D61FC30F87}"/>
              </a:ext>
            </a:extLst>
          </p:cNvPr>
          <p:cNvSpPr/>
          <p:nvPr/>
        </p:nvSpPr>
        <p:spPr>
          <a:xfrm>
            <a:off x="4385952" y="3839976"/>
            <a:ext cx="653185"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7.3</a:t>
            </a:r>
          </a:p>
        </p:txBody>
      </p:sp>
      <p:grpSp>
        <p:nvGrpSpPr>
          <p:cNvPr id="110" name="Group 109">
            <a:extLst>
              <a:ext uri="{FF2B5EF4-FFF2-40B4-BE49-F238E27FC236}">
                <a16:creationId xmlns:a16="http://schemas.microsoft.com/office/drawing/2014/main" id="{5D24E5C8-D2B3-4A5E-99A6-6AF3EDE64208}"/>
              </a:ext>
            </a:extLst>
          </p:cNvPr>
          <p:cNvGrpSpPr/>
          <p:nvPr/>
        </p:nvGrpSpPr>
        <p:grpSpPr>
          <a:xfrm>
            <a:off x="4304235" y="3498528"/>
            <a:ext cx="274016" cy="174527"/>
            <a:chOff x="2171587" y="2463239"/>
            <a:chExt cx="274016" cy="174527"/>
          </a:xfrm>
        </p:grpSpPr>
        <p:sp>
          <p:nvSpPr>
            <p:cNvPr id="111" name="Rectangle 110">
              <a:extLst>
                <a:ext uri="{FF2B5EF4-FFF2-40B4-BE49-F238E27FC236}">
                  <a16:creationId xmlns:a16="http://schemas.microsoft.com/office/drawing/2014/main" id="{D56A723D-BF9A-4F5D-B90E-A96ECD69AEDA}"/>
                </a:ext>
              </a:extLst>
            </p:cNvPr>
            <p:cNvSpPr/>
            <p:nvPr/>
          </p:nvSpPr>
          <p:spPr>
            <a:xfrm>
              <a:off x="2171587" y="2463239"/>
              <a:ext cx="274016" cy="174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p>
          </p:txBody>
        </p:sp>
        <p:sp>
          <p:nvSpPr>
            <p:cNvPr id="112" name="TextBox 111">
              <a:extLst>
                <a:ext uri="{FF2B5EF4-FFF2-40B4-BE49-F238E27FC236}">
                  <a16:creationId xmlns:a16="http://schemas.microsoft.com/office/drawing/2014/main" id="{118365E7-1BA8-473D-962A-38CEB33679C5}"/>
                </a:ext>
              </a:extLst>
            </p:cNvPr>
            <p:cNvSpPr txBox="1"/>
            <p:nvPr/>
          </p:nvSpPr>
          <p:spPr>
            <a:xfrm>
              <a:off x="2172596" y="2492791"/>
              <a:ext cx="273006" cy="138499"/>
            </a:xfrm>
            <a:prstGeom prst="rect">
              <a:avLst/>
            </a:prstGeom>
          </p:spPr>
          <p:txBody>
            <a:bodyPr wrap="square" lIns="0" tIns="0" rIns="0" bIns="0" rtlCol="0" anchor="ctr">
              <a:spAutoFit/>
            </a:bodyPr>
            <a:lstStyle/>
            <a:p>
              <a:pPr algn="ctr">
                <a:lnSpc>
                  <a:spcPct val="90000"/>
                </a:lnSpc>
                <a:spcBef>
                  <a:spcPts val="400"/>
                </a:spcBef>
              </a:pPr>
              <a:r>
                <a:rPr lang="en-US" sz="1000" b="1" dirty="0">
                  <a:solidFill>
                    <a:schemeClr val="bg1"/>
                  </a:solidFill>
                </a:rPr>
                <a:t>2.5</a:t>
              </a:r>
            </a:p>
          </p:txBody>
        </p:sp>
      </p:grpSp>
      <p:sp>
        <p:nvSpPr>
          <p:cNvPr id="113" name="Rectangle 112">
            <a:extLst>
              <a:ext uri="{FF2B5EF4-FFF2-40B4-BE49-F238E27FC236}">
                <a16:creationId xmlns:a16="http://schemas.microsoft.com/office/drawing/2014/main" id="{A4F226F6-E520-47FF-8893-B8E267CF68EF}"/>
              </a:ext>
            </a:extLst>
          </p:cNvPr>
          <p:cNvSpPr/>
          <p:nvPr/>
        </p:nvSpPr>
        <p:spPr>
          <a:xfrm>
            <a:off x="5265490" y="4482908"/>
            <a:ext cx="359765"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7.3</a:t>
            </a:r>
          </a:p>
        </p:txBody>
      </p:sp>
      <p:grpSp>
        <p:nvGrpSpPr>
          <p:cNvPr id="115" name="Group 114">
            <a:extLst>
              <a:ext uri="{FF2B5EF4-FFF2-40B4-BE49-F238E27FC236}">
                <a16:creationId xmlns:a16="http://schemas.microsoft.com/office/drawing/2014/main" id="{C98771A0-0C19-41DF-92EC-E3595257B6B9}"/>
              </a:ext>
            </a:extLst>
          </p:cNvPr>
          <p:cNvGrpSpPr/>
          <p:nvPr/>
        </p:nvGrpSpPr>
        <p:grpSpPr>
          <a:xfrm>
            <a:off x="4957466" y="4178479"/>
            <a:ext cx="273006" cy="176804"/>
            <a:chOff x="1611712" y="2478777"/>
            <a:chExt cx="273006" cy="176804"/>
          </a:xfrm>
        </p:grpSpPr>
        <p:sp>
          <p:nvSpPr>
            <p:cNvPr id="116" name="Rectangle 115">
              <a:extLst>
                <a:ext uri="{FF2B5EF4-FFF2-40B4-BE49-F238E27FC236}">
                  <a16:creationId xmlns:a16="http://schemas.microsoft.com/office/drawing/2014/main" id="{430418B4-BF39-45BC-A1C3-4048C14044F5}"/>
                </a:ext>
              </a:extLst>
            </p:cNvPr>
            <p:cNvSpPr/>
            <p:nvPr/>
          </p:nvSpPr>
          <p:spPr>
            <a:xfrm>
              <a:off x="1622051" y="2478777"/>
              <a:ext cx="257587" cy="17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p>
          </p:txBody>
        </p:sp>
        <p:sp>
          <p:nvSpPr>
            <p:cNvPr id="117" name="TextBox 116">
              <a:extLst>
                <a:ext uri="{FF2B5EF4-FFF2-40B4-BE49-F238E27FC236}">
                  <a16:creationId xmlns:a16="http://schemas.microsoft.com/office/drawing/2014/main" id="{6F35CEA7-CCFA-4281-9728-45AA84FCEE4E}"/>
                </a:ext>
              </a:extLst>
            </p:cNvPr>
            <p:cNvSpPr txBox="1"/>
            <p:nvPr/>
          </p:nvSpPr>
          <p:spPr>
            <a:xfrm>
              <a:off x="1611712" y="2502565"/>
              <a:ext cx="273006" cy="138499"/>
            </a:xfrm>
            <a:prstGeom prst="rect">
              <a:avLst/>
            </a:prstGeom>
          </p:spPr>
          <p:txBody>
            <a:bodyPr wrap="square" lIns="0" tIns="0" rIns="0" bIns="0" rtlCol="0" anchor="ctr">
              <a:spAutoFit/>
            </a:bodyPr>
            <a:lstStyle/>
            <a:p>
              <a:pPr algn="ctr">
                <a:lnSpc>
                  <a:spcPct val="90000"/>
                </a:lnSpc>
                <a:spcBef>
                  <a:spcPts val="400"/>
                </a:spcBef>
              </a:pPr>
              <a:r>
                <a:rPr lang="en-US" sz="1000" b="1" dirty="0">
                  <a:solidFill>
                    <a:schemeClr val="bg1"/>
                  </a:solidFill>
                </a:rPr>
                <a:t>2.2</a:t>
              </a:r>
            </a:p>
          </p:txBody>
        </p:sp>
      </p:grpSp>
      <p:grpSp>
        <p:nvGrpSpPr>
          <p:cNvPr id="120" name="Group 119">
            <a:extLst>
              <a:ext uri="{FF2B5EF4-FFF2-40B4-BE49-F238E27FC236}">
                <a16:creationId xmlns:a16="http://schemas.microsoft.com/office/drawing/2014/main" id="{1245F747-312B-421E-89B9-E32A11F0CB2E}"/>
              </a:ext>
            </a:extLst>
          </p:cNvPr>
          <p:cNvGrpSpPr/>
          <p:nvPr/>
        </p:nvGrpSpPr>
        <p:grpSpPr>
          <a:xfrm>
            <a:off x="5480941" y="5196874"/>
            <a:ext cx="273006" cy="170768"/>
            <a:chOff x="1606632" y="2473062"/>
            <a:chExt cx="273006" cy="170768"/>
          </a:xfrm>
        </p:grpSpPr>
        <p:sp>
          <p:nvSpPr>
            <p:cNvPr id="121" name="Rectangle 120">
              <a:extLst>
                <a:ext uri="{FF2B5EF4-FFF2-40B4-BE49-F238E27FC236}">
                  <a16:creationId xmlns:a16="http://schemas.microsoft.com/office/drawing/2014/main" id="{24656EED-CE82-43BC-B295-AFF5AC554EE1}"/>
                </a:ext>
              </a:extLst>
            </p:cNvPr>
            <p:cNvSpPr/>
            <p:nvPr/>
          </p:nvSpPr>
          <p:spPr>
            <a:xfrm>
              <a:off x="1622051" y="2473062"/>
              <a:ext cx="242169" cy="170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p>
          </p:txBody>
        </p:sp>
        <p:sp>
          <p:nvSpPr>
            <p:cNvPr id="122" name="TextBox 121">
              <a:extLst>
                <a:ext uri="{FF2B5EF4-FFF2-40B4-BE49-F238E27FC236}">
                  <a16:creationId xmlns:a16="http://schemas.microsoft.com/office/drawing/2014/main" id="{7685ED90-6814-4134-AF06-B01822C3EF70}"/>
                </a:ext>
              </a:extLst>
            </p:cNvPr>
            <p:cNvSpPr txBox="1"/>
            <p:nvPr/>
          </p:nvSpPr>
          <p:spPr>
            <a:xfrm>
              <a:off x="1606632" y="2492405"/>
              <a:ext cx="273006" cy="138499"/>
            </a:xfrm>
            <a:prstGeom prst="rect">
              <a:avLst/>
            </a:prstGeom>
          </p:spPr>
          <p:txBody>
            <a:bodyPr wrap="square" lIns="0" tIns="0" rIns="0" bIns="0" rtlCol="0" anchor="ctr">
              <a:spAutoFit/>
            </a:bodyPr>
            <a:lstStyle/>
            <a:p>
              <a:pPr algn="ctr">
                <a:lnSpc>
                  <a:spcPct val="90000"/>
                </a:lnSpc>
                <a:spcBef>
                  <a:spcPts val="400"/>
                </a:spcBef>
              </a:pPr>
              <a:r>
                <a:rPr lang="en-US" sz="1000" b="1" dirty="0">
                  <a:solidFill>
                    <a:schemeClr val="bg1"/>
                  </a:solidFill>
                </a:rPr>
                <a:t>2.0</a:t>
              </a:r>
            </a:p>
          </p:txBody>
        </p:sp>
      </p:grpSp>
      <p:grpSp>
        <p:nvGrpSpPr>
          <p:cNvPr id="124" name="Group 123">
            <a:extLst>
              <a:ext uri="{FF2B5EF4-FFF2-40B4-BE49-F238E27FC236}">
                <a16:creationId xmlns:a16="http://schemas.microsoft.com/office/drawing/2014/main" id="{0BFE75B8-0AAD-4FB3-B619-231F97BE6BAB}"/>
              </a:ext>
            </a:extLst>
          </p:cNvPr>
          <p:cNvGrpSpPr/>
          <p:nvPr/>
        </p:nvGrpSpPr>
        <p:grpSpPr>
          <a:xfrm>
            <a:off x="5334119" y="4842802"/>
            <a:ext cx="215127" cy="183423"/>
            <a:chOff x="1622050" y="2454233"/>
            <a:chExt cx="274016" cy="183171"/>
          </a:xfrm>
        </p:grpSpPr>
        <p:sp>
          <p:nvSpPr>
            <p:cNvPr id="125" name="Rectangle 124">
              <a:extLst>
                <a:ext uri="{FF2B5EF4-FFF2-40B4-BE49-F238E27FC236}">
                  <a16:creationId xmlns:a16="http://schemas.microsoft.com/office/drawing/2014/main" id="{9391D721-D3E9-46F9-A170-CB41289008AC}"/>
                </a:ext>
              </a:extLst>
            </p:cNvPr>
            <p:cNvSpPr/>
            <p:nvPr/>
          </p:nvSpPr>
          <p:spPr>
            <a:xfrm>
              <a:off x="1622050" y="2454233"/>
              <a:ext cx="274016" cy="1831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p>
          </p:txBody>
        </p:sp>
        <p:sp>
          <p:nvSpPr>
            <p:cNvPr id="126" name="TextBox 125">
              <a:extLst>
                <a:ext uri="{FF2B5EF4-FFF2-40B4-BE49-F238E27FC236}">
                  <a16:creationId xmlns:a16="http://schemas.microsoft.com/office/drawing/2014/main" id="{1C78AE77-8DF3-4215-88E0-E91A16E6A707}"/>
                </a:ext>
              </a:extLst>
            </p:cNvPr>
            <p:cNvSpPr txBox="1"/>
            <p:nvPr/>
          </p:nvSpPr>
          <p:spPr>
            <a:xfrm>
              <a:off x="1623060" y="2477551"/>
              <a:ext cx="273006" cy="138499"/>
            </a:xfrm>
            <a:prstGeom prst="rect">
              <a:avLst/>
            </a:prstGeom>
          </p:spPr>
          <p:txBody>
            <a:bodyPr wrap="square" lIns="0" tIns="0" rIns="0" bIns="0" rtlCol="0" anchor="ctr">
              <a:spAutoFit/>
            </a:bodyPr>
            <a:lstStyle/>
            <a:p>
              <a:pPr algn="ctr">
                <a:lnSpc>
                  <a:spcPct val="90000"/>
                </a:lnSpc>
                <a:spcBef>
                  <a:spcPts val="400"/>
                </a:spcBef>
              </a:pPr>
              <a:r>
                <a:rPr lang="en-US" sz="1000" b="1" dirty="0">
                  <a:solidFill>
                    <a:schemeClr val="bg1"/>
                  </a:solidFill>
                </a:rPr>
                <a:t>2.8</a:t>
              </a:r>
            </a:p>
          </p:txBody>
        </p:sp>
      </p:grpSp>
      <p:sp>
        <p:nvSpPr>
          <p:cNvPr id="127" name="Rectangle 126">
            <a:extLst>
              <a:ext uri="{FF2B5EF4-FFF2-40B4-BE49-F238E27FC236}">
                <a16:creationId xmlns:a16="http://schemas.microsoft.com/office/drawing/2014/main" id="{85AF3115-DA7B-459D-BA12-E9F40B2D7FF1}"/>
              </a:ext>
            </a:extLst>
          </p:cNvPr>
          <p:cNvSpPr/>
          <p:nvPr/>
        </p:nvSpPr>
        <p:spPr>
          <a:xfrm>
            <a:off x="3134363" y="5900773"/>
            <a:ext cx="193551" cy="134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128" name="Rektangel 76">
            <a:extLst>
              <a:ext uri="{FF2B5EF4-FFF2-40B4-BE49-F238E27FC236}">
                <a16:creationId xmlns:a16="http://schemas.microsoft.com/office/drawing/2014/main" id="{529BE3FD-7CA6-4071-ABAE-0E3F86841AB1}"/>
              </a:ext>
            </a:extLst>
          </p:cNvPr>
          <p:cNvSpPr>
            <a:spLocks noChangeArrowheads="1"/>
          </p:cNvSpPr>
          <p:nvPr/>
        </p:nvSpPr>
        <p:spPr bwMode="auto">
          <a:xfrm>
            <a:off x="3359227" y="5822685"/>
            <a:ext cx="1668855" cy="226591"/>
          </a:xfrm>
          <a:prstGeom prst="rect">
            <a:avLst/>
          </a:prstGeom>
          <a:noFill/>
          <a:ln w="9525">
            <a:noFill/>
            <a:miter lim="800000"/>
            <a:headEnd/>
            <a:tailEnd/>
          </a:ln>
        </p:spPr>
        <p:txBody>
          <a:bodyPr wrap="square" lIns="0" tIns="72000" rIns="0" bIns="0">
            <a:spAutoFit/>
          </a:bodyPr>
          <a:lstStyle/>
          <a:p>
            <a:pPr>
              <a:spcBef>
                <a:spcPts val="400"/>
              </a:spcBef>
            </a:pPr>
            <a:r>
              <a:rPr lang="en-US" sz="1000" dirty="0"/>
              <a:t>Prescription initiation</a:t>
            </a:r>
          </a:p>
        </p:txBody>
      </p:sp>
      <p:sp>
        <p:nvSpPr>
          <p:cNvPr id="130" name="TextBox 129">
            <a:extLst>
              <a:ext uri="{FF2B5EF4-FFF2-40B4-BE49-F238E27FC236}">
                <a16:creationId xmlns:a16="http://schemas.microsoft.com/office/drawing/2014/main" id="{40972B99-3DF5-41D4-AEED-39916798AA72}"/>
              </a:ext>
            </a:extLst>
          </p:cNvPr>
          <p:cNvSpPr txBox="1"/>
          <p:nvPr/>
        </p:nvSpPr>
        <p:spPr>
          <a:xfrm>
            <a:off x="2347506" y="5615223"/>
            <a:ext cx="588468" cy="164620"/>
          </a:xfrm>
          <a:prstGeom prst="rect">
            <a:avLst/>
          </a:prstGeom>
        </p:spPr>
        <p:txBody>
          <a:bodyPr wrap="square" lIns="0" tIns="0" rIns="0" bIns="0" rtlCol="0">
            <a:spAutoFit/>
          </a:bodyPr>
          <a:lstStyle/>
          <a:p>
            <a:pPr algn="l">
              <a:lnSpc>
                <a:spcPct val="90000"/>
              </a:lnSpc>
              <a:spcBef>
                <a:spcPts val="400"/>
              </a:spcBef>
            </a:pPr>
            <a:r>
              <a:rPr lang="en-US" sz="1200" b="1" dirty="0"/>
              <a:t>1 year</a:t>
            </a:r>
          </a:p>
        </p:txBody>
      </p:sp>
      <p:sp>
        <p:nvSpPr>
          <p:cNvPr id="131" name="TextBox 130">
            <a:extLst>
              <a:ext uri="{FF2B5EF4-FFF2-40B4-BE49-F238E27FC236}">
                <a16:creationId xmlns:a16="http://schemas.microsoft.com/office/drawing/2014/main" id="{9AC0C391-4E0F-4F73-A3E1-3C4B42BDACA9}"/>
              </a:ext>
            </a:extLst>
          </p:cNvPr>
          <p:cNvSpPr txBox="1"/>
          <p:nvPr/>
        </p:nvSpPr>
        <p:spPr>
          <a:xfrm>
            <a:off x="3359227" y="5615223"/>
            <a:ext cx="588468" cy="164620"/>
          </a:xfrm>
          <a:prstGeom prst="rect">
            <a:avLst/>
          </a:prstGeom>
        </p:spPr>
        <p:txBody>
          <a:bodyPr wrap="square" lIns="0" tIns="0" rIns="0" bIns="0" rtlCol="0">
            <a:spAutoFit/>
          </a:bodyPr>
          <a:lstStyle/>
          <a:p>
            <a:pPr algn="l">
              <a:lnSpc>
                <a:spcPct val="90000"/>
              </a:lnSpc>
              <a:spcBef>
                <a:spcPts val="400"/>
              </a:spcBef>
            </a:pPr>
            <a:r>
              <a:rPr lang="en-US" sz="1200" b="1" dirty="0"/>
              <a:t>2 years</a:t>
            </a:r>
          </a:p>
        </p:txBody>
      </p:sp>
      <p:sp>
        <p:nvSpPr>
          <p:cNvPr id="132" name="TextBox 131">
            <a:extLst>
              <a:ext uri="{FF2B5EF4-FFF2-40B4-BE49-F238E27FC236}">
                <a16:creationId xmlns:a16="http://schemas.microsoft.com/office/drawing/2014/main" id="{6694F332-F1C0-414F-9BB7-AEABD7251715}"/>
              </a:ext>
            </a:extLst>
          </p:cNvPr>
          <p:cNvSpPr txBox="1"/>
          <p:nvPr/>
        </p:nvSpPr>
        <p:spPr>
          <a:xfrm>
            <a:off x="4413428" y="5615223"/>
            <a:ext cx="588468" cy="164620"/>
          </a:xfrm>
          <a:prstGeom prst="rect">
            <a:avLst/>
          </a:prstGeom>
        </p:spPr>
        <p:txBody>
          <a:bodyPr wrap="square" lIns="0" tIns="0" rIns="0" bIns="0" rtlCol="0">
            <a:spAutoFit/>
          </a:bodyPr>
          <a:lstStyle/>
          <a:p>
            <a:pPr algn="l">
              <a:lnSpc>
                <a:spcPct val="90000"/>
              </a:lnSpc>
              <a:spcBef>
                <a:spcPts val="400"/>
              </a:spcBef>
            </a:pPr>
            <a:r>
              <a:rPr lang="en-US" sz="1200" b="1" dirty="0"/>
              <a:t>3 years</a:t>
            </a:r>
          </a:p>
        </p:txBody>
      </p:sp>
      <p:sp>
        <p:nvSpPr>
          <p:cNvPr id="152" name="TextBox 151">
            <a:extLst>
              <a:ext uri="{FF2B5EF4-FFF2-40B4-BE49-F238E27FC236}">
                <a16:creationId xmlns:a16="http://schemas.microsoft.com/office/drawing/2014/main" id="{3586B70E-C730-475A-959D-3A71B2082F84}"/>
              </a:ext>
            </a:extLst>
          </p:cNvPr>
          <p:cNvSpPr txBox="1"/>
          <p:nvPr/>
        </p:nvSpPr>
        <p:spPr>
          <a:xfrm>
            <a:off x="5467629" y="5615223"/>
            <a:ext cx="588468" cy="164620"/>
          </a:xfrm>
          <a:prstGeom prst="rect">
            <a:avLst/>
          </a:prstGeom>
        </p:spPr>
        <p:txBody>
          <a:bodyPr wrap="square" lIns="0" tIns="0" rIns="0" bIns="0" rtlCol="0">
            <a:spAutoFit/>
          </a:bodyPr>
          <a:lstStyle/>
          <a:p>
            <a:pPr algn="l">
              <a:lnSpc>
                <a:spcPct val="90000"/>
              </a:lnSpc>
              <a:spcBef>
                <a:spcPts val="400"/>
              </a:spcBef>
            </a:pPr>
            <a:r>
              <a:rPr lang="en-US" sz="1200" b="1" dirty="0"/>
              <a:t>4 years</a:t>
            </a:r>
          </a:p>
        </p:txBody>
      </p:sp>
      <p:sp>
        <p:nvSpPr>
          <p:cNvPr id="16" name="Arrow: Chevron 15">
            <a:extLst>
              <a:ext uri="{FF2B5EF4-FFF2-40B4-BE49-F238E27FC236}">
                <a16:creationId xmlns:a16="http://schemas.microsoft.com/office/drawing/2014/main" id="{7EF8E68E-66F9-4876-B0B0-EA9B2423DFC5}"/>
              </a:ext>
            </a:extLst>
          </p:cNvPr>
          <p:cNvSpPr/>
          <p:nvPr/>
        </p:nvSpPr>
        <p:spPr>
          <a:xfrm>
            <a:off x="5611615" y="5334013"/>
            <a:ext cx="165622" cy="260544"/>
          </a:xfrm>
          <a:prstGeom prst="chevron">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solidFill>
                <a:schemeClr val="tx1"/>
              </a:solidFill>
            </a:endParaRPr>
          </a:p>
        </p:txBody>
      </p:sp>
      <p:graphicFrame>
        <p:nvGraphicFramePr>
          <p:cNvPr id="3" name="Table 2">
            <a:extLst>
              <a:ext uri="{FF2B5EF4-FFF2-40B4-BE49-F238E27FC236}">
                <a16:creationId xmlns:a16="http://schemas.microsoft.com/office/drawing/2014/main" id="{614933DE-6F45-4271-8D84-8A2A5B30ED04}"/>
              </a:ext>
            </a:extLst>
          </p:cNvPr>
          <p:cNvGraphicFramePr>
            <a:graphicFrameLocks noGrp="1"/>
          </p:cNvGraphicFramePr>
          <p:nvPr>
            <p:extLst>
              <p:ext uri="{D42A27DB-BD31-4B8C-83A1-F6EECF244321}">
                <p14:modId xmlns:p14="http://schemas.microsoft.com/office/powerpoint/2010/main" val="1255850049"/>
              </p:ext>
            </p:extLst>
          </p:nvPr>
        </p:nvGraphicFramePr>
        <p:xfrm>
          <a:off x="6535513" y="2061607"/>
          <a:ext cx="1242081" cy="3439212"/>
        </p:xfrm>
        <a:graphic>
          <a:graphicData uri="http://schemas.openxmlformats.org/drawingml/2006/table">
            <a:tbl>
              <a:tblPr firstRow="1" bandRow="1">
                <a:tableStyleId>{5C22544A-7EE6-4342-B048-85BDC9FD1C3A}</a:tableStyleId>
              </a:tblPr>
              <a:tblGrid>
                <a:gridCol w="1242081">
                  <a:extLst>
                    <a:ext uri="{9D8B030D-6E8A-4147-A177-3AD203B41FA5}">
                      <a16:colId xmlns:a16="http://schemas.microsoft.com/office/drawing/2014/main" val="809660841"/>
                    </a:ext>
                  </a:extLst>
                </a:gridCol>
              </a:tblGrid>
              <a:tr h="340648">
                <a:tc>
                  <a:txBody>
                    <a:bodyPr/>
                    <a:lstStyle/>
                    <a:p>
                      <a:pPr algn="ctr" fontAlgn="b"/>
                      <a:r>
                        <a:rPr lang="en-US" sz="1200" b="1" i="0" u="none" strike="noStrike" dirty="0">
                          <a:solidFill>
                            <a:schemeClr val="bg1"/>
                          </a:solidFill>
                          <a:effectLst/>
                          <a:latin typeface="+mj-lt"/>
                        </a:rPr>
                        <a:t>Reimbursed molecules [%] </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2015793456"/>
                  </a:ext>
                </a:extLst>
              </a:tr>
              <a:tr h="340648">
                <a:tc>
                  <a:txBody>
                    <a:bodyPr/>
                    <a:lstStyle/>
                    <a:p>
                      <a:pPr algn="ct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445767"/>
                  </a:ext>
                </a:extLst>
              </a:tr>
              <a:tr h="340648">
                <a:tc>
                  <a:txBody>
                    <a:bodyPr/>
                    <a:lstStyle/>
                    <a:p>
                      <a:pPr algn="ct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12220"/>
                  </a:ext>
                </a:extLst>
              </a:tr>
              <a:tr h="340648">
                <a:tc>
                  <a:txBody>
                    <a:bodyPr/>
                    <a:lstStyle/>
                    <a:p>
                      <a:pPr algn="ct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638630"/>
                  </a:ext>
                </a:extLst>
              </a:tr>
              <a:tr h="340648">
                <a:tc>
                  <a:txBody>
                    <a:bodyPr/>
                    <a:lstStyle/>
                    <a:p>
                      <a:pPr algn="ct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292722"/>
                  </a:ext>
                </a:extLst>
              </a:tr>
              <a:tr h="340648">
                <a:tc>
                  <a:txBody>
                    <a:bodyPr/>
                    <a:lstStyle/>
                    <a:p>
                      <a:pPr algn="ct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8407821"/>
                  </a:ext>
                </a:extLst>
              </a:tr>
              <a:tr h="340648">
                <a:tc>
                  <a:txBody>
                    <a:bodyPr/>
                    <a:lstStyle/>
                    <a:p>
                      <a:pPr algn="ct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523785"/>
                  </a:ext>
                </a:extLst>
              </a:tr>
              <a:tr h="340648">
                <a:tc>
                  <a:txBody>
                    <a:bodyPr/>
                    <a:lstStyle/>
                    <a:p>
                      <a:pPr algn="ct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531800"/>
                  </a:ext>
                </a:extLst>
              </a:tr>
              <a:tr h="340648">
                <a:tc>
                  <a:txBody>
                    <a:bodyPr/>
                    <a:lstStyle/>
                    <a:p>
                      <a:pPr algn="ct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EE8A1"/>
                    </a:solidFill>
                  </a:tcPr>
                </a:tc>
                <a:extLst>
                  <a:ext uri="{0D108BD9-81ED-4DB2-BD59-A6C34878D82A}">
                    <a16:rowId xmlns:a16="http://schemas.microsoft.com/office/drawing/2014/main" val="4178109405"/>
                  </a:ext>
                </a:extLst>
              </a:tr>
              <a:tr h="340648">
                <a:tc>
                  <a:txBody>
                    <a:bodyPr/>
                    <a:lstStyle/>
                    <a:p>
                      <a:pPr algn="ctr" eaLnBrk="1"/>
                      <a:endParaRPr lang="en-US" sz="1200" dirty="0">
                        <a:latin typeface="+mj-lt"/>
                      </a:endParaRPr>
                    </a:p>
                  </a:txBody>
                  <a:tcPr>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044044"/>
                  </a:ext>
                </a:extLst>
              </a:tr>
            </a:tbl>
          </a:graphicData>
        </a:graphic>
      </p:graphicFrame>
      <p:graphicFrame>
        <p:nvGraphicFramePr>
          <p:cNvPr id="61" name="Chart 60">
            <a:extLst>
              <a:ext uri="{FF2B5EF4-FFF2-40B4-BE49-F238E27FC236}">
                <a16:creationId xmlns:a16="http://schemas.microsoft.com/office/drawing/2014/main" id="{B8C2ED90-B039-47F0-A2E9-0CC0ED66C84E}"/>
              </a:ext>
            </a:extLst>
          </p:cNvPr>
          <p:cNvGraphicFramePr/>
          <p:nvPr>
            <p:custDataLst>
              <p:tags r:id="rId4"/>
            </p:custDataLst>
            <p:extLst>
              <p:ext uri="{D42A27DB-BD31-4B8C-83A1-F6EECF244321}">
                <p14:modId xmlns:p14="http://schemas.microsoft.com/office/powerpoint/2010/main" val="2568079576"/>
              </p:ext>
            </p:extLst>
          </p:nvPr>
        </p:nvGraphicFramePr>
        <p:xfrm>
          <a:off x="5848350" y="2368550"/>
          <a:ext cx="2674938" cy="321468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186280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86F2248-927F-4CE5-98A8-229DAFE19B9D}"/>
              </a:ext>
            </a:extLst>
          </p:cNvPr>
          <p:cNvGraphicFramePr>
            <a:graphicFrameLocks noChangeAspect="1"/>
          </p:cNvGraphicFramePr>
          <p:nvPr>
            <p:custDataLst>
              <p:tags r:id="rId2"/>
            </p:custDataLst>
            <p:extLst>
              <p:ext uri="{D42A27DB-BD31-4B8C-83A1-F6EECF244321}">
                <p14:modId xmlns:p14="http://schemas.microsoft.com/office/powerpoint/2010/main" val="756099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6" name="think-cell Slide" r:id="rId61" imgW="216" imgH="216" progId="TCLayout.ActiveDocument.1">
                  <p:embed/>
                </p:oleObj>
              </mc:Choice>
              <mc:Fallback>
                <p:oleObj name="think-cell Slide" r:id="rId61" imgW="216" imgH="216" progId="TCLayout.ActiveDocument.1">
                  <p:embed/>
                  <p:pic>
                    <p:nvPicPr>
                      <p:cNvPr id="3" name="Object 2" hidden="1">
                        <a:extLst>
                          <a:ext uri="{FF2B5EF4-FFF2-40B4-BE49-F238E27FC236}">
                            <a16:creationId xmlns:a16="http://schemas.microsoft.com/office/drawing/2014/main" id="{686F2248-927F-4CE5-98A8-229DAFE19B9D}"/>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F58CE78-6F9C-484C-9941-264E2CB3B377}"/>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200" dirty="0" err="1">
              <a:latin typeface="Arial" panose="020B0604020202020204" pitchFamily="34" charset="0"/>
              <a:sym typeface="Arial" panose="020B0604020202020204" pitchFamily="34" charset="0"/>
            </a:endParaRPr>
          </a:p>
        </p:txBody>
      </p:sp>
      <p:sp>
        <p:nvSpPr>
          <p:cNvPr id="87" name="Rectangle 86">
            <a:extLst>
              <a:ext uri="{FF2B5EF4-FFF2-40B4-BE49-F238E27FC236}">
                <a16:creationId xmlns:a16="http://schemas.microsoft.com/office/drawing/2014/main" id="{8A330401-000C-4329-8824-2E6DC0190F81}"/>
              </a:ext>
            </a:extLst>
          </p:cNvPr>
          <p:cNvSpPr/>
          <p:nvPr/>
        </p:nvSpPr>
        <p:spPr>
          <a:xfrm>
            <a:off x="8267497" y="1659797"/>
            <a:ext cx="3455750" cy="4331427"/>
          </a:xfrm>
          <a:prstGeom prst="rect">
            <a:avLst/>
          </a:pr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8" name="Rectangle 7">
            <a:extLst>
              <a:ext uri="{FF2B5EF4-FFF2-40B4-BE49-F238E27FC236}">
                <a16:creationId xmlns:a16="http://schemas.microsoft.com/office/drawing/2014/main" id="{8A9A02C7-B95E-4C0C-9369-A2A121FD90F9}"/>
              </a:ext>
            </a:extLst>
          </p:cNvPr>
          <p:cNvSpPr/>
          <p:nvPr/>
        </p:nvSpPr>
        <p:spPr>
          <a:xfrm>
            <a:off x="477009" y="3946499"/>
            <a:ext cx="7551622" cy="20209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b="1" dirty="0">
              <a:solidFill>
                <a:schemeClr val="tx1"/>
              </a:solidFill>
            </a:endParaRPr>
          </a:p>
        </p:txBody>
      </p:sp>
      <p:sp>
        <p:nvSpPr>
          <p:cNvPr id="104" name="Isosceles Triangle 103">
            <a:extLst>
              <a:ext uri="{FF2B5EF4-FFF2-40B4-BE49-F238E27FC236}">
                <a16:creationId xmlns:a16="http://schemas.microsoft.com/office/drawing/2014/main" id="{5B84E357-D29C-4CD0-BD83-0FF293EAE17A}"/>
              </a:ext>
            </a:extLst>
          </p:cNvPr>
          <p:cNvSpPr/>
          <p:nvPr/>
        </p:nvSpPr>
        <p:spPr>
          <a:xfrm rot="5400000">
            <a:off x="7600996" y="4649103"/>
            <a:ext cx="856320" cy="339051"/>
          </a:xfrm>
          <a:prstGeom prst="triangle">
            <a:avLst>
              <a:gd name="adj" fmla="val 51200"/>
            </a:avLst>
          </a:prstGeom>
          <a:solidFill>
            <a:schemeClr val="bg1"/>
          </a:solid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10" name="Text Placeholder 9">
            <a:extLst>
              <a:ext uri="{FF2B5EF4-FFF2-40B4-BE49-F238E27FC236}">
                <a16:creationId xmlns:a16="http://schemas.microsoft.com/office/drawing/2014/main" id="{55244BB9-7CDF-43DF-A905-A246072EBE55}"/>
              </a:ext>
            </a:extLst>
          </p:cNvPr>
          <p:cNvSpPr>
            <a:spLocks noGrp="1"/>
          </p:cNvSpPr>
          <p:nvPr>
            <p:ph type="body" sz="quarter" idx="16"/>
          </p:nvPr>
        </p:nvSpPr>
        <p:spPr>
          <a:xfrm>
            <a:off x="477012" y="1124076"/>
            <a:ext cx="11246241" cy="276999"/>
          </a:xfrm>
        </p:spPr>
        <p:txBody>
          <a:bodyPr/>
          <a:lstStyle/>
          <a:p>
            <a:r>
              <a:rPr lang="en-US" dirty="0" err="1"/>
              <a:t>Onco</a:t>
            </a:r>
            <a:r>
              <a:rPr lang="en-US" dirty="0"/>
              <a:t> reimbursement vs other TAs</a:t>
            </a:r>
          </a:p>
        </p:txBody>
      </p:sp>
      <p:sp>
        <p:nvSpPr>
          <p:cNvPr id="9" name="Title 8">
            <a:extLst>
              <a:ext uri="{FF2B5EF4-FFF2-40B4-BE49-F238E27FC236}">
                <a16:creationId xmlns:a16="http://schemas.microsoft.com/office/drawing/2014/main" id="{A2FA4014-0309-4B91-90C7-27B1B9E84F4B}"/>
              </a:ext>
            </a:extLst>
          </p:cNvPr>
          <p:cNvSpPr>
            <a:spLocks noGrp="1"/>
          </p:cNvSpPr>
          <p:nvPr>
            <p:ph type="title"/>
          </p:nvPr>
        </p:nvSpPr>
        <p:spPr>
          <a:xfrm>
            <a:off x="477012" y="237000"/>
            <a:ext cx="11248263" cy="773799"/>
          </a:xfrm>
        </p:spPr>
        <p:txBody>
          <a:bodyPr/>
          <a:lstStyle/>
          <a:p>
            <a:r>
              <a:rPr lang="en-US" dirty="0"/>
              <a:t>At the same time, patients affected by </a:t>
            </a:r>
            <a:r>
              <a:rPr lang="en-US"/>
              <a:t>other analyzed diseases received </a:t>
            </a:r>
            <a:r>
              <a:rPr lang="en-US" dirty="0"/>
              <a:t>new treatments more often</a:t>
            </a:r>
          </a:p>
        </p:txBody>
      </p:sp>
      <p:sp>
        <p:nvSpPr>
          <p:cNvPr id="5" name="Footer Placeholder 4">
            <a:extLst>
              <a:ext uri="{FF2B5EF4-FFF2-40B4-BE49-F238E27FC236}">
                <a16:creationId xmlns:a16="http://schemas.microsoft.com/office/drawing/2014/main" id="{18053AE1-8272-4A8E-BF9C-5CB248868462}"/>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11" name="Text Placeholder 10">
            <a:extLst>
              <a:ext uri="{FF2B5EF4-FFF2-40B4-BE49-F238E27FC236}">
                <a16:creationId xmlns:a16="http://schemas.microsoft.com/office/drawing/2014/main" id="{5711A020-7917-4A45-8A05-C09DABD8F254}"/>
              </a:ext>
            </a:extLst>
          </p:cNvPr>
          <p:cNvSpPr>
            <a:spLocks noGrp="1"/>
          </p:cNvSpPr>
          <p:nvPr>
            <p:ph type="body" sz="quarter" idx="17"/>
          </p:nvPr>
        </p:nvSpPr>
        <p:spPr/>
        <p:txBody>
          <a:bodyPr/>
          <a:lstStyle/>
          <a:p>
            <a:r>
              <a:rPr lang="en-US" dirty="0"/>
              <a:t>Source: EMA, SK </a:t>
            </a:r>
            <a:r>
              <a:rPr lang="en-US" dirty="0" err="1"/>
              <a:t>MoH</a:t>
            </a:r>
            <a:r>
              <a:rPr lang="en-US" dirty="0"/>
              <a:t>, MIDAS, IQVIA, </a:t>
            </a:r>
          </a:p>
        </p:txBody>
      </p:sp>
      <p:sp>
        <p:nvSpPr>
          <p:cNvPr id="12" name="Text Placeholder 11">
            <a:extLst>
              <a:ext uri="{FF2B5EF4-FFF2-40B4-BE49-F238E27FC236}">
                <a16:creationId xmlns:a16="http://schemas.microsoft.com/office/drawing/2014/main" id="{CA20F008-AEA0-40D9-8073-2FE083F63F6E}"/>
              </a:ext>
            </a:extLst>
          </p:cNvPr>
          <p:cNvSpPr>
            <a:spLocks noGrp="1"/>
          </p:cNvSpPr>
          <p:nvPr>
            <p:ph type="body" sz="quarter" idx="18"/>
          </p:nvPr>
        </p:nvSpPr>
        <p:spPr>
          <a:xfrm>
            <a:off x="477012" y="6106591"/>
            <a:ext cx="11246241" cy="221599"/>
          </a:xfrm>
        </p:spPr>
        <p:txBody>
          <a:bodyPr/>
          <a:lstStyle/>
          <a:p>
            <a:r>
              <a:rPr lang="en-US" dirty="0"/>
              <a:t>Note: Molecules analyzed are original meaning not generic molecules or biosimilars included in analysis, 2018 as of June 2018</a:t>
            </a:r>
            <a:br>
              <a:rPr lang="en-US" dirty="0"/>
            </a:br>
            <a:r>
              <a:rPr lang="en-US" dirty="0"/>
              <a:t>PLEASE NOTE THAT EVEN PARTIAL REIMBURSEMENT CONSIDERED AS “REIMBURSED” FOR THE ANALISIS PURPOSES</a:t>
            </a:r>
          </a:p>
        </p:txBody>
      </p:sp>
      <p:sp>
        <p:nvSpPr>
          <p:cNvPr id="13" name="Text Placeholder 12">
            <a:extLst>
              <a:ext uri="{FF2B5EF4-FFF2-40B4-BE49-F238E27FC236}">
                <a16:creationId xmlns:a16="http://schemas.microsoft.com/office/drawing/2014/main" id="{DD27F393-FCE3-48EF-BB1B-D2F327F0E077}"/>
              </a:ext>
            </a:extLst>
          </p:cNvPr>
          <p:cNvSpPr>
            <a:spLocks noGrp="1"/>
          </p:cNvSpPr>
          <p:nvPr>
            <p:ph type="body" sz="quarter" idx="19"/>
          </p:nvPr>
        </p:nvSpPr>
        <p:spPr>
          <a:xfrm>
            <a:off x="477009" y="43374"/>
            <a:ext cx="11246237" cy="166199"/>
          </a:xfrm>
        </p:spPr>
        <p:txBody>
          <a:bodyPr/>
          <a:lstStyle/>
          <a:p>
            <a:r>
              <a:rPr lang="en-US" dirty="0"/>
              <a:t>Oncology performance</a:t>
            </a:r>
          </a:p>
        </p:txBody>
      </p:sp>
      <p:sp>
        <p:nvSpPr>
          <p:cNvPr id="19" name="Rektangel 76">
            <a:extLst>
              <a:ext uri="{FF2B5EF4-FFF2-40B4-BE49-F238E27FC236}">
                <a16:creationId xmlns:a16="http://schemas.microsoft.com/office/drawing/2014/main" id="{2CD8B775-836E-48F6-9B7D-B1A06CE07F2D}"/>
              </a:ext>
            </a:extLst>
          </p:cNvPr>
          <p:cNvSpPr>
            <a:spLocks noChangeArrowheads="1"/>
          </p:cNvSpPr>
          <p:nvPr/>
        </p:nvSpPr>
        <p:spPr bwMode="auto">
          <a:xfrm>
            <a:off x="468746" y="1659797"/>
            <a:ext cx="7372699" cy="318924"/>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Approved and reimbursed molecules across TAs [MAT 03/2011-2018]</a:t>
            </a:r>
          </a:p>
        </p:txBody>
      </p:sp>
      <p:cxnSp>
        <p:nvCxnSpPr>
          <p:cNvPr id="20" name="Straight Connector 19">
            <a:extLst>
              <a:ext uri="{FF2B5EF4-FFF2-40B4-BE49-F238E27FC236}">
                <a16:creationId xmlns:a16="http://schemas.microsoft.com/office/drawing/2014/main" id="{F25BD0DC-124D-4716-8E18-4806F6325A87}"/>
              </a:ext>
            </a:extLst>
          </p:cNvPr>
          <p:cNvCxnSpPr>
            <a:cxnSpLocks/>
          </p:cNvCxnSpPr>
          <p:nvPr/>
        </p:nvCxnSpPr>
        <p:spPr>
          <a:xfrm>
            <a:off x="468747" y="1648910"/>
            <a:ext cx="737269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ktangel 76">
            <a:extLst>
              <a:ext uri="{FF2B5EF4-FFF2-40B4-BE49-F238E27FC236}">
                <a16:creationId xmlns:a16="http://schemas.microsoft.com/office/drawing/2014/main" id="{6D8E9E19-4A01-49E0-A824-79F10E99F2BA}"/>
              </a:ext>
            </a:extLst>
          </p:cNvPr>
          <p:cNvSpPr>
            <a:spLocks noChangeArrowheads="1"/>
          </p:cNvSpPr>
          <p:nvPr/>
        </p:nvSpPr>
        <p:spPr bwMode="auto">
          <a:xfrm>
            <a:off x="8269425" y="1678577"/>
            <a:ext cx="3445558" cy="318924"/>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Commentary</a:t>
            </a:r>
          </a:p>
        </p:txBody>
      </p:sp>
      <p:cxnSp>
        <p:nvCxnSpPr>
          <p:cNvPr id="28" name="Straight Connector 27">
            <a:extLst>
              <a:ext uri="{FF2B5EF4-FFF2-40B4-BE49-F238E27FC236}">
                <a16:creationId xmlns:a16="http://schemas.microsoft.com/office/drawing/2014/main" id="{4D530D33-5D30-43A6-B7F2-5730D2B62A36}"/>
              </a:ext>
            </a:extLst>
          </p:cNvPr>
          <p:cNvCxnSpPr>
            <a:cxnSpLocks/>
          </p:cNvCxnSpPr>
          <p:nvPr/>
        </p:nvCxnSpPr>
        <p:spPr>
          <a:xfrm>
            <a:off x="8269424" y="1648910"/>
            <a:ext cx="344555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Rektangel 76">
            <a:extLst>
              <a:ext uri="{FF2B5EF4-FFF2-40B4-BE49-F238E27FC236}">
                <a16:creationId xmlns:a16="http://schemas.microsoft.com/office/drawing/2014/main" id="{0FBC19A5-4551-4519-8EB6-834846F086AC}"/>
              </a:ext>
            </a:extLst>
          </p:cNvPr>
          <p:cNvSpPr>
            <a:spLocks noChangeArrowheads="1"/>
          </p:cNvSpPr>
          <p:nvPr/>
        </p:nvSpPr>
        <p:spPr bwMode="auto">
          <a:xfrm>
            <a:off x="8269425" y="2012901"/>
            <a:ext cx="3340398" cy="4155872"/>
          </a:xfrm>
          <a:prstGeom prst="rect">
            <a:avLst/>
          </a:prstGeom>
          <a:noFill/>
          <a:ln w="9525">
            <a:noFill/>
            <a:miter lim="800000"/>
            <a:headEnd/>
            <a:tailEnd/>
          </a:ln>
        </p:spPr>
        <p:txBody>
          <a:bodyPr wrap="square" lIns="0" tIns="72000" rIns="0" bIns="0">
            <a:spAutoFit/>
          </a:bodyPr>
          <a:lstStyle/>
          <a:p>
            <a:pPr marL="173736" indent="-173736">
              <a:spcBef>
                <a:spcPts val="400"/>
              </a:spcBef>
              <a:buFont typeface="Arial" charset="0"/>
              <a:buChar char="•"/>
            </a:pPr>
            <a:r>
              <a:rPr lang="en-US" sz="1400" dirty="0"/>
              <a:t>Reimbursement ratio shows that </a:t>
            </a:r>
            <a:r>
              <a:rPr lang="en-US" sz="1400" b="1" dirty="0"/>
              <a:t>oncology is the least prioritized therapeutic area</a:t>
            </a:r>
            <a:r>
              <a:rPr lang="en-US" sz="1400" dirty="0"/>
              <a:t> in terms of categorization</a:t>
            </a:r>
          </a:p>
          <a:p>
            <a:pPr marL="173736" indent="-173736">
              <a:spcBef>
                <a:spcPts val="400"/>
              </a:spcBef>
              <a:buFont typeface="Arial" charset="0"/>
              <a:buChar char="•"/>
            </a:pPr>
            <a:r>
              <a:rPr lang="en-US" sz="1400" b="1" dirty="0"/>
              <a:t>Only 14% of molecules approved by EMA from 2011</a:t>
            </a:r>
            <a:r>
              <a:rPr lang="en-US" sz="1400" dirty="0"/>
              <a:t> being </a:t>
            </a:r>
            <a:r>
              <a:rPr lang="en-US" sz="1400" b="1" dirty="0"/>
              <a:t>categorized in SK</a:t>
            </a:r>
            <a:r>
              <a:rPr lang="en-US" sz="1400" dirty="0"/>
              <a:t> while this means also the highest number in absolute perspective since oncology is one of the most innovative treatment areas</a:t>
            </a:r>
          </a:p>
          <a:p>
            <a:pPr marL="173736" indent="-173736">
              <a:spcBef>
                <a:spcPts val="400"/>
              </a:spcBef>
              <a:buFont typeface="Arial" charset="0"/>
              <a:buChar char="•"/>
            </a:pPr>
            <a:r>
              <a:rPr lang="en-US" sz="1400" dirty="0"/>
              <a:t>Number of </a:t>
            </a:r>
            <a:r>
              <a:rPr lang="en-US" sz="1400" b="1" dirty="0"/>
              <a:t>approved molecules by EMA is growing rapidly</a:t>
            </a:r>
            <a:r>
              <a:rPr lang="en-US" sz="1400" dirty="0"/>
              <a:t> – between years 2011 and 2017 the number more than doubled</a:t>
            </a:r>
          </a:p>
          <a:p>
            <a:pPr marL="173736" indent="-173736">
              <a:spcBef>
                <a:spcPts val="400"/>
              </a:spcBef>
              <a:buFont typeface="Arial" charset="0"/>
              <a:buChar char="•"/>
            </a:pPr>
            <a:r>
              <a:rPr lang="en-US" sz="1400" dirty="0"/>
              <a:t>No innovative </a:t>
            </a:r>
            <a:r>
              <a:rPr lang="en-US" sz="1400" dirty="0" err="1"/>
              <a:t>onco</a:t>
            </a:r>
            <a:r>
              <a:rPr lang="en-US" sz="1400" dirty="0"/>
              <a:t> molecules approved by EMA since 2015 got the reimbursement</a:t>
            </a:r>
            <a:endParaRPr lang="en-US" sz="1400" b="1" dirty="0"/>
          </a:p>
          <a:p>
            <a:pPr marL="173736" indent="-173736">
              <a:spcBef>
                <a:spcPts val="400"/>
              </a:spcBef>
              <a:buFont typeface="Arial" charset="0"/>
              <a:buChar char="•"/>
            </a:pPr>
            <a:endParaRPr lang="en-US" sz="1400" dirty="0"/>
          </a:p>
        </p:txBody>
      </p:sp>
      <p:cxnSp>
        <p:nvCxnSpPr>
          <p:cNvPr id="6" name="Straight Connector 5">
            <a:extLst>
              <a:ext uri="{FF2B5EF4-FFF2-40B4-BE49-F238E27FC236}">
                <a16:creationId xmlns:a16="http://schemas.microsoft.com/office/drawing/2014/main" id="{22F5DFDB-37A1-4C82-983E-C7E04C5D9E80}"/>
              </a:ext>
            </a:extLst>
          </p:cNvPr>
          <p:cNvCxnSpPr>
            <a:cxnSpLocks/>
          </p:cNvCxnSpPr>
          <p:nvPr/>
        </p:nvCxnSpPr>
        <p:spPr>
          <a:xfrm>
            <a:off x="8028631" y="1824730"/>
            <a:ext cx="0" cy="1767616"/>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8" name="Chart 107">
            <a:extLst>
              <a:ext uri="{FF2B5EF4-FFF2-40B4-BE49-F238E27FC236}">
                <a16:creationId xmlns:a16="http://schemas.microsoft.com/office/drawing/2014/main" id="{1BC0827D-1C42-441A-A248-DFECCBEA7063}"/>
              </a:ext>
            </a:extLst>
          </p:cNvPr>
          <p:cNvGraphicFramePr/>
          <p:nvPr>
            <p:custDataLst>
              <p:tags r:id="rId4"/>
            </p:custDataLst>
            <p:extLst>
              <p:ext uri="{D42A27DB-BD31-4B8C-83A1-F6EECF244321}">
                <p14:modId xmlns:p14="http://schemas.microsoft.com/office/powerpoint/2010/main" val="3749711397"/>
              </p:ext>
            </p:extLst>
          </p:nvPr>
        </p:nvGraphicFramePr>
        <p:xfrm>
          <a:off x="1179513" y="2770188"/>
          <a:ext cx="6743700" cy="847725"/>
        </p:xfrm>
        <a:graphic>
          <a:graphicData uri="http://schemas.openxmlformats.org/drawingml/2006/chart">
            <c:chart xmlns:c="http://schemas.openxmlformats.org/drawingml/2006/chart" xmlns:r="http://schemas.openxmlformats.org/officeDocument/2006/relationships" r:id="rId63"/>
          </a:graphicData>
        </a:graphic>
      </p:graphicFrame>
      <p:sp>
        <p:nvSpPr>
          <p:cNvPr id="88" name="Text Placeholder 20">
            <a:extLst>
              <a:ext uri="{FF2B5EF4-FFF2-40B4-BE49-F238E27FC236}">
                <a16:creationId xmlns:a16="http://schemas.microsoft.com/office/drawing/2014/main" id="{B6E676D5-73DB-4A01-B030-87602A93F2ED}"/>
              </a:ext>
            </a:extLst>
          </p:cNvPr>
          <p:cNvSpPr>
            <a:spLocks noGrp="1"/>
          </p:cNvSpPr>
          <p:nvPr>
            <p:custDataLst>
              <p:tags r:id="rId5"/>
            </p:custDataLst>
          </p:nvPr>
        </p:nvSpPr>
        <p:spPr bwMode="gray">
          <a:xfrm>
            <a:off x="2978150" y="3400425"/>
            <a:ext cx="149225" cy="212725"/>
          </a:xfrm>
          <a:prstGeom prst="rect">
            <a:avLst/>
          </a:prstGeom>
          <a:solidFill>
            <a:schemeClr val="accent2"/>
          </a:solidFill>
          <a:ln>
            <a:noFill/>
          </a:ln>
        </p:spPr>
        <p:txBody>
          <a:bodyPr vert="horz" wrap="none" lIns="25400" tIns="0" rIns="2540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3171FEEA-A6F3-4A9D-B90F-CBE455C79BB8}" type="datetime'''''''''''6'''''''''''''''''''''''''''''''''''''''''''">
              <a:rPr lang="en-US" altLang="en-US" sz="1400" smtClean="0">
                <a:solidFill>
                  <a:schemeClr val="bg1"/>
                </a:solidFill>
              </a:rPr>
              <a:pPr marL="0" indent="0" algn="ctr">
                <a:lnSpc>
                  <a:spcPct val="100000"/>
                </a:lnSpc>
                <a:spcBef>
                  <a:spcPct val="0"/>
                </a:spcBef>
                <a:spcAft>
                  <a:spcPct val="0"/>
                </a:spcAft>
                <a:buNone/>
              </a:pPr>
              <a:t>6</a:t>
            </a:fld>
            <a:endParaRPr lang="en-US" sz="1400" dirty="0">
              <a:solidFill>
                <a:schemeClr val="bg1"/>
              </a:solidFill>
              <a:sym typeface="+mn-lt"/>
            </a:endParaRPr>
          </a:p>
        </p:txBody>
      </p:sp>
      <p:sp>
        <p:nvSpPr>
          <p:cNvPr id="227" name="Text Placeholder 20">
            <a:extLst>
              <a:ext uri="{FF2B5EF4-FFF2-40B4-BE49-F238E27FC236}">
                <a16:creationId xmlns:a16="http://schemas.microsoft.com/office/drawing/2014/main" id="{B6E676D5-73DB-4A01-B030-87602A93F2ED}"/>
              </a:ext>
            </a:extLst>
          </p:cNvPr>
          <p:cNvSpPr>
            <a:spLocks noGrp="1"/>
          </p:cNvSpPr>
          <p:nvPr>
            <p:custDataLst>
              <p:tags r:id="rId6"/>
            </p:custDataLst>
          </p:nvPr>
        </p:nvSpPr>
        <p:spPr bwMode="gray">
          <a:xfrm>
            <a:off x="1979613" y="3290888"/>
            <a:ext cx="247650" cy="212725"/>
          </a:xfrm>
          <a:prstGeom prst="rect">
            <a:avLst/>
          </a:prstGeom>
          <a:solidFill>
            <a:schemeClr val="accent1"/>
          </a:solidFill>
          <a:ln>
            <a:noFill/>
          </a:ln>
        </p:spPr>
        <p:txBody>
          <a:bodyPr vert="horz" wrap="none" lIns="25400" tIns="0" rIns="2540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9AB2D2DA-D086-4D66-BDFE-0DE145864B66}" type="datetime'''''''''''''''''''''1''''''''''''''''5'''''''">
              <a:rPr lang="en-US" altLang="en-US" sz="1400" smtClean="0">
                <a:solidFill>
                  <a:schemeClr val="bg1"/>
                </a:solidFill>
                <a:sym typeface="+mn-lt"/>
              </a:rPr>
              <a:pPr marL="0" indent="0" algn="ctr">
                <a:lnSpc>
                  <a:spcPct val="100000"/>
                </a:lnSpc>
                <a:spcBef>
                  <a:spcPct val="0"/>
                </a:spcBef>
                <a:spcAft>
                  <a:spcPct val="0"/>
                </a:spcAft>
                <a:buNone/>
              </a:pPr>
              <a:t>15</a:t>
            </a:fld>
            <a:endParaRPr lang="en-US" sz="1400" dirty="0">
              <a:solidFill>
                <a:schemeClr val="bg1"/>
              </a:solidFill>
              <a:sym typeface="+mn-lt"/>
            </a:endParaRPr>
          </a:p>
        </p:txBody>
      </p:sp>
      <p:sp>
        <p:nvSpPr>
          <p:cNvPr id="140" name="Text Placeholder 20">
            <a:extLst>
              <a:ext uri="{FF2B5EF4-FFF2-40B4-BE49-F238E27FC236}">
                <a16:creationId xmlns:a16="http://schemas.microsoft.com/office/drawing/2014/main" id="{B6E676D5-73DB-4A01-B030-87602A93F2ED}"/>
              </a:ext>
            </a:extLst>
          </p:cNvPr>
          <p:cNvSpPr>
            <a:spLocks noGrp="1"/>
          </p:cNvSpPr>
          <p:nvPr>
            <p:custDataLst>
              <p:tags r:id="rId7"/>
            </p:custDataLst>
          </p:nvPr>
        </p:nvSpPr>
        <p:spPr bwMode="gray">
          <a:xfrm>
            <a:off x="1662113" y="3395663"/>
            <a:ext cx="149225" cy="212725"/>
          </a:xfrm>
          <a:prstGeom prst="rect">
            <a:avLst/>
          </a:prstGeom>
          <a:solidFill>
            <a:schemeClr val="accent2"/>
          </a:solidFill>
          <a:ln>
            <a:noFill/>
          </a:ln>
        </p:spPr>
        <p:txBody>
          <a:bodyPr vert="horz" wrap="none" lIns="25400" tIns="0" rIns="2540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3351434C-4BCE-41F1-8A0B-DD43C46F4B04}" type="datetime'''''''7'''''''''''''''''''''''''''''''''''''''">
              <a:rPr lang="en-US" altLang="en-US" sz="1400" smtClean="0">
                <a:solidFill>
                  <a:schemeClr val="bg1"/>
                </a:solidFill>
                <a:sym typeface="+mn-lt"/>
              </a:rPr>
              <a:pPr marL="0" indent="0" algn="ctr">
                <a:lnSpc>
                  <a:spcPct val="100000"/>
                </a:lnSpc>
                <a:spcBef>
                  <a:spcPct val="0"/>
                </a:spcBef>
                <a:spcAft>
                  <a:spcPct val="0"/>
                </a:spcAft>
                <a:buNone/>
              </a:pPr>
              <a:t>7</a:t>
            </a:fld>
            <a:endParaRPr lang="en-US" sz="1400" dirty="0">
              <a:solidFill>
                <a:schemeClr val="bg1"/>
              </a:solidFill>
              <a:sym typeface="+mn-lt"/>
            </a:endParaRPr>
          </a:p>
        </p:txBody>
      </p:sp>
      <p:sp>
        <p:nvSpPr>
          <p:cNvPr id="228" name="Text Placeholder 20">
            <a:extLst>
              <a:ext uri="{FF2B5EF4-FFF2-40B4-BE49-F238E27FC236}">
                <a16:creationId xmlns:a16="http://schemas.microsoft.com/office/drawing/2014/main" id="{B6E676D5-73DB-4A01-B030-87602A93F2ED}"/>
              </a:ext>
            </a:extLst>
          </p:cNvPr>
          <p:cNvSpPr>
            <a:spLocks noGrp="1"/>
          </p:cNvSpPr>
          <p:nvPr>
            <p:custDataLst>
              <p:tags r:id="rId8"/>
            </p:custDataLst>
          </p:nvPr>
        </p:nvSpPr>
        <p:spPr bwMode="gray">
          <a:xfrm>
            <a:off x="4244975" y="3352800"/>
            <a:ext cx="247650" cy="212725"/>
          </a:xfrm>
          <a:prstGeom prst="rect">
            <a:avLst/>
          </a:prstGeom>
          <a:solidFill>
            <a:schemeClr val="accent2"/>
          </a:solidFill>
          <a:ln>
            <a:noFill/>
          </a:ln>
        </p:spPr>
        <p:txBody>
          <a:bodyPr vert="horz" wrap="none" lIns="25400" tIns="0" rIns="2540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85E644DA-9C54-4621-AE4F-33819996DD01}" type="datetime'''''''''''''1''6'''''''''">
              <a:rPr lang="en-US" altLang="en-US" sz="1400" smtClean="0">
                <a:solidFill>
                  <a:schemeClr val="bg1"/>
                </a:solidFill>
                <a:sym typeface="+mn-lt"/>
              </a:rPr>
              <a:pPr marL="0" indent="0" algn="ctr">
                <a:lnSpc>
                  <a:spcPct val="100000"/>
                </a:lnSpc>
                <a:spcBef>
                  <a:spcPct val="0"/>
                </a:spcBef>
                <a:spcAft>
                  <a:spcPct val="0"/>
                </a:spcAft>
                <a:buNone/>
              </a:pPr>
              <a:t>16</a:t>
            </a:fld>
            <a:endParaRPr lang="en-US" sz="1400" dirty="0">
              <a:solidFill>
                <a:schemeClr val="bg1"/>
              </a:solidFill>
              <a:sym typeface="+mn-lt"/>
            </a:endParaRPr>
          </a:p>
        </p:txBody>
      </p:sp>
      <p:sp>
        <p:nvSpPr>
          <p:cNvPr id="42" name="Text Placeholder 20">
            <a:extLst>
              <a:ext uri="{FF2B5EF4-FFF2-40B4-BE49-F238E27FC236}">
                <a16:creationId xmlns:a16="http://schemas.microsoft.com/office/drawing/2014/main" id="{8DF92739-A5BC-4E1A-A43E-97F8E2AD4B9D}"/>
              </a:ext>
            </a:extLst>
          </p:cNvPr>
          <p:cNvSpPr>
            <a:spLocks noGrp="1"/>
          </p:cNvSpPr>
          <p:nvPr>
            <p:custDataLst>
              <p:tags r:id="rId9"/>
            </p:custDataLst>
          </p:nvPr>
        </p:nvSpPr>
        <p:spPr bwMode="auto">
          <a:xfrm>
            <a:off x="2651125" y="3673475"/>
            <a:ext cx="11684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DD0BB7F7-2A93-4097-9708-7FCC45C1C77D}" type="datetime'Multi''''''''p''''le'' ''s''c''''''''''le''''ro''si''''''''s'">
              <a:rPr lang="en-US" altLang="en-US" sz="1200" smtClean="0"/>
              <a:pPr marL="0" indent="0" algn="ctr">
                <a:lnSpc>
                  <a:spcPct val="100000"/>
                </a:lnSpc>
                <a:spcBef>
                  <a:spcPct val="0"/>
                </a:spcBef>
                <a:spcAft>
                  <a:spcPct val="0"/>
                </a:spcAft>
                <a:buNone/>
              </a:pPr>
              <a:t>Multiple sclerosis</a:t>
            </a:fld>
            <a:endParaRPr lang="en-US" sz="1200" dirty="0">
              <a:sym typeface="+mn-lt"/>
            </a:endParaRPr>
          </a:p>
        </p:txBody>
      </p:sp>
      <p:sp>
        <p:nvSpPr>
          <p:cNvPr id="90" name="Text Placeholder 20">
            <a:extLst>
              <a:ext uri="{FF2B5EF4-FFF2-40B4-BE49-F238E27FC236}">
                <a16:creationId xmlns:a16="http://schemas.microsoft.com/office/drawing/2014/main" id="{B6E676D5-73DB-4A01-B030-87602A93F2ED}"/>
              </a:ext>
            </a:extLst>
          </p:cNvPr>
          <p:cNvSpPr>
            <a:spLocks noGrp="1"/>
          </p:cNvSpPr>
          <p:nvPr>
            <p:custDataLst>
              <p:tags r:id="rId10"/>
            </p:custDataLst>
          </p:nvPr>
        </p:nvSpPr>
        <p:spPr bwMode="gray">
          <a:xfrm>
            <a:off x="3344863" y="3352800"/>
            <a:ext cx="149225" cy="212725"/>
          </a:xfrm>
          <a:prstGeom prst="rect">
            <a:avLst/>
          </a:prstGeom>
          <a:solidFill>
            <a:schemeClr val="accent1"/>
          </a:solidFill>
          <a:ln>
            <a:noFill/>
          </a:ln>
        </p:spPr>
        <p:txBody>
          <a:bodyPr vert="horz" wrap="none" lIns="25400" tIns="0" rIns="2540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526F1424-1D2B-420E-8DE4-54ADE1D7BECD}" type="datetime'''''''''''''''''''''''''''''''''''''''4'''''">
              <a:rPr lang="en-US" altLang="en-US" sz="1400" smtClean="0">
                <a:solidFill>
                  <a:schemeClr val="bg1"/>
                </a:solidFill>
              </a:rPr>
              <a:pPr marL="0" indent="0" algn="ctr">
                <a:lnSpc>
                  <a:spcPct val="100000"/>
                </a:lnSpc>
                <a:spcBef>
                  <a:spcPct val="0"/>
                </a:spcBef>
                <a:spcAft>
                  <a:spcPct val="0"/>
                </a:spcAft>
                <a:buNone/>
              </a:pPr>
              <a:t>4</a:t>
            </a:fld>
            <a:endParaRPr lang="en-US" sz="1400" dirty="0">
              <a:solidFill>
                <a:schemeClr val="bg1"/>
              </a:solidFill>
              <a:sym typeface="+mn-lt"/>
            </a:endParaRPr>
          </a:p>
        </p:txBody>
      </p:sp>
      <p:sp>
        <p:nvSpPr>
          <p:cNvPr id="136" name="Text Placeholder 20">
            <a:extLst>
              <a:ext uri="{FF2B5EF4-FFF2-40B4-BE49-F238E27FC236}">
                <a16:creationId xmlns:a16="http://schemas.microsoft.com/office/drawing/2014/main" id="{DC072471-76E8-4740-A17E-52459FC06168}"/>
              </a:ext>
            </a:extLst>
          </p:cNvPr>
          <p:cNvSpPr>
            <a:spLocks noGrp="1"/>
          </p:cNvSpPr>
          <p:nvPr>
            <p:custDataLst>
              <p:tags r:id="rId11"/>
            </p:custDataLst>
          </p:nvPr>
        </p:nvSpPr>
        <p:spPr bwMode="auto">
          <a:xfrm>
            <a:off x="1617663" y="3673475"/>
            <a:ext cx="60325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564C6CA5-ACAC-4D4A-A43B-9DCA891FA0A0}" type="datetime'H''''''''e''p''''''''''ati''''''''''''''''''''''tis'''''''''">
              <a:rPr lang="en-US" altLang="en-US" sz="1200" smtClean="0"/>
              <a:pPr marL="0" indent="0" algn="ctr">
                <a:lnSpc>
                  <a:spcPct val="100000"/>
                </a:lnSpc>
                <a:spcBef>
                  <a:spcPct val="0"/>
                </a:spcBef>
                <a:spcAft>
                  <a:spcPct val="0"/>
                </a:spcAft>
                <a:buNone/>
              </a:pPr>
              <a:t>Hepatitis</a:t>
            </a:fld>
            <a:endParaRPr lang="en-US" sz="1200" dirty="0">
              <a:sym typeface="+mn-lt"/>
            </a:endParaRPr>
          </a:p>
        </p:txBody>
      </p:sp>
      <p:sp>
        <p:nvSpPr>
          <p:cNvPr id="116" name="Text Placeholder 20">
            <a:extLst>
              <a:ext uri="{FF2B5EF4-FFF2-40B4-BE49-F238E27FC236}">
                <a16:creationId xmlns:a16="http://schemas.microsoft.com/office/drawing/2014/main" id="{40105AEF-815D-463B-9AB3-3E402DBB3DE1}"/>
              </a:ext>
            </a:extLst>
          </p:cNvPr>
          <p:cNvSpPr>
            <a:spLocks noGrp="1"/>
          </p:cNvSpPr>
          <p:nvPr>
            <p:custDataLst>
              <p:tags r:id="rId12"/>
            </p:custDataLst>
          </p:nvPr>
        </p:nvSpPr>
        <p:spPr bwMode="auto">
          <a:xfrm>
            <a:off x="6854825" y="3673475"/>
            <a:ext cx="65405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9F6C997F-A09F-44FD-B6C4-951177CC5F18}" type="datetime'''''''''On''''c''o''''''''l''''''''''''''og''''''''y'''''">
              <a:rPr lang="en-US" altLang="en-US" sz="1200" smtClean="0"/>
              <a:pPr marL="0" indent="0" algn="ctr">
                <a:lnSpc>
                  <a:spcPct val="100000"/>
                </a:lnSpc>
                <a:spcBef>
                  <a:spcPct val="0"/>
                </a:spcBef>
                <a:spcAft>
                  <a:spcPct val="0"/>
                </a:spcAft>
                <a:buNone/>
              </a:pPr>
              <a:t>Oncology</a:t>
            </a:fld>
            <a:endParaRPr lang="en-US" sz="1200" dirty="0">
              <a:sym typeface="+mn-lt"/>
            </a:endParaRPr>
          </a:p>
        </p:txBody>
      </p:sp>
      <p:sp>
        <p:nvSpPr>
          <p:cNvPr id="46" name="Text Placeholder 20">
            <a:extLst>
              <a:ext uri="{FF2B5EF4-FFF2-40B4-BE49-F238E27FC236}">
                <a16:creationId xmlns:a16="http://schemas.microsoft.com/office/drawing/2014/main" id="{FA6239B2-4982-412E-AFD1-880FAE49EF13}"/>
              </a:ext>
            </a:extLst>
          </p:cNvPr>
          <p:cNvSpPr>
            <a:spLocks noGrp="1"/>
          </p:cNvSpPr>
          <p:nvPr>
            <p:custDataLst>
              <p:tags r:id="rId13"/>
            </p:custDataLst>
          </p:nvPr>
        </p:nvSpPr>
        <p:spPr bwMode="auto">
          <a:xfrm>
            <a:off x="4246563" y="3673475"/>
            <a:ext cx="6111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81A4EF4A-91D4-4618-9B23-EF8B7DA754A0}" type="datetime'D''''''''''i''''''''''''a''''''b''ete''''''''''''''''''''s'">
              <a:rPr lang="en-US" altLang="en-US" sz="1200" smtClean="0"/>
              <a:pPr marL="0" indent="0" algn="ctr">
                <a:lnSpc>
                  <a:spcPct val="100000"/>
                </a:lnSpc>
                <a:spcBef>
                  <a:spcPct val="0"/>
                </a:spcBef>
                <a:spcAft>
                  <a:spcPct val="0"/>
                </a:spcAft>
                <a:buNone/>
              </a:pPr>
              <a:t>Diabetes</a:t>
            </a:fld>
            <a:endParaRPr lang="en-US" sz="1200" dirty="0">
              <a:sym typeface="+mn-lt"/>
            </a:endParaRPr>
          </a:p>
        </p:txBody>
      </p:sp>
      <p:sp>
        <p:nvSpPr>
          <p:cNvPr id="57" name="Text Placeholder 20">
            <a:extLst>
              <a:ext uri="{FF2B5EF4-FFF2-40B4-BE49-F238E27FC236}">
                <a16:creationId xmlns:a16="http://schemas.microsoft.com/office/drawing/2014/main" id="{B6E676D5-73DB-4A01-B030-87602A93F2ED}"/>
              </a:ext>
            </a:extLst>
          </p:cNvPr>
          <p:cNvSpPr>
            <a:spLocks noGrp="1"/>
          </p:cNvSpPr>
          <p:nvPr>
            <p:custDataLst>
              <p:tags r:id="rId14"/>
            </p:custDataLst>
          </p:nvPr>
        </p:nvSpPr>
        <p:spPr bwMode="gray">
          <a:xfrm>
            <a:off x="5791200" y="3163888"/>
            <a:ext cx="1492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927FA884-008E-4132-B583-4BDFCBB2899B}" type="datetime'''''''''''''''''''''''''''''''7'''''''''''''''''''''''''''''''">
              <a:rPr lang="en-US" altLang="en-US" sz="1400" b="1" smtClean="0"/>
              <a:pPr marL="0" indent="0" algn="ctr">
                <a:lnSpc>
                  <a:spcPct val="100000"/>
                </a:lnSpc>
                <a:spcBef>
                  <a:spcPct val="0"/>
                </a:spcBef>
                <a:spcAft>
                  <a:spcPct val="0"/>
                </a:spcAft>
                <a:buNone/>
              </a:pPr>
              <a:t>7</a:t>
            </a:fld>
            <a:endParaRPr lang="en-US" sz="1400" b="1" dirty="0">
              <a:sym typeface="+mn-lt"/>
            </a:endParaRPr>
          </a:p>
        </p:txBody>
      </p:sp>
      <p:sp>
        <p:nvSpPr>
          <p:cNvPr id="123" name="Text Placeholder 20">
            <a:extLst>
              <a:ext uri="{FF2B5EF4-FFF2-40B4-BE49-F238E27FC236}">
                <a16:creationId xmlns:a16="http://schemas.microsoft.com/office/drawing/2014/main" id="{B6E676D5-73DB-4A01-B030-87602A93F2ED}"/>
              </a:ext>
            </a:extLst>
          </p:cNvPr>
          <p:cNvSpPr>
            <a:spLocks noGrp="1"/>
          </p:cNvSpPr>
          <p:nvPr>
            <p:custDataLst>
              <p:tags r:id="rId15"/>
            </p:custDataLst>
          </p:nvPr>
        </p:nvSpPr>
        <p:spPr bwMode="gray">
          <a:xfrm>
            <a:off x="5975350" y="3376613"/>
            <a:ext cx="149225" cy="212725"/>
          </a:xfrm>
          <a:prstGeom prst="rect">
            <a:avLst/>
          </a:prstGeom>
          <a:solidFill>
            <a:schemeClr val="accent1"/>
          </a:solidFill>
          <a:ln>
            <a:noFill/>
          </a:ln>
        </p:spPr>
        <p:txBody>
          <a:bodyPr vert="horz" wrap="none" lIns="25400" tIns="0" rIns="2540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18B597A9-C529-4A26-80BB-4A23AF92F47C}" type="datetime'''''''''''''''''''''''''''''3'''''''''''''''''''''''''''''''">
              <a:rPr lang="en-US" altLang="en-US" sz="1400" smtClean="0">
                <a:solidFill>
                  <a:schemeClr val="bg1"/>
                </a:solidFill>
              </a:rPr>
              <a:pPr marL="0" indent="0" algn="ctr">
                <a:lnSpc>
                  <a:spcPct val="100000"/>
                </a:lnSpc>
                <a:spcBef>
                  <a:spcPct val="0"/>
                </a:spcBef>
                <a:spcAft>
                  <a:spcPct val="0"/>
                </a:spcAft>
                <a:buNone/>
              </a:pPr>
              <a:t>3</a:t>
            </a:fld>
            <a:endParaRPr lang="en-US" sz="1400" dirty="0">
              <a:solidFill>
                <a:schemeClr val="bg1"/>
              </a:solidFill>
              <a:sym typeface="+mn-lt"/>
            </a:endParaRPr>
          </a:p>
        </p:txBody>
      </p:sp>
      <p:sp>
        <p:nvSpPr>
          <p:cNvPr id="122" name="Text Placeholder 20">
            <a:extLst>
              <a:ext uri="{FF2B5EF4-FFF2-40B4-BE49-F238E27FC236}">
                <a16:creationId xmlns:a16="http://schemas.microsoft.com/office/drawing/2014/main" id="{B6E676D5-73DB-4A01-B030-87602A93F2ED}"/>
              </a:ext>
            </a:extLst>
          </p:cNvPr>
          <p:cNvSpPr>
            <a:spLocks noGrp="1"/>
          </p:cNvSpPr>
          <p:nvPr>
            <p:custDataLst>
              <p:tags r:id="rId16"/>
            </p:custDataLst>
          </p:nvPr>
        </p:nvSpPr>
        <p:spPr bwMode="gray">
          <a:xfrm>
            <a:off x="5608638" y="3409950"/>
            <a:ext cx="149225" cy="212725"/>
          </a:xfrm>
          <a:prstGeom prst="rect">
            <a:avLst/>
          </a:prstGeom>
          <a:solidFill>
            <a:schemeClr val="accent2"/>
          </a:solidFill>
          <a:ln>
            <a:noFill/>
          </a:ln>
        </p:spPr>
        <p:txBody>
          <a:bodyPr vert="horz" wrap="none" lIns="25400" tIns="0" rIns="2540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F0C2BCB4-CE9F-4C66-9F9A-95DE50923526}" type="datetime'4'''''''''''''''''''''''''''''''''''''">
              <a:rPr lang="en-US" altLang="en-US" sz="1400" smtClean="0">
                <a:solidFill>
                  <a:schemeClr val="bg1"/>
                </a:solidFill>
              </a:rPr>
              <a:pPr marL="0" indent="0" algn="ctr">
                <a:lnSpc>
                  <a:spcPct val="100000"/>
                </a:lnSpc>
                <a:spcBef>
                  <a:spcPct val="0"/>
                </a:spcBef>
                <a:spcAft>
                  <a:spcPct val="0"/>
                </a:spcAft>
                <a:buNone/>
              </a:pPr>
              <a:t>4</a:t>
            </a:fld>
            <a:endParaRPr lang="en-US" sz="1400" dirty="0">
              <a:solidFill>
                <a:schemeClr val="bg1"/>
              </a:solidFill>
              <a:sym typeface="+mn-lt"/>
            </a:endParaRPr>
          </a:p>
        </p:txBody>
      </p:sp>
      <p:sp>
        <p:nvSpPr>
          <p:cNvPr id="56" name="Text Placeholder 20">
            <a:extLst>
              <a:ext uri="{FF2B5EF4-FFF2-40B4-BE49-F238E27FC236}">
                <a16:creationId xmlns:a16="http://schemas.microsoft.com/office/drawing/2014/main" id="{63E93132-A624-4032-8FF0-91C9B5880B1B}"/>
              </a:ext>
            </a:extLst>
          </p:cNvPr>
          <p:cNvSpPr>
            <a:spLocks noGrp="1"/>
          </p:cNvSpPr>
          <p:nvPr>
            <p:custDataLst>
              <p:tags r:id="rId17"/>
            </p:custDataLst>
          </p:nvPr>
        </p:nvSpPr>
        <p:spPr bwMode="auto">
          <a:xfrm>
            <a:off x="5359400" y="3673475"/>
            <a:ext cx="101441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B8BACBC1-BB37-4B50-A306-2BE4655FD3C7}" type="datetime'H''y''''per''l''''''i''''''''pi''''''''''''dem''ia'''''''''">
              <a:rPr lang="en-US" altLang="en-US" sz="1200" smtClean="0"/>
              <a:pPr marL="0" indent="0" algn="ctr">
                <a:lnSpc>
                  <a:spcPct val="100000"/>
                </a:lnSpc>
                <a:spcBef>
                  <a:spcPct val="0"/>
                </a:spcBef>
                <a:spcAft>
                  <a:spcPct val="0"/>
                </a:spcAft>
                <a:buNone/>
              </a:pPr>
              <a:t>Hyperlipidemia</a:t>
            </a:fld>
            <a:endParaRPr lang="en-US" sz="1200" dirty="0">
              <a:sym typeface="+mn-lt"/>
            </a:endParaRPr>
          </a:p>
        </p:txBody>
      </p:sp>
      <p:sp>
        <p:nvSpPr>
          <p:cNvPr id="230" name="Text Placeholder 20">
            <a:extLst>
              <a:ext uri="{FF2B5EF4-FFF2-40B4-BE49-F238E27FC236}">
                <a16:creationId xmlns:a16="http://schemas.microsoft.com/office/drawing/2014/main" id="{B6E676D5-73DB-4A01-B030-87602A93F2ED}"/>
              </a:ext>
            </a:extLst>
          </p:cNvPr>
          <p:cNvSpPr>
            <a:spLocks noGrp="1"/>
          </p:cNvSpPr>
          <p:nvPr>
            <p:custDataLst>
              <p:tags r:id="rId18"/>
            </p:custDataLst>
          </p:nvPr>
        </p:nvSpPr>
        <p:spPr bwMode="gray">
          <a:xfrm>
            <a:off x="7107238" y="3386138"/>
            <a:ext cx="149225" cy="212725"/>
          </a:xfrm>
          <a:prstGeom prst="rect">
            <a:avLst/>
          </a:prstGeom>
          <a:solidFill>
            <a:schemeClr val="accent2"/>
          </a:solidFill>
          <a:ln>
            <a:noFill/>
          </a:ln>
        </p:spPr>
        <p:txBody>
          <a:bodyPr vert="horz" wrap="none" lIns="25400" tIns="0" rIns="2540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00AD9250-121E-42AE-BBDF-F82FF018CC43}" type="datetime'''''''''''''''''''''''''''''''9'''''''''''''''''">
              <a:rPr lang="en-US" altLang="en-US" sz="1400" smtClean="0">
                <a:solidFill>
                  <a:schemeClr val="bg1"/>
                </a:solidFill>
              </a:rPr>
              <a:pPr marL="0" indent="0" algn="ctr">
                <a:lnSpc>
                  <a:spcPct val="100000"/>
                </a:lnSpc>
                <a:spcBef>
                  <a:spcPct val="0"/>
                </a:spcBef>
                <a:spcAft>
                  <a:spcPct val="0"/>
                </a:spcAft>
                <a:buNone/>
              </a:pPr>
              <a:t>9</a:t>
            </a:fld>
            <a:endParaRPr lang="en-US" sz="1400" dirty="0">
              <a:solidFill>
                <a:schemeClr val="bg1"/>
              </a:solidFill>
              <a:sym typeface="+mn-lt"/>
            </a:endParaRPr>
          </a:p>
        </p:txBody>
      </p:sp>
      <p:sp>
        <p:nvSpPr>
          <p:cNvPr id="139" name="Text Placeholder 20">
            <a:extLst>
              <a:ext uri="{FF2B5EF4-FFF2-40B4-BE49-F238E27FC236}">
                <a16:creationId xmlns:a16="http://schemas.microsoft.com/office/drawing/2014/main" id="{B6E676D5-73DB-4A01-B030-87602A93F2ED}"/>
              </a:ext>
            </a:extLst>
          </p:cNvPr>
          <p:cNvSpPr>
            <a:spLocks noGrp="1"/>
          </p:cNvSpPr>
          <p:nvPr>
            <p:custDataLst>
              <p:tags r:id="rId19"/>
            </p:custDataLst>
          </p:nvPr>
        </p:nvSpPr>
        <p:spPr bwMode="gray">
          <a:xfrm>
            <a:off x="1795463" y="3078163"/>
            <a:ext cx="24765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D274FCFF-C5FA-45CB-A865-F4E73BF76703}" type="datetime'''''2''''2'''''''''''''''''''''''''''''''''''''''''''''''''">
              <a:rPr lang="en-US" altLang="en-US" sz="1400" b="1" smtClean="0">
                <a:sym typeface="+mn-lt"/>
              </a:rPr>
              <a:pPr marL="0" indent="0" algn="ctr">
                <a:lnSpc>
                  <a:spcPct val="100000"/>
                </a:lnSpc>
                <a:spcBef>
                  <a:spcPct val="0"/>
                </a:spcBef>
                <a:spcAft>
                  <a:spcPct val="0"/>
                </a:spcAft>
                <a:buNone/>
              </a:pPr>
              <a:t>22</a:t>
            </a:fld>
            <a:endParaRPr lang="en-US" sz="1400" b="1" dirty="0">
              <a:sym typeface="+mn-lt"/>
            </a:endParaRPr>
          </a:p>
        </p:txBody>
      </p:sp>
      <p:sp>
        <p:nvSpPr>
          <p:cNvPr id="43" name="Text Placeholder 20">
            <a:extLst>
              <a:ext uri="{FF2B5EF4-FFF2-40B4-BE49-F238E27FC236}">
                <a16:creationId xmlns:a16="http://schemas.microsoft.com/office/drawing/2014/main" id="{B6E676D5-73DB-4A01-B030-87602A93F2ED}"/>
              </a:ext>
            </a:extLst>
          </p:cNvPr>
          <p:cNvSpPr>
            <a:spLocks noGrp="1"/>
          </p:cNvSpPr>
          <p:nvPr>
            <p:custDataLst>
              <p:tags r:id="rId20"/>
            </p:custDataLst>
          </p:nvPr>
        </p:nvSpPr>
        <p:spPr bwMode="gray">
          <a:xfrm>
            <a:off x="3111500" y="3140075"/>
            <a:ext cx="24765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DCD860AD-C5A3-4AD9-920A-B9B09E115E54}" type="datetime'''''''''''''''''''''''''''''''''''1''0'''''''''''''''''''''">
              <a:rPr lang="en-US" altLang="en-US" sz="1400" b="1" smtClean="0"/>
              <a:pPr marL="0" indent="0" algn="ctr">
                <a:lnSpc>
                  <a:spcPct val="100000"/>
                </a:lnSpc>
                <a:spcBef>
                  <a:spcPct val="0"/>
                </a:spcBef>
                <a:spcAft>
                  <a:spcPct val="0"/>
                </a:spcAft>
                <a:buNone/>
              </a:pPr>
              <a:t>10</a:t>
            </a:fld>
            <a:endParaRPr lang="en-US" sz="1400" b="1" dirty="0">
              <a:sym typeface="+mn-lt"/>
            </a:endParaRPr>
          </a:p>
        </p:txBody>
      </p:sp>
      <p:sp>
        <p:nvSpPr>
          <p:cNvPr id="48" name="Text Placeholder 20">
            <a:extLst>
              <a:ext uri="{FF2B5EF4-FFF2-40B4-BE49-F238E27FC236}">
                <a16:creationId xmlns:a16="http://schemas.microsoft.com/office/drawing/2014/main" id="{B6E676D5-73DB-4A01-B030-87602A93F2ED}"/>
              </a:ext>
            </a:extLst>
          </p:cNvPr>
          <p:cNvSpPr>
            <a:spLocks noGrp="1"/>
          </p:cNvSpPr>
          <p:nvPr>
            <p:custDataLst>
              <p:tags r:id="rId21"/>
            </p:custDataLst>
          </p:nvPr>
        </p:nvSpPr>
        <p:spPr bwMode="gray">
          <a:xfrm>
            <a:off x="4427538" y="2974975"/>
            <a:ext cx="24765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79561BD5-E42E-466F-89BD-79898BAB17D6}" type="datetime'''''''34'''''''''''''''''''''''''''''''''''''''">
              <a:rPr lang="en-US" altLang="en-US" sz="1400" b="1" smtClean="0"/>
              <a:pPr marL="0" indent="0" algn="ctr">
                <a:lnSpc>
                  <a:spcPct val="100000"/>
                </a:lnSpc>
                <a:spcBef>
                  <a:spcPct val="0"/>
                </a:spcBef>
                <a:spcAft>
                  <a:spcPct val="0"/>
                </a:spcAft>
                <a:buNone/>
              </a:pPr>
              <a:t>34</a:t>
            </a:fld>
            <a:endParaRPr lang="en-US" sz="1400" b="1" dirty="0">
              <a:sym typeface="+mn-lt"/>
            </a:endParaRPr>
          </a:p>
        </p:txBody>
      </p:sp>
      <p:sp>
        <p:nvSpPr>
          <p:cNvPr id="119" name="Text Placeholder 20">
            <a:extLst>
              <a:ext uri="{FF2B5EF4-FFF2-40B4-BE49-F238E27FC236}">
                <a16:creationId xmlns:a16="http://schemas.microsoft.com/office/drawing/2014/main" id="{B6E676D5-73DB-4A01-B030-87602A93F2ED}"/>
              </a:ext>
            </a:extLst>
          </p:cNvPr>
          <p:cNvSpPr>
            <a:spLocks noGrp="1"/>
          </p:cNvSpPr>
          <p:nvPr>
            <p:custDataLst>
              <p:tags r:id="rId22"/>
            </p:custDataLst>
          </p:nvPr>
        </p:nvSpPr>
        <p:spPr bwMode="gray">
          <a:xfrm>
            <a:off x="7058025" y="2614613"/>
            <a:ext cx="24765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E05953E1-D4E5-4168-B358-451C022B599A}" type="datetime'''''''7''''''''''''''''''''''''''''''''''''''''2'''''">
              <a:rPr lang="en-US" altLang="en-US" sz="1400" b="1" smtClean="0"/>
              <a:pPr marL="0" indent="0" algn="ctr">
                <a:lnSpc>
                  <a:spcPct val="100000"/>
                </a:lnSpc>
                <a:spcBef>
                  <a:spcPct val="0"/>
                </a:spcBef>
                <a:spcAft>
                  <a:spcPct val="0"/>
                </a:spcAft>
                <a:buNone/>
              </a:pPr>
              <a:t>72</a:t>
            </a:fld>
            <a:endParaRPr lang="en-US" sz="1400" b="1" dirty="0">
              <a:sym typeface="+mn-lt"/>
            </a:endParaRPr>
          </a:p>
        </p:txBody>
      </p:sp>
      <p:sp>
        <p:nvSpPr>
          <p:cNvPr id="4" name="Rectangle 3">
            <a:extLst>
              <a:ext uri="{FF2B5EF4-FFF2-40B4-BE49-F238E27FC236}">
                <a16:creationId xmlns:a16="http://schemas.microsoft.com/office/drawing/2014/main" id="{9A17D987-585C-4DDD-84B4-92DA65FE442B}"/>
              </a:ext>
            </a:extLst>
          </p:cNvPr>
          <p:cNvSpPr/>
          <p:nvPr>
            <p:custDataLst>
              <p:tags r:id="rId23"/>
            </p:custDataLst>
          </p:nvPr>
        </p:nvSpPr>
        <p:spPr bwMode="auto">
          <a:xfrm>
            <a:off x="6583363" y="5529263"/>
            <a:ext cx="196850" cy="147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7" name="Rectangle 6">
            <a:extLst>
              <a:ext uri="{FF2B5EF4-FFF2-40B4-BE49-F238E27FC236}">
                <a16:creationId xmlns:a16="http://schemas.microsoft.com/office/drawing/2014/main" id="{59D2FD6D-01CD-47F8-BBB4-4EF78086E852}"/>
              </a:ext>
            </a:extLst>
          </p:cNvPr>
          <p:cNvSpPr/>
          <p:nvPr>
            <p:custDataLst>
              <p:tags r:id="rId24"/>
            </p:custDataLst>
          </p:nvPr>
        </p:nvSpPr>
        <p:spPr bwMode="auto">
          <a:xfrm>
            <a:off x="6583363" y="5748338"/>
            <a:ext cx="196850" cy="147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23" name="Text Placeholder 20">
            <a:extLst>
              <a:ext uri="{FF2B5EF4-FFF2-40B4-BE49-F238E27FC236}">
                <a16:creationId xmlns:a16="http://schemas.microsoft.com/office/drawing/2014/main" id="{B6E676D5-73DB-4A01-B030-87602A93F2ED}"/>
              </a:ext>
            </a:extLst>
          </p:cNvPr>
          <p:cNvSpPr>
            <a:spLocks noGrp="1"/>
          </p:cNvSpPr>
          <p:nvPr>
            <p:custDataLst>
              <p:tags r:id="rId25"/>
            </p:custDataLst>
          </p:nvPr>
        </p:nvSpPr>
        <p:spPr bwMode="auto">
          <a:xfrm>
            <a:off x="6831013" y="5743575"/>
            <a:ext cx="754063"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2ABFF45-6F5A-45C0-8519-BB5D04DF2473}" type="datetime'''''''R''''''e''''''''''''im''''b''u''''''''r''s''''''''''ed'">
              <a:rPr lang="en-US" altLang="en-US" sz="1100" smtClean="0">
                <a:sym typeface="+mn-lt"/>
              </a:rPr>
              <a:pPr marL="0" indent="0">
                <a:lnSpc>
                  <a:spcPct val="100000"/>
                </a:lnSpc>
                <a:spcBef>
                  <a:spcPct val="0"/>
                </a:spcBef>
                <a:spcAft>
                  <a:spcPct val="0"/>
                </a:spcAft>
                <a:buNone/>
              </a:pPr>
              <a:t>Reimbursed</a:t>
            </a:fld>
            <a:endParaRPr lang="en-US" sz="1100" dirty="0">
              <a:sym typeface="+mn-lt"/>
            </a:endParaRPr>
          </a:p>
        </p:txBody>
      </p:sp>
      <p:sp>
        <p:nvSpPr>
          <p:cNvPr id="22" name="Text Placeholder 20">
            <a:extLst>
              <a:ext uri="{FF2B5EF4-FFF2-40B4-BE49-F238E27FC236}">
                <a16:creationId xmlns:a16="http://schemas.microsoft.com/office/drawing/2014/main" id="{B6E676D5-73DB-4A01-B030-87602A93F2ED}"/>
              </a:ext>
            </a:extLst>
          </p:cNvPr>
          <p:cNvSpPr>
            <a:spLocks noGrp="1"/>
          </p:cNvSpPr>
          <p:nvPr>
            <p:custDataLst>
              <p:tags r:id="rId26"/>
            </p:custDataLst>
          </p:nvPr>
        </p:nvSpPr>
        <p:spPr bwMode="auto">
          <a:xfrm>
            <a:off x="6831013" y="5524500"/>
            <a:ext cx="95408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2A0C2BD6-EDDB-405E-9D81-25505F0D68C5}" type="datetime'N''''''''ot re''''i''''''m''''''''bur''''se''d'''''''">
              <a:rPr lang="en-US" altLang="en-US" sz="1100" smtClean="0">
                <a:sym typeface="+mn-lt"/>
              </a:rPr>
              <a:pPr marL="0" indent="0">
                <a:lnSpc>
                  <a:spcPct val="100000"/>
                </a:lnSpc>
                <a:spcBef>
                  <a:spcPct val="0"/>
                </a:spcBef>
                <a:spcAft>
                  <a:spcPct val="0"/>
                </a:spcAft>
                <a:buNone/>
              </a:pPr>
              <a:t>Not reimbursed</a:t>
            </a:fld>
            <a:endParaRPr lang="en-US" sz="1100" dirty="0">
              <a:sym typeface="+mn-lt"/>
            </a:endParaRPr>
          </a:p>
        </p:txBody>
      </p:sp>
      <p:graphicFrame>
        <p:nvGraphicFramePr>
          <p:cNvPr id="109" name="Chart 108">
            <a:extLst>
              <a:ext uri="{FF2B5EF4-FFF2-40B4-BE49-F238E27FC236}">
                <a16:creationId xmlns:a16="http://schemas.microsoft.com/office/drawing/2014/main" id="{B465FCEE-3C3C-4C8E-A66A-988A7EB65CED}"/>
              </a:ext>
            </a:extLst>
          </p:cNvPr>
          <p:cNvGraphicFramePr/>
          <p:nvPr>
            <p:custDataLst>
              <p:tags r:id="rId27"/>
            </p:custDataLst>
            <p:extLst>
              <p:ext uri="{D42A27DB-BD31-4B8C-83A1-F6EECF244321}">
                <p14:modId xmlns:p14="http://schemas.microsoft.com/office/powerpoint/2010/main" val="3623697576"/>
              </p:ext>
            </p:extLst>
          </p:nvPr>
        </p:nvGraphicFramePr>
        <p:xfrm>
          <a:off x="650875" y="4456113"/>
          <a:ext cx="5705475" cy="1216025"/>
        </p:xfrm>
        <a:graphic>
          <a:graphicData uri="http://schemas.openxmlformats.org/drawingml/2006/chart">
            <c:chart xmlns:c="http://schemas.openxmlformats.org/drawingml/2006/chart" xmlns:r="http://schemas.openxmlformats.org/officeDocument/2006/relationships" r:id="rId64"/>
          </a:graphicData>
        </a:graphic>
      </p:graphicFrame>
      <p:sp>
        <p:nvSpPr>
          <p:cNvPr id="150" name="Text Placeholder 20">
            <a:extLst>
              <a:ext uri="{FF2B5EF4-FFF2-40B4-BE49-F238E27FC236}">
                <a16:creationId xmlns:a16="http://schemas.microsoft.com/office/drawing/2014/main" id="{B6E676D5-73DB-4A01-B030-87602A93F2ED}"/>
              </a:ext>
            </a:extLst>
          </p:cNvPr>
          <p:cNvSpPr>
            <a:spLocks noGrp="1"/>
          </p:cNvSpPr>
          <p:nvPr>
            <p:custDataLst>
              <p:tags r:id="rId28"/>
            </p:custDataLst>
          </p:nvPr>
        </p:nvSpPr>
        <p:spPr bwMode="auto">
          <a:xfrm>
            <a:off x="1597025" y="5732463"/>
            <a:ext cx="34925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6CC90921-E88A-46B9-8541-8825DBEB43A4}" type="datetime'''''2''''0''''''''''''''''''''12'''''''''''''''''''''''''">
              <a:rPr lang="en-US" altLang="en-US" sz="1200" smtClean="0">
                <a:sym typeface="+mn-lt"/>
              </a:rPr>
              <a:pPr marL="0" indent="0" algn="ctr">
                <a:lnSpc>
                  <a:spcPct val="100000"/>
                </a:lnSpc>
                <a:spcBef>
                  <a:spcPct val="0"/>
                </a:spcBef>
                <a:spcAft>
                  <a:spcPct val="0"/>
                </a:spcAft>
                <a:buNone/>
              </a:pPr>
              <a:t>2012</a:t>
            </a:fld>
            <a:endParaRPr lang="en-US" sz="1200" dirty="0">
              <a:sym typeface="+mn-lt"/>
            </a:endParaRPr>
          </a:p>
        </p:txBody>
      </p:sp>
      <p:sp>
        <p:nvSpPr>
          <p:cNvPr id="99" name="Text Placeholder 20">
            <a:extLst>
              <a:ext uri="{FF2B5EF4-FFF2-40B4-BE49-F238E27FC236}">
                <a16:creationId xmlns:a16="http://schemas.microsoft.com/office/drawing/2014/main" id="{B6E676D5-73DB-4A01-B030-87602A93F2ED}"/>
              </a:ext>
            </a:extLst>
          </p:cNvPr>
          <p:cNvSpPr>
            <a:spLocks noGrp="1"/>
          </p:cNvSpPr>
          <p:nvPr>
            <p:custDataLst>
              <p:tags r:id="rId29"/>
            </p:custDataLst>
          </p:nvPr>
        </p:nvSpPr>
        <p:spPr bwMode="gray">
          <a:xfrm>
            <a:off x="5132388" y="4556125"/>
            <a:ext cx="2047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A9906D81-5ACE-42C4-BACB-C962C9ACA849}" type="datetime'''1''''''''''''''''''''''''''''''''''''''''''''''1'''''''">
              <a:rPr lang="en-US" altLang="en-US" sz="1200" b="1" smtClean="0"/>
              <a:pPr marL="0" indent="0" algn="ctr">
                <a:lnSpc>
                  <a:spcPct val="100000"/>
                </a:lnSpc>
                <a:spcBef>
                  <a:spcPct val="0"/>
                </a:spcBef>
                <a:spcAft>
                  <a:spcPct val="0"/>
                </a:spcAft>
                <a:buNone/>
              </a:pPr>
              <a:t>11</a:t>
            </a:fld>
            <a:endParaRPr lang="en-US" sz="1200" b="1" dirty="0">
              <a:sym typeface="+mn-lt"/>
            </a:endParaRPr>
          </a:p>
        </p:txBody>
      </p:sp>
      <p:sp>
        <p:nvSpPr>
          <p:cNvPr id="161" name="Text Placeholder 20">
            <a:extLst>
              <a:ext uri="{FF2B5EF4-FFF2-40B4-BE49-F238E27FC236}">
                <a16:creationId xmlns:a16="http://schemas.microsoft.com/office/drawing/2014/main" id="{B6E676D5-73DB-4A01-B030-87602A93F2ED}"/>
              </a:ext>
            </a:extLst>
          </p:cNvPr>
          <p:cNvSpPr>
            <a:spLocks noGrp="1"/>
          </p:cNvSpPr>
          <p:nvPr>
            <p:custDataLst>
              <p:tags r:id="rId30"/>
            </p:custDataLst>
          </p:nvPr>
        </p:nvSpPr>
        <p:spPr bwMode="gray">
          <a:xfrm>
            <a:off x="1639888" y="5499100"/>
            <a:ext cx="263525" cy="182563"/>
          </a:xfrm>
          <a:prstGeom prst="rect">
            <a:avLst/>
          </a:prstGeom>
          <a:solidFill>
            <a:schemeClr val="accent2"/>
          </a:solidFill>
          <a:ln>
            <a:noFill/>
          </a:ln>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0F0ECB43-DB2B-4E29-926C-41E2491A0542}" type="datetime'''''''''''''''''''''''''0%'''">
              <a:rPr lang="en-US" altLang="en-US" sz="1200" smtClean="0">
                <a:solidFill>
                  <a:schemeClr val="bg1"/>
                </a:solidFill>
              </a:rPr>
              <a:pPr marL="0" indent="0" algn="ctr">
                <a:lnSpc>
                  <a:spcPct val="100000"/>
                </a:lnSpc>
                <a:spcBef>
                  <a:spcPct val="0"/>
                </a:spcBef>
                <a:spcAft>
                  <a:spcPct val="0"/>
                </a:spcAft>
                <a:buNone/>
              </a:pPr>
              <a:t>0%</a:t>
            </a:fld>
            <a:endParaRPr lang="en-US" sz="1200" dirty="0">
              <a:solidFill>
                <a:schemeClr val="bg1"/>
              </a:solidFill>
              <a:sym typeface="+mn-lt"/>
            </a:endParaRPr>
          </a:p>
        </p:txBody>
      </p:sp>
      <p:sp>
        <p:nvSpPr>
          <p:cNvPr id="173" name="Text Placeholder 20">
            <a:extLst>
              <a:ext uri="{FF2B5EF4-FFF2-40B4-BE49-F238E27FC236}">
                <a16:creationId xmlns:a16="http://schemas.microsoft.com/office/drawing/2014/main" id="{B6E676D5-73DB-4A01-B030-87602A93F2ED}"/>
              </a:ext>
            </a:extLst>
          </p:cNvPr>
          <p:cNvSpPr>
            <a:spLocks noGrp="1"/>
          </p:cNvSpPr>
          <p:nvPr>
            <p:custDataLst>
              <p:tags r:id="rId31"/>
            </p:custDataLst>
          </p:nvPr>
        </p:nvSpPr>
        <p:spPr bwMode="gray">
          <a:xfrm>
            <a:off x="4410075" y="5499100"/>
            <a:ext cx="263525" cy="182563"/>
          </a:xfrm>
          <a:prstGeom prst="rect">
            <a:avLst/>
          </a:prstGeom>
          <a:solidFill>
            <a:schemeClr val="accent2"/>
          </a:solidFill>
          <a:ln>
            <a:noFill/>
          </a:ln>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96E9C565-043B-4A47-A621-878214F43F58}" type="datetime'''''''''''''''''0''''''''''''''''''''''''''''%'''''">
              <a:rPr lang="en-US" altLang="en-US" sz="1200" smtClean="0">
                <a:solidFill>
                  <a:schemeClr val="bg1"/>
                </a:solidFill>
              </a:rPr>
              <a:pPr marL="0" indent="0" algn="ctr">
                <a:lnSpc>
                  <a:spcPct val="100000"/>
                </a:lnSpc>
                <a:spcBef>
                  <a:spcPct val="0"/>
                </a:spcBef>
                <a:spcAft>
                  <a:spcPct val="0"/>
                </a:spcAft>
                <a:buNone/>
              </a:pPr>
              <a:t>0%</a:t>
            </a:fld>
            <a:endParaRPr lang="en-US" sz="1200" dirty="0">
              <a:solidFill>
                <a:schemeClr val="bg1"/>
              </a:solidFill>
              <a:sym typeface="+mn-lt"/>
            </a:endParaRPr>
          </a:p>
        </p:txBody>
      </p:sp>
      <p:sp>
        <p:nvSpPr>
          <p:cNvPr id="149" name="Text Placeholder 20">
            <a:extLst>
              <a:ext uri="{FF2B5EF4-FFF2-40B4-BE49-F238E27FC236}">
                <a16:creationId xmlns:a16="http://schemas.microsoft.com/office/drawing/2014/main" id="{B6E676D5-73DB-4A01-B030-87602A93F2ED}"/>
              </a:ext>
            </a:extLst>
          </p:cNvPr>
          <p:cNvSpPr>
            <a:spLocks noGrp="1"/>
          </p:cNvSpPr>
          <p:nvPr>
            <p:custDataLst>
              <p:tags r:id="rId32"/>
            </p:custDataLst>
          </p:nvPr>
        </p:nvSpPr>
        <p:spPr bwMode="auto">
          <a:xfrm>
            <a:off x="909638" y="5732463"/>
            <a:ext cx="33813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D5154DB1-CA3B-488E-AD8C-0E3FED8F6D98}" type="datetime'''''''''''2''''0''1''''''''''''''''''''''''''''''1'''''">
              <a:rPr lang="en-US" altLang="en-US" sz="1200" smtClean="0">
                <a:sym typeface="+mn-lt"/>
              </a:rPr>
              <a:pPr marL="0" indent="0" algn="ctr">
                <a:lnSpc>
                  <a:spcPct val="100000"/>
                </a:lnSpc>
                <a:spcBef>
                  <a:spcPct val="0"/>
                </a:spcBef>
                <a:spcAft>
                  <a:spcPct val="0"/>
                </a:spcAft>
                <a:buNone/>
              </a:pPr>
              <a:t>2011</a:t>
            </a:fld>
            <a:endParaRPr lang="en-US" sz="1200" dirty="0">
              <a:sym typeface="+mn-lt"/>
            </a:endParaRPr>
          </a:p>
        </p:txBody>
      </p:sp>
      <p:sp>
        <p:nvSpPr>
          <p:cNvPr id="170" name="Text Placeholder 20">
            <a:extLst>
              <a:ext uri="{FF2B5EF4-FFF2-40B4-BE49-F238E27FC236}">
                <a16:creationId xmlns:a16="http://schemas.microsoft.com/office/drawing/2014/main" id="{B6E676D5-73DB-4A01-B030-87602A93F2ED}"/>
              </a:ext>
            </a:extLst>
          </p:cNvPr>
          <p:cNvSpPr>
            <a:spLocks noGrp="1"/>
          </p:cNvSpPr>
          <p:nvPr>
            <p:custDataLst>
              <p:tags r:id="rId33"/>
            </p:custDataLst>
          </p:nvPr>
        </p:nvSpPr>
        <p:spPr bwMode="gray">
          <a:xfrm>
            <a:off x="3716338" y="5499100"/>
            <a:ext cx="263525" cy="182563"/>
          </a:xfrm>
          <a:prstGeom prst="rect">
            <a:avLst/>
          </a:prstGeom>
          <a:solidFill>
            <a:schemeClr val="accent2"/>
          </a:solidFill>
          <a:ln>
            <a:noFill/>
          </a:ln>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B117868E-1111-4F2C-AC6D-E4F9E1A84DF5}" type="datetime'''''''''''''''''''''''''0''''''''''''%'''''''''">
              <a:rPr lang="en-US" altLang="en-US" sz="1200" smtClean="0">
                <a:solidFill>
                  <a:schemeClr val="bg1"/>
                </a:solidFill>
              </a:rPr>
              <a:pPr marL="0" indent="0" algn="ctr">
                <a:lnSpc>
                  <a:spcPct val="100000"/>
                </a:lnSpc>
                <a:spcBef>
                  <a:spcPct val="0"/>
                </a:spcBef>
                <a:spcAft>
                  <a:spcPct val="0"/>
                </a:spcAft>
                <a:buNone/>
              </a:pPr>
              <a:t>0%</a:t>
            </a:fld>
            <a:endParaRPr lang="en-US" sz="1200" dirty="0">
              <a:solidFill>
                <a:schemeClr val="bg1"/>
              </a:solidFill>
              <a:sym typeface="+mn-lt"/>
            </a:endParaRPr>
          </a:p>
        </p:txBody>
      </p:sp>
      <p:sp>
        <p:nvSpPr>
          <p:cNvPr id="195" name="Text Placeholder 20">
            <a:extLst>
              <a:ext uri="{FF2B5EF4-FFF2-40B4-BE49-F238E27FC236}">
                <a16:creationId xmlns:a16="http://schemas.microsoft.com/office/drawing/2014/main" id="{B6E676D5-73DB-4A01-B030-87602A93F2ED}"/>
              </a:ext>
            </a:extLst>
          </p:cNvPr>
          <p:cNvSpPr>
            <a:spLocks noGrp="1"/>
          </p:cNvSpPr>
          <p:nvPr>
            <p:custDataLst>
              <p:tags r:id="rId34"/>
            </p:custDataLst>
          </p:nvPr>
        </p:nvSpPr>
        <p:spPr bwMode="gray">
          <a:xfrm>
            <a:off x="904875" y="5235575"/>
            <a:ext cx="3476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5C3D41E7-8D2A-437D-8B60-CD7E7D29E995}" type="datetime'6''''''''0''%'''''''''''''''''''''''''''''''''''''''''''''">
              <a:rPr lang="en-US" altLang="en-US" sz="1200" smtClean="0">
                <a:solidFill>
                  <a:schemeClr val="bg1"/>
                </a:solidFill>
              </a:rPr>
              <a:pPr marL="0" indent="0" algn="ctr">
                <a:lnSpc>
                  <a:spcPct val="100000"/>
                </a:lnSpc>
                <a:spcBef>
                  <a:spcPct val="0"/>
                </a:spcBef>
                <a:spcAft>
                  <a:spcPct val="0"/>
                </a:spcAft>
                <a:buNone/>
              </a:pPr>
              <a:t>60%</a:t>
            </a:fld>
            <a:endParaRPr lang="en-US" sz="1200" dirty="0">
              <a:solidFill>
                <a:schemeClr val="bg1"/>
              </a:solidFill>
              <a:sym typeface="+mn-lt"/>
            </a:endParaRPr>
          </a:p>
        </p:txBody>
      </p:sp>
      <p:sp>
        <p:nvSpPr>
          <p:cNvPr id="200" name="Text Placeholder 20">
            <a:extLst>
              <a:ext uri="{FF2B5EF4-FFF2-40B4-BE49-F238E27FC236}">
                <a16:creationId xmlns:a16="http://schemas.microsoft.com/office/drawing/2014/main" id="{B6E676D5-73DB-4A01-B030-87602A93F2ED}"/>
              </a:ext>
            </a:extLst>
          </p:cNvPr>
          <p:cNvSpPr>
            <a:spLocks noGrp="1"/>
          </p:cNvSpPr>
          <p:nvPr>
            <p:custDataLst>
              <p:tags r:id="rId35"/>
            </p:custDataLst>
          </p:nvPr>
        </p:nvSpPr>
        <p:spPr bwMode="gray">
          <a:xfrm>
            <a:off x="2982913" y="5122863"/>
            <a:ext cx="3476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091E1F70-8AE5-46DF-8F9A-46A709141E07}" type="datetime'''''''''''''7''5''''''''''''''%'''">
              <a:rPr lang="en-US" altLang="en-US" sz="1200" smtClean="0">
                <a:solidFill>
                  <a:schemeClr val="bg1"/>
                </a:solidFill>
              </a:rPr>
              <a:pPr marL="0" indent="0" algn="ctr">
                <a:lnSpc>
                  <a:spcPct val="100000"/>
                </a:lnSpc>
                <a:spcBef>
                  <a:spcPct val="0"/>
                </a:spcBef>
                <a:spcAft>
                  <a:spcPct val="0"/>
                </a:spcAft>
                <a:buNone/>
              </a:pPr>
              <a:t>75%</a:t>
            </a:fld>
            <a:endParaRPr lang="en-US" sz="1200" dirty="0">
              <a:solidFill>
                <a:schemeClr val="bg1"/>
              </a:solidFill>
              <a:sym typeface="+mn-lt"/>
            </a:endParaRPr>
          </a:p>
        </p:txBody>
      </p:sp>
      <p:sp>
        <p:nvSpPr>
          <p:cNvPr id="181" name="Text Placeholder 20">
            <a:extLst>
              <a:ext uri="{FF2B5EF4-FFF2-40B4-BE49-F238E27FC236}">
                <a16:creationId xmlns:a16="http://schemas.microsoft.com/office/drawing/2014/main" id="{B6E676D5-73DB-4A01-B030-87602A93F2ED}"/>
              </a:ext>
            </a:extLst>
          </p:cNvPr>
          <p:cNvSpPr>
            <a:spLocks noGrp="1"/>
          </p:cNvSpPr>
          <p:nvPr>
            <p:custDataLst>
              <p:tags r:id="rId36"/>
            </p:custDataLst>
          </p:nvPr>
        </p:nvSpPr>
        <p:spPr bwMode="gray">
          <a:xfrm>
            <a:off x="904875" y="5422900"/>
            <a:ext cx="347663" cy="182563"/>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EBACED43-9592-428F-9B33-79C6EAD743F9}" type="datetime'4''''''''''''''''''''''''''''''''''''0''''''''''''''''''''''%'">
              <a:rPr lang="en-US" altLang="en-US" sz="1200" smtClean="0">
                <a:solidFill>
                  <a:schemeClr val="bg1"/>
                </a:solidFill>
              </a:rPr>
              <a:pPr marL="0" indent="0" algn="ctr">
                <a:lnSpc>
                  <a:spcPct val="100000"/>
                </a:lnSpc>
                <a:spcBef>
                  <a:spcPct val="0"/>
                </a:spcBef>
                <a:spcAft>
                  <a:spcPct val="0"/>
                </a:spcAft>
                <a:buNone/>
              </a:pPr>
              <a:t>40%</a:t>
            </a:fld>
            <a:endParaRPr lang="en-US" sz="1200" dirty="0">
              <a:solidFill>
                <a:schemeClr val="bg1"/>
              </a:solidFill>
              <a:sym typeface="+mn-lt"/>
            </a:endParaRPr>
          </a:p>
        </p:txBody>
      </p:sp>
      <p:sp>
        <p:nvSpPr>
          <p:cNvPr id="95" name="Text Placeholder 20">
            <a:extLst>
              <a:ext uri="{FF2B5EF4-FFF2-40B4-BE49-F238E27FC236}">
                <a16:creationId xmlns:a16="http://schemas.microsoft.com/office/drawing/2014/main" id="{B6E676D5-73DB-4A01-B030-87602A93F2ED}"/>
              </a:ext>
            </a:extLst>
          </p:cNvPr>
          <p:cNvSpPr>
            <a:spLocks noGrp="1"/>
          </p:cNvSpPr>
          <p:nvPr>
            <p:custDataLst>
              <p:tags r:id="rId37"/>
            </p:custDataLst>
          </p:nvPr>
        </p:nvSpPr>
        <p:spPr bwMode="gray">
          <a:xfrm>
            <a:off x="3746500" y="4556125"/>
            <a:ext cx="2047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90CA87D5-E75C-4AA9-BB43-7E04F457E61C}" type="datetime'''''''''''1''''''''''''''''''''''''''''''''''''''1'''''">
              <a:rPr lang="en-US" altLang="en-US" sz="1200" b="1" smtClean="0"/>
              <a:pPr marL="0" indent="0" algn="ctr">
                <a:lnSpc>
                  <a:spcPct val="100000"/>
                </a:lnSpc>
                <a:spcBef>
                  <a:spcPct val="0"/>
                </a:spcBef>
                <a:spcAft>
                  <a:spcPct val="0"/>
                </a:spcAft>
                <a:buNone/>
              </a:pPr>
              <a:t>11</a:t>
            </a:fld>
            <a:endParaRPr lang="en-US" sz="1200" b="1" dirty="0">
              <a:sym typeface="+mn-lt"/>
            </a:endParaRPr>
          </a:p>
        </p:txBody>
      </p:sp>
      <p:sp>
        <p:nvSpPr>
          <p:cNvPr id="201" name="Text Placeholder 20">
            <a:extLst>
              <a:ext uri="{FF2B5EF4-FFF2-40B4-BE49-F238E27FC236}">
                <a16:creationId xmlns:a16="http://schemas.microsoft.com/office/drawing/2014/main" id="{B6E676D5-73DB-4A01-B030-87602A93F2ED}"/>
              </a:ext>
            </a:extLst>
          </p:cNvPr>
          <p:cNvSpPr>
            <a:spLocks noGrp="1"/>
          </p:cNvSpPr>
          <p:nvPr>
            <p:custDataLst>
              <p:tags r:id="rId38"/>
            </p:custDataLst>
          </p:nvPr>
        </p:nvSpPr>
        <p:spPr bwMode="gray">
          <a:xfrm>
            <a:off x="3632200" y="5086350"/>
            <a:ext cx="431800" cy="182563"/>
          </a:xfrm>
          <a:prstGeom prst="rect">
            <a:avLst/>
          </a:prstGeom>
          <a:solidFill>
            <a:schemeClr val="accent1"/>
          </a:solidFill>
          <a:ln>
            <a:noFill/>
          </a:ln>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4FEFA26C-3FAA-4481-85E1-3916B0F914AA}" type="datetime'''''''''''''''''''''''''''''''10''''''''0''''%'''''''''''''">
              <a:rPr lang="en-US" altLang="en-US" sz="1200" smtClean="0">
                <a:solidFill>
                  <a:schemeClr val="bg1"/>
                </a:solidFill>
              </a:rPr>
              <a:pPr marL="0" indent="0" algn="ctr">
                <a:lnSpc>
                  <a:spcPct val="100000"/>
                </a:lnSpc>
                <a:spcBef>
                  <a:spcPct val="0"/>
                </a:spcBef>
                <a:spcAft>
                  <a:spcPct val="0"/>
                </a:spcAft>
                <a:buNone/>
              </a:pPr>
              <a:t>100%</a:t>
            </a:fld>
            <a:endParaRPr lang="en-US" sz="1200" dirty="0">
              <a:solidFill>
                <a:schemeClr val="bg1"/>
              </a:solidFill>
              <a:sym typeface="+mn-lt"/>
            </a:endParaRPr>
          </a:p>
        </p:txBody>
      </p:sp>
      <p:sp>
        <p:nvSpPr>
          <p:cNvPr id="197" name="Text Placeholder 20">
            <a:extLst>
              <a:ext uri="{FF2B5EF4-FFF2-40B4-BE49-F238E27FC236}">
                <a16:creationId xmlns:a16="http://schemas.microsoft.com/office/drawing/2014/main" id="{B6E676D5-73DB-4A01-B030-87602A93F2ED}"/>
              </a:ext>
            </a:extLst>
          </p:cNvPr>
          <p:cNvSpPr>
            <a:spLocks noGrp="1"/>
          </p:cNvSpPr>
          <p:nvPr>
            <p:custDataLst>
              <p:tags r:id="rId39"/>
            </p:custDataLst>
          </p:nvPr>
        </p:nvSpPr>
        <p:spPr bwMode="gray">
          <a:xfrm>
            <a:off x="2290763" y="5311775"/>
            <a:ext cx="3476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A7A71C4C-DF6A-441A-9D4E-C2D2918E26B1}" type="datetime'''''''''''''''''''''3''''''''''''''''8''''''''''''''%'''''''">
              <a:rPr lang="en-US" altLang="en-US" sz="1200" smtClean="0">
                <a:solidFill>
                  <a:schemeClr val="bg1"/>
                </a:solidFill>
              </a:rPr>
              <a:pPr marL="0" indent="0" algn="ctr">
                <a:lnSpc>
                  <a:spcPct val="100000"/>
                </a:lnSpc>
                <a:spcBef>
                  <a:spcPct val="0"/>
                </a:spcBef>
                <a:spcAft>
                  <a:spcPct val="0"/>
                </a:spcAft>
                <a:buNone/>
              </a:pPr>
              <a:t>38%</a:t>
            </a:fld>
            <a:endParaRPr lang="en-US" sz="1200" dirty="0">
              <a:solidFill>
                <a:schemeClr val="bg1"/>
              </a:solidFill>
              <a:sym typeface="+mn-lt"/>
            </a:endParaRPr>
          </a:p>
        </p:txBody>
      </p:sp>
      <p:sp>
        <p:nvSpPr>
          <p:cNvPr id="196" name="Text Placeholder 20">
            <a:extLst>
              <a:ext uri="{FF2B5EF4-FFF2-40B4-BE49-F238E27FC236}">
                <a16:creationId xmlns:a16="http://schemas.microsoft.com/office/drawing/2014/main" id="{B6E676D5-73DB-4A01-B030-87602A93F2ED}"/>
              </a:ext>
            </a:extLst>
          </p:cNvPr>
          <p:cNvSpPr>
            <a:spLocks noGrp="1"/>
          </p:cNvSpPr>
          <p:nvPr>
            <p:custDataLst>
              <p:tags r:id="rId40"/>
            </p:custDataLst>
          </p:nvPr>
        </p:nvSpPr>
        <p:spPr bwMode="gray">
          <a:xfrm>
            <a:off x="1555750" y="5199063"/>
            <a:ext cx="431800" cy="182563"/>
          </a:xfrm>
          <a:prstGeom prst="rect">
            <a:avLst/>
          </a:prstGeom>
          <a:solidFill>
            <a:schemeClr val="accent1"/>
          </a:solidFill>
          <a:ln>
            <a:noFill/>
          </a:ln>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99F5BEAA-0464-47FF-84B2-88F6A1553F72}" type="datetime'''''''''''''''''1''''''''''''0''''''0''''''%'''''''''''''''''">
              <a:rPr lang="en-US" altLang="en-US" sz="1200" smtClean="0">
                <a:solidFill>
                  <a:schemeClr val="bg1"/>
                </a:solidFill>
              </a:rPr>
              <a:pPr marL="0" indent="0" algn="ctr">
                <a:lnSpc>
                  <a:spcPct val="100000"/>
                </a:lnSpc>
                <a:spcBef>
                  <a:spcPct val="0"/>
                </a:spcBef>
                <a:spcAft>
                  <a:spcPct val="0"/>
                </a:spcAft>
                <a:buNone/>
              </a:pPr>
              <a:t>100%</a:t>
            </a:fld>
            <a:endParaRPr lang="en-US" sz="1200" dirty="0">
              <a:solidFill>
                <a:schemeClr val="bg1"/>
              </a:solidFill>
              <a:sym typeface="+mn-lt"/>
            </a:endParaRPr>
          </a:p>
        </p:txBody>
      </p:sp>
      <p:sp>
        <p:nvSpPr>
          <p:cNvPr id="198" name="Text Placeholder 20">
            <a:extLst>
              <a:ext uri="{FF2B5EF4-FFF2-40B4-BE49-F238E27FC236}">
                <a16:creationId xmlns:a16="http://schemas.microsoft.com/office/drawing/2014/main" id="{B6E676D5-73DB-4A01-B030-87602A93F2ED}"/>
              </a:ext>
            </a:extLst>
          </p:cNvPr>
          <p:cNvSpPr>
            <a:spLocks noGrp="1"/>
          </p:cNvSpPr>
          <p:nvPr>
            <p:custDataLst>
              <p:tags r:id="rId41"/>
            </p:custDataLst>
          </p:nvPr>
        </p:nvSpPr>
        <p:spPr bwMode="gray">
          <a:xfrm>
            <a:off x="2290763" y="4822825"/>
            <a:ext cx="3476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DBC36BFE-7A7A-4AFF-9CEB-989B69EF1F70}" type="datetime'''''''''''''''''''''62''''''''''''''''%'''''''''''''''''''''">
              <a:rPr lang="en-US" altLang="en-US" sz="1200" smtClean="0">
                <a:solidFill>
                  <a:schemeClr val="bg1"/>
                </a:solidFill>
              </a:rPr>
              <a:pPr marL="0" indent="0" algn="ctr">
                <a:lnSpc>
                  <a:spcPct val="100000"/>
                </a:lnSpc>
                <a:spcBef>
                  <a:spcPct val="0"/>
                </a:spcBef>
                <a:spcAft>
                  <a:spcPct val="0"/>
                </a:spcAft>
                <a:buNone/>
              </a:pPr>
              <a:t>62%</a:t>
            </a:fld>
            <a:endParaRPr lang="en-US" sz="1200" dirty="0">
              <a:solidFill>
                <a:schemeClr val="bg1"/>
              </a:solidFill>
              <a:sym typeface="+mn-lt"/>
            </a:endParaRPr>
          </a:p>
        </p:txBody>
      </p:sp>
      <p:sp>
        <p:nvSpPr>
          <p:cNvPr id="151" name="Text Placeholder 20">
            <a:extLst>
              <a:ext uri="{FF2B5EF4-FFF2-40B4-BE49-F238E27FC236}">
                <a16:creationId xmlns:a16="http://schemas.microsoft.com/office/drawing/2014/main" id="{B6E676D5-73DB-4A01-B030-87602A93F2ED}"/>
              </a:ext>
            </a:extLst>
          </p:cNvPr>
          <p:cNvSpPr>
            <a:spLocks noGrp="1"/>
          </p:cNvSpPr>
          <p:nvPr>
            <p:custDataLst>
              <p:tags r:id="rId42"/>
            </p:custDataLst>
          </p:nvPr>
        </p:nvSpPr>
        <p:spPr bwMode="auto">
          <a:xfrm>
            <a:off x="2289175" y="5732463"/>
            <a:ext cx="34925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3D6F00C6-A9C1-4CFE-A042-D6501B6D813B}" type="datetime'''''''''''''2''''''0''''''''''''1''''''''''''3'''''''''">
              <a:rPr lang="en-US" altLang="en-US" sz="1200" smtClean="0">
                <a:sym typeface="+mn-lt"/>
              </a:rPr>
              <a:pPr marL="0" indent="0" algn="ctr">
                <a:lnSpc>
                  <a:spcPct val="100000"/>
                </a:lnSpc>
                <a:spcBef>
                  <a:spcPct val="0"/>
                </a:spcBef>
                <a:spcAft>
                  <a:spcPct val="0"/>
                </a:spcAft>
                <a:buNone/>
              </a:pPr>
              <a:t>2013</a:t>
            </a:fld>
            <a:endParaRPr lang="en-US" sz="1200" dirty="0">
              <a:sym typeface="+mn-lt"/>
            </a:endParaRPr>
          </a:p>
        </p:txBody>
      </p:sp>
      <p:sp>
        <p:nvSpPr>
          <p:cNvPr id="199" name="Text Placeholder 20">
            <a:extLst>
              <a:ext uri="{FF2B5EF4-FFF2-40B4-BE49-F238E27FC236}">
                <a16:creationId xmlns:a16="http://schemas.microsoft.com/office/drawing/2014/main" id="{B6E676D5-73DB-4A01-B030-87602A93F2ED}"/>
              </a:ext>
            </a:extLst>
          </p:cNvPr>
          <p:cNvSpPr>
            <a:spLocks noGrp="1"/>
          </p:cNvSpPr>
          <p:nvPr>
            <p:custDataLst>
              <p:tags r:id="rId43"/>
            </p:custDataLst>
          </p:nvPr>
        </p:nvSpPr>
        <p:spPr bwMode="gray">
          <a:xfrm>
            <a:off x="2982913" y="5422900"/>
            <a:ext cx="347663" cy="182563"/>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3974D20D-80EB-445D-97A9-4A0362B4B37C}" type="datetime'2''''''''''''''''''''5''''''''''''''''''''''''''''''%'''''''''">
              <a:rPr lang="en-US" altLang="en-US" sz="1200" smtClean="0">
                <a:solidFill>
                  <a:schemeClr val="bg1"/>
                </a:solidFill>
              </a:rPr>
              <a:pPr marL="0" indent="0" algn="ctr">
                <a:lnSpc>
                  <a:spcPct val="100000"/>
                </a:lnSpc>
                <a:spcBef>
                  <a:spcPct val="0"/>
                </a:spcBef>
                <a:spcAft>
                  <a:spcPct val="0"/>
                </a:spcAft>
                <a:buNone/>
              </a:pPr>
              <a:t>25%</a:t>
            </a:fld>
            <a:endParaRPr lang="en-US" sz="1200" dirty="0">
              <a:solidFill>
                <a:schemeClr val="bg1"/>
              </a:solidFill>
              <a:sym typeface="+mn-lt"/>
            </a:endParaRPr>
          </a:p>
        </p:txBody>
      </p:sp>
      <p:sp>
        <p:nvSpPr>
          <p:cNvPr id="153" name="Text Placeholder 20">
            <a:extLst>
              <a:ext uri="{FF2B5EF4-FFF2-40B4-BE49-F238E27FC236}">
                <a16:creationId xmlns:a16="http://schemas.microsoft.com/office/drawing/2014/main" id="{B6E676D5-73DB-4A01-B030-87602A93F2ED}"/>
              </a:ext>
            </a:extLst>
          </p:cNvPr>
          <p:cNvSpPr>
            <a:spLocks noGrp="1"/>
          </p:cNvSpPr>
          <p:nvPr>
            <p:custDataLst>
              <p:tags r:id="rId44"/>
            </p:custDataLst>
          </p:nvPr>
        </p:nvSpPr>
        <p:spPr bwMode="auto">
          <a:xfrm>
            <a:off x="3673475" y="5732463"/>
            <a:ext cx="34925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8F3C5AC3-C38F-4EEE-8FB1-6A2EB72BC1BB}" type="datetime'''2''''''''''''''0''''''''''''''''''''''''''''''1''''''5'">
              <a:rPr lang="en-US" altLang="en-US" sz="1200" smtClean="0">
                <a:sym typeface="+mn-lt"/>
              </a:rPr>
              <a:pPr marL="0" indent="0" algn="ctr">
                <a:lnSpc>
                  <a:spcPct val="100000"/>
                </a:lnSpc>
                <a:spcBef>
                  <a:spcPct val="0"/>
                </a:spcBef>
                <a:spcAft>
                  <a:spcPct val="0"/>
                </a:spcAft>
                <a:buNone/>
              </a:pPr>
              <a:t>2015</a:t>
            </a:fld>
            <a:endParaRPr lang="en-US" sz="1200" dirty="0">
              <a:sym typeface="+mn-lt"/>
            </a:endParaRPr>
          </a:p>
        </p:txBody>
      </p:sp>
      <p:sp>
        <p:nvSpPr>
          <p:cNvPr id="152" name="Text Placeholder 20">
            <a:extLst>
              <a:ext uri="{FF2B5EF4-FFF2-40B4-BE49-F238E27FC236}">
                <a16:creationId xmlns:a16="http://schemas.microsoft.com/office/drawing/2014/main" id="{B6E676D5-73DB-4A01-B030-87602A93F2ED}"/>
              </a:ext>
            </a:extLst>
          </p:cNvPr>
          <p:cNvSpPr>
            <a:spLocks noGrp="1"/>
          </p:cNvSpPr>
          <p:nvPr>
            <p:custDataLst>
              <p:tags r:id="rId45"/>
            </p:custDataLst>
          </p:nvPr>
        </p:nvSpPr>
        <p:spPr bwMode="auto">
          <a:xfrm>
            <a:off x="2981325" y="5732463"/>
            <a:ext cx="34925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C519D16A-A053-4EAF-9437-E72EA8AC9E0B}" type="datetime'2''0''''''''''''''''''''''''1''''''''''''''''''''''4'">
              <a:rPr lang="en-US" altLang="en-US" sz="1200" smtClean="0">
                <a:sym typeface="+mn-lt"/>
              </a:rPr>
              <a:pPr marL="0" indent="0" algn="ctr">
                <a:lnSpc>
                  <a:spcPct val="100000"/>
                </a:lnSpc>
                <a:spcBef>
                  <a:spcPct val="0"/>
                </a:spcBef>
                <a:spcAft>
                  <a:spcPct val="0"/>
                </a:spcAft>
                <a:buNone/>
              </a:pPr>
              <a:t>2014</a:t>
            </a:fld>
            <a:endParaRPr lang="en-US" sz="1200" dirty="0">
              <a:sym typeface="+mn-lt"/>
            </a:endParaRPr>
          </a:p>
        </p:txBody>
      </p:sp>
      <p:sp>
        <p:nvSpPr>
          <p:cNvPr id="202" name="Text Placeholder 20">
            <a:extLst>
              <a:ext uri="{FF2B5EF4-FFF2-40B4-BE49-F238E27FC236}">
                <a16:creationId xmlns:a16="http://schemas.microsoft.com/office/drawing/2014/main" id="{B6E676D5-73DB-4A01-B030-87602A93F2ED}"/>
              </a:ext>
            </a:extLst>
          </p:cNvPr>
          <p:cNvSpPr>
            <a:spLocks noGrp="1"/>
          </p:cNvSpPr>
          <p:nvPr>
            <p:custDataLst>
              <p:tags r:id="rId46"/>
            </p:custDataLst>
          </p:nvPr>
        </p:nvSpPr>
        <p:spPr bwMode="gray">
          <a:xfrm>
            <a:off x="4325938" y="4973638"/>
            <a:ext cx="431800" cy="182563"/>
          </a:xfrm>
          <a:prstGeom prst="rect">
            <a:avLst/>
          </a:prstGeom>
          <a:solidFill>
            <a:schemeClr val="accent1"/>
          </a:solidFill>
          <a:ln>
            <a:noFill/>
          </a:ln>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926831AB-0AEE-40EE-B02B-9F2E3501D404}" type="datetime'''''''''10''''''''0''''%'''''''''''''''">
              <a:rPr lang="en-US" altLang="en-US" sz="1200" smtClean="0">
                <a:solidFill>
                  <a:schemeClr val="bg1"/>
                </a:solidFill>
              </a:rPr>
              <a:pPr marL="0" indent="0" algn="ctr">
                <a:lnSpc>
                  <a:spcPct val="100000"/>
                </a:lnSpc>
                <a:spcBef>
                  <a:spcPct val="0"/>
                </a:spcBef>
                <a:spcAft>
                  <a:spcPct val="0"/>
                </a:spcAft>
                <a:buNone/>
              </a:pPr>
              <a:t>100%</a:t>
            </a:fld>
            <a:endParaRPr lang="en-US" sz="1200" dirty="0">
              <a:solidFill>
                <a:schemeClr val="bg1"/>
              </a:solidFill>
              <a:sym typeface="+mn-lt"/>
            </a:endParaRPr>
          </a:p>
        </p:txBody>
      </p:sp>
      <p:sp>
        <p:nvSpPr>
          <p:cNvPr id="92" name="Text Placeholder 20">
            <a:extLst>
              <a:ext uri="{FF2B5EF4-FFF2-40B4-BE49-F238E27FC236}">
                <a16:creationId xmlns:a16="http://schemas.microsoft.com/office/drawing/2014/main" id="{B6E676D5-73DB-4A01-B030-87602A93F2ED}"/>
              </a:ext>
            </a:extLst>
          </p:cNvPr>
          <p:cNvSpPr>
            <a:spLocks noGrp="1"/>
          </p:cNvSpPr>
          <p:nvPr>
            <p:custDataLst>
              <p:tags r:id="rId47"/>
            </p:custDataLst>
          </p:nvPr>
        </p:nvSpPr>
        <p:spPr bwMode="gray">
          <a:xfrm>
            <a:off x="2357438" y="4405313"/>
            <a:ext cx="212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F5882FB0-4184-4221-B229-A519D279C0AD}" type="datetime'''''''''1''''''''''''''''''''3'''''''''''''''''''''''''''">
              <a:rPr lang="en-US" altLang="en-US" sz="1200" b="1" smtClean="0"/>
              <a:pPr marL="0" indent="0" algn="ctr">
                <a:lnSpc>
                  <a:spcPct val="100000"/>
                </a:lnSpc>
                <a:spcBef>
                  <a:spcPct val="0"/>
                </a:spcBef>
                <a:spcAft>
                  <a:spcPct val="0"/>
                </a:spcAft>
                <a:buNone/>
              </a:pPr>
              <a:t>13</a:t>
            </a:fld>
            <a:endParaRPr lang="en-US" sz="1200" b="1" dirty="0">
              <a:sym typeface="+mn-lt"/>
            </a:endParaRPr>
          </a:p>
        </p:txBody>
      </p:sp>
      <p:sp>
        <p:nvSpPr>
          <p:cNvPr id="154" name="Text Placeholder 20">
            <a:extLst>
              <a:ext uri="{FF2B5EF4-FFF2-40B4-BE49-F238E27FC236}">
                <a16:creationId xmlns:a16="http://schemas.microsoft.com/office/drawing/2014/main" id="{B6E676D5-73DB-4A01-B030-87602A93F2ED}"/>
              </a:ext>
            </a:extLst>
          </p:cNvPr>
          <p:cNvSpPr>
            <a:spLocks noGrp="1"/>
          </p:cNvSpPr>
          <p:nvPr>
            <p:custDataLst>
              <p:tags r:id="rId48"/>
            </p:custDataLst>
          </p:nvPr>
        </p:nvSpPr>
        <p:spPr bwMode="auto">
          <a:xfrm>
            <a:off x="4367213" y="5732463"/>
            <a:ext cx="34925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8AD9FF69-673C-4E71-8586-60F0AC456868}" type="datetime'2''''''''''0''''''''1''''''''''''''''''''''''''''6'">
              <a:rPr lang="en-US" altLang="en-US" sz="1200" smtClean="0">
                <a:sym typeface="+mn-lt"/>
              </a:rPr>
              <a:pPr marL="0" indent="0" algn="ctr">
                <a:lnSpc>
                  <a:spcPct val="100000"/>
                </a:lnSpc>
                <a:spcBef>
                  <a:spcPct val="0"/>
                </a:spcBef>
                <a:spcAft>
                  <a:spcPct val="0"/>
                </a:spcAft>
                <a:buNone/>
              </a:pPr>
              <a:t>2016</a:t>
            </a:fld>
            <a:endParaRPr lang="en-US" sz="1200" dirty="0">
              <a:sym typeface="+mn-lt"/>
            </a:endParaRPr>
          </a:p>
        </p:txBody>
      </p:sp>
      <p:sp>
        <p:nvSpPr>
          <p:cNvPr id="188" name="Text Placeholder 20">
            <a:extLst>
              <a:ext uri="{FF2B5EF4-FFF2-40B4-BE49-F238E27FC236}">
                <a16:creationId xmlns:a16="http://schemas.microsoft.com/office/drawing/2014/main" id="{B6E676D5-73DB-4A01-B030-87602A93F2ED}"/>
              </a:ext>
            </a:extLst>
          </p:cNvPr>
          <p:cNvSpPr>
            <a:spLocks noGrp="1"/>
          </p:cNvSpPr>
          <p:nvPr>
            <p:custDataLst>
              <p:tags r:id="rId49"/>
            </p:custDataLst>
          </p:nvPr>
        </p:nvSpPr>
        <p:spPr bwMode="gray">
          <a:xfrm>
            <a:off x="5018088" y="5086350"/>
            <a:ext cx="431800" cy="182563"/>
          </a:xfrm>
          <a:prstGeom prst="rect">
            <a:avLst/>
          </a:prstGeom>
          <a:solidFill>
            <a:schemeClr val="accent1"/>
          </a:solidFill>
          <a:ln>
            <a:noFill/>
          </a:ln>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C632948F-A125-4969-AC94-CF04FE54581F}" type="datetime'''''1''''''''''''''''''''0''''''0''''''''''''''''''''%'''">
              <a:rPr lang="en-US" altLang="en-US" sz="1200" smtClean="0">
                <a:solidFill>
                  <a:schemeClr val="bg1"/>
                </a:solidFill>
              </a:rPr>
              <a:pPr marL="0" indent="0" algn="ctr">
                <a:lnSpc>
                  <a:spcPct val="100000"/>
                </a:lnSpc>
                <a:spcBef>
                  <a:spcPct val="0"/>
                </a:spcBef>
                <a:spcAft>
                  <a:spcPct val="0"/>
                </a:spcAft>
                <a:buNone/>
              </a:pPr>
              <a:t>100%</a:t>
            </a:fld>
            <a:endParaRPr lang="en-US" sz="1200" dirty="0">
              <a:solidFill>
                <a:schemeClr val="bg1"/>
              </a:solidFill>
              <a:sym typeface="+mn-lt"/>
            </a:endParaRPr>
          </a:p>
        </p:txBody>
      </p:sp>
      <p:sp>
        <p:nvSpPr>
          <p:cNvPr id="176" name="Text Placeholder 20">
            <a:extLst>
              <a:ext uri="{FF2B5EF4-FFF2-40B4-BE49-F238E27FC236}">
                <a16:creationId xmlns:a16="http://schemas.microsoft.com/office/drawing/2014/main" id="{B6E676D5-73DB-4A01-B030-87602A93F2ED}"/>
              </a:ext>
            </a:extLst>
          </p:cNvPr>
          <p:cNvSpPr>
            <a:spLocks noGrp="1"/>
          </p:cNvSpPr>
          <p:nvPr>
            <p:custDataLst>
              <p:tags r:id="rId50"/>
            </p:custDataLst>
          </p:nvPr>
        </p:nvSpPr>
        <p:spPr bwMode="gray">
          <a:xfrm>
            <a:off x="5102225" y="5499100"/>
            <a:ext cx="263525" cy="182563"/>
          </a:xfrm>
          <a:prstGeom prst="rect">
            <a:avLst/>
          </a:prstGeom>
          <a:solidFill>
            <a:schemeClr val="accent2"/>
          </a:solidFill>
          <a:ln>
            <a:noFill/>
          </a:ln>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7F286D26-397F-4A16-9A7C-77BC38CF8B2B}" type="datetime'''0''''''''''''''''''''''%'''''''''''''''''''''''''''''''''">
              <a:rPr lang="en-US" altLang="en-US" sz="1200" smtClean="0">
                <a:solidFill>
                  <a:schemeClr val="bg1"/>
                </a:solidFill>
              </a:rPr>
              <a:pPr marL="0" indent="0" algn="ctr">
                <a:lnSpc>
                  <a:spcPct val="100000"/>
                </a:lnSpc>
                <a:spcBef>
                  <a:spcPct val="0"/>
                </a:spcBef>
                <a:spcAft>
                  <a:spcPct val="0"/>
                </a:spcAft>
                <a:buNone/>
              </a:pPr>
              <a:t>0%</a:t>
            </a:fld>
            <a:endParaRPr lang="en-US" sz="1200" dirty="0">
              <a:solidFill>
                <a:schemeClr val="bg1"/>
              </a:solidFill>
              <a:sym typeface="+mn-lt"/>
            </a:endParaRPr>
          </a:p>
        </p:txBody>
      </p:sp>
      <p:sp>
        <p:nvSpPr>
          <p:cNvPr id="155" name="Text Placeholder 20">
            <a:extLst>
              <a:ext uri="{FF2B5EF4-FFF2-40B4-BE49-F238E27FC236}">
                <a16:creationId xmlns:a16="http://schemas.microsoft.com/office/drawing/2014/main" id="{B6E676D5-73DB-4A01-B030-87602A93F2ED}"/>
              </a:ext>
            </a:extLst>
          </p:cNvPr>
          <p:cNvSpPr>
            <a:spLocks noGrp="1"/>
          </p:cNvSpPr>
          <p:nvPr>
            <p:custDataLst>
              <p:tags r:id="rId51"/>
            </p:custDataLst>
          </p:nvPr>
        </p:nvSpPr>
        <p:spPr bwMode="auto">
          <a:xfrm>
            <a:off x="5059363" y="5732463"/>
            <a:ext cx="34925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7EF743EA-6710-4803-804D-43545342D07D}" type="datetime'''''20''1''''''''''''''''''''''''''''7'''''">
              <a:rPr lang="en-US" altLang="en-US" sz="1200" smtClean="0">
                <a:sym typeface="+mn-lt"/>
              </a:rPr>
              <a:pPr marL="0" indent="0" algn="ctr">
                <a:lnSpc>
                  <a:spcPct val="100000"/>
                </a:lnSpc>
                <a:spcBef>
                  <a:spcPct val="0"/>
                </a:spcBef>
                <a:spcAft>
                  <a:spcPct val="0"/>
                </a:spcAft>
                <a:buNone/>
              </a:pPr>
              <a:t>2017</a:t>
            </a:fld>
            <a:endParaRPr lang="en-US" sz="1200" dirty="0">
              <a:sym typeface="+mn-lt"/>
            </a:endParaRPr>
          </a:p>
        </p:txBody>
      </p:sp>
      <p:sp>
        <p:nvSpPr>
          <p:cNvPr id="203" name="Text Placeholder 20">
            <a:extLst>
              <a:ext uri="{FF2B5EF4-FFF2-40B4-BE49-F238E27FC236}">
                <a16:creationId xmlns:a16="http://schemas.microsoft.com/office/drawing/2014/main" id="{B6E676D5-73DB-4A01-B030-87602A93F2ED}"/>
              </a:ext>
            </a:extLst>
          </p:cNvPr>
          <p:cNvSpPr>
            <a:spLocks noGrp="1"/>
          </p:cNvSpPr>
          <p:nvPr>
            <p:custDataLst>
              <p:tags r:id="rId52"/>
            </p:custDataLst>
          </p:nvPr>
        </p:nvSpPr>
        <p:spPr bwMode="gray">
          <a:xfrm>
            <a:off x="5710238" y="5422900"/>
            <a:ext cx="431800" cy="182563"/>
          </a:xfrm>
          <a:prstGeom prst="rect">
            <a:avLst/>
          </a:prstGeom>
          <a:solidFill>
            <a:schemeClr val="accent1"/>
          </a:solidFill>
          <a:ln>
            <a:noFill/>
          </a:ln>
          <a:extLst/>
        </p:spPr>
        <p:txBody>
          <a:bodyPr vert="horz" wrap="none" lIns="22225" tIns="0" rIns="22225"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603C5092-8540-4752-ABFC-8BDA419C052A}" type="datetime'''''''''''''''1''0''''''''''''0''''''''''''''''''%'''''''">
              <a:rPr lang="en-US" altLang="en-US" sz="1200" smtClean="0">
                <a:solidFill>
                  <a:schemeClr val="bg1"/>
                </a:solidFill>
              </a:rPr>
              <a:pPr marL="0" indent="0" algn="ctr">
                <a:lnSpc>
                  <a:spcPct val="100000"/>
                </a:lnSpc>
                <a:spcBef>
                  <a:spcPct val="0"/>
                </a:spcBef>
                <a:spcAft>
                  <a:spcPct val="0"/>
                </a:spcAft>
                <a:buNone/>
              </a:pPr>
              <a:t>100%</a:t>
            </a:fld>
            <a:endParaRPr lang="en-US" sz="1200" dirty="0">
              <a:solidFill>
                <a:schemeClr val="bg1"/>
              </a:solidFill>
              <a:sym typeface="+mn-lt"/>
            </a:endParaRPr>
          </a:p>
        </p:txBody>
      </p:sp>
      <p:sp>
        <p:nvSpPr>
          <p:cNvPr id="156" name="Text Placeholder 20">
            <a:extLst>
              <a:ext uri="{FF2B5EF4-FFF2-40B4-BE49-F238E27FC236}">
                <a16:creationId xmlns:a16="http://schemas.microsoft.com/office/drawing/2014/main" id="{B6E676D5-73DB-4A01-B030-87602A93F2ED}"/>
              </a:ext>
            </a:extLst>
          </p:cNvPr>
          <p:cNvSpPr>
            <a:spLocks noGrp="1"/>
          </p:cNvSpPr>
          <p:nvPr>
            <p:custDataLst>
              <p:tags r:id="rId53"/>
            </p:custDataLst>
          </p:nvPr>
        </p:nvSpPr>
        <p:spPr bwMode="auto">
          <a:xfrm>
            <a:off x="5722938" y="5732463"/>
            <a:ext cx="4079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390B5AD0-174E-4845-A9EC-DEDA4011B46B}" type="datetime'''20''''''''''''''1''''8*'''''''''''''">
              <a:rPr lang="en-US" altLang="en-US" sz="1200" smtClean="0"/>
              <a:pPr marL="0" indent="0" algn="ctr">
                <a:lnSpc>
                  <a:spcPct val="100000"/>
                </a:lnSpc>
                <a:spcBef>
                  <a:spcPct val="0"/>
                </a:spcBef>
                <a:spcAft>
                  <a:spcPct val="0"/>
                </a:spcAft>
                <a:buNone/>
              </a:pPr>
              <a:t>2018*</a:t>
            </a:fld>
            <a:endParaRPr lang="en-US" sz="1200" dirty="0">
              <a:sym typeface="+mn-lt"/>
            </a:endParaRPr>
          </a:p>
        </p:txBody>
      </p:sp>
      <p:sp>
        <p:nvSpPr>
          <p:cNvPr id="75" name="Text Placeholder 20">
            <a:extLst>
              <a:ext uri="{FF2B5EF4-FFF2-40B4-BE49-F238E27FC236}">
                <a16:creationId xmlns:a16="http://schemas.microsoft.com/office/drawing/2014/main" id="{B6E676D5-73DB-4A01-B030-87602A93F2ED}"/>
              </a:ext>
            </a:extLst>
          </p:cNvPr>
          <p:cNvSpPr>
            <a:spLocks noGrp="1"/>
          </p:cNvSpPr>
          <p:nvPr>
            <p:custDataLst>
              <p:tags r:id="rId54"/>
            </p:custDataLst>
          </p:nvPr>
        </p:nvSpPr>
        <p:spPr bwMode="gray">
          <a:xfrm>
            <a:off x="1014413" y="5006975"/>
            <a:ext cx="1285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F8BF1426-E270-4A53-98B0-4D50B8111882}" type="datetime'''''5'''''''">
              <a:rPr lang="en-US" altLang="en-US" sz="1200" b="1" smtClean="0"/>
              <a:pPr marL="0" indent="0" algn="ctr">
                <a:lnSpc>
                  <a:spcPct val="100000"/>
                </a:lnSpc>
                <a:spcBef>
                  <a:spcPct val="0"/>
                </a:spcBef>
                <a:spcAft>
                  <a:spcPct val="0"/>
                </a:spcAft>
                <a:buNone/>
              </a:pPr>
              <a:t>5</a:t>
            </a:fld>
            <a:endParaRPr lang="en-US" sz="1200" b="1" dirty="0">
              <a:sym typeface="+mn-lt"/>
            </a:endParaRPr>
          </a:p>
        </p:txBody>
      </p:sp>
      <p:sp>
        <p:nvSpPr>
          <p:cNvPr id="77" name="Text Placeholder 20">
            <a:extLst>
              <a:ext uri="{FF2B5EF4-FFF2-40B4-BE49-F238E27FC236}">
                <a16:creationId xmlns:a16="http://schemas.microsoft.com/office/drawing/2014/main" id="{B6E676D5-73DB-4A01-B030-87602A93F2ED}"/>
              </a:ext>
            </a:extLst>
          </p:cNvPr>
          <p:cNvSpPr>
            <a:spLocks noGrp="1"/>
          </p:cNvSpPr>
          <p:nvPr>
            <p:custDataLst>
              <p:tags r:id="rId55"/>
            </p:custDataLst>
          </p:nvPr>
        </p:nvSpPr>
        <p:spPr bwMode="gray">
          <a:xfrm>
            <a:off x="1708150" y="4781550"/>
            <a:ext cx="1285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C2785C7B-2F0D-4E0A-A6DA-5BA7C4F4F7DF}" type="datetime'''''''''''''''''''''''''''''''''''''''''''''8'''">
              <a:rPr lang="en-US" altLang="en-US" sz="1200" b="1" smtClean="0"/>
              <a:pPr marL="0" indent="0" algn="ctr">
                <a:lnSpc>
                  <a:spcPct val="100000"/>
                </a:lnSpc>
                <a:spcBef>
                  <a:spcPct val="0"/>
                </a:spcBef>
                <a:spcAft>
                  <a:spcPct val="0"/>
                </a:spcAft>
                <a:buNone/>
              </a:pPr>
              <a:t>8</a:t>
            </a:fld>
            <a:endParaRPr lang="en-US" sz="1200" b="1" dirty="0">
              <a:sym typeface="+mn-lt"/>
            </a:endParaRPr>
          </a:p>
        </p:txBody>
      </p:sp>
      <p:sp>
        <p:nvSpPr>
          <p:cNvPr id="93" name="Text Placeholder 20">
            <a:extLst>
              <a:ext uri="{FF2B5EF4-FFF2-40B4-BE49-F238E27FC236}">
                <a16:creationId xmlns:a16="http://schemas.microsoft.com/office/drawing/2014/main" id="{B6E676D5-73DB-4A01-B030-87602A93F2ED}"/>
              </a:ext>
            </a:extLst>
          </p:cNvPr>
          <p:cNvSpPr>
            <a:spLocks noGrp="1"/>
          </p:cNvSpPr>
          <p:nvPr>
            <p:custDataLst>
              <p:tags r:id="rId56"/>
            </p:custDataLst>
          </p:nvPr>
        </p:nvSpPr>
        <p:spPr bwMode="gray">
          <a:xfrm>
            <a:off x="3092450" y="4781550"/>
            <a:ext cx="1285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13850E82-919E-47A4-BA17-50CB22632899}" type="datetime'''''8'''''''''''''''''''''''''''''''''''''''''''''''''''''">
              <a:rPr lang="en-US" altLang="en-US" sz="1200" b="1" smtClean="0"/>
              <a:pPr marL="0" indent="0" algn="ctr">
                <a:lnSpc>
                  <a:spcPct val="100000"/>
                </a:lnSpc>
                <a:spcBef>
                  <a:spcPct val="0"/>
                </a:spcBef>
                <a:spcAft>
                  <a:spcPct val="0"/>
                </a:spcAft>
                <a:buNone/>
              </a:pPr>
              <a:t>8</a:t>
            </a:fld>
            <a:endParaRPr lang="en-US" sz="1200" b="1" dirty="0">
              <a:sym typeface="+mn-lt"/>
            </a:endParaRPr>
          </a:p>
        </p:txBody>
      </p:sp>
      <p:sp>
        <p:nvSpPr>
          <p:cNvPr id="97" name="Text Placeholder 20">
            <a:extLst>
              <a:ext uri="{FF2B5EF4-FFF2-40B4-BE49-F238E27FC236}">
                <a16:creationId xmlns:a16="http://schemas.microsoft.com/office/drawing/2014/main" id="{B6E676D5-73DB-4A01-B030-87602A93F2ED}"/>
              </a:ext>
            </a:extLst>
          </p:cNvPr>
          <p:cNvSpPr>
            <a:spLocks noGrp="1"/>
          </p:cNvSpPr>
          <p:nvPr>
            <p:custDataLst>
              <p:tags r:id="rId57"/>
            </p:custDataLst>
          </p:nvPr>
        </p:nvSpPr>
        <p:spPr bwMode="gray">
          <a:xfrm>
            <a:off x="4435475" y="4330700"/>
            <a:ext cx="212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9C6F3959-F184-4383-B2A2-5BBA0CF10A29}" type="datetime'''''''''''''''''''''''''''''''1''''''''''''''''''''''''4'''''">
              <a:rPr lang="en-US" altLang="en-US" sz="1200" b="1" smtClean="0"/>
              <a:pPr marL="0" indent="0" algn="ctr">
                <a:lnSpc>
                  <a:spcPct val="100000"/>
                </a:lnSpc>
                <a:spcBef>
                  <a:spcPct val="0"/>
                </a:spcBef>
                <a:spcAft>
                  <a:spcPct val="0"/>
                </a:spcAft>
                <a:buNone/>
              </a:pPr>
              <a:t>14</a:t>
            </a:fld>
            <a:endParaRPr lang="en-US" sz="1200" b="1" dirty="0">
              <a:sym typeface="+mn-lt"/>
            </a:endParaRPr>
          </a:p>
        </p:txBody>
      </p:sp>
      <p:sp>
        <p:nvSpPr>
          <p:cNvPr id="100" name="Text Placeholder 20">
            <a:extLst>
              <a:ext uri="{FF2B5EF4-FFF2-40B4-BE49-F238E27FC236}">
                <a16:creationId xmlns:a16="http://schemas.microsoft.com/office/drawing/2014/main" id="{B6E676D5-73DB-4A01-B030-87602A93F2ED}"/>
              </a:ext>
            </a:extLst>
          </p:cNvPr>
          <p:cNvSpPr>
            <a:spLocks noGrp="1"/>
          </p:cNvSpPr>
          <p:nvPr>
            <p:custDataLst>
              <p:tags r:id="rId58"/>
            </p:custDataLst>
          </p:nvPr>
        </p:nvSpPr>
        <p:spPr bwMode="gray">
          <a:xfrm>
            <a:off x="5862638" y="5230813"/>
            <a:ext cx="1285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E3A68407-F5D9-41A6-8179-BD57DC8CBE09}" type="datetime'''''2'''''">
              <a:rPr lang="en-US" altLang="en-US" sz="1200" b="1" smtClean="0"/>
              <a:pPr marL="0" indent="0" algn="ctr">
                <a:lnSpc>
                  <a:spcPct val="100000"/>
                </a:lnSpc>
                <a:spcBef>
                  <a:spcPct val="0"/>
                </a:spcBef>
                <a:spcAft>
                  <a:spcPct val="0"/>
                </a:spcAft>
                <a:buNone/>
              </a:pPr>
              <a:t>2</a:t>
            </a:fld>
            <a:endParaRPr lang="en-US" sz="1200" b="1" dirty="0">
              <a:sym typeface="+mn-lt"/>
            </a:endParaRPr>
          </a:p>
        </p:txBody>
      </p:sp>
      <p:sp>
        <p:nvSpPr>
          <p:cNvPr id="78" name="Isosceles Triangle 77">
            <a:extLst>
              <a:ext uri="{FF2B5EF4-FFF2-40B4-BE49-F238E27FC236}">
                <a16:creationId xmlns:a16="http://schemas.microsoft.com/office/drawing/2014/main" id="{DA7F5A10-14D2-4B08-8073-749C44CCD68E}"/>
              </a:ext>
            </a:extLst>
          </p:cNvPr>
          <p:cNvSpPr/>
          <p:nvPr/>
        </p:nvSpPr>
        <p:spPr>
          <a:xfrm rot="5400000">
            <a:off x="7759479" y="2630322"/>
            <a:ext cx="575584" cy="274248"/>
          </a:xfrm>
          <a:prstGeom prst="triangle">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91" name="Isosceles Triangle 90">
            <a:extLst>
              <a:ext uri="{FF2B5EF4-FFF2-40B4-BE49-F238E27FC236}">
                <a16:creationId xmlns:a16="http://schemas.microsoft.com/office/drawing/2014/main" id="{8473297E-18AE-4ECD-90C9-744B549BE263}"/>
              </a:ext>
            </a:extLst>
          </p:cNvPr>
          <p:cNvSpPr/>
          <p:nvPr/>
        </p:nvSpPr>
        <p:spPr>
          <a:xfrm rot="5400000">
            <a:off x="7759479" y="4688970"/>
            <a:ext cx="575584" cy="274248"/>
          </a:xfrm>
          <a:prstGeom prst="triangle">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cxnSp>
        <p:nvCxnSpPr>
          <p:cNvPr id="102" name="Straight Connector 101">
            <a:extLst>
              <a:ext uri="{FF2B5EF4-FFF2-40B4-BE49-F238E27FC236}">
                <a16:creationId xmlns:a16="http://schemas.microsoft.com/office/drawing/2014/main" id="{179EB27A-318C-4FEC-960A-B1B9C692E537}"/>
              </a:ext>
            </a:extLst>
          </p:cNvPr>
          <p:cNvCxnSpPr>
            <a:cxnSpLocks/>
          </p:cNvCxnSpPr>
          <p:nvPr/>
        </p:nvCxnSpPr>
        <p:spPr>
          <a:xfrm>
            <a:off x="502918" y="3933847"/>
            <a:ext cx="752571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 name="Rektangel 76">
            <a:extLst>
              <a:ext uri="{FF2B5EF4-FFF2-40B4-BE49-F238E27FC236}">
                <a16:creationId xmlns:a16="http://schemas.microsoft.com/office/drawing/2014/main" id="{F590AA0F-F8C9-4C08-8CE5-A2F74BAFAFA5}"/>
              </a:ext>
            </a:extLst>
          </p:cNvPr>
          <p:cNvSpPr>
            <a:spLocks noChangeArrowheads="1"/>
          </p:cNvSpPr>
          <p:nvPr/>
        </p:nvSpPr>
        <p:spPr bwMode="auto">
          <a:xfrm>
            <a:off x="511862" y="3921196"/>
            <a:ext cx="7516769" cy="288147"/>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Year of EMA approval and reimbursement status as of June 2018 [# of molecules]</a:t>
            </a:r>
          </a:p>
        </p:txBody>
      </p:sp>
      <p:sp>
        <p:nvSpPr>
          <p:cNvPr id="233" name="TextBox 232">
            <a:extLst>
              <a:ext uri="{FF2B5EF4-FFF2-40B4-BE49-F238E27FC236}">
                <a16:creationId xmlns:a16="http://schemas.microsoft.com/office/drawing/2014/main" id="{E3F90C79-2634-4ABC-8921-BF9A88155D25}"/>
              </a:ext>
            </a:extLst>
          </p:cNvPr>
          <p:cNvSpPr txBox="1"/>
          <p:nvPr/>
        </p:nvSpPr>
        <p:spPr>
          <a:xfrm>
            <a:off x="477008" y="2101070"/>
            <a:ext cx="1078741" cy="581698"/>
          </a:xfrm>
          <a:prstGeom prst="rect">
            <a:avLst/>
          </a:prstGeom>
        </p:spPr>
        <p:txBody>
          <a:bodyPr wrap="square" lIns="0" tIns="0" rIns="0" bIns="0" rtlCol="0">
            <a:spAutoFit/>
          </a:bodyPr>
          <a:lstStyle/>
          <a:p>
            <a:pPr algn="l">
              <a:lnSpc>
                <a:spcPct val="90000"/>
              </a:lnSpc>
              <a:spcBef>
                <a:spcPts val="400"/>
              </a:spcBef>
            </a:pPr>
            <a:r>
              <a:rPr lang="en-US" sz="1400" b="1" dirty="0"/>
              <a:t>Reimburse-</a:t>
            </a:r>
            <a:r>
              <a:rPr lang="en-US" sz="1400" b="1" dirty="0" err="1"/>
              <a:t>ment</a:t>
            </a:r>
            <a:r>
              <a:rPr lang="en-US" sz="1400" b="1" dirty="0"/>
              <a:t> ratio [%]</a:t>
            </a:r>
          </a:p>
        </p:txBody>
      </p:sp>
      <p:sp>
        <p:nvSpPr>
          <p:cNvPr id="38" name="Rectangle: Rounded Corners 37">
            <a:extLst>
              <a:ext uri="{FF2B5EF4-FFF2-40B4-BE49-F238E27FC236}">
                <a16:creationId xmlns:a16="http://schemas.microsoft.com/office/drawing/2014/main" id="{000B6D7C-3392-43CE-B917-FF01CCC75C2C}"/>
              </a:ext>
            </a:extLst>
          </p:cNvPr>
          <p:cNvSpPr/>
          <p:nvPr/>
        </p:nvSpPr>
        <p:spPr>
          <a:xfrm>
            <a:off x="1595438" y="2232880"/>
            <a:ext cx="692150" cy="280977"/>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400" dirty="0">
                <a:solidFill>
                  <a:schemeClr val="tx1"/>
                </a:solidFill>
              </a:rPr>
              <a:t>32%</a:t>
            </a:r>
          </a:p>
        </p:txBody>
      </p:sp>
      <p:sp>
        <p:nvSpPr>
          <p:cNvPr id="236" name="Rectangle: Rounded Corners 235">
            <a:extLst>
              <a:ext uri="{FF2B5EF4-FFF2-40B4-BE49-F238E27FC236}">
                <a16:creationId xmlns:a16="http://schemas.microsoft.com/office/drawing/2014/main" id="{6287E3FE-5B80-4662-A996-0A4F164E478B}"/>
              </a:ext>
            </a:extLst>
          </p:cNvPr>
          <p:cNvSpPr/>
          <p:nvPr/>
        </p:nvSpPr>
        <p:spPr>
          <a:xfrm>
            <a:off x="2935288" y="2232880"/>
            <a:ext cx="692150" cy="280977"/>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400" dirty="0">
                <a:solidFill>
                  <a:schemeClr val="tx1"/>
                </a:solidFill>
              </a:rPr>
              <a:t>60%</a:t>
            </a:r>
          </a:p>
        </p:txBody>
      </p:sp>
      <p:sp>
        <p:nvSpPr>
          <p:cNvPr id="237" name="Rectangle: Rounded Corners 236">
            <a:extLst>
              <a:ext uri="{FF2B5EF4-FFF2-40B4-BE49-F238E27FC236}">
                <a16:creationId xmlns:a16="http://schemas.microsoft.com/office/drawing/2014/main" id="{CF130A40-024B-49C4-ADC6-1811DB3A0923}"/>
              </a:ext>
            </a:extLst>
          </p:cNvPr>
          <p:cNvSpPr/>
          <p:nvPr/>
        </p:nvSpPr>
        <p:spPr>
          <a:xfrm>
            <a:off x="4198938" y="2232880"/>
            <a:ext cx="692150" cy="280977"/>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400" dirty="0">
                <a:solidFill>
                  <a:schemeClr val="tx1"/>
                </a:solidFill>
              </a:rPr>
              <a:t>47% </a:t>
            </a:r>
          </a:p>
        </p:txBody>
      </p:sp>
      <p:sp>
        <p:nvSpPr>
          <p:cNvPr id="238" name="Rectangle: Rounded Corners 237">
            <a:extLst>
              <a:ext uri="{FF2B5EF4-FFF2-40B4-BE49-F238E27FC236}">
                <a16:creationId xmlns:a16="http://schemas.microsoft.com/office/drawing/2014/main" id="{0DCFA9B3-6F1B-43FA-944C-F3F3826BD9BF}"/>
              </a:ext>
            </a:extLst>
          </p:cNvPr>
          <p:cNvSpPr/>
          <p:nvPr/>
        </p:nvSpPr>
        <p:spPr>
          <a:xfrm>
            <a:off x="5542756" y="2232880"/>
            <a:ext cx="692150" cy="280977"/>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400" dirty="0">
                <a:solidFill>
                  <a:schemeClr val="tx1"/>
                </a:solidFill>
              </a:rPr>
              <a:t>57%</a:t>
            </a:r>
          </a:p>
        </p:txBody>
      </p:sp>
      <p:sp>
        <p:nvSpPr>
          <p:cNvPr id="239" name="Rectangle: Rounded Corners 238">
            <a:extLst>
              <a:ext uri="{FF2B5EF4-FFF2-40B4-BE49-F238E27FC236}">
                <a16:creationId xmlns:a16="http://schemas.microsoft.com/office/drawing/2014/main" id="{0B00FC22-241A-4032-92FA-DFCE27C9D008}"/>
              </a:ext>
            </a:extLst>
          </p:cNvPr>
          <p:cNvSpPr/>
          <p:nvPr/>
        </p:nvSpPr>
        <p:spPr>
          <a:xfrm>
            <a:off x="6803474" y="2232880"/>
            <a:ext cx="692150" cy="280977"/>
          </a:xfrm>
          <a:prstGeom prst="roundRect">
            <a:avLst>
              <a:gd name="adj" fmla="val 50000"/>
            </a:avLst>
          </a:prstGeom>
          <a:solidFill>
            <a:schemeClr val="bg1">
              <a:lumMod val="9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400" dirty="0">
                <a:solidFill>
                  <a:schemeClr val="tx1"/>
                </a:solidFill>
              </a:rPr>
              <a:t>14%</a:t>
            </a:r>
          </a:p>
        </p:txBody>
      </p:sp>
      <p:sp>
        <p:nvSpPr>
          <p:cNvPr id="240" name="TextBox 239">
            <a:extLst>
              <a:ext uri="{FF2B5EF4-FFF2-40B4-BE49-F238E27FC236}">
                <a16:creationId xmlns:a16="http://schemas.microsoft.com/office/drawing/2014/main" id="{904F7080-B289-414B-9836-CCDBBD843D3E}"/>
              </a:ext>
            </a:extLst>
          </p:cNvPr>
          <p:cNvSpPr txBox="1"/>
          <p:nvPr/>
        </p:nvSpPr>
        <p:spPr>
          <a:xfrm>
            <a:off x="477009" y="3203575"/>
            <a:ext cx="923528" cy="387798"/>
          </a:xfrm>
          <a:prstGeom prst="rect">
            <a:avLst/>
          </a:prstGeom>
        </p:spPr>
        <p:txBody>
          <a:bodyPr wrap="square" lIns="0" tIns="0" rIns="0" bIns="0" rtlCol="0">
            <a:spAutoFit/>
          </a:bodyPr>
          <a:lstStyle/>
          <a:p>
            <a:pPr algn="l">
              <a:lnSpc>
                <a:spcPct val="90000"/>
              </a:lnSpc>
              <a:spcBef>
                <a:spcPts val="400"/>
              </a:spcBef>
            </a:pPr>
            <a:r>
              <a:rPr lang="en-US" sz="1400" b="1" dirty="0"/>
              <a:t>Absolute numbers</a:t>
            </a:r>
          </a:p>
        </p:txBody>
      </p:sp>
      <p:grpSp>
        <p:nvGrpSpPr>
          <p:cNvPr id="94" name="Group 93">
            <a:extLst>
              <a:ext uri="{FF2B5EF4-FFF2-40B4-BE49-F238E27FC236}">
                <a16:creationId xmlns:a16="http://schemas.microsoft.com/office/drawing/2014/main" id="{2D8C464D-4649-455D-B96C-8A7EC953137B}"/>
              </a:ext>
            </a:extLst>
          </p:cNvPr>
          <p:cNvGrpSpPr/>
          <p:nvPr/>
        </p:nvGrpSpPr>
        <p:grpSpPr>
          <a:xfrm>
            <a:off x="11273430" y="1144985"/>
            <a:ext cx="449816" cy="381897"/>
            <a:chOff x="10363273" y="1144985"/>
            <a:chExt cx="449816" cy="381897"/>
          </a:xfrm>
        </p:grpSpPr>
        <p:sp>
          <p:nvSpPr>
            <p:cNvPr id="96" name="Hexagon 95">
              <a:extLst>
                <a:ext uri="{FF2B5EF4-FFF2-40B4-BE49-F238E27FC236}">
                  <a16:creationId xmlns:a16="http://schemas.microsoft.com/office/drawing/2014/main" id="{A299B94E-9805-4504-A502-D6894BBA962F}"/>
                </a:ext>
              </a:extLst>
            </p:cNvPr>
            <p:cNvSpPr/>
            <p:nvPr/>
          </p:nvSpPr>
          <p:spPr bwMode="gray">
            <a:xfrm>
              <a:off x="10363273" y="1144985"/>
              <a:ext cx="449816" cy="381897"/>
            </a:xfrm>
            <a:prstGeom prst="hexagon">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algn="ctr" defTabSz="1600200">
                <a:lnSpc>
                  <a:spcPct val="90000"/>
                </a:lnSpc>
                <a:spcAft>
                  <a:spcPct val="35000"/>
                </a:spcAft>
              </a:pPr>
              <a:endParaRPr lang="en-US" sz="1400" b="1" dirty="0">
                <a:solidFill>
                  <a:schemeClr val="accent1"/>
                </a:solidFill>
              </a:endParaRPr>
            </a:p>
          </p:txBody>
        </p:sp>
        <p:grpSp>
          <p:nvGrpSpPr>
            <p:cNvPr id="98" name="Group 97">
              <a:extLst>
                <a:ext uri="{FF2B5EF4-FFF2-40B4-BE49-F238E27FC236}">
                  <a16:creationId xmlns:a16="http://schemas.microsoft.com/office/drawing/2014/main" id="{DC63A5E5-D5DC-407A-978A-4376F50CD513}"/>
                </a:ext>
              </a:extLst>
            </p:cNvPr>
            <p:cNvGrpSpPr/>
            <p:nvPr/>
          </p:nvGrpSpPr>
          <p:grpSpPr>
            <a:xfrm>
              <a:off x="10452521" y="1192408"/>
              <a:ext cx="282154" cy="269096"/>
              <a:chOff x="-3667125" y="960438"/>
              <a:chExt cx="3667125" cy="3551237"/>
            </a:xfrm>
            <a:solidFill>
              <a:schemeClr val="tx1"/>
            </a:solidFill>
          </p:grpSpPr>
          <p:sp>
            <p:nvSpPr>
              <p:cNvPr id="101" name="Freeform 65">
                <a:extLst>
                  <a:ext uri="{FF2B5EF4-FFF2-40B4-BE49-F238E27FC236}">
                    <a16:creationId xmlns:a16="http://schemas.microsoft.com/office/drawing/2014/main" id="{C5067938-259B-456E-B61F-BE3B3810FBCE}"/>
                  </a:ext>
                </a:extLst>
              </p:cNvPr>
              <p:cNvSpPr>
                <a:spLocks/>
              </p:cNvSpPr>
              <p:nvPr/>
            </p:nvSpPr>
            <p:spPr bwMode="auto">
              <a:xfrm>
                <a:off x="-3667125" y="1260475"/>
                <a:ext cx="3249613" cy="3251200"/>
              </a:xfrm>
              <a:custGeom>
                <a:avLst/>
                <a:gdLst>
                  <a:gd name="T0" fmla="*/ 1933 w 2047"/>
                  <a:gd name="T1" fmla="*/ 1934 h 2048"/>
                  <a:gd name="T2" fmla="*/ 114 w 2047"/>
                  <a:gd name="T3" fmla="*/ 1934 h 2048"/>
                  <a:gd name="T4" fmla="*/ 114 w 2047"/>
                  <a:gd name="T5" fmla="*/ 114 h 2048"/>
                  <a:gd name="T6" fmla="*/ 265 w 2047"/>
                  <a:gd name="T7" fmla="*/ 114 h 2048"/>
                  <a:gd name="T8" fmla="*/ 265 w 2047"/>
                  <a:gd name="T9" fmla="*/ 0 h 2048"/>
                  <a:gd name="T10" fmla="*/ 0 w 2047"/>
                  <a:gd name="T11" fmla="*/ 0 h 2048"/>
                  <a:gd name="T12" fmla="*/ 0 w 2047"/>
                  <a:gd name="T13" fmla="*/ 2048 h 2048"/>
                  <a:gd name="T14" fmla="*/ 2047 w 2047"/>
                  <a:gd name="T15" fmla="*/ 2048 h 2048"/>
                  <a:gd name="T16" fmla="*/ 2047 w 2047"/>
                  <a:gd name="T17" fmla="*/ 1735 h 2048"/>
                  <a:gd name="T18" fmla="*/ 1933 w 2047"/>
                  <a:gd name="T19" fmla="*/ 1735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265" y="114"/>
                    </a:lnTo>
                    <a:lnTo>
                      <a:pt x="265" y="0"/>
                    </a:lnTo>
                    <a:lnTo>
                      <a:pt x="0" y="0"/>
                    </a:lnTo>
                    <a:lnTo>
                      <a:pt x="0" y="2048"/>
                    </a:lnTo>
                    <a:lnTo>
                      <a:pt x="2047" y="2048"/>
                    </a:lnTo>
                    <a:lnTo>
                      <a:pt x="2047" y="1735"/>
                    </a:lnTo>
                    <a:lnTo>
                      <a:pt x="1933" y="1735"/>
                    </a:lnTo>
                    <a:lnTo>
                      <a:pt x="1933" y="19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66">
                <a:extLst>
                  <a:ext uri="{FF2B5EF4-FFF2-40B4-BE49-F238E27FC236}">
                    <a16:creationId xmlns:a16="http://schemas.microsoft.com/office/drawing/2014/main" id="{157FE567-F578-4E87-A1D2-E9F91C472DF7}"/>
                  </a:ext>
                </a:extLst>
              </p:cNvPr>
              <p:cNvSpPr>
                <a:spLocks noEditPoints="1"/>
              </p:cNvSpPr>
              <p:nvPr/>
            </p:nvSpPr>
            <p:spPr bwMode="auto">
              <a:xfrm>
                <a:off x="-3076575" y="960438"/>
                <a:ext cx="3076575" cy="2787650"/>
              </a:xfrm>
              <a:custGeom>
                <a:avLst/>
                <a:gdLst>
                  <a:gd name="T0" fmla="*/ 1561 w 1938"/>
                  <a:gd name="T1" fmla="*/ 794 h 1756"/>
                  <a:gd name="T2" fmla="*/ 1561 w 1938"/>
                  <a:gd name="T3" fmla="*/ 1642 h 1756"/>
                  <a:gd name="T4" fmla="*/ 1419 w 1938"/>
                  <a:gd name="T5" fmla="*/ 1642 h 1756"/>
                  <a:gd name="T6" fmla="*/ 1419 w 1938"/>
                  <a:gd name="T7" fmla="*/ 0 h 1756"/>
                  <a:gd name="T8" fmla="*/ 1040 w 1938"/>
                  <a:gd name="T9" fmla="*/ 0 h 1756"/>
                  <a:gd name="T10" fmla="*/ 1040 w 1938"/>
                  <a:gd name="T11" fmla="*/ 1642 h 1756"/>
                  <a:gd name="T12" fmla="*/ 898 w 1938"/>
                  <a:gd name="T13" fmla="*/ 1642 h 1756"/>
                  <a:gd name="T14" fmla="*/ 898 w 1938"/>
                  <a:gd name="T15" fmla="*/ 554 h 1756"/>
                  <a:gd name="T16" fmla="*/ 521 w 1938"/>
                  <a:gd name="T17" fmla="*/ 552 h 1756"/>
                  <a:gd name="T18" fmla="*/ 521 w 1938"/>
                  <a:gd name="T19" fmla="*/ 1642 h 1756"/>
                  <a:gd name="T20" fmla="*/ 379 w 1938"/>
                  <a:gd name="T21" fmla="*/ 1642 h 1756"/>
                  <a:gd name="T22" fmla="*/ 379 w 1938"/>
                  <a:gd name="T23" fmla="*/ 405 h 1756"/>
                  <a:gd name="T24" fmla="*/ 0 w 1938"/>
                  <a:gd name="T25" fmla="*/ 405 h 1756"/>
                  <a:gd name="T26" fmla="*/ 0 w 1938"/>
                  <a:gd name="T27" fmla="*/ 1756 h 1756"/>
                  <a:gd name="T28" fmla="*/ 1938 w 1938"/>
                  <a:gd name="T29" fmla="*/ 1756 h 1756"/>
                  <a:gd name="T30" fmla="*/ 1938 w 1938"/>
                  <a:gd name="T31" fmla="*/ 794 h 1756"/>
                  <a:gd name="T32" fmla="*/ 1561 w 1938"/>
                  <a:gd name="T33" fmla="*/ 794 h 1756"/>
                  <a:gd name="T34" fmla="*/ 114 w 1938"/>
                  <a:gd name="T35" fmla="*/ 1642 h 1756"/>
                  <a:gd name="T36" fmla="*/ 114 w 1938"/>
                  <a:gd name="T37" fmla="*/ 519 h 1756"/>
                  <a:gd name="T38" fmla="*/ 265 w 1938"/>
                  <a:gd name="T39" fmla="*/ 519 h 1756"/>
                  <a:gd name="T40" fmla="*/ 265 w 1938"/>
                  <a:gd name="T41" fmla="*/ 1642 h 1756"/>
                  <a:gd name="T42" fmla="*/ 114 w 1938"/>
                  <a:gd name="T43" fmla="*/ 1642 h 1756"/>
                  <a:gd name="T44" fmla="*/ 635 w 1938"/>
                  <a:gd name="T45" fmla="*/ 1642 h 1756"/>
                  <a:gd name="T46" fmla="*/ 635 w 1938"/>
                  <a:gd name="T47" fmla="*/ 666 h 1756"/>
                  <a:gd name="T48" fmla="*/ 784 w 1938"/>
                  <a:gd name="T49" fmla="*/ 666 h 1756"/>
                  <a:gd name="T50" fmla="*/ 784 w 1938"/>
                  <a:gd name="T51" fmla="*/ 1642 h 1756"/>
                  <a:gd name="T52" fmla="*/ 635 w 1938"/>
                  <a:gd name="T53" fmla="*/ 1642 h 1756"/>
                  <a:gd name="T54" fmla="*/ 1154 w 1938"/>
                  <a:gd name="T55" fmla="*/ 1642 h 1756"/>
                  <a:gd name="T56" fmla="*/ 1154 w 1938"/>
                  <a:gd name="T57" fmla="*/ 113 h 1756"/>
                  <a:gd name="T58" fmla="*/ 1305 w 1938"/>
                  <a:gd name="T59" fmla="*/ 113 h 1756"/>
                  <a:gd name="T60" fmla="*/ 1305 w 1938"/>
                  <a:gd name="T61" fmla="*/ 1642 h 1756"/>
                  <a:gd name="T62" fmla="*/ 1154 w 1938"/>
                  <a:gd name="T63" fmla="*/ 1642 h 1756"/>
                  <a:gd name="T64" fmla="*/ 1675 w 1938"/>
                  <a:gd name="T65" fmla="*/ 1642 h 1756"/>
                  <a:gd name="T66" fmla="*/ 1675 w 1938"/>
                  <a:gd name="T67" fmla="*/ 907 h 1756"/>
                  <a:gd name="T68" fmla="*/ 1824 w 1938"/>
                  <a:gd name="T69" fmla="*/ 907 h 1756"/>
                  <a:gd name="T70" fmla="*/ 1824 w 1938"/>
                  <a:gd name="T71" fmla="*/ 1642 h 1756"/>
                  <a:gd name="T72" fmla="*/ 1675 w 1938"/>
                  <a:gd name="T73" fmla="*/ 1642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8" h="1756">
                    <a:moveTo>
                      <a:pt x="1561" y="794"/>
                    </a:moveTo>
                    <a:lnTo>
                      <a:pt x="1561" y="1642"/>
                    </a:lnTo>
                    <a:lnTo>
                      <a:pt x="1419" y="1642"/>
                    </a:lnTo>
                    <a:lnTo>
                      <a:pt x="1419" y="0"/>
                    </a:lnTo>
                    <a:lnTo>
                      <a:pt x="1040" y="0"/>
                    </a:lnTo>
                    <a:lnTo>
                      <a:pt x="1040" y="1642"/>
                    </a:lnTo>
                    <a:lnTo>
                      <a:pt x="898" y="1642"/>
                    </a:lnTo>
                    <a:lnTo>
                      <a:pt x="898" y="554"/>
                    </a:lnTo>
                    <a:lnTo>
                      <a:pt x="521" y="552"/>
                    </a:lnTo>
                    <a:lnTo>
                      <a:pt x="521" y="1642"/>
                    </a:lnTo>
                    <a:lnTo>
                      <a:pt x="379" y="1642"/>
                    </a:lnTo>
                    <a:lnTo>
                      <a:pt x="379" y="405"/>
                    </a:lnTo>
                    <a:lnTo>
                      <a:pt x="0" y="405"/>
                    </a:lnTo>
                    <a:lnTo>
                      <a:pt x="0" y="1756"/>
                    </a:lnTo>
                    <a:lnTo>
                      <a:pt x="1938" y="1756"/>
                    </a:lnTo>
                    <a:lnTo>
                      <a:pt x="1938" y="794"/>
                    </a:lnTo>
                    <a:lnTo>
                      <a:pt x="1561" y="794"/>
                    </a:lnTo>
                    <a:close/>
                    <a:moveTo>
                      <a:pt x="114" y="1642"/>
                    </a:moveTo>
                    <a:lnTo>
                      <a:pt x="114" y="519"/>
                    </a:lnTo>
                    <a:lnTo>
                      <a:pt x="265" y="519"/>
                    </a:lnTo>
                    <a:lnTo>
                      <a:pt x="265" y="1642"/>
                    </a:lnTo>
                    <a:lnTo>
                      <a:pt x="114" y="1642"/>
                    </a:lnTo>
                    <a:close/>
                    <a:moveTo>
                      <a:pt x="635" y="1642"/>
                    </a:moveTo>
                    <a:lnTo>
                      <a:pt x="635" y="666"/>
                    </a:lnTo>
                    <a:lnTo>
                      <a:pt x="784" y="666"/>
                    </a:lnTo>
                    <a:lnTo>
                      <a:pt x="784" y="1642"/>
                    </a:lnTo>
                    <a:lnTo>
                      <a:pt x="635" y="1642"/>
                    </a:lnTo>
                    <a:close/>
                    <a:moveTo>
                      <a:pt x="1154" y="1642"/>
                    </a:moveTo>
                    <a:lnTo>
                      <a:pt x="1154" y="113"/>
                    </a:lnTo>
                    <a:lnTo>
                      <a:pt x="1305" y="113"/>
                    </a:lnTo>
                    <a:lnTo>
                      <a:pt x="1305" y="1642"/>
                    </a:lnTo>
                    <a:lnTo>
                      <a:pt x="1154" y="1642"/>
                    </a:lnTo>
                    <a:close/>
                    <a:moveTo>
                      <a:pt x="1675" y="1642"/>
                    </a:moveTo>
                    <a:lnTo>
                      <a:pt x="1675" y="907"/>
                    </a:lnTo>
                    <a:lnTo>
                      <a:pt x="1824" y="907"/>
                    </a:lnTo>
                    <a:lnTo>
                      <a:pt x="1824" y="1642"/>
                    </a:lnTo>
                    <a:lnTo>
                      <a:pt x="1675" y="16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550019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B716E92-9299-4F8C-9DA3-4A0192184C07}"/>
              </a:ext>
            </a:extLst>
          </p:cNvPr>
          <p:cNvGraphicFramePr>
            <a:graphicFrameLocks noChangeAspect="1"/>
          </p:cNvGraphicFramePr>
          <p:nvPr>
            <p:custDataLst>
              <p:tags r:id="rId2"/>
            </p:custDataLst>
            <p:extLst>
              <p:ext uri="{D42A27DB-BD31-4B8C-83A1-F6EECF244321}">
                <p14:modId xmlns:p14="http://schemas.microsoft.com/office/powerpoint/2010/main" val="3121242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69" name="think-cell Slide" r:id="rId45" imgW="216" imgH="216" progId="TCLayout.ActiveDocument.1">
                  <p:embed/>
                </p:oleObj>
              </mc:Choice>
              <mc:Fallback>
                <p:oleObj name="think-cell Slide" r:id="rId45" imgW="216" imgH="216" progId="TCLayout.ActiveDocument.1">
                  <p:embed/>
                  <p:pic>
                    <p:nvPicPr>
                      <p:cNvPr id="4" name="Object 3" hidden="1">
                        <a:extLst>
                          <a:ext uri="{FF2B5EF4-FFF2-40B4-BE49-F238E27FC236}">
                            <a16:creationId xmlns:a16="http://schemas.microsoft.com/office/drawing/2014/main" id="{0B716E92-9299-4F8C-9DA3-4A0192184C07}"/>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81350B4-2FE1-48DF-BDD3-D06FAB74C58D}"/>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err="1">
              <a:latin typeface="Arial" panose="020B0604020202020204" pitchFamily="34" charset="0"/>
              <a:ea typeface="+mj-ea"/>
              <a:cs typeface="+mj-cs"/>
              <a:sym typeface="Arial" panose="020B0604020202020204" pitchFamily="34" charset="0"/>
            </a:endParaRPr>
          </a:p>
        </p:txBody>
      </p:sp>
      <p:graphicFrame>
        <p:nvGraphicFramePr>
          <p:cNvPr id="15" name="Symbol zastępczy zawartości 9">
            <a:extLst>
              <a:ext uri="{FF2B5EF4-FFF2-40B4-BE49-F238E27FC236}">
                <a16:creationId xmlns:a16="http://schemas.microsoft.com/office/drawing/2014/main" id="{7EF4F62B-E740-4F00-BEF7-D58B1AACECB2}"/>
              </a:ext>
            </a:extLst>
          </p:cNvPr>
          <p:cNvGraphicFramePr>
            <a:graphicFrameLocks/>
          </p:cNvGraphicFramePr>
          <p:nvPr>
            <p:extLst>
              <p:ext uri="{D42A27DB-BD31-4B8C-83A1-F6EECF244321}">
                <p14:modId xmlns:p14="http://schemas.microsoft.com/office/powerpoint/2010/main" val="1593043104"/>
              </p:ext>
            </p:extLst>
          </p:nvPr>
        </p:nvGraphicFramePr>
        <p:xfrm>
          <a:off x="476250" y="1647825"/>
          <a:ext cx="11225406" cy="3066330"/>
        </p:xfrm>
        <a:graphic>
          <a:graphicData uri="http://schemas.openxmlformats.org/drawingml/2006/table">
            <a:tbl>
              <a:tblPr firstRow="1">
                <a:tableStyleId>{21E4AEA4-8DFA-4A89-87EB-49C32662AFE0}</a:tableStyleId>
              </a:tblPr>
              <a:tblGrid>
                <a:gridCol w="1334619">
                  <a:extLst>
                    <a:ext uri="{9D8B030D-6E8A-4147-A177-3AD203B41FA5}">
                      <a16:colId xmlns:a16="http://schemas.microsoft.com/office/drawing/2014/main" val="20000"/>
                    </a:ext>
                  </a:extLst>
                </a:gridCol>
                <a:gridCol w="975504">
                  <a:extLst>
                    <a:ext uri="{9D8B030D-6E8A-4147-A177-3AD203B41FA5}">
                      <a16:colId xmlns:a16="http://schemas.microsoft.com/office/drawing/2014/main" val="513437796"/>
                    </a:ext>
                  </a:extLst>
                </a:gridCol>
                <a:gridCol w="918383">
                  <a:extLst>
                    <a:ext uri="{9D8B030D-6E8A-4147-A177-3AD203B41FA5}">
                      <a16:colId xmlns:a16="http://schemas.microsoft.com/office/drawing/2014/main" val="1059440282"/>
                    </a:ext>
                  </a:extLst>
                </a:gridCol>
                <a:gridCol w="946943">
                  <a:extLst>
                    <a:ext uri="{9D8B030D-6E8A-4147-A177-3AD203B41FA5}">
                      <a16:colId xmlns:a16="http://schemas.microsoft.com/office/drawing/2014/main" val="20001"/>
                    </a:ext>
                  </a:extLst>
                </a:gridCol>
                <a:gridCol w="3273101">
                  <a:extLst>
                    <a:ext uri="{9D8B030D-6E8A-4147-A177-3AD203B41FA5}">
                      <a16:colId xmlns:a16="http://schemas.microsoft.com/office/drawing/2014/main" val="20002"/>
                    </a:ext>
                  </a:extLst>
                </a:gridCol>
                <a:gridCol w="756213">
                  <a:extLst>
                    <a:ext uri="{9D8B030D-6E8A-4147-A177-3AD203B41FA5}">
                      <a16:colId xmlns:a16="http://schemas.microsoft.com/office/drawing/2014/main" val="20003"/>
                    </a:ext>
                  </a:extLst>
                </a:gridCol>
                <a:gridCol w="1973287">
                  <a:extLst>
                    <a:ext uri="{9D8B030D-6E8A-4147-A177-3AD203B41FA5}">
                      <a16:colId xmlns:a16="http://schemas.microsoft.com/office/drawing/2014/main" val="20004"/>
                    </a:ext>
                  </a:extLst>
                </a:gridCol>
                <a:gridCol w="1047356">
                  <a:extLst>
                    <a:ext uri="{9D8B030D-6E8A-4147-A177-3AD203B41FA5}">
                      <a16:colId xmlns:a16="http://schemas.microsoft.com/office/drawing/2014/main" val="448506324"/>
                    </a:ext>
                  </a:extLst>
                </a:gridCol>
              </a:tblGrid>
              <a:tr h="0">
                <a:tc>
                  <a:txBody>
                    <a:bodyPr/>
                    <a:lstStyle/>
                    <a:p>
                      <a:r>
                        <a:rPr lang="en-US" sz="1200" noProof="0" dirty="0">
                          <a:solidFill>
                            <a:schemeClr val="bg1"/>
                          </a:solidFill>
                        </a:rPr>
                        <a:t>Country</a:t>
                      </a:r>
                    </a:p>
                  </a:txBody>
                  <a:tcPr marL="36000" marR="36000" marT="72000" marB="7200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solidFill>
                  </a:tcPr>
                </a:tc>
                <a:tc>
                  <a:txBody>
                    <a:bodyPr/>
                    <a:lstStyle/>
                    <a:p>
                      <a:r>
                        <a:rPr lang="en-US" sz="1200" noProof="0" dirty="0">
                          <a:solidFill>
                            <a:schemeClr val="bg1"/>
                          </a:solidFill>
                        </a:rPr>
                        <a:t>Status</a:t>
                      </a:r>
                    </a:p>
                  </a:txBody>
                  <a:tcPr marL="36000" marR="36000" marT="72000" marB="7200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solidFill>
                  </a:tcPr>
                </a:tc>
                <a:tc>
                  <a:txBody>
                    <a:bodyPr/>
                    <a:lstStyle/>
                    <a:p>
                      <a:r>
                        <a:rPr lang="en-US" sz="1200" noProof="0" dirty="0">
                          <a:solidFill>
                            <a:schemeClr val="bg1"/>
                          </a:solidFill>
                        </a:rPr>
                        <a:t>QALY</a:t>
                      </a:r>
                    </a:p>
                  </a:txBody>
                  <a:tcPr marL="36000" marR="36000" marT="72000" marB="7200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solidFill>
                  </a:tcPr>
                </a:tc>
                <a:tc gridSpan="2">
                  <a:txBody>
                    <a:bodyPr/>
                    <a:lstStyle/>
                    <a:p>
                      <a:pPr algn="l"/>
                      <a:r>
                        <a:rPr lang="en-US" sz="1200" noProof="0" dirty="0">
                          <a:solidFill>
                            <a:schemeClr val="bg1"/>
                          </a:solidFill>
                        </a:rPr>
                        <a:t>Funding and pricing</a:t>
                      </a:r>
                    </a:p>
                  </a:txBody>
                  <a:tcPr marL="36000" marR="36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endParaRPr lang="en-US" sz="1200" noProof="0" dirty="0">
                        <a:solidFill>
                          <a:schemeClr val="bg1"/>
                        </a:solidFill>
                      </a:endParaRPr>
                    </a:p>
                  </a:txBody>
                  <a:tcPr marL="36000" marR="36000" marT="72000" marB="72000" anchor="b">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solidFill>
                      <a:schemeClr val="accent1"/>
                    </a:solidFill>
                  </a:tcPr>
                </a:tc>
                <a:tc gridSpan="3">
                  <a:txBody>
                    <a:bodyPr/>
                    <a:lstStyle/>
                    <a:p>
                      <a:pPr algn="l"/>
                      <a:r>
                        <a:rPr lang="en-US" sz="1200" noProof="0" dirty="0" err="1">
                          <a:solidFill>
                            <a:schemeClr val="bg1"/>
                          </a:solidFill>
                        </a:rPr>
                        <a:t>Onco</a:t>
                      </a:r>
                      <a:r>
                        <a:rPr lang="en-US" sz="1200" noProof="0" dirty="0">
                          <a:solidFill>
                            <a:schemeClr val="bg1"/>
                          </a:solidFill>
                        </a:rPr>
                        <a:t> accessibility </a:t>
                      </a:r>
                    </a:p>
                  </a:txBody>
                  <a:tcPr marL="36000" marR="36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endParaRPr lang="en-US" sz="1200" noProof="0" dirty="0">
                        <a:solidFill>
                          <a:schemeClr val="bg1"/>
                        </a:solidFill>
                      </a:endParaRPr>
                    </a:p>
                  </a:txBody>
                  <a:tcPr marL="36000" marR="36000" marT="72000" marB="72000" anchor="b">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solidFill>
                      <a:schemeClr val="accent1"/>
                    </a:solidFill>
                  </a:tcPr>
                </a:tc>
                <a:tc hMerge="1">
                  <a:txBody>
                    <a:bodyPr/>
                    <a:lstStyle/>
                    <a:p>
                      <a:endParaRPr lang="en-US" sz="1200" noProof="0" dirty="0">
                        <a:solidFill>
                          <a:schemeClr val="bg1"/>
                        </a:solidFill>
                      </a:endParaRPr>
                    </a:p>
                  </a:txBody>
                  <a:tcPr marL="36000" marR="36000" marT="72000" marB="72000" anchor="b">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5850">
                <a:tc rowSpan="3">
                  <a:txBody>
                    <a:bodyPr/>
                    <a:lstStyle/>
                    <a:p>
                      <a:pPr marL="85725" indent="-85725" algn="l">
                        <a:buFont typeface="Arial" pitchFamily="34" charset="0"/>
                        <a:buNone/>
                      </a:pPr>
                      <a:r>
                        <a:rPr lang="en-US" sz="1200" b="1" noProof="0" dirty="0"/>
                        <a:t>Czechia</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0" indent="0" algn="l" defTabSz="914400" rtl="0" eaLnBrk="1" latinLnBrk="0" hangingPunct="1">
                        <a:buFont typeface="Arial" pitchFamily="34" charset="0"/>
                        <a:buNone/>
                      </a:pPr>
                      <a:r>
                        <a:rPr lang="en-US" sz="1000" kern="1200" noProof="0" dirty="0">
                          <a:solidFill>
                            <a:schemeClr val="dk1"/>
                          </a:solidFill>
                          <a:latin typeface="+mn-lt"/>
                          <a:ea typeface="+mn-ea"/>
                          <a:cs typeface="+mn-cs"/>
                        </a:rPr>
                        <a:t>Peers</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0" indent="0" algn="l" defTabSz="914400" rtl="0" eaLnBrk="1" latinLnBrk="0" hangingPunct="1">
                        <a:buFont typeface="Arial" pitchFamily="34" charset="0"/>
                        <a:buNone/>
                      </a:pPr>
                      <a:r>
                        <a:rPr lang="en-US" sz="1000" kern="1200" noProof="0" dirty="0">
                          <a:solidFill>
                            <a:schemeClr val="dk1"/>
                          </a:solidFill>
                          <a:latin typeface="+mn-lt"/>
                          <a:ea typeface="+mn-ea"/>
                          <a:cs typeface="+mn-cs"/>
                        </a:rPr>
                        <a:t>46,404 EUR</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171450" indent="-171450" algn="l" defTabSz="914400" rtl="0" eaLnBrk="1" latinLnBrk="0" hangingPunct="1">
                        <a:buFont typeface="Arial" panose="020B0604020202020204" pitchFamily="34" charset="0"/>
                        <a:buChar char="•"/>
                      </a:pPr>
                      <a:r>
                        <a:rPr lang="en-US" sz="1000" b="1" kern="1200" noProof="0" dirty="0"/>
                        <a:t>No</a:t>
                      </a:r>
                      <a:r>
                        <a:rPr lang="en-US" sz="1000" kern="1200" noProof="0" dirty="0"/>
                        <a:t> specifically </a:t>
                      </a:r>
                      <a:r>
                        <a:rPr lang="en-US" sz="1000" b="1" kern="1200" noProof="0" dirty="0"/>
                        <a:t>dedicated budget </a:t>
                      </a:r>
                      <a:r>
                        <a:rPr lang="en-US" sz="1000" kern="1200" noProof="0" dirty="0"/>
                        <a:t>for </a:t>
                      </a:r>
                      <a:r>
                        <a:rPr lang="en-US" sz="1000" kern="1200" noProof="0" dirty="0" err="1"/>
                        <a:t>onco</a:t>
                      </a:r>
                      <a:r>
                        <a:rPr lang="en-US" sz="1000" kern="1200" noProof="0" dirty="0"/>
                        <a:t> </a:t>
                      </a:r>
                      <a:r>
                        <a:rPr lang="en-US" sz="1000" kern="1200" noProof="0" dirty="0" err="1"/>
                        <a:t>mols</a:t>
                      </a:r>
                      <a:endParaRPr lang="en-US" sz="1000" kern="1200" noProof="0" dirty="0"/>
                    </a:p>
                    <a:p>
                      <a:pPr marL="171450" indent="-171450" algn="l" defTabSz="914400" rtl="0" eaLnBrk="1" latinLnBrk="0" hangingPunct="1">
                        <a:buFont typeface="Arial" panose="020B0604020202020204" pitchFamily="34" charset="0"/>
                        <a:buChar char="•"/>
                      </a:pPr>
                      <a:r>
                        <a:rPr lang="en-US" sz="1000" kern="1200" noProof="0" dirty="0">
                          <a:solidFill>
                            <a:schemeClr val="dk1"/>
                          </a:solidFill>
                          <a:latin typeface="+mn-lt"/>
                          <a:ea typeface="+mn-ea"/>
                          <a:cs typeface="+mn-cs"/>
                        </a:rPr>
                        <a:t>Special </a:t>
                      </a:r>
                      <a:r>
                        <a:rPr lang="en-US" sz="1000" b="1" kern="1200" noProof="0" dirty="0">
                          <a:solidFill>
                            <a:schemeClr val="dk1"/>
                          </a:solidFill>
                          <a:latin typeface="+mn-lt"/>
                          <a:ea typeface="+mn-ea"/>
                          <a:cs typeface="+mn-cs"/>
                        </a:rPr>
                        <a:t>temporary reimbursement </a:t>
                      </a:r>
                      <a:r>
                        <a:rPr lang="en-US" sz="1000" kern="1200" noProof="0" dirty="0">
                          <a:solidFill>
                            <a:schemeClr val="dk1"/>
                          </a:solidFill>
                          <a:latin typeface="+mn-lt"/>
                          <a:ea typeface="+mn-ea"/>
                          <a:cs typeface="+mn-cs"/>
                        </a:rPr>
                        <a:t>status for highly innovative </a:t>
                      </a:r>
                      <a:r>
                        <a:rPr lang="en-US" sz="1000" kern="1200" noProof="0" dirty="0" err="1">
                          <a:solidFill>
                            <a:schemeClr val="dk1"/>
                          </a:solidFill>
                          <a:latin typeface="+mn-lt"/>
                          <a:ea typeface="+mn-ea"/>
                          <a:cs typeface="+mn-cs"/>
                        </a:rPr>
                        <a:t>mols</a:t>
                      </a:r>
                      <a:r>
                        <a:rPr lang="en-US" sz="1000" kern="1200" noProof="0" dirty="0">
                          <a:solidFill>
                            <a:schemeClr val="dk1"/>
                          </a:solidFill>
                          <a:latin typeface="+mn-lt"/>
                          <a:ea typeface="+mn-ea"/>
                          <a:cs typeface="+mn-cs"/>
                        </a:rPr>
                        <a:t> (VILP)</a:t>
                      </a:r>
                    </a:p>
                    <a:p>
                      <a:pPr marL="171450" indent="-171450" algn="l" defTabSz="914400" rtl="0" eaLnBrk="1" latinLnBrk="0" hangingPunct="1">
                        <a:buFont typeface="Arial" panose="020B0604020202020204" pitchFamily="34" charset="0"/>
                        <a:buChar char="•"/>
                      </a:pPr>
                      <a:r>
                        <a:rPr lang="en-US" sz="1000" kern="1200" noProof="0" dirty="0">
                          <a:solidFill>
                            <a:schemeClr val="dk1"/>
                          </a:solidFill>
                          <a:latin typeface="+mn-lt"/>
                          <a:ea typeface="+mn-ea"/>
                          <a:cs typeface="+mn-cs"/>
                        </a:rPr>
                        <a:t>Provision of best available treatment granted by law</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kern="1200" noProof="0" dirty="0">
                          <a:solidFill>
                            <a:schemeClr val="dk1"/>
                          </a:solidFill>
                          <a:latin typeface="+mn-lt"/>
                          <a:ea typeface="+mn-ea"/>
                          <a:cs typeface="+mn-cs"/>
                        </a:rPr>
                        <a:t>Screening system</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159605">
                <a:tc vMerge="1">
                  <a:txBody>
                    <a:bodyPr/>
                    <a:lstStyle/>
                    <a:p>
                      <a:pPr marL="85725" indent="-85725">
                        <a:buFont typeface="Arial" pitchFamily="34" charset="0"/>
                        <a:buNone/>
                      </a:pPr>
                      <a:endParaRPr lang="en-US" sz="1200" noProof="0" dirty="0"/>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r"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kern="1200" noProof="0" dirty="0"/>
                        <a:t>Systematic treatment landscape</a:t>
                      </a: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31263999"/>
                  </a:ext>
                </a:extLst>
              </a:tr>
              <a:tr h="120410">
                <a:tc vMerge="1">
                  <a:txBody>
                    <a:bodyPr/>
                    <a:lstStyle/>
                    <a:p>
                      <a:endParaRPr lang="en-US" dirty="0"/>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85725" indent="-85725" algn="r"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kern="1200" noProof="0" dirty="0">
                          <a:solidFill>
                            <a:schemeClr val="dk1"/>
                          </a:solidFill>
                          <a:latin typeface="+mn-lt"/>
                          <a:ea typeface="+mn-ea"/>
                          <a:cs typeface="+mn-cs"/>
                        </a:rPr>
                        <a:t>Outcomes data (registries)</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213045">
                <a:tc rowSpan="3">
                  <a:txBody>
                    <a:bodyPr/>
                    <a:lstStyle/>
                    <a:p>
                      <a:pPr marL="85725" indent="-85725" algn="l">
                        <a:buFont typeface="Arial" pitchFamily="34" charset="0"/>
                        <a:buNone/>
                      </a:pPr>
                      <a:r>
                        <a:rPr lang="en-US" sz="1200" b="1" noProof="0" dirty="0"/>
                        <a:t>Hungary</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0" indent="0" algn="l" defTabSz="914400" rtl="0" eaLnBrk="1" latinLnBrk="0" hangingPunct="1">
                        <a:buFont typeface="Arial" pitchFamily="34" charset="0"/>
                        <a:buNone/>
                      </a:pPr>
                      <a:r>
                        <a:rPr lang="en-US" sz="1000" kern="1200" noProof="0" dirty="0">
                          <a:solidFill>
                            <a:schemeClr val="dk1"/>
                          </a:solidFill>
                          <a:latin typeface="+mn-lt"/>
                          <a:ea typeface="+mn-ea"/>
                          <a:cs typeface="+mn-cs"/>
                        </a:rPr>
                        <a:t>Peers</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0" indent="0" algn="l" defTabSz="914400" rtl="0" eaLnBrk="1" latinLnBrk="0" hangingPunct="1">
                        <a:buFont typeface="Arial" pitchFamily="34" charset="0"/>
                        <a:buNone/>
                      </a:pPr>
                      <a:r>
                        <a:rPr lang="en-US" sz="1000" kern="1200" noProof="0" dirty="0">
                          <a:solidFill>
                            <a:schemeClr val="dk1"/>
                          </a:solidFill>
                          <a:latin typeface="+mn-lt"/>
                          <a:ea typeface="+mn-ea"/>
                          <a:cs typeface="+mn-cs"/>
                        </a:rPr>
                        <a:t>71,644 EUR</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171450" indent="-171450" algn="l" defTabSz="914400" rtl="0" eaLnBrk="1" latinLnBrk="0" hangingPunct="1">
                        <a:buFont typeface="Arial" panose="020B0604020202020204" pitchFamily="34" charset="0"/>
                        <a:buChar char="•"/>
                      </a:pPr>
                      <a:r>
                        <a:rPr lang="en-US" sz="1000" kern="1200" noProof="0" dirty="0">
                          <a:solidFill>
                            <a:schemeClr val="dk1"/>
                          </a:solidFill>
                          <a:latin typeface="+mn-lt"/>
                          <a:ea typeface="+mn-ea"/>
                          <a:cs typeface="+mn-cs"/>
                        </a:rPr>
                        <a:t>Most of the </a:t>
                      </a:r>
                      <a:r>
                        <a:rPr lang="en-US" sz="1000" kern="1200" noProof="0" dirty="0" err="1">
                          <a:solidFill>
                            <a:schemeClr val="dk1"/>
                          </a:solidFill>
                          <a:latin typeface="+mn-lt"/>
                          <a:ea typeface="+mn-ea"/>
                          <a:cs typeface="+mn-cs"/>
                        </a:rPr>
                        <a:t>onco</a:t>
                      </a:r>
                      <a:r>
                        <a:rPr lang="en-US" sz="1000" kern="1200" noProof="0" dirty="0">
                          <a:solidFill>
                            <a:schemeClr val="dk1"/>
                          </a:solidFill>
                          <a:latin typeface="+mn-lt"/>
                          <a:ea typeface="+mn-ea"/>
                          <a:cs typeface="+mn-cs"/>
                        </a:rPr>
                        <a:t> </a:t>
                      </a:r>
                      <a:r>
                        <a:rPr lang="en-US" sz="1000" kern="1200" noProof="0" dirty="0" err="1">
                          <a:solidFill>
                            <a:schemeClr val="dk1"/>
                          </a:solidFill>
                          <a:latin typeface="+mn-lt"/>
                          <a:ea typeface="+mn-ea"/>
                          <a:cs typeface="+mn-cs"/>
                        </a:rPr>
                        <a:t>mols</a:t>
                      </a:r>
                      <a:r>
                        <a:rPr lang="en-US" sz="1000" kern="1200" noProof="0" dirty="0">
                          <a:solidFill>
                            <a:schemeClr val="dk1"/>
                          </a:solidFill>
                          <a:latin typeface="+mn-lt"/>
                          <a:ea typeface="+mn-ea"/>
                          <a:cs typeface="+mn-cs"/>
                        </a:rPr>
                        <a:t> in </a:t>
                      </a:r>
                      <a:r>
                        <a:rPr lang="en-US" sz="1000" b="1" kern="1200" noProof="0" dirty="0">
                          <a:solidFill>
                            <a:schemeClr val="dk1"/>
                          </a:solidFill>
                          <a:latin typeface="+mn-lt"/>
                          <a:ea typeface="+mn-ea"/>
                          <a:cs typeface="+mn-cs"/>
                        </a:rPr>
                        <a:t>itemized list</a:t>
                      </a:r>
                      <a:r>
                        <a:rPr lang="en-US" sz="1000" kern="1200" noProof="0" dirty="0">
                          <a:solidFill>
                            <a:schemeClr val="dk1"/>
                          </a:solidFill>
                          <a:latin typeface="+mn-lt"/>
                          <a:ea typeface="+mn-ea"/>
                          <a:cs typeface="+mn-cs"/>
                        </a:rPr>
                        <a:t> - medicines are procured under the payer authority (NEAK)</a:t>
                      </a:r>
                    </a:p>
                    <a:p>
                      <a:pPr marL="171450" indent="-171450" algn="l" defTabSz="914400" rtl="0" eaLnBrk="1" latinLnBrk="0" hangingPunct="1">
                        <a:buFont typeface="Arial" panose="020B0604020202020204" pitchFamily="34" charset="0"/>
                        <a:buChar char="•"/>
                      </a:pPr>
                      <a:r>
                        <a:rPr lang="en-US" sz="1000" b="1" kern="1200" noProof="0" dirty="0">
                          <a:solidFill>
                            <a:schemeClr val="dk1"/>
                          </a:solidFill>
                          <a:latin typeface="+mn-lt"/>
                          <a:ea typeface="+mn-ea"/>
                          <a:cs typeface="+mn-cs"/>
                        </a:rPr>
                        <a:t>Strict price control  </a:t>
                      </a:r>
                      <a:r>
                        <a:rPr lang="en-US" sz="1000" kern="1200" noProof="0" dirty="0">
                          <a:solidFill>
                            <a:schemeClr val="dk1"/>
                          </a:solidFill>
                          <a:latin typeface="+mn-lt"/>
                          <a:ea typeface="+mn-ea"/>
                          <a:cs typeface="+mn-cs"/>
                        </a:rPr>
                        <a:t>– blind bidding, preferred pricing</a:t>
                      </a:r>
                    </a:p>
                    <a:p>
                      <a:pPr marL="171450" indent="-171450" algn="l" defTabSz="914400" rtl="0" eaLnBrk="1" latinLnBrk="0" hangingPunct="1">
                        <a:buFont typeface="Arial" panose="020B0604020202020204" pitchFamily="34" charset="0"/>
                        <a:buChar char="•"/>
                      </a:pPr>
                      <a:r>
                        <a:rPr lang="en-US" sz="1000" kern="1200" noProof="0" dirty="0">
                          <a:solidFill>
                            <a:schemeClr val="dk1"/>
                          </a:solidFill>
                          <a:latin typeface="+mn-lt"/>
                          <a:ea typeface="+mn-ea"/>
                          <a:cs typeface="+mn-cs"/>
                        </a:rPr>
                        <a:t>Possibility of </a:t>
                      </a:r>
                      <a:r>
                        <a:rPr lang="en-US" sz="1000" b="1" kern="1200" noProof="0" dirty="0">
                          <a:solidFill>
                            <a:schemeClr val="dk1"/>
                          </a:solidFill>
                          <a:latin typeface="+mn-lt"/>
                          <a:ea typeface="+mn-ea"/>
                          <a:cs typeface="+mn-cs"/>
                        </a:rPr>
                        <a:t>compassionate use </a:t>
                      </a:r>
                      <a:r>
                        <a:rPr lang="en-US" sz="1000" kern="1200" noProof="0" dirty="0">
                          <a:solidFill>
                            <a:schemeClr val="dk1"/>
                          </a:solidFill>
                          <a:latin typeface="+mn-lt"/>
                          <a:ea typeface="+mn-ea"/>
                          <a:cs typeface="+mn-cs"/>
                        </a:rPr>
                        <a:t>of medicine </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kern="1200" noProof="0" dirty="0">
                          <a:solidFill>
                            <a:schemeClr val="dk1"/>
                          </a:solidFill>
                          <a:latin typeface="+mn-lt"/>
                          <a:ea typeface="+mn-ea"/>
                          <a:cs typeface="+mn-cs"/>
                        </a:rPr>
                        <a:t>Screening system</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59646335"/>
                  </a:ext>
                </a:extLst>
              </a:tr>
              <a:tr h="213045">
                <a:tc vMerge="1">
                  <a:txBody>
                    <a:bodyPr/>
                    <a:lstStyle/>
                    <a:p>
                      <a:pPr marL="85725" indent="-85725" algn="l">
                        <a:buFont typeface="Arial" pitchFamily="34" charset="0"/>
                        <a:buNone/>
                      </a:pPr>
                      <a:endParaRPr lang="en-US" sz="1200" noProof="0" dirty="0"/>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endParaRPr lang="en-US"/>
                    </a:p>
                  </a:txBody>
                  <a:tcPr/>
                </a:tc>
                <a:tc vMerge="1">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r"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kern="1200" noProof="0" dirty="0"/>
                        <a:t>Systematic treatment landscape</a:t>
                      </a: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89268443"/>
                  </a:ext>
                </a:extLst>
              </a:tr>
              <a:tr h="213045">
                <a:tc vMerge="1">
                  <a:txBody>
                    <a:bodyPr/>
                    <a:lstStyle/>
                    <a:p>
                      <a:pPr marL="85725" indent="-85725" algn="l">
                        <a:buFont typeface="Arial" pitchFamily="34" charset="0"/>
                        <a:buNone/>
                      </a:pPr>
                      <a:endParaRPr lang="en-US" sz="1200" noProof="0" dirty="0"/>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endParaRPr lang="en-US"/>
                    </a:p>
                  </a:txBody>
                  <a:tcPr/>
                </a:tc>
                <a:tc vMerge="1">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r"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kern="1200" noProof="0" dirty="0">
                          <a:solidFill>
                            <a:schemeClr val="dk1"/>
                          </a:solidFill>
                          <a:latin typeface="+mn-lt"/>
                          <a:ea typeface="+mn-ea"/>
                          <a:cs typeface="+mn-cs"/>
                        </a:rPr>
                        <a:t>Outcomes data (registries)</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8115071"/>
                  </a:ext>
                </a:extLst>
              </a:tr>
              <a:tr h="213045">
                <a:tc rowSpan="3">
                  <a:txBody>
                    <a:bodyPr/>
                    <a:lstStyle/>
                    <a:p>
                      <a:pPr marL="85725" indent="-85725" algn="l">
                        <a:buFont typeface="Arial" pitchFamily="34" charset="0"/>
                        <a:buNone/>
                      </a:pPr>
                      <a:r>
                        <a:rPr lang="en-US" sz="1200" b="1" noProof="0" dirty="0"/>
                        <a:t>Bulgaria</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0" indent="0" algn="l" defTabSz="914400" rtl="0" eaLnBrk="1" latinLnBrk="0" hangingPunct="1">
                        <a:buFont typeface="Arial" pitchFamily="34" charset="0"/>
                        <a:buNone/>
                      </a:pPr>
                      <a:r>
                        <a:rPr lang="en-US" sz="1000" kern="1200" noProof="0" dirty="0">
                          <a:solidFill>
                            <a:schemeClr val="dk1"/>
                          </a:solidFill>
                          <a:latin typeface="+mn-lt"/>
                          <a:ea typeface="+mn-ea"/>
                          <a:cs typeface="+mn-cs"/>
                        </a:rPr>
                        <a:t>Peers</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0" indent="0" algn="l" defTabSz="914400" rtl="0" eaLnBrk="1" latinLnBrk="0" hangingPunct="1">
                        <a:buFont typeface="Arial" pitchFamily="34" charset="0"/>
                        <a:buNone/>
                      </a:pPr>
                      <a:r>
                        <a:rPr lang="en-US" sz="1000" kern="1200" noProof="0" dirty="0">
                          <a:solidFill>
                            <a:schemeClr val="dk1"/>
                          </a:solidFill>
                          <a:latin typeface="+mn-lt"/>
                          <a:ea typeface="+mn-ea"/>
                          <a:cs typeface="+mn-cs"/>
                        </a:rPr>
                        <a:t>n/a</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171450" indent="-171450" algn="l" defTabSz="914400" rtl="0" eaLnBrk="1" latinLnBrk="0" hangingPunct="1">
                        <a:buFont typeface="Arial" panose="020B0604020202020204" pitchFamily="34" charset="0"/>
                        <a:buChar char="•"/>
                      </a:pPr>
                      <a:r>
                        <a:rPr lang="en-US" sz="1000" b="1" kern="1200" noProof="0" dirty="0"/>
                        <a:t>No</a:t>
                      </a:r>
                      <a:r>
                        <a:rPr lang="en-US" sz="1000" kern="1200" noProof="0" dirty="0"/>
                        <a:t> specifically </a:t>
                      </a:r>
                      <a:r>
                        <a:rPr lang="en-US" sz="1000" b="1" kern="1200" noProof="0" dirty="0"/>
                        <a:t>dedicated budget </a:t>
                      </a:r>
                      <a:r>
                        <a:rPr lang="en-US" sz="1000" kern="1200" noProof="0" dirty="0"/>
                        <a:t>for </a:t>
                      </a:r>
                      <a:r>
                        <a:rPr lang="en-US" sz="1000" kern="1200" noProof="0" dirty="0" err="1"/>
                        <a:t>onco</a:t>
                      </a:r>
                      <a:r>
                        <a:rPr lang="en-US" sz="1000" kern="1200" noProof="0" dirty="0"/>
                        <a:t> </a:t>
                      </a:r>
                      <a:r>
                        <a:rPr lang="en-US" sz="1000" kern="1200" noProof="0" dirty="0" err="1"/>
                        <a:t>mols</a:t>
                      </a:r>
                      <a:endParaRPr lang="en-US" sz="1000" kern="1200" noProof="0" dirty="0"/>
                    </a:p>
                    <a:p>
                      <a:pPr marL="171450" indent="-171450" algn="l" defTabSz="914400" rtl="0" eaLnBrk="1" latinLnBrk="0" hangingPunct="1">
                        <a:buFont typeface="Arial" panose="020B0604020202020204" pitchFamily="34" charset="0"/>
                        <a:buChar char="•"/>
                      </a:pPr>
                      <a:r>
                        <a:rPr lang="en-US" sz="1000" kern="1200" noProof="0" dirty="0"/>
                        <a:t>Government </a:t>
                      </a:r>
                      <a:r>
                        <a:rPr lang="en-US" sz="1000" b="1" kern="1200" noProof="0" dirty="0"/>
                        <a:t>initiatives to implement a centralized national tender </a:t>
                      </a:r>
                      <a:r>
                        <a:rPr lang="en-US" sz="1000" kern="1200" noProof="0" dirty="0"/>
                        <a:t>procurement - maximum prices at which hospitals can finish their tenders</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kern="1200" noProof="0" dirty="0">
                          <a:solidFill>
                            <a:schemeClr val="dk1"/>
                          </a:solidFill>
                          <a:latin typeface="+mn-lt"/>
                          <a:ea typeface="+mn-ea"/>
                          <a:cs typeface="+mn-cs"/>
                        </a:rPr>
                        <a:t>Screening system</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61604993"/>
                  </a:ext>
                </a:extLst>
              </a:tr>
              <a:tr h="213045">
                <a:tc vMerge="1">
                  <a:txBody>
                    <a:bodyPr/>
                    <a:lstStyle/>
                    <a:p>
                      <a:pPr marL="85725" indent="-85725" algn="l">
                        <a:buFont typeface="Arial" pitchFamily="34" charset="0"/>
                        <a:buNone/>
                      </a:pPr>
                      <a:endParaRPr lang="en-US" sz="1200" noProof="0" dirty="0"/>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endParaRPr lang="en-US"/>
                    </a:p>
                  </a:txBody>
                  <a:tcP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85725" indent="-85725"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r"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kern="1200" noProof="0" dirty="0"/>
                        <a:t>Systematic treatment landscape</a:t>
                      </a: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4252320"/>
                  </a:ext>
                </a:extLst>
              </a:tr>
              <a:tr h="213045">
                <a:tc vMerge="1">
                  <a:txBody>
                    <a:bodyPr/>
                    <a:lstStyle/>
                    <a:p>
                      <a:pPr marL="85725" indent="-85725" algn="l">
                        <a:buFont typeface="Arial" pitchFamily="34" charset="0"/>
                        <a:buNone/>
                      </a:pPr>
                      <a:endParaRPr lang="en-US" sz="1200" noProof="0" dirty="0"/>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endParaRPr lang="en-US"/>
                    </a:p>
                  </a:txBody>
                  <a:tcP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85725" indent="-85725"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r" defTabSz="914400" rtl="0" eaLnBrk="1" latinLnBrk="0" hangingPunct="1">
                        <a:buFont typeface="Arial" pitchFamily="34" charset="0"/>
                        <a:buNone/>
                      </a:pP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kern="1200" noProof="0" dirty="0">
                          <a:solidFill>
                            <a:schemeClr val="dk1"/>
                          </a:solidFill>
                          <a:latin typeface="+mn-lt"/>
                          <a:ea typeface="+mn-ea"/>
                          <a:cs typeface="+mn-cs"/>
                        </a:rPr>
                        <a:t>Outcomes data (registries)</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0795559"/>
                  </a:ext>
                </a:extLst>
              </a:tr>
              <a:tr h="213045">
                <a:tc rowSpan="3">
                  <a:txBody>
                    <a:bodyPr/>
                    <a:lstStyle/>
                    <a:p>
                      <a:pPr marL="85725" indent="-85725" algn="l">
                        <a:buFont typeface="Arial" pitchFamily="34" charset="0"/>
                        <a:buNone/>
                      </a:pPr>
                      <a:r>
                        <a:rPr lang="en-US" sz="1200" b="1" noProof="0" dirty="0"/>
                        <a:t>Poland</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0" indent="0" algn="l" defTabSz="914400" rtl="0" eaLnBrk="1" latinLnBrk="0" hangingPunct="1">
                        <a:buFont typeface="Arial" pitchFamily="34" charset="0"/>
                        <a:buNone/>
                      </a:pPr>
                      <a:r>
                        <a:rPr lang="en-US" sz="1000" kern="1200" noProof="0" dirty="0">
                          <a:solidFill>
                            <a:schemeClr val="dk1"/>
                          </a:solidFill>
                          <a:latin typeface="+mn-lt"/>
                          <a:ea typeface="+mn-ea"/>
                          <a:cs typeface="+mn-cs"/>
                        </a:rPr>
                        <a:t>Peers</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0" indent="0" algn="l" defTabSz="914400" rtl="0" eaLnBrk="1" latinLnBrk="0" hangingPunct="1">
                        <a:buFont typeface="Arial" pitchFamily="34" charset="0"/>
                        <a:buNone/>
                      </a:pPr>
                      <a:r>
                        <a:rPr lang="en-US" sz="1000" kern="1200" noProof="0" dirty="0">
                          <a:solidFill>
                            <a:schemeClr val="dk1"/>
                          </a:solidFill>
                          <a:latin typeface="+mn-lt"/>
                          <a:ea typeface="+mn-ea"/>
                          <a:cs typeface="+mn-cs"/>
                        </a:rPr>
                        <a:t>73,186 EUR</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171450" indent="-171450" algn="l" defTabSz="914400" rtl="0" eaLnBrk="1" latinLnBrk="0" hangingPunct="1">
                        <a:buFont typeface="Arial" panose="020B0604020202020204" pitchFamily="34" charset="0"/>
                        <a:buChar char="•"/>
                      </a:pPr>
                      <a:r>
                        <a:rPr lang="en-US" sz="1000" kern="1200" noProof="0" dirty="0" err="1">
                          <a:solidFill>
                            <a:schemeClr val="dk1"/>
                          </a:solidFill>
                          <a:latin typeface="+mn-lt"/>
                          <a:ea typeface="+mn-ea"/>
                          <a:cs typeface="+mn-cs"/>
                        </a:rPr>
                        <a:t>Onco</a:t>
                      </a:r>
                      <a:r>
                        <a:rPr lang="en-US" sz="1000" kern="1200" noProof="0" dirty="0">
                          <a:solidFill>
                            <a:schemeClr val="dk1"/>
                          </a:solidFill>
                          <a:latin typeface="+mn-lt"/>
                          <a:ea typeface="+mn-ea"/>
                          <a:cs typeface="+mn-cs"/>
                        </a:rPr>
                        <a:t> </a:t>
                      </a:r>
                      <a:r>
                        <a:rPr lang="en-US" sz="1000" kern="1200" noProof="0" dirty="0" err="1">
                          <a:solidFill>
                            <a:schemeClr val="dk1"/>
                          </a:solidFill>
                          <a:latin typeface="+mn-lt"/>
                          <a:ea typeface="+mn-ea"/>
                          <a:cs typeface="+mn-cs"/>
                        </a:rPr>
                        <a:t>mols</a:t>
                      </a:r>
                      <a:r>
                        <a:rPr lang="en-US" sz="1000" kern="1200" noProof="0" dirty="0">
                          <a:solidFill>
                            <a:schemeClr val="dk1"/>
                          </a:solidFill>
                          <a:latin typeface="+mn-lt"/>
                          <a:ea typeface="+mn-ea"/>
                          <a:cs typeface="+mn-cs"/>
                        </a:rPr>
                        <a:t> funded mainly via </a:t>
                      </a:r>
                      <a:r>
                        <a:rPr lang="en-US" sz="1000" b="1" kern="1200" noProof="0" dirty="0">
                          <a:solidFill>
                            <a:schemeClr val="dk1"/>
                          </a:solidFill>
                          <a:latin typeface="+mn-lt"/>
                          <a:ea typeface="+mn-ea"/>
                          <a:cs typeface="+mn-cs"/>
                        </a:rPr>
                        <a:t>drug programs</a:t>
                      </a:r>
                    </a:p>
                    <a:p>
                      <a:pPr marL="171450" indent="-171450" algn="l" defTabSz="914400" rtl="0" eaLnBrk="1" latinLnBrk="0" hangingPunct="1">
                        <a:buFont typeface="Arial" panose="020B0604020202020204" pitchFamily="34" charset="0"/>
                        <a:buChar char="•"/>
                      </a:pPr>
                      <a:r>
                        <a:rPr lang="en-US" sz="1000" kern="1200" noProof="0" dirty="0">
                          <a:solidFill>
                            <a:schemeClr val="dk1"/>
                          </a:solidFill>
                          <a:latin typeface="+mn-lt"/>
                          <a:ea typeface="+mn-ea"/>
                          <a:cs typeface="+mn-cs"/>
                        </a:rPr>
                        <a:t>Price-volume agreements often used – </a:t>
                      </a:r>
                      <a:r>
                        <a:rPr lang="en-US" sz="1000" b="1" kern="1200" noProof="0" dirty="0">
                          <a:solidFill>
                            <a:schemeClr val="dk1"/>
                          </a:solidFill>
                          <a:latin typeface="+mn-lt"/>
                          <a:ea typeface="+mn-ea"/>
                          <a:cs typeface="+mn-cs"/>
                        </a:rPr>
                        <a:t>outcomes-based schemes in discussion</a:t>
                      </a:r>
                    </a:p>
                    <a:p>
                      <a:pPr marL="171450" indent="-171450" algn="l" defTabSz="914400" rtl="0" eaLnBrk="1" latinLnBrk="0" hangingPunct="1">
                        <a:buFont typeface="Arial" panose="020B0604020202020204" pitchFamily="34" charset="0"/>
                        <a:buChar char="•"/>
                      </a:pPr>
                      <a:r>
                        <a:rPr lang="en-US" sz="1000" kern="1200" noProof="0" dirty="0">
                          <a:solidFill>
                            <a:schemeClr val="dk1"/>
                          </a:solidFill>
                          <a:latin typeface="+mn-lt"/>
                          <a:ea typeface="+mn-ea"/>
                          <a:cs typeface="+mn-cs"/>
                        </a:rPr>
                        <a:t>Reimbursement resubmission required every 2 years</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kern="1200" noProof="0" dirty="0">
                          <a:solidFill>
                            <a:schemeClr val="dk1"/>
                          </a:solidFill>
                          <a:latin typeface="+mn-lt"/>
                          <a:ea typeface="+mn-ea"/>
                          <a:cs typeface="+mn-cs"/>
                        </a:rPr>
                        <a:t>Screening system</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38051178"/>
                  </a:ext>
                </a:extLst>
              </a:tr>
              <a:tr h="213045">
                <a:tc vMerge="1">
                  <a:txBody>
                    <a:bodyPr/>
                    <a:lstStyle/>
                    <a:p>
                      <a:pPr marL="85725" indent="-85725" algn="l">
                        <a:buFont typeface="Arial" pitchFamily="34" charset="0"/>
                        <a:buNone/>
                      </a:pPr>
                      <a:endParaRPr lang="en-US" sz="1000" noProof="0" dirty="0"/>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171450" indent="-171450" algn="l" defTabSz="914400" rtl="0" eaLnBrk="1" latinLnBrk="0" hangingPunct="1">
                        <a:buFont typeface="Arial" panose="020B0604020202020204" pitchFamily="34" charset="0"/>
                        <a:buChar char="•"/>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kern="1200" noProof="0" dirty="0"/>
                        <a:t>Systematic treatment landscape</a:t>
                      </a: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52890389"/>
                  </a:ext>
                </a:extLst>
              </a:tr>
              <a:tr h="213045">
                <a:tc vMerge="1">
                  <a:txBody>
                    <a:bodyPr/>
                    <a:lstStyle/>
                    <a:p>
                      <a:pPr marL="85725" indent="-85725" algn="l">
                        <a:buFont typeface="Arial" pitchFamily="34" charset="0"/>
                        <a:buNone/>
                      </a:pPr>
                      <a:endParaRPr lang="en-US" sz="1000" noProof="0" dirty="0"/>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171450" indent="-171450" algn="l" defTabSz="914400" rtl="0" eaLnBrk="1" latinLnBrk="0" hangingPunct="1">
                        <a:buFont typeface="Arial" panose="020B0604020202020204" pitchFamily="34" charset="0"/>
                        <a:buChar char="•"/>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kern="1200" noProof="0" dirty="0">
                          <a:solidFill>
                            <a:schemeClr val="dk1"/>
                          </a:solidFill>
                          <a:latin typeface="+mn-lt"/>
                          <a:ea typeface="+mn-ea"/>
                          <a:cs typeface="+mn-cs"/>
                        </a:rPr>
                        <a:t>Outcomes data (registries)</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09758741"/>
                  </a:ext>
                </a:extLst>
              </a:tr>
            </a:tbl>
          </a:graphicData>
        </a:graphic>
      </p:graphicFrame>
      <p:sp>
        <p:nvSpPr>
          <p:cNvPr id="30" name="Text Placeholder 20">
            <a:extLst>
              <a:ext uri="{FF2B5EF4-FFF2-40B4-BE49-F238E27FC236}">
                <a16:creationId xmlns:a16="http://schemas.microsoft.com/office/drawing/2014/main" id="{79EB1BC1-0B58-4580-9A72-A8ACD955F8ED}"/>
              </a:ext>
            </a:extLst>
          </p:cNvPr>
          <p:cNvSpPr>
            <a:spLocks noGrp="1"/>
          </p:cNvSpPr>
          <p:nvPr>
            <p:custDataLst>
              <p:tags r:id="rId4"/>
            </p:custDataLst>
          </p:nvPr>
        </p:nvSpPr>
        <p:spPr bwMode="auto">
          <a:xfrm>
            <a:off x="11079163" y="2005013"/>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31" name="Text Placeholder 20">
            <a:extLst>
              <a:ext uri="{FF2B5EF4-FFF2-40B4-BE49-F238E27FC236}">
                <a16:creationId xmlns:a16="http://schemas.microsoft.com/office/drawing/2014/main" id="{D2143662-1BDA-4D67-9015-54DDF13C996F}"/>
              </a:ext>
            </a:extLst>
          </p:cNvPr>
          <p:cNvSpPr>
            <a:spLocks noGrp="1"/>
          </p:cNvSpPr>
          <p:nvPr>
            <p:custDataLst>
              <p:tags r:id="rId5"/>
            </p:custDataLst>
          </p:nvPr>
        </p:nvSpPr>
        <p:spPr bwMode="auto">
          <a:xfrm>
            <a:off x="11079163" y="2236788"/>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32" name="Text Placeholder 20">
            <a:extLst>
              <a:ext uri="{FF2B5EF4-FFF2-40B4-BE49-F238E27FC236}">
                <a16:creationId xmlns:a16="http://schemas.microsoft.com/office/drawing/2014/main" id="{1CC73846-B851-47AC-8BE8-ACBBE0BAF834}"/>
              </a:ext>
            </a:extLst>
          </p:cNvPr>
          <p:cNvSpPr>
            <a:spLocks noGrp="1"/>
          </p:cNvSpPr>
          <p:nvPr>
            <p:custDataLst>
              <p:tags r:id="rId6"/>
            </p:custDataLst>
          </p:nvPr>
        </p:nvSpPr>
        <p:spPr bwMode="auto">
          <a:xfrm>
            <a:off x="11079163" y="2466975"/>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40" name="Text Placeholder 20">
            <a:extLst>
              <a:ext uri="{FF2B5EF4-FFF2-40B4-BE49-F238E27FC236}">
                <a16:creationId xmlns:a16="http://schemas.microsoft.com/office/drawing/2014/main" id="{7EE897FC-088B-4B58-B177-9DFCC49AC73E}"/>
              </a:ext>
            </a:extLst>
          </p:cNvPr>
          <p:cNvSpPr>
            <a:spLocks noGrp="1"/>
          </p:cNvSpPr>
          <p:nvPr>
            <p:custDataLst>
              <p:tags r:id="rId7"/>
            </p:custDataLst>
          </p:nvPr>
        </p:nvSpPr>
        <p:spPr bwMode="auto">
          <a:xfrm>
            <a:off x="11079163" y="2697163"/>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41" name="Text Placeholder 20">
            <a:extLst>
              <a:ext uri="{FF2B5EF4-FFF2-40B4-BE49-F238E27FC236}">
                <a16:creationId xmlns:a16="http://schemas.microsoft.com/office/drawing/2014/main" id="{179C4835-5700-4FC3-918A-46285620D26C}"/>
              </a:ext>
            </a:extLst>
          </p:cNvPr>
          <p:cNvSpPr>
            <a:spLocks noGrp="1"/>
          </p:cNvSpPr>
          <p:nvPr>
            <p:custDataLst>
              <p:tags r:id="rId8"/>
            </p:custDataLst>
          </p:nvPr>
        </p:nvSpPr>
        <p:spPr bwMode="auto">
          <a:xfrm>
            <a:off x="11079163" y="2927350"/>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42" name="Text Placeholder 20">
            <a:extLst>
              <a:ext uri="{FF2B5EF4-FFF2-40B4-BE49-F238E27FC236}">
                <a16:creationId xmlns:a16="http://schemas.microsoft.com/office/drawing/2014/main" id="{E8B5F9D4-564E-42F0-84C6-EB2553592A69}"/>
              </a:ext>
            </a:extLst>
          </p:cNvPr>
          <p:cNvSpPr>
            <a:spLocks noGrp="1"/>
          </p:cNvSpPr>
          <p:nvPr>
            <p:custDataLst>
              <p:tags r:id="rId9"/>
            </p:custDataLst>
          </p:nvPr>
        </p:nvSpPr>
        <p:spPr bwMode="auto">
          <a:xfrm>
            <a:off x="11079163" y="3157538"/>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44" name="Text Placeholder 20">
            <a:extLst>
              <a:ext uri="{FF2B5EF4-FFF2-40B4-BE49-F238E27FC236}">
                <a16:creationId xmlns:a16="http://schemas.microsoft.com/office/drawing/2014/main" id="{6CF09BFB-9493-4AF3-A235-25C9549A6D7B}"/>
              </a:ext>
            </a:extLst>
          </p:cNvPr>
          <p:cNvSpPr>
            <a:spLocks noGrp="1"/>
          </p:cNvSpPr>
          <p:nvPr>
            <p:custDataLst>
              <p:tags r:id="rId10"/>
            </p:custDataLst>
          </p:nvPr>
        </p:nvSpPr>
        <p:spPr bwMode="auto">
          <a:xfrm>
            <a:off x="11079163" y="3355975"/>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45" name="Text Placeholder 20">
            <a:extLst>
              <a:ext uri="{FF2B5EF4-FFF2-40B4-BE49-F238E27FC236}">
                <a16:creationId xmlns:a16="http://schemas.microsoft.com/office/drawing/2014/main" id="{685B2A72-AAD4-4303-88BD-CAB20851883E}"/>
              </a:ext>
            </a:extLst>
          </p:cNvPr>
          <p:cNvSpPr>
            <a:spLocks noGrp="1"/>
          </p:cNvSpPr>
          <p:nvPr>
            <p:custDataLst>
              <p:tags r:id="rId11"/>
            </p:custDataLst>
          </p:nvPr>
        </p:nvSpPr>
        <p:spPr bwMode="auto">
          <a:xfrm>
            <a:off x="11079163" y="3586163"/>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46" name="Text Placeholder 20">
            <a:extLst>
              <a:ext uri="{FF2B5EF4-FFF2-40B4-BE49-F238E27FC236}">
                <a16:creationId xmlns:a16="http://schemas.microsoft.com/office/drawing/2014/main" id="{192CF2EF-EE70-4D44-8130-7052E5382F1B}"/>
              </a:ext>
            </a:extLst>
          </p:cNvPr>
          <p:cNvSpPr>
            <a:spLocks noGrp="1"/>
          </p:cNvSpPr>
          <p:nvPr>
            <p:custDataLst>
              <p:tags r:id="rId12"/>
            </p:custDataLst>
          </p:nvPr>
        </p:nvSpPr>
        <p:spPr bwMode="auto">
          <a:xfrm>
            <a:off x="11079163" y="3816350"/>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3"/>
                </a:solidFill>
                <a:latin typeface="Wingdings" panose="05000000000000000000" pitchFamily="2" charset="2"/>
                <a:sym typeface="Wingdings" panose="05000000000000000000" pitchFamily="2" charset="2"/>
              </a:rPr>
              <a:t></a:t>
            </a:r>
          </a:p>
        </p:txBody>
      </p:sp>
      <p:sp>
        <p:nvSpPr>
          <p:cNvPr id="47" name="Text Placeholder 20">
            <a:extLst>
              <a:ext uri="{FF2B5EF4-FFF2-40B4-BE49-F238E27FC236}">
                <a16:creationId xmlns:a16="http://schemas.microsoft.com/office/drawing/2014/main" id="{0DA20E92-D900-4880-B2E7-4AEE191935FF}"/>
              </a:ext>
            </a:extLst>
          </p:cNvPr>
          <p:cNvSpPr>
            <a:spLocks noGrp="1"/>
          </p:cNvSpPr>
          <p:nvPr>
            <p:custDataLst>
              <p:tags r:id="rId13"/>
            </p:custDataLst>
          </p:nvPr>
        </p:nvSpPr>
        <p:spPr bwMode="auto">
          <a:xfrm>
            <a:off x="11079163" y="4060825"/>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48" name="Text Placeholder 20">
            <a:extLst>
              <a:ext uri="{FF2B5EF4-FFF2-40B4-BE49-F238E27FC236}">
                <a16:creationId xmlns:a16="http://schemas.microsoft.com/office/drawing/2014/main" id="{78A7466A-9F69-4A73-9483-9978E956A193}"/>
              </a:ext>
            </a:extLst>
          </p:cNvPr>
          <p:cNvSpPr>
            <a:spLocks noGrp="1"/>
          </p:cNvSpPr>
          <p:nvPr>
            <p:custDataLst>
              <p:tags r:id="rId14"/>
            </p:custDataLst>
          </p:nvPr>
        </p:nvSpPr>
        <p:spPr bwMode="auto">
          <a:xfrm>
            <a:off x="11079163" y="4291013"/>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49" name="Text Placeholder 20">
            <a:extLst>
              <a:ext uri="{FF2B5EF4-FFF2-40B4-BE49-F238E27FC236}">
                <a16:creationId xmlns:a16="http://schemas.microsoft.com/office/drawing/2014/main" id="{67B61AC4-2F31-4A85-92FA-3FE2FA486CB5}"/>
              </a:ext>
            </a:extLst>
          </p:cNvPr>
          <p:cNvSpPr>
            <a:spLocks noGrp="1"/>
          </p:cNvSpPr>
          <p:nvPr>
            <p:custDataLst>
              <p:tags r:id="rId15"/>
            </p:custDataLst>
          </p:nvPr>
        </p:nvSpPr>
        <p:spPr bwMode="auto">
          <a:xfrm>
            <a:off x="11079163" y="4522788"/>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4"/>
                </a:solidFill>
                <a:latin typeface="Wingdings" panose="05000000000000000000" pitchFamily="2" charset="2"/>
                <a:sym typeface="Wingdings" panose="05000000000000000000" pitchFamily="2" charset="2"/>
              </a:rPr>
              <a:t></a:t>
            </a:r>
          </a:p>
        </p:txBody>
      </p:sp>
      <p:sp>
        <p:nvSpPr>
          <p:cNvPr id="10" name="Text Placeholder 9">
            <a:extLst>
              <a:ext uri="{FF2B5EF4-FFF2-40B4-BE49-F238E27FC236}">
                <a16:creationId xmlns:a16="http://schemas.microsoft.com/office/drawing/2014/main" id="{55244BB9-7CDF-43DF-A905-A246072EBE55}"/>
              </a:ext>
            </a:extLst>
          </p:cNvPr>
          <p:cNvSpPr>
            <a:spLocks noGrp="1"/>
          </p:cNvSpPr>
          <p:nvPr>
            <p:ph type="body" sz="quarter" idx="16"/>
          </p:nvPr>
        </p:nvSpPr>
        <p:spPr>
          <a:xfrm>
            <a:off x="477012" y="1124076"/>
            <a:ext cx="11246241" cy="276999"/>
          </a:xfrm>
        </p:spPr>
        <p:txBody>
          <a:bodyPr/>
          <a:lstStyle/>
          <a:p>
            <a:r>
              <a:rPr lang="en-US" dirty="0"/>
              <a:t>Oncology setting comparison – Selected peers</a:t>
            </a:r>
          </a:p>
        </p:txBody>
      </p:sp>
      <p:sp>
        <p:nvSpPr>
          <p:cNvPr id="9" name="Title 8">
            <a:extLst>
              <a:ext uri="{FF2B5EF4-FFF2-40B4-BE49-F238E27FC236}">
                <a16:creationId xmlns:a16="http://schemas.microsoft.com/office/drawing/2014/main" id="{A2FA4014-0309-4B91-90C7-27B1B9E84F4B}"/>
              </a:ext>
            </a:extLst>
          </p:cNvPr>
          <p:cNvSpPr>
            <a:spLocks noGrp="1"/>
          </p:cNvSpPr>
          <p:nvPr>
            <p:ph type="title"/>
          </p:nvPr>
        </p:nvSpPr>
        <p:spPr/>
        <p:txBody>
          <a:bodyPr/>
          <a:lstStyle/>
          <a:p>
            <a:r>
              <a:rPr lang="en-US" dirty="0"/>
              <a:t>…moreover, when looking on QALY threshold the level is significantly lower compared to other countries</a:t>
            </a:r>
          </a:p>
        </p:txBody>
      </p:sp>
      <p:sp>
        <p:nvSpPr>
          <p:cNvPr id="5" name="Footer Placeholder 4">
            <a:extLst>
              <a:ext uri="{FF2B5EF4-FFF2-40B4-BE49-F238E27FC236}">
                <a16:creationId xmlns:a16="http://schemas.microsoft.com/office/drawing/2014/main" id="{18053AE1-8272-4A8E-BF9C-5CB248868462}"/>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11" name="Text Placeholder 10">
            <a:extLst>
              <a:ext uri="{FF2B5EF4-FFF2-40B4-BE49-F238E27FC236}">
                <a16:creationId xmlns:a16="http://schemas.microsoft.com/office/drawing/2014/main" id="{5711A020-7917-4A45-8A05-C09DABD8F254}"/>
              </a:ext>
            </a:extLst>
          </p:cNvPr>
          <p:cNvSpPr>
            <a:spLocks noGrp="1"/>
          </p:cNvSpPr>
          <p:nvPr>
            <p:ph type="body" sz="quarter" idx="17"/>
          </p:nvPr>
        </p:nvSpPr>
        <p:spPr>
          <a:xfrm>
            <a:off x="477013" y="6397157"/>
            <a:ext cx="9023824" cy="110800"/>
          </a:xfrm>
        </p:spPr>
        <p:txBody>
          <a:bodyPr/>
          <a:lstStyle/>
          <a:p>
            <a:r>
              <a:rPr lang="en-US" dirty="0"/>
              <a:t>Source: Market Prognosis, P&amp;R Guide, IQVIA</a:t>
            </a:r>
          </a:p>
        </p:txBody>
      </p:sp>
      <p:sp>
        <p:nvSpPr>
          <p:cNvPr id="12" name="Text Placeholder 11">
            <a:extLst>
              <a:ext uri="{FF2B5EF4-FFF2-40B4-BE49-F238E27FC236}">
                <a16:creationId xmlns:a16="http://schemas.microsoft.com/office/drawing/2014/main" id="{CA20F008-AEA0-40D9-8073-2FE083F63F6E}"/>
              </a:ext>
            </a:extLst>
          </p:cNvPr>
          <p:cNvSpPr>
            <a:spLocks noGrp="1"/>
          </p:cNvSpPr>
          <p:nvPr>
            <p:ph type="body" sz="quarter" idx="18"/>
          </p:nvPr>
        </p:nvSpPr>
        <p:spPr/>
        <p:txBody>
          <a:bodyPr/>
          <a:lstStyle/>
          <a:p>
            <a:endParaRPr lang="en-US" dirty="0"/>
          </a:p>
        </p:txBody>
      </p:sp>
      <p:sp>
        <p:nvSpPr>
          <p:cNvPr id="13" name="Text Placeholder 12">
            <a:extLst>
              <a:ext uri="{FF2B5EF4-FFF2-40B4-BE49-F238E27FC236}">
                <a16:creationId xmlns:a16="http://schemas.microsoft.com/office/drawing/2014/main" id="{DD27F393-FCE3-48EF-BB1B-D2F327F0E077}"/>
              </a:ext>
            </a:extLst>
          </p:cNvPr>
          <p:cNvSpPr>
            <a:spLocks noGrp="1"/>
          </p:cNvSpPr>
          <p:nvPr>
            <p:ph type="body" sz="quarter" idx="19"/>
          </p:nvPr>
        </p:nvSpPr>
        <p:spPr>
          <a:xfrm>
            <a:off x="477009" y="43374"/>
            <a:ext cx="11246237" cy="166199"/>
          </a:xfrm>
        </p:spPr>
        <p:txBody>
          <a:bodyPr/>
          <a:lstStyle/>
          <a:p>
            <a:r>
              <a:rPr lang="en-US" dirty="0"/>
              <a:t>Oncology regulations setting</a:t>
            </a:r>
          </a:p>
        </p:txBody>
      </p:sp>
      <p:graphicFrame>
        <p:nvGraphicFramePr>
          <p:cNvPr id="61" name="Table 60">
            <a:extLst>
              <a:ext uri="{FF2B5EF4-FFF2-40B4-BE49-F238E27FC236}">
                <a16:creationId xmlns:a16="http://schemas.microsoft.com/office/drawing/2014/main" id="{A443D161-9839-42C3-B165-7A47D690305F}"/>
              </a:ext>
            </a:extLst>
          </p:cNvPr>
          <p:cNvGraphicFramePr>
            <a:graphicFrameLocks noGrp="1"/>
          </p:cNvGraphicFramePr>
          <p:nvPr>
            <p:extLst>
              <p:ext uri="{D42A27DB-BD31-4B8C-83A1-F6EECF244321}">
                <p14:modId xmlns:p14="http://schemas.microsoft.com/office/powerpoint/2010/main" val="4165653120"/>
              </p:ext>
            </p:extLst>
          </p:nvPr>
        </p:nvGraphicFramePr>
        <p:xfrm>
          <a:off x="476250" y="5151650"/>
          <a:ext cx="11225406" cy="681600"/>
        </p:xfrm>
        <a:graphic>
          <a:graphicData uri="http://schemas.openxmlformats.org/drawingml/2006/table">
            <a:tbl>
              <a:tblPr firstRow="1">
                <a:tableStyleId>{21E4AEA4-8DFA-4A89-87EB-49C32662AFE0}</a:tableStyleId>
              </a:tblPr>
              <a:tblGrid>
                <a:gridCol w="1334619">
                  <a:extLst>
                    <a:ext uri="{9D8B030D-6E8A-4147-A177-3AD203B41FA5}">
                      <a16:colId xmlns:a16="http://schemas.microsoft.com/office/drawing/2014/main" val="314889542"/>
                    </a:ext>
                  </a:extLst>
                </a:gridCol>
                <a:gridCol w="975504">
                  <a:extLst>
                    <a:ext uri="{9D8B030D-6E8A-4147-A177-3AD203B41FA5}">
                      <a16:colId xmlns:a16="http://schemas.microsoft.com/office/drawing/2014/main" val="375577392"/>
                    </a:ext>
                  </a:extLst>
                </a:gridCol>
                <a:gridCol w="918383">
                  <a:extLst>
                    <a:ext uri="{9D8B030D-6E8A-4147-A177-3AD203B41FA5}">
                      <a16:colId xmlns:a16="http://schemas.microsoft.com/office/drawing/2014/main" val="3384666758"/>
                    </a:ext>
                  </a:extLst>
                </a:gridCol>
                <a:gridCol w="946943">
                  <a:extLst>
                    <a:ext uri="{9D8B030D-6E8A-4147-A177-3AD203B41FA5}">
                      <a16:colId xmlns:a16="http://schemas.microsoft.com/office/drawing/2014/main" val="746150524"/>
                    </a:ext>
                  </a:extLst>
                </a:gridCol>
                <a:gridCol w="3273101">
                  <a:extLst>
                    <a:ext uri="{9D8B030D-6E8A-4147-A177-3AD203B41FA5}">
                      <a16:colId xmlns:a16="http://schemas.microsoft.com/office/drawing/2014/main" val="2102088174"/>
                    </a:ext>
                  </a:extLst>
                </a:gridCol>
                <a:gridCol w="756213">
                  <a:extLst>
                    <a:ext uri="{9D8B030D-6E8A-4147-A177-3AD203B41FA5}">
                      <a16:colId xmlns:a16="http://schemas.microsoft.com/office/drawing/2014/main" val="3319936733"/>
                    </a:ext>
                  </a:extLst>
                </a:gridCol>
                <a:gridCol w="1973287">
                  <a:extLst>
                    <a:ext uri="{9D8B030D-6E8A-4147-A177-3AD203B41FA5}">
                      <a16:colId xmlns:a16="http://schemas.microsoft.com/office/drawing/2014/main" val="2428648305"/>
                    </a:ext>
                  </a:extLst>
                </a:gridCol>
                <a:gridCol w="1047356">
                  <a:extLst>
                    <a:ext uri="{9D8B030D-6E8A-4147-A177-3AD203B41FA5}">
                      <a16:colId xmlns:a16="http://schemas.microsoft.com/office/drawing/2014/main" val="177281031"/>
                    </a:ext>
                  </a:extLst>
                </a:gridCol>
              </a:tblGrid>
              <a:tr h="213045">
                <a:tc rowSpan="3">
                  <a:txBody>
                    <a:bodyPr/>
                    <a:lstStyle/>
                    <a:p>
                      <a:pPr marL="85725" indent="-85725" algn="l" defTabSz="914400" rtl="0" eaLnBrk="1" latinLnBrk="0" hangingPunct="1">
                        <a:buFont typeface="Arial" pitchFamily="34" charset="0"/>
                        <a:buNone/>
                      </a:pPr>
                      <a:r>
                        <a:rPr lang="en-US" sz="1200" b="1" i="0" kern="1200" noProof="0" dirty="0">
                          <a:solidFill>
                            <a:schemeClr val="dk1"/>
                          </a:solidFill>
                          <a:latin typeface="+mn-lt"/>
                          <a:ea typeface="+mn-ea"/>
                          <a:cs typeface="+mn-cs"/>
                        </a:rPr>
                        <a:t>Slovakia</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rowSpan="3">
                  <a:txBody>
                    <a:bodyPr/>
                    <a:lstStyle/>
                    <a:p>
                      <a:pPr marL="0" indent="0" algn="l" defTabSz="914400" rtl="0" eaLnBrk="1" latinLnBrk="0" hangingPunct="1">
                        <a:buFont typeface="Arial" pitchFamily="34" charset="0"/>
                        <a:buNone/>
                      </a:pPr>
                      <a:endParaRPr lang="en-US" sz="1000" b="0" kern="1200" noProof="0" dirty="0">
                        <a:solidFill>
                          <a:schemeClr val="tx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rowSpan="3">
                  <a:txBody>
                    <a:bodyPr/>
                    <a:lstStyle/>
                    <a:p>
                      <a:pPr marL="0" indent="0" algn="l" defTabSz="914400" rtl="0" eaLnBrk="1" latinLnBrk="0" hangingPunct="1">
                        <a:buFont typeface="Arial" pitchFamily="34" charset="0"/>
                        <a:buNone/>
                      </a:pPr>
                      <a:r>
                        <a:rPr lang="en-US" sz="1000" b="0" kern="1200" noProof="0" dirty="0">
                          <a:solidFill>
                            <a:schemeClr val="tx1"/>
                          </a:solidFill>
                          <a:latin typeface="+mn-lt"/>
                          <a:ea typeface="+mn-ea"/>
                          <a:cs typeface="+mn-cs"/>
                        </a:rPr>
                        <a:t>38,503 EUR</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rowSpan="3">
                  <a:txBody>
                    <a:bodyPr/>
                    <a:lstStyle/>
                    <a:p>
                      <a:pPr marL="0" indent="0" algn="l" defTabSz="914400" rtl="0" eaLnBrk="1" latinLnBrk="0" hangingPunct="1">
                        <a:buFont typeface="Arial" pitchFamily="34" charset="0"/>
                        <a:buNone/>
                      </a:pPr>
                      <a:endParaRPr lang="en-US" sz="1000" b="0" kern="1200" noProof="0" dirty="0">
                        <a:solidFill>
                          <a:schemeClr val="tx1"/>
                        </a:solidFill>
                        <a:latin typeface="+mn-lt"/>
                        <a:ea typeface="+mn-ea"/>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rowSpan="3">
                  <a:txBody>
                    <a:bodyPr/>
                    <a:lstStyle/>
                    <a:p>
                      <a:pPr marL="171450" indent="-171450" algn="l" defTabSz="914400" rtl="0" eaLnBrk="1" latinLnBrk="0" hangingPunct="1">
                        <a:buFont typeface="Arial" panose="020B0604020202020204" pitchFamily="34" charset="0"/>
                        <a:buChar char="•"/>
                      </a:pPr>
                      <a:r>
                        <a:rPr lang="en-US" sz="1000" b="1" kern="1200" noProof="0" dirty="0">
                          <a:solidFill>
                            <a:schemeClr val="dk1"/>
                          </a:solidFill>
                          <a:latin typeface="+mn-lt"/>
                          <a:ea typeface="+mn-ea"/>
                          <a:cs typeface="+mn-cs"/>
                        </a:rPr>
                        <a:t>No special funding programs for </a:t>
                      </a:r>
                      <a:r>
                        <a:rPr lang="en-US" sz="1000" b="1" kern="1200" noProof="0" dirty="0" err="1">
                          <a:solidFill>
                            <a:schemeClr val="dk1"/>
                          </a:solidFill>
                          <a:latin typeface="+mn-lt"/>
                          <a:ea typeface="+mn-ea"/>
                          <a:cs typeface="+mn-cs"/>
                        </a:rPr>
                        <a:t>onco</a:t>
                      </a:r>
                      <a:r>
                        <a:rPr lang="en-US" sz="1000" b="1" kern="1200" noProof="0" dirty="0">
                          <a:solidFill>
                            <a:schemeClr val="dk1"/>
                          </a:solidFill>
                          <a:latin typeface="+mn-lt"/>
                          <a:ea typeface="+mn-ea"/>
                          <a:cs typeface="+mn-cs"/>
                        </a:rPr>
                        <a:t> </a:t>
                      </a:r>
                      <a:r>
                        <a:rPr lang="en-US" sz="1000" b="1" kern="1200" noProof="0" dirty="0" err="1">
                          <a:solidFill>
                            <a:schemeClr val="dk1"/>
                          </a:solidFill>
                          <a:latin typeface="+mn-lt"/>
                          <a:ea typeface="+mn-ea"/>
                          <a:cs typeface="+mn-cs"/>
                        </a:rPr>
                        <a:t>mols</a:t>
                      </a:r>
                      <a:endParaRPr lang="en-US" sz="1000" b="1" kern="1200" noProof="0" dirty="0">
                        <a:solidFill>
                          <a:schemeClr val="dk1"/>
                        </a:solidFill>
                        <a:latin typeface="+mn-lt"/>
                        <a:ea typeface="+mn-ea"/>
                        <a:cs typeface="+mn-cs"/>
                      </a:endParaRPr>
                    </a:p>
                    <a:p>
                      <a:pPr marL="171450" indent="-171450" algn="l" defTabSz="914400" rtl="0" eaLnBrk="1" latinLnBrk="0" hangingPunct="1">
                        <a:buFont typeface="Arial" panose="020B0604020202020204" pitchFamily="34" charset="0"/>
                        <a:buChar char="•"/>
                      </a:pPr>
                      <a:r>
                        <a:rPr lang="en-US" sz="1000" b="1" kern="1200" noProof="0" dirty="0">
                          <a:solidFill>
                            <a:schemeClr val="dk1"/>
                          </a:solidFill>
                          <a:latin typeface="+mn-lt"/>
                          <a:ea typeface="+mn-ea"/>
                          <a:cs typeface="+mn-cs"/>
                        </a:rPr>
                        <a:t>Hospital tenders </a:t>
                      </a:r>
                      <a:r>
                        <a:rPr lang="en-US" sz="1000" b="0" kern="1200" noProof="0" dirty="0">
                          <a:solidFill>
                            <a:schemeClr val="dk1"/>
                          </a:solidFill>
                          <a:latin typeface="+mn-lt"/>
                          <a:ea typeface="+mn-ea"/>
                          <a:cs typeface="+mn-cs"/>
                        </a:rPr>
                        <a:t>from </a:t>
                      </a:r>
                      <a:r>
                        <a:rPr lang="en-US" sz="1000" b="1" kern="1200" noProof="0" dirty="0">
                          <a:solidFill>
                            <a:schemeClr val="dk1"/>
                          </a:solidFill>
                          <a:latin typeface="+mn-lt"/>
                          <a:ea typeface="+mn-ea"/>
                          <a:cs typeface="+mn-cs"/>
                        </a:rPr>
                        <a:t>2013</a:t>
                      </a:r>
                      <a:r>
                        <a:rPr lang="en-US" sz="1000" b="0" kern="1200" noProof="0" dirty="0">
                          <a:solidFill>
                            <a:schemeClr val="dk1"/>
                          </a:solidFill>
                          <a:latin typeface="+mn-lt"/>
                          <a:ea typeface="+mn-ea"/>
                          <a:cs typeface="+mn-cs"/>
                        </a:rPr>
                        <a:t> and payers considering initiation of centralized procurement</a:t>
                      </a:r>
                    </a:p>
                    <a:p>
                      <a:pPr marL="171450" indent="-171450" algn="l" defTabSz="914400" rtl="0" eaLnBrk="1" latinLnBrk="0" hangingPunct="1">
                        <a:buFont typeface="Arial" panose="020B0604020202020204" pitchFamily="34" charset="0"/>
                        <a:buChar char="•"/>
                      </a:pPr>
                      <a:r>
                        <a:rPr lang="en-US" sz="1000" b="1" kern="1200" noProof="0" dirty="0">
                          <a:solidFill>
                            <a:schemeClr val="dk1"/>
                          </a:solidFill>
                          <a:latin typeface="+mn-lt"/>
                          <a:ea typeface="+mn-ea"/>
                          <a:cs typeface="+mn-cs"/>
                        </a:rPr>
                        <a:t>Compassionate use </a:t>
                      </a:r>
                      <a:r>
                        <a:rPr lang="en-US" sz="1000" b="0" kern="1200" noProof="0" dirty="0">
                          <a:solidFill>
                            <a:schemeClr val="dk1"/>
                          </a:solidFill>
                          <a:latin typeface="+mn-lt"/>
                          <a:ea typeface="+mn-ea"/>
                          <a:cs typeface="+mn-cs"/>
                        </a:rPr>
                        <a:t>of medicine individually possible</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rowSpan="3">
                  <a:txBody>
                    <a:bodyPr/>
                    <a:lstStyle/>
                    <a:p>
                      <a:pPr marL="85725" indent="-85725" algn="r" defTabSz="914400" rtl="0" eaLnBrk="1" latinLnBrk="0" hangingPunct="1">
                        <a:buFont typeface="Arial" pitchFamily="34" charset="0"/>
                        <a:buNone/>
                      </a:pPr>
                      <a:endParaRPr lang="en-US" sz="1000" b="0" kern="1200" noProof="0" dirty="0">
                        <a:solidFill>
                          <a:schemeClr val="tx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pPr marL="85725" indent="-85725" algn="l" defTabSz="914400" rtl="0" eaLnBrk="1" latinLnBrk="0" hangingPunct="1">
                        <a:buFont typeface="Arial" pitchFamily="34" charset="0"/>
                        <a:buNone/>
                      </a:pPr>
                      <a:r>
                        <a:rPr lang="en-US" sz="1000" b="0" kern="1200" noProof="0" dirty="0">
                          <a:solidFill>
                            <a:schemeClr val="tx1"/>
                          </a:solidFill>
                          <a:latin typeface="+mn-lt"/>
                          <a:ea typeface="+mn-ea"/>
                          <a:cs typeface="+mn-cs"/>
                        </a:rPr>
                        <a:t>Screening system</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pPr marL="85725" indent="-85725" algn="r" defTabSz="914400" rtl="0" eaLnBrk="1" latinLnBrk="0" hangingPunct="1">
                        <a:buFont typeface="Arial" pitchFamily="34" charset="0"/>
                        <a:buNone/>
                      </a:pPr>
                      <a:endParaRPr lang="en-US" sz="1000" b="0" kern="1200" noProof="0" dirty="0">
                        <a:solidFill>
                          <a:schemeClr val="tx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05866055"/>
                  </a:ext>
                </a:extLst>
              </a:tr>
              <a:tr h="213045">
                <a:tc vMerge="1">
                  <a:txBody>
                    <a:bodyPr/>
                    <a:lstStyle/>
                    <a:p>
                      <a:pPr marL="85725" indent="-85725" algn="l">
                        <a:buFont typeface="Arial" pitchFamily="34" charset="0"/>
                        <a:buNone/>
                      </a:pPr>
                      <a:endParaRPr lang="en-US" sz="1000" noProof="0" dirty="0"/>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171450" indent="-171450" algn="l" defTabSz="914400" rtl="0" eaLnBrk="1" latinLnBrk="0" hangingPunct="1">
                        <a:buFont typeface="Arial" panose="020B0604020202020204" pitchFamily="34" charset="0"/>
                        <a:buChar char="•"/>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b="0" kern="1200" noProof="0" dirty="0">
                          <a:solidFill>
                            <a:schemeClr val="tx1"/>
                          </a:solidFill>
                        </a:rPr>
                        <a:t>Systematic treatment landscape</a:t>
                      </a:r>
                      <a:endParaRPr lang="en-US" sz="1000" b="0" kern="1200" noProof="0" dirty="0">
                        <a:solidFill>
                          <a:schemeClr val="tx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pPr marL="85725" indent="-85725" algn="r" defTabSz="914400" rtl="0" eaLnBrk="1" latinLnBrk="0" hangingPunct="1">
                        <a:buFont typeface="Arial" pitchFamily="34" charset="0"/>
                        <a:buNone/>
                      </a:pPr>
                      <a:endParaRPr lang="en-US" sz="1000" b="0" kern="1200" noProof="0" dirty="0">
                        <a:solidFill>
                          <a:schemeClr val="tx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39891416"/>
                  </a:ext>
                </a:extLst>
              </a:tr>
              <a:tr h="213045">
                <a:tc vMerge="1">
                  <a:txBody>
                    <a:bodyPr/>
                    <a:lstStyle/>
                    <a:p>
                      <a:pPr marL="85725" indent="-85725" algn="l">
                        <a:buFont typeface="Arial" pitchFamily="34" charset="0"/>
                        <a:buNone/>
                      </a:pPr>
                      <a:endParaRPr lang="en-US" sz="1000" noProof="0" dirty="0"/>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0" indent="0" algn="l"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nchor="ctr">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vMerge="1">
                  <a:txBody>
                    <a:bodyPr/>
                    <a:lstStyle/>
                    <a:p>
                      <a:pPr marL="171450" indent="-171450" algn="l" defTabSz="914400" rtl="0" eaLnBrk="1" latinLnBrk="0" hangingPunct="1">
                        <a:buFont typeface="Arial" panose="020B0604020202020204" pitchFamily="34" charset="0"/>
                        <a:buChar char="•"/>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vMerge="1">
                  <a:txBody>
                    <a:bodyPr/>
                    <a:lstStyle/>
                    <a:p>
                      <a:pPr marL="85725" indent="-85725" algn="r" defTabSz="914400" rtl="0" eaLnBrk="1" latinLnBrk="0" hangingPunct="1">
                        <a:buFont typeface="Arial" pitchFamily="34" charset="0"/>
                        <a:buNone/>
                      </a:pPr>
                      <a:endParaRPr lang="en-US" sz="10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000" b="0" kern="1200" noProof="0" dirty="0">
                          <a:solidFill>
                            <a:schemeClr val="tx1"/>
                          </a:solidFill>
                          <a:latin typeface="+mn-lt"/>
                          <a:ea typeface="+mn-ea"/>
                          <a:cs typeface="+mn-cs"/>
                        </a:rPr>
                        <a:t>Outcomes data (registries)</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pPr marL="85725" indent="-85725" algn="r" defTabSz="914400" rtl="0" eaLnBrk="1" latinLnBrk="0" hangingPunct="1">
                        <a:buFont typeface="Arial" pitchFamily="34" charset="0"/>
                        <a:buNone/>
                      </a:pPr>
                      <a:endParaRPr lang="en-US" sz="1000" b="0" kern="1200" noProof="0" dirty="0">
                        <a:solidFill>
                          <a:schemeClr val="tx1"/>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78031001"/>
                  </a:ext>
                </a:extLst>
              </a:tr>
            </a:tbl>
          </a:graphicData>
        </a:graphic>
      </p:graphicFrame>
      <p:sp>
        <p:nvSpPr>
          <p:cNvPr id="50" name="Oval 49">
            <a:extLst>
              <a:ext uri="{FF2B5EF4-FFF2-40B4-BE49-F238E27FC236}">
                <a16:creationId xmlns:a16="http://schemas.microsoft.com/office/drawing/2014/main" id="{112EA444-4637-4010-849F-DF81909C97F9}"/>
              </a:ext>
            </a:extLst>
          </p:cNvPr>
          <p:cNvSpPr/>
          <p:nvPr>
            <p:custDataLst>
              <p:tags r:id="rId16"/>
            </p:custDataLst>
          </p:nvPr>
        </p:nvSpPr>
        <p:spPr bwMode="auto">
          <a:xfrm>
            <a:off x="3935413" y="2119313"/>
            <a:ext cx="412750" cy="41275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51" name="Arc 50">
            <a:extLst>
              <a:ext uri="{FF2B5EF4-FFF2-40B4-BE49-F238E27FC236}">
                <a16:creationId xmlns:a16="http://schemas.microsoft.com/office/drawing/2014/main" id="{E5870846-3C34-4BD3-BA54-7ABC2952C94F}"/>
              </a:ext>
            </a:extLst>
          </p:cNvPr>
          <p:cNvSpPr/>
          <p:nvPr>
            <p:custDataLst>
              <p:tags r:id="rId17"/>
            </p:custDataLst>
          </p:nvPr>
        </p:nvSpPr>
        <p:spPr bwMode="gray">
          <a:xfrm>
            <a:off x="3935413" y="2119313"/>
            <a:ext cx="412750" cy="412750"/>
          </a:xfrm>
          <a:prstGeom prst="arc">
            <a:avLst>
              <a:gd name="adj1" fmla="val 16200000"/>
              <a:gd name="adj2" fmla="val 8100000"/>
            </a:avLst>
          </a:prstGeom>
          <a:solidFill>
            <a:schemeClr val="accent1"/>
          </a:solidFill>
          <a:ln w="9525"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Oval 51">
            <a:extLst>
              <a:ext uri="{FF2B5EF4-FFF2-40B4-BE49-F238E27FC236}">
                <a16:creationId xmlns:a16="http://schemas.microsoft.com/office/drawing/2014/main" id="{FE689E76-04ED-48C0-9D5A-8EA3E2AF75C7}"/>
              </a:ext>
            </a:extLst>
          </p:cNvPr>
          <p:cNvSpPr/>
          <p:nvPr>
            <p:custDataLst>
              <p:tags r:id="rId18"/>
            </p:custDataLst>
          </p:nvPr>
        </p:nvSpPr>
        <p:spPr bwMode="auto">
          <a:xfrm>
            <a:off x="3935413" y="2801938"/>
            <a:ext cx="412750" cy="41275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8" name="Arc 7">
            <a:extLst>
              <a:ext uri="{FF2B5EF4-FFF2-40B4-BE49-F238E27FC236}">
                <a16:creationId xmlns:a16="http://schemas.microsoft.com/office/drawing/2014/main" id="{9F407AAD-3901-4F5A-9A78-E127EE75293B}"/>
              </a:ext>
            </a:extLst>
          </p:cNvPr>
          <p:cNvSpPr/>
          <p:nvPr>
            <p:custDataLst>
              <p:tags r:id="rId19"/>
            </p:custDataLst>
          </p:nvPr>
        </p:nvSpPr>
        <p:spPr bwMode="gray">
          <a:xfrm>
            <a:off x="3935413" y="2801938"/>
            <a:ext cx="412750" cy="412750"/>
          </a:xfrm>
          <a:prstGeom prst="arc">
            <a:avLst>
              <a:gd name="adj1" fmla="val 16200000"/>
              <a:gd name="adj2" fmla="val 8100000"/>
            </a:avLst>
          </a:prstGeom>
          <a:solidFill>
            <a:schemeClr val="accent1"/>
          </a:solidFill>
          <a:ln w="9525"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Oval 68">
            <a:extLst>
              <a:ext uri="{FF2B5EF4-FFF2-40B4-BE49-F238E27FC236}">
                <a16:creationId xmlns:a16="http://schemas.microsoft.com/office/drawing/2014/main" id="{269E1685-CE3A-4CC6-BCAE-C32D07C526FD}"/>
              </a:ext>
            </a:extLst>
          </p:cNvPr>
          <p:cNvSpPr/>
          <p:nvPr>
            <p:custDataLst>
              <p:tags r:id="rId20"/>
            </p:custDataLst>
          </p:nvPr>
        </p:nvSpPr>
        <p:spPr bwMode="auto">
          <a:xfrm>
            <a:off x="3935413" y="3482975"/>
            <a:ext cx="412750" cy="41275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70" name="Arc 69">
            <a:extLst>
              <a:ext uri="{FF2B5EF4-FFF2-40B4-BE49-F238E27FC236}">
                <a16:creationId xmlns:a16="http://schemas.microsoft.com/office/drawing/2014/main" id="{5F207F10-69C5-4579-B922-13347EECE958}"/>
              </a:ext>
            </a:extLst>
          </p:cNvPr>
          <p:cNvSpPr/>
          <p:nvPr>
            <p:custDataLst>
              <p:tags r:id="rId21"/>
            </p:custDataLst>
          </p:nvPr>
        </p:nvSpPr>
        <p:spPr bwMode="gray">
          <a:xfrm>
            <a:off x="3935413" y="3482975"/>
            <a:ext cx="412750" cy="412750"/>
          </a:xfrm>
          <a:prstGeom prst="arc">
            <a:avLst>
              <a:gd name="adj1" fmla="val 16200000"/>
              <a:gd name="adj2" fmla="val 5400000"/>
            </a:avLst>
          </a:prstGeom>
          <a:solidFill>
            <a:schemeClr val="accent1"/>
          </a:solidFill>
          <a:ln w="9525"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Oval 70">
            <a:extLst>
              <a:ext uri="{FF2B5EF4-FFF2-40B4-BE49-F238E27FC236}">
                <a16:creationId xmlns:a16="http://schemas.microsoft.com/office/drawing/2014/main" id="{3C5C0D55-D08E-424D-834C-AE646858559A}"/>
              </a:ext>
            </a:extLst>
          </p:cNvPr>
          <p:cNvSpPr/>
          <p:nvPr>
            <p:custDataLst>
              <p:tags r:id="rId22"/>
            </p:custDataLst>
          </p:nvPr>
        </p:nvSpPr>
        <p:spPr bwMode="auto">
          <a:xfrm>
            <a:off x="3935413" y="4164013"/>
            <a:ext cx="412750" cy="41275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72" name="Arc 71">
            <a:extLst>
              <a:ext uri="{FF2B5EF4-FFF2-40B4-BE49-F238E27FC236}">
                <a16:creationId xmlns:a16="http://schemas.microsoft.com/office/drawing/2014/main" id="{5F66FB40-C969-4E75-A309-E2A038D74AE2}"/>
              </a:ext>
            </a:extLst>
          </p:cNvPr>
          <p:cNvSpPr/>
          <p:nvPr>
            <p:custDataLst>
              <p:tags r:id="rId23"/>
            </p:custDataLst>
          </p:nvPr>
        </p:nvSpPr>
        <p:spPr bwMode="gray">
          <a:xfrm>
            <a:off x="3935413" y="4164013"/>
            <a:ext cx="412750" cy="412750"/>
          </a:xfrm>
          <a:prstGeom prst="arc">
            <a:avLst>
              <a:gd name="adj1" fmla="val 16200000"/>
              <a:gd name="adj2" fmla="val 10800000"/>
            </a:avLst>
          </a:prstGeom>
          <a:solidFill>
            <a:schemeClr val="accent1"/>
          </a:solidFill>
          <a:ln w="9525"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Oval 76">
            <a:extLst>
              <a:ext uri="{FF2B5EF4-FFF2-40B4-BE49-F238E27FC236}">
                <a16:creationId xmlns:a16="http://schemas.microsoft.com/office/drawing/2014/main" id="{2D99C87D-25C6-4CA5-B024-0DF6AF1E431C}"/>
              </a:ext>
            </a:extLst>
          </p:cNvPr>
          <p:cNvSpPr/>
          <p:nvPr>
            <p:custDataLst>
              <p:tags r:id="rId24"/>
            </p:custDataLst>
          </p:nvPr>
        </p:nvSpPr>
        <p:spPr bwMode="auto">
          <a:xfrm>
            <a:off x="8070850" y="2119313"/>
            <a:ext cx="412750" cy="412750"/>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79" name="Oval 78">
            <a:extLst>
              <a:ext uri="{FF2B5EF4-FFF2-40B4-BE49-F238E27FC236}">
                <a16:creationId xmlns:a16="http://schemas.microsoft.com/office/drawing/2014/main" id="{9E6AE072-BF84-4C88-B8DD-4B752CDC5F05}"/>
              </a:ext>
            </a:extLst>
          </p:cNvPr>
          <p:cNvSpPr/>
          <p:nvPr>
            <p:custDataLst>
              <p:tags r:id="rId25"/>
            </p:custDataLst>
          </p:nvPr>
        </p:nvSpPr>
        <p:spPr bwMode="auto">
          <a:xfrm>
            <a:off x="8070850" y="2801938"/>
            <a:ext cx="412750" cy="412750"/>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80" name="Oval 79">
            <a:extLst>
              <a:ext uri="{FF2B5EF4-FFF2-40B4-BE49-F238E27FC236}">
                <a16:creationId xmlns:a16="http://schemas.microsoft.com/office/drawing/2014/main" id="{3652B553-DCCB-4978-BC55-B6A395AA90F8}"/>
              </a:ext>
            </a:extLst>
          </p:cNvPr>
          <p:cNvSpPr/>
          <p:nvPr>
            <p:custDataLst>
              <p:tags r:id="rId26"/>
            </p:custDataLst>
          </p:nvPr>
        </p:nvSpPr>
        <p:spPr bwMode="auto">
          <a:xfrm>
            <a:off x="8070850" y="3482975"/>
            <a:ext cx="412750" cy="41275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6" name="Arc 5">
            <a:extLst>
              <a:ext uri="{FF2B5EF4-FFF2-40B4-BE49-F238E27FC236}">
                <a16:creationId xmlns:a16="http://schemas.microsoft.com/office/drawing/2014/main" id="{D0C472CA-FCA7-471A-9402-35418ADF195C}"/>
              </a:ext>
            </a:extLst>
          </p:cNvPr>
          <p:cNvSpPr/>
          <p:nvPr>
            <p:custDataLst>
              <p:tags r:id="rId27"/>
            </p:custDataLst>
          </p:nvPr>
        </p:nvSpPr>
        <p:spPr bwMode="gray">
          <a:xfrm>
            <a:off x="8070850" y="3482975"/>
            <a:ext cx="412750" cy="412750"/>
          </a:xfrm>
          <a:prstGeom prst="arc">
            <a:avLst>
              <a:gd name="adj1" fmla="val 16200000"/>
              <a:gd name="adj2" fmla="val 10800000"/>
            </a:avLst>
          </a:prstGeom>
          <a:solidFill>
            <a:schemeClr val="accent1"/>
          </a:solidFill>
          <a:ln w="9525"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Oval 80">
            <a:extLst>
              <a:ext uri="{FF2B5EF4-FFF2-40B4-BE49-F238E27FC236}">
                <a16:creationId xmlns:a16="http://schemas.microsoft.com/office/drawing/2014/main" id="{8B6ED063-6F71-4DB1-89B4-2525605C743E}"/>
              </a:ext>
            </a:extLst>
          </p:cNvPr>
          <p:cNvSpPr/>
          <p:nvPr>
            <p:custDataLst>
              <p:tags r:id="rId28"/>
            </p:custDataLst>
          </p:nvPr>
        </p:nvSpPr>
        <p:spPr bwMode="auto">
          <a:xfrm>
            <a:off x="8070850" y="4164013"/>
            <a:ext cx="412750" cy="412750"/>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82" name="Oval 81">
            <a:extLst>
              <a:ext uri="{FF2B5EF4-FFF2-40B4-BE49-F238E27FC236}">
                <a16:creationId xmlns:a16="http://schemas.microsoft.com/office/drawing/2014/main" id="{4D3184FB-2D86-42D0-BF3C-4452BA7EA588}"/>
              </a:ext>
            </a:extLst>
          </p:cNvPr>
          <p:cNvSpPr/>
          <p:nvPr>
            <p:custDataLst>
              <p:tags r:id="rId29"/>
            </p:custDataLst>
          </p:nvPr>
        </p:nvSpPr>
        <p:spPr bwMode="auto">
          <a:xfrm>
            <a:off x="3935413" y="5272088"/>
            <a:ext cx="412750" cy="412750"/>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83" name="Arc 82">
            <a:extLst>
              <a:ext uri="{FF2B5EF4-FFF2-40B4-BE49-F238E27FC236}">
                <a16:creationId xmlns:a16="http://schemas.microsoft.com/office/drawing/2014/main" id="{CA15A2EE-36B7-478F-BD10-E076E1F155CB}"/>
              </a:ext>
            </a:extLst>
          </p:cNvPr>
          <p:cNvSpPr/>
          <p:nvPr>
            <p:custDataLst>
              <p:tags r:id="rId30"/>
            </p:custDataLst>
          </p:nvPr>
        </p:nvSpPr>
        <p:spPr bwMode="gray">
          <a:xfrm>
            <a:off x="3935413" y="5272088"/>
            <a:ext cx="412750" cy="412750"/>
          </a:xfrm>
          <a:prstGeom prst="arc">
            <a:avLst>
              <a:gd name="adj1" fmla="val 16200000"/>
              <a:gd name="adj2" fmla="val 8100000"/>
            </a:avLst>
          </a:prstGeom>
          <a:solidFill>
            <a:schemeClr val="accent4"/>
          </a:solidFill>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Oval 83">
            <a:extLst>
              <a:ext uri="{FF2B5EF4-FFF2-40B4-BE49-F238E27FC236}">
                <a16:creationId xmlns:a16="http://schemas.microsoft.com/office/drawing/2014/main" id="{88066D99-8300-45A2-8F81-F96AD9E136D7}"/>
              </a:ext>
            </a:extLst>
          </p:cNvPr>
          <p:cNvSpPr/>
          <p:nvPr>
            <p:custDataLst>
              <p:tags r:id="rId31"/>
            </p:custDataLst>
          </p:nvPr>
        </p:nvSpPr>
        <p:spPr bwMode="auto">
          <a:xfrm>
            <a:off x="8070850" y="5272088"/>
            <a:ext cx="412750" cy="412750"/>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85" name="Arc 84">
            <a:extLst>
              <a:ext uri="{FF2B5EF4-FFF2-40B4-BE49-F238E27FC236}">
                <a16:creationId xmlns:a16="http://schemas.microsoft.com/office/drawing/2014/main" id="{8AF8BB51-C96E-4811-AAEF-A5AB15EE1178}"/>
              </a:ext>
            </a:extLst>
          </p:cNvPr>
          <p:cNvSpPr/>
          <p:nvPr>
            <p:custDataLst>
              <p:tags r:id="rId32"/>
            </p:custDataLst>
          </p:nvPr>
        </p:nvSpPr>
        <p:spPr bwMode="gray">
          <a:xfrm>
            <a:off x="8070850" y="5272088"/>
            <a:ext cx="412750" cy="412750"/>
          </a:xfrm>
          <a:prstGeom prst="arc">
            <a:avLst>
              <a:gd name="adj1" fmla="val 16200000"/>
              <a:gd name="adj2" fmla="val 8100000"/>
            </a:avLst>
          </a:prstGeom>
          <a:solidFill>
            <a:schemeClr val="accent4"/>
          </a:solidFill>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 Placeholder 20">
            <a:extLst>
              <a:ext uri="{FF2B5EF4-FFF2-40B4-BE49-F238E27FC236}">
                <a16:creationId xmlns:a16="http://schemas.microsoft.com/office/drawing/2014/main" id="{BEC73595-F035-4DC5-B213-C4C46446D5E3}"/>
              </a:ext>
            </a:extLst>
          </p:cNvPr>
          <p:cNvSpPr>
            <a:spLocks noGrp="1"/>
          </p:cNvSpPr>
          <p:nvPr>
            <p:custDataLst>
              <p:tags r:id="rId33"/>
            </p:custDataLst>
          </p:nvPr>
        </p:nvSpPr>
        <p:spPr bwMode="auto">
          <a:xfrm>
            <a:off x="11079163" y="5186363"/>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3"/>
                </a:solidFill>
                <a:latin typeface="Wingdings" panose="05000000000000000000" pitchFamily="2" charset="2"/>
                <a:sym typeface="Wingdings" panose="05000000000000000000" pitchFamily="2" charset="2"/>
              </a:rPr>
              <a:t></a:t>
            </a:r>
          </a:p>
        </p:txBody>
      </p:sp>
      <p:sp>
        <p:nvSpPr>
          <p:cNvPr id="67" name="Text Placeholder 20">
            <a:extLst>
              <a:ext uri="{FF2B5EF4-FFF2-40B4-BE49-F238E27FC236}">
                <a16:creationId xmlns:a16="http://schemas.microsoft.com/office/drawing/2014/main" id="{A0F60A3B-E37A-4595-AE52-362895A620F9}"/>
              </a:ext>
            </a:extLst>
          </p:cNvPr>
          <p:cNvSpPr>
            <a:spLocks noGrp="1"/>
          </p:cNvSpPr>
          <p:nvPr>
            <p:custDataLst>
              <p:tags r:id="rId34"/>
            </p:custDataLst>
          </p:nvPr>
        </p:nvSpPr>
        <p:spPr bwMode="auto">
          <a:xfrm>
            <a:off x="11079163" y="5384800"/>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3"/>
                </a:solidFill>
                <a:latin typeface="Wingdings" panose="05000000000000000000" pitchFamily="2" charset="2"/>
                <a:sym typeface="Wingdings" panose="05000000000000000000" pitchFamily="2" charset="2"/>
              </a:rPr>
              <a:t></a:t>
            </a:r>
          </a:p>
        </p:txBody>
      </p:sp>
      <p:sp>
        <p:nvSpPr>
          <p:cNvPr id="68" name="Text Placeholder 20">
            <a:extLst>
              <a:ext uri="{FF2B5EF4-FFF2-40B4-BE49-F238E27FC236}">
                <a16:creationId xmlns:a16="http://schemas.microsoft.com/office/drawing/2014/main" id="{AE930B9F-B10E-4627-B837-199899D8903E}"/>
              </a:ext>
            </a:extLst>
          </p:cNvPr>
          <p:cNvSpPr>
            <a:spLocks noGrp="1"/>
          </p:cNvSpPr>
          <p:nvPr>
            <p:custDataLst>
              <p:tags r:id="rId35"/>
            </p:custDataLst>
          </p:nvPr>
        </p:nvSpPr>
        <p:spPr bwMode="auto">
          <a:xfrm>
            <a:off x="11079163" y="5613400"/>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3"/>
                </a:solidFill>
                <a:latin typeface="Wingdings" panose="05000000000000000000" pitchFamily="2" charset="2"/>
                <a:sym typeface="Wingdings" panose="05000000000000000000" pitchFamily="2" charset="2"/>
              </a:rPr>
              <a:t></a:t>
            </a:r>
          </a:p>
        </p:txBody>
      </p:sp>
      <p:sp>
        <p:nvSpPr>
          <p:cNvPr id="53" name="Text Placeholder 20">
            <a:extLst>
              <a:ext uri="{FF2B5EF4-FFF2-40B4-BE49-F238E27FC236}">
                <a16:creationId xmlns:a16="http://schemas.microsoft.com/office/drawing/2014/main" id="{470EF113-A152-4921-80BA-2ED3EDF62632}"/>
              </a:ext>
            </a:extLst>
          </p:cNvPr>
          <p:cNvSpPr>
            <a:spLocks noGrp="1"/>
          </p:cNvSpPr>
          <p:nvPr>
            <p:custDataLst>
              <p:tags r:id="rId36"/>
            </p:custDataLst>
          </p:nvPr>
        </p:nvSpPr>
        <p:spPr bwMode="auto">
          <a:xfrm>
            <a:off x="11079163" y="5613400"/>
            <a:ext cx="188913" cy="18891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867" dirty="0">
                <a:solidFill>
                  <a:schemeClr val="accent3"/>
                </a:solidFill>
                <a:latin typeface="Wingdings" panose="05000000000000000000" pitchFamily="2" charset="2"/>
                <a:sym typeface="Wingdings" panose="05000000000000000000" pitchFamily="2" charset="2"/>
              </a:rPr>
              <a:t></a:t>
            </a:r>
          </a:p>
        </p:txBody>
      </p:sp>
      <p:sp>
        <p:nvSpPr>
          <p:cNvPr id="54" name="Text Placeholder 20">
            <a:extLst>
              <a:ext uri="{FF2B5EF4-FFF2-40B4-BE49-F238E27FC236}">
                <a16:creationId xmlns:a16="http://schemas.microsoft.com/office/drawing/2014/main" id="{8D33DF55-4A4D-4A60-B048-2F9A91B834BB}"/>
              </a:ext>
            </a:extLst>
          </p:cNvPr>
          <p:cNvSpPr>
            <a:spLocks noGrp="1"/>
          </p:cNvSpPr>
          <p:nvPr>
            <p:custDataLst>
              <p:tags r:id="rId37"/>
            </p:custDataLst>
          </p:nvPr>
        </p:nvSpPr>
        <p:spPr bwMode="auto">
          <a:xfrm>
            <a:off x="7929563" y="6011863"/>
            <a:ext cx="131763" cy="13176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334" dirty="0">
                <a:solidFill>
                  <a:schemeClr val="accent4"/>
                </a:solidFill>
                <a:latin typeface="Wingdings" panose="05000000000000000000" pitchFamily="2" charset="2"/>
                <a:sym typeface="Wingdings" panose="05000000000000000000" pitchFamily="2" charset="2"/>
              </a:rPr>
              <a:t></a:t>
            </a:r>
          </a:p>
        </p:txBody>
      </p:sp>
      <p:sp>
        <p:nvSpPr>
          <p:cNvPr id="55" name="Text Placeholder 11">
            <a:extLst>
              <a:ext uri="{FF2B5EF4-FFF2-40B4-BE49-F238E27FC236}">
                <a16:creationId xmlns:a16="http://schemas.microsoft.com/office/drawing/2014/main" id="{875FC29F-819D-4C86-942C-AFBD242931A6}"/>
              </a:ext>
            </a:extLst>
          </p:cNvPr>
          <p:cNvSpPr txBox="1">
            <a:spLocks/>
          </p:cNvSpPr>
          <p:nvPr/>
        </p:nvSpPr>
        <p:spPr>
          <a:xfrm>
            <a:off x="3709989" y="5873749"/>
            <a:ext cx="4162996" cy="110800"/>
          </a:xfrm>
          <a:prstGeom prst="rect">
            <a:avLst/>
          </a:prstGeom>
        </p:spPr>
        <p:txBody>
          <a:bodyPr vert="horz" wrap="square" lIns="0" tIns="0" rIns="0" bIns="0" rtlCol="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lang="en-US" sz="800" kern="1200">
                <a:solidFill>
                  <a:schemeClr val="tx1"/>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lang="en-US"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Note: Oncology specifics not considered (      )/ fully considered( in  ) in funding and pricing setting </a:t>
            </a:r>
          </a:p>
        </p:txBody>
      </p:sp>
      <p:sp>
        <p:nvSpPr>
          <p:cNvPr id="56" name="Oval 55">
            <a:extLst>
              <a:ext uri="{FF2B5EF4-FFF2-40B4-BE49-F238E27FC236}">
                <a16:creationId xmlns:a16="http://schemas.microsoft.com/office/drawing/2014/main" id="{5D4D49BD-80C1-4302-B5C0-4F5F15ACC943}"/>
              </a:ext>
            </a:extLst>
          </p:cNvPr>
          <p:cNvSpPr/>
          <p:nvPr>
            <p:custDataLst>
              <p:tags r:id="rId38"/>
            </p:custDataLst>
          </p:nvPr>
        </p:nvSpPr>
        <p:spPr bwMode="auto">
          <a:xfrm>
            <a:off x="5251450" y="5851525"/>
            <a:ext cx="130175" cy="13017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57" name="Oval 56">
            <a:extLst>
              <a:ext uri="{FF2B5EF4-FFF2-40B4-BE49-F238E27FC236}">
                <a16:creationId xmlns:a16="http://schemas.microsoft.com/office/drawing/2014/main" id="{E6947E0B-A48F-460A-B6D4-F6F7894568F5}"/>
              </a:ext>
            </a:extLst>
          </p:cNvPr>
          <p:cNvSpPr/>
          <p:nvPr>
            <p:custDataLst>
              <p:tags r:id="rId39"/>
            </p:custDataLst>
          </p:nvPr>
        </p:nvSpPr>
        <p:spPr bwMode="auto">
          <a:xfrm>
            <a:off x="6073775" y="5851525"/>
            <a:ext cx="130175" cy="130175"/>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58" name="Text Placeholder 11">
            <a:extLst>
              <a:ext uri="{FF2B5EF4-FFF2-40B4-BE49-F238E27FC236}">
                <a16:creationId xmlns:a16="http://schemas.microsoft.com/office/drawing/2014/main" id="{D226C944-568B-4CD3-9F7E-F9D89A8CF666}"/>
              </a:ext>
            </a:extLst>
          </p:cNvPr>
          <p:cNvSpPr txBox="1">
            <a:spLocks/>
          </p:cNvSpPr>
          <p:nvPr/>
        </p:nvSpPr>
        <p:spPr>
          <a:xfrm>
            <a:off x="7932738" y="5857875"/>
            <a:ext cx="4162996" cy="110800"/>
          </a:xfrm>
          <a:prstGeom prst="rect">
            <a:avLst/>
          </a:prstGeom>
        </p:spPr>
        <p:txBody>
          <a:bodyPr vert="horz" wrap="square" lIns="0" tIns="0" rIns="0" bIns="0" rtlCol="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lang="en-US" sz="800" kern="1200">
                <a:solidFill>
                  <a:schemeClr val="tx1"/>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lang="en-US"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Best (      )/ Worst (      ) oncology accessibility</a:t>
            </a:r>
          </a:p>
        </p:txBody>
      </p:sp>
      <p:sp>
        <p:nvSpPr>
          <p:cNvPr id="59" name="Oval 58">
            <a:extLst>
              <a:ext uri="{FF2B5EF4-FFF2-40B4-BE49-F238E27FC236}">
                <a16:creationId xmlns:a16="http://schemas.microsoft.com/office/drawing/2014/main" id="{C22C047A-E1CE-4E3A-8395-C3FA21FEC452}"/>
              </a:ext>
            </a:extLst>
          </p:cNvPr>
          <p:cNvSpPr/>
          <p:nvPr>
            <p:custDataLst>
              <p:tags r:id="rId40"/>
            </p:custDataLst>
          </p:nvPr>
        </p:nvSpPr>
        <p:spPr bwMode="auto">
          <a:xfrm>
            <a:off x="8643938" y="5835650"/>
            <a:ext cx="130175" cy="13017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60" name="Oval 59">
            <a:extLst>
              <a:ext uri="{FF2B5EF4-FFF2-40B4-BE49-F238E27FC236}">
                <a16:creationId xmlns:a16="http://schemas.microsoft.com/office/drawing/2014/main" id="{F43C9CE3-FC39-4DAF-BEB9-64DD72CAEDE8}"/>
              </a:ext>
            </a:extLst>
          </p:cNvPr>
          <p:cNvSpPr/>
          <p:nvPr>
            <p:custDataLst>
              <p:tags r:id="rId41"/>
            </p:custDataLst>
          </p:nvPr>
        </p:nvSpPr>
        <p:spPr bwMode="auto">
          <a:xfrm>
            <a:off x="8159750" y="5835650"/>
            <a:ext cx="130175" cy="130175"/>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err="1"/>
          </a:p>
        </p:txBody>
      </p:sp>
      <p:sp>
        <p:nvSpPr>
          <p:cNvPr id="62" name="Text Placeholder 11">
            <a:extLst>
              <a:ext uri="{FF2B5EF4-FFF2-40B4-BE49-F238E27FC236}">
                <a16:creationId xmlns:a16="http://schemas.microsoft.com/office/drawing/2014/main" id="{98BB440C-565E-4FB2-BD3F-78E422029D0D}"/>
              </a:ext>
            </a:extLst>
          </p:cNvPr>
          <p:cNvSpPr txBox="1">
            <a:spLocks/>
          </p:cNvSpPr>
          <p:nvPr/>
        </p:nvSpPr>
        <p:spPr>
          <a:xfrm>
            <a:off x="8088923" y="6008863"/>
            <a:ext cx="1411914" cy="110800"/>
          </a:xfrm>
          <a:prstGeom prst="rect">
            <a:avLst/>
          </a:prstGeom>
        </p:spPr>
        <p:txBody>
          <a:bodyPr vert="horz" wrap="square" lIns="0" tIns="0" rIns="0" bIns="0" rtlCol="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lang="en-US" sz="800" kern="1200">
                <a:solidFill>
                  <a:schemeClr val="tx1"/>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lang="en-US"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Element present and fully working</a:t>
            </a:r>
          </a:p>
        </p:txBody>
      </p:sp>
      <p:sp>
        <p:nvSpPr>
          <p:cNvPr id="63" name="Text Placeholder 20">
            <a:extLst>
              <a:ext uri="{FF2B5EF4-FFF2-40B4-BE49-F238E27FC236}">
                <a16:creationId xmlns:a16="http://schemas.microsoft.com/office/drawing/2014/main" id="{1851768A-4587-4FED-B5D5-81BE2DCEA1BE}"/>
              </a:ext>
            </a:extLst>
          </p:cNvPr>
          <p:cNvSpPr>
            <a:spLocks noGrp="1"/>
          </p:cNvSpPr>
          <p:nvPr>
            <p:custDataLst>
              <p:tags r:id="rId42"/>
            </p:custDataLst>
          </p:nvPr>
        </p:nvSpPr>
        <p:spPr bwMode="auto">
          <a:xfrm>
            <a:off x="9555163" y="6011863"/>
            <a:ext cx="131763" cy="131763"/>
          </a:xfrm>
          <a:prstGeom prst="rect">
            <a:avLst/>
          </a:prstGeom>
          <a:noFill/>
          <a:ln w="9525">
            <a:solidFill>
              <a:schemeClr val="bg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685800" indent="-285750" algn="l" defTabSz="914400" rtl="0" eaLnBrk="1" latinLnBrk="0" hangingPunct="1">
              <a:lnSpc>
                <a:spcPct val="90000"/>
              </a:lnSpc>
              <a:spcBef>
                <a:spcPts val="1000"/>
              </a:spcBef>
              <a:buFont typeface="Arial" panose="020B0604020202020204" pitchFamily="34" charset="0"/>
              <a:buChar char="•"/>
              <a:defRPr lang="en-US" sz="16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1028700" indent="-285750" algn="l" defTabSz="914400" rtl="0" eaLnBrk="1" latinLnBrk="0" hangingPunct="1">
              <a:lnSpc>
                <a:spcPct val="100000"/>
              </a:lnSpc>
              <a:spcBef>
                <a:spcPts val="8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334" dirty="0">
                <a:solidFill>
                  <a:schemeClr val="accent3"/>
                </a:solidFill>
                <a:latin typeface="Wingdings" panose="05000000000000000000" pitchFamily="2" charset="2"/>
                <a:sym typeface="Wingdings" panose="05000000000000000000" pitchFamily="2" charset="2"/>
              </a:rPr>
              <a:t></a:t>
            </a:r>
          </a:p>
        </p:txBody>
      </p:sp>
      <p:sp>
        <p:nvSpPr>
          <p:cNvPr id="64" name="Text Placeholder 11">
            <a:extLst>
              <a:ext uri="{FF2B5EF4-FFF2-40B4-BE49-F238E27FC236}">
                <a16:creationId xmlns:a16="http://schemas.microsoft.com/office/drawing/2014/main" id="{F91443A8-A64B-4D5F-80C3-8CEC0FCA9D29}"/>
              </a:ext>
            </a:extLst>
          </p:cNvPr>
          <p:cNvSpPr txBox="1">
            <a:spLocks/>
          </p:cNvSpPr>
          <p:nvPr/>
        </p:nvSpPr>
        <p:spPr>
          <a:xfrm>
            <a:off x="9713913" y="6008688"/>
            <a:ext cx="2008187" cy="110800"/>
          </a:xfrm>
          <a:prstGeom prst="rect">
            <a:avLst/>
          </a:prstGeom>
        </p:spPr>
        <p:txBody>
          <a:bodyPr vert="horz" wrap="square" lIns="0" tIns="0" rIns="0" bIns="0" rtlCol="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lang="en-US" sz="800" kern="1200">
                <a:solidFill>
                  <a:schemeClr val="tx1"/>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lang="en-US"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Element present and not fully working or just planned</a:t>
            </a:r>
          </a:p>
        </p:txBody>
      </p:sp>
      <p:sp>
        <p:nvSpPr>
          <p:cNvPr id="73" name="Speech Bubble: Rectangle 72">
            <a:extLst>
              <a:ext uri="{FF2B5EF4-FFF2-40B4-BE49-F238E27FC236}">
                <a16:creationId xmlns:a16="http://schemas.microsoft.com/office/drawing/2014/main" id="{E3A0BECF-AB2D-45E8-BDD3-53C2FC3E7063}"/>
              </a:ext>
            </a:extLst>
          </p:cNvPr>
          <p:cNvSpPr/>
          <p:nvPr/>
        </p:nvSpPr>
        <p:spPr>
          <a:xfrm>
            <a:off x="1173648" y="5593153"/>
            <a:ext cx="1765388" cy="777093"/>
          </a:xfrm>
          <a:prstGeom prst="wedgeRectCallout">
            <a:avLst>
              <a:gd name="adj1" fmla="val 56333"/>
              <a:gd name="adj2" fmla="val -4264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r>
              <a:rPr lang="en-US" sz="1000" dirty="0">
                <a:solidFill>
                  <a:sysClr val="windowText" lastClr="000000"/>
                </a:solidFill>
              </a:rPr>
              <a:t>QALY threshold for reimbursement lowest in Slovakia and highly limiting access to new treatments for </a:t>
            </a:r>
            <a:r>
              <a:rPr lang="en-US" sz="1000">
                <a:solidFill>
                  <a:sysClr val="windowText" lastClr="000000"/>
                </a:solidFill>
              </a:rPr>
              <a:t>Slovak patients</a:t>
            </a:r>
            <a:endParaRPr lang="en-US" sz="1000" dirty="0" err="1">
              <a:solidFill>
                <a:sysClr val="windowText" lastClr="000000"/>
              </a:solidFill>
            </a:endParaRPr>
          </a:p>
        </p:txBody>
      </p:sp>
      <p:sp>
        <p:nvSpPr>
          <p:cNvPr id="91" name="Hexagon 90">
            <a:extLst>
              <a:ext uri="{FF2B5EF4-FFF2-40B4-BE49-F238E27FC236}">
                <a16:creationId xmlns:a16="http://schemas.microsoft.com/office/drawing/2014/main" id="{A8E19896-8DEC-4A62-BAD1-0B541196FAAF}"/>
              </a:ext>
            </a:extLst>
          </p:cNvPr>
          <p:cNvSpPr/>
          <p:nvPr/>
        </p:nvSpPr>
        <p:spPr bwMode="gray">
          <a:xfrm>
            <a:off x="11273430" y="1144985"/>
            <a:ext cx="449816" cy="381897"/>
          </a:xfrm>
          <a:prstGeom prst="hexagon">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algn="ctr" defTabSz="1600200">
              <a:lnSpc>
                <a:spcPct val="90000"/>
              </a:lnSpc>
              <a:spcAft>
                <a:spcPct val="35000"/>
              </a:spcAft>
            </a:pPr>
            <a:endParaRPr lang="en-US" sz="1400" b="1" dirty="0">
              <a:solidFill>
                <a:schemeClr val="accent1"/>
              </a:solidFill>
            </a:endParaRPr>
          </a:p>
        </p:txBody>
      </p:sp>
      <p:grpSp>
        <p:nvGrpSpPr>
          <p:cNvPr id="92" name="Group 91">
            <a:extLst>
              <a:ext uri="{FF2B5EF4-FFF2-40B4-BE49-F238E27FC236}">
                <a16:creationId xmlns:a16="http://schemas.microsoft.com/office/drawing/2014/main" id="{242C2F73-4B77-49BA-9E28-9446438C2CAF}"/>
              </a:ext>
            </a:extLst>
          </p:cNvPr>
          <p:cNvGrpSpPr/>
          <p:nvPr/>
        </p:nvGrpSpPr>
        <p:grpSpPr>
          <a:xfrm>
            <a:off x="11386789" y="1210330"/>
            <a:ext cx="279323" cy="274783"/>
            <a:chOff x="-4264025" y="1397001"/>
            <a:chExt cx="4264025" cy="4259262"/>
          </a:xfrm>
          <a:solidFill>
            <a:schemeClr val="tx1"/>
          </a:solidFill>
        </p:grpSpPr>
        <p:sp>
          <p:nvSpPr>
            <p:cNvPr id="93" name="Freeform 46">
              <a:extLst>
                <a:ext uri="{FF2B5EF4-FFF2-40B4-BE49-F238E27FC236}">
                  <a16:creationId xmlns:a16="http://schemas.microsoft.com/office/drawing/2014/main" id="{A1C517C4-29F5-4A69-8B15-4BB19ADECC81}"/>
                </a:ext>
              </a:extLst>
            </p:cNvPr>
            <p:cNvSpPr>
              <a:spLocks/>
            </p:cNvSpPr>
            <p:nvPr/>
          </p:nvSpPr>
          <p:spPr bwMode="auto">
            <a:xfrm>
              <a:off x="-4264025" y="2408238"/>
              <a:ext cx="3248025" cy="3248025"/>
            </a:xfrm>
            <a:custGeom>
              <a:avLst/>
              <a:gdLst>
                <a:gd name="T0" fmla="*/ 1933 w 2046"/>
                <a:gd name="T1" fmla="*/ 1932 h 2046"/>
                <a:gd name="T2" fmla="*/ 114 w 2046"/>
                <a:gd name="T3" fmla="*/ 1932 h 2046"/>
                <a:gd name="T4" fmla="*/ 114 w 2046"/>
                <a:gd name="T5" fmla="*/ 113 h 2046"/>
                <a:gd name="T6" fmla="*/ 265 w 2046"/>
                <a:gd name="T7" fmla="*/ 113 h 2046"/>
                <a:gd name="T8" fmla="*/ 265 w 2046"/>
                <a:gd name="T9" fmla="*/ 0 h 2046"/>
                <a:gd name="T10" fmla="*/ 0 w 2046"/>
                <a:gd name="T11" fmla="*/ 0 h 2046"/>
                <a:gd name="T12" fmla="*/ 0 w 2046"/>
                <a:gd name="T13" fmla="*/ 2046 h 2046"/>
                <a:gd name="T14" fmla="*/ 2046 w 2046"/>
                <a:gd name="T15" fmla="*/ 2046 h 2046"/>
                <a:gd name="T16" fmla="*/ 2046 w 2046"/>
                <a:gd name="T17" fmla="*/ 1807 h 2046"/>
                <a:gd name="T18" fmla="*/ 1933 w 2046"/>
                <a:gd name="T19" fmla="*/ 1807 h 2046"/>
                <a:gd name="T20" fmla="*/ 1933 w 2046"/>
                <a:gd name="T21" fmla="*/ 1932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6">
                  <a:moveTo>
                    <a:pt x="1933" y="1932"/>
                  </a:moveTo>
                  <a:lnTo>
                    <a:pt x="114" y="1932"/>
                  </a:lnTo>
                  <a:lnTo>
                    <a:pt x="114" y="113"/>
                  </a:lnTo>
                  <a:lnTo>
                    <a:pt x="265" y="113"/>
                  </a:lnTo>
                  <a:lnTo>
                    <a:pt x="265" y="0"/>
                  </a:lnTo>
                  <a:lnTo>
                    <a:pt x="0" y="0"/>
                  </a:lnTo>
                  <a:lnTo>
                    <a:pt x="0" y="2046"/>
                  </a:lnTo>
                  <a:lnTo>
                    <a:pt x="2046" y="2046"/>
                  </a:lnTo>
                  <a:lnTo>
                    <a:pt x="2046" y="1807"/>
                  </a:lnTo>
                  <a:lnTo>
                    <a:pt x="1933" y="1807"/>
                  </a:lnTo>
                  <a:lnTo>
                    <a:pt x="1933" y="1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47">
              <a:extLst>
                <a:ext uri="{FF2B5EF4-FFF2-40B4-BE49-F238E27FC236}">
                  <a16:creationId xmlns:a16="http://schemas.microsoft.com/office/drawing/2014/main" id="{CA0DE81E-7539-488C-AA3A-B560C166711C}"/>
                </a:ext>
              </a:extLst>
            </p:cNvPr>
            <p:cNvSpPr>
              <a:spLocks noChangeArrowheads="1"/>
            </p:cNvSpPr>
            <p:nvPr/>
          </p:nvSpPr>
          <p:spPr bwMode="auto">
            <a:xfrm>
              <a:off x="-2986088" y="2397126"/>
              <a:ext cx="1173163"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48">
              <a:extLst>
                <a:ext uri="{FF2B5EF4-FFF2-40B4-BE49-F238E27FC236}">
                  <a16:creationId xmlns:a16="http://schemas.microsoft.com/office/drawing/2014/main" id="{784343F8-6771-4C9B-8639-B9B6AB19C04D}"/>
                </a:ext>
              </a:extLst>
            </p:cNvPr>
            <p:cNvSpPr>
              <a:spLocks noEditPoints="1"/>
            </p:cNvSpPr>
            <p:nvPr/>
          </p:nvSpPr>
          <p:spPr bwMode="auto">
            <a:xfrm>
              <a:off x="-3568700" y="1397001"/>
              <a:ext cx="2824163" cy="3394075"/>
            </a:xfrm>
            <a:custGeom>
              <a:avLst/>
              <a:gdLst>
                <a:gd name="T0" fmla="*/ 670 w 1779"/>
                <a:gd name="T1" fmla="*/ 2025 h 2138"/>
                <a:gd name="T2" fmla="*/ 114 w 1779"/>
                <a:gd name="T3" fmla="*/ 2025 h 2138"/>
                <a:gd name="T4" fmla="*/ 114 w 1779"/>
                <a:gd name="T5" fmla="*/ 113 h 2138"/>
                <a:gd name="T6" fmla="*/ 1308 w 1779"/>
                <a:gd name="T7" fmla="*/ 113 h 2138"/>
                <a:gd name="T8" fmla="*/ 1308 w 1779"/>
                <a:gd name="T9" fmla="*/ 516 h 2138"/>
                <a:gd name="T10" fmla="*/ 1665 w 1779"/>
                <a:gd name="T11" fmla="*/ 516 h 2138"/>
                <a:gd name="T12" fmla="*/ 1665 w 1779"/>
                <a:gd name="T13" fmla="*/ 784 h 2138"/>
                <a:gd name="T14" fmla="*/ 1779 w 1779"/>
                <a:gd name="T15" fmla="*/ 784 h 2138"/>
                <a:gd name="T16" fmla="*/ 1779 w 1779"/>
                <a:gd name="T17" fmla="*/ 407 h 2138"/>
                <a:gd name="T18" fmla="*/ 1372 w 1779"/>
                <a:gd name="T19" fmla="*/ 0 h 2138"/>
                <a:gd name="T20" fmla="*/ 0 w 1779"/>
                <a:gd name="T21" fmla="*/ 0 h 2138"/>
                <a:gd name="T22" fmla="*/ 0 w 1779"/>
                <a:gd name="T23" fmla="*/ 2138 h 2138"/>
                <a:gd name="T24" fmla="*/ 670 w 1779"/>
                <a:gd name="T25" fmla="*/ 2138 h 2138"/>
                <a:gd name="T26" fmla="*/ 670 w 1779"/>
                <a:gd name="T27" fmla="*/ 2025 h 2138"/>
                <a:gd name="T28" fmla="*/ 1421 w 1779"/>
                <a:gd name="T29" fmla="*/ 210 h 2138"/>
                <a:gd name="T30" fmla="*/ 1613 w 1779"/>
                <a:gd name="T31" fmla="*/ 402 h 2138"/>
                <a:gd name="T32" fmla="*/ 1421 w 1779"/>
                <a:gd name="T33" fmla="*/ 402 h 2138"/>
                <a:gd name="T34" fmla="*/ 1421 w 1779"/>
                <a:gd name="T35" fmla="*/ 210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9" h="2138">
                  <a:moveTo>
                    <a:pt x="670" y="2025"/>
                  </a:moveTo>
                  <a:lnTo>
                    <a:pt x="114" y="2025"/>
                  </a:lnTo>
                  <a:lnTo>
                    <a:pt x="114" y="113"/>
                  </a:lnTo>
                  <a:lnTo>
                    <a:pt x="1308" y="113"/>
                  </a:lnTo>
                  <a:lnTo>
                    <a:pt x="1308" y="516"/>
                  </a:lnTo>
                  <a:lnTo>
                    <a:pt x="1665" y="516"/>
                  </a:lnTo>
                  <a:lnTo>
                    <a:pt x="1665" y="784"/>
                  </a:lnTo>
                  <a:lnTo>
                    <a:pt x="1779" y="784"/>
                  </a:lnTo>
                  <a:lnTo>
                    <a:pt x="1779" y="407"/>
                  </a:lnTo>
                  <a:lnTo>
                    <a:pt x="1372" y="0"/>
                  </a:lnTo>
                  <a:lnTo>
                    <a:pt x="0" y="0"/>
                  </a:lnTo>
                  <a:lnTo>
                    <a:pt x="0" y="2138"/>
                  </a:lnTo>
                  <a:lnTo>
                    <a:pt x="670" y="2138"/>
                  </a:lnTo>
                  <a:lnTo>
                    <a:pt x="670" y="2025"/>
                  </a:lnTo>
                  <a:close/>
                  <a:moveTo>
                    <a:pt x="1421" y="210"/>
                  </a:moveTo>
                  <a:lnTo>
                    <a:pt x="1613" y="402"/>
                  </a:lnTo>
                  <a:lnTo>
                    <a:pt x="1421" y="402"/>
                  </a:lnTo>
                  <a:lnTo>
                    <a:pt x="1421"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49">
              <a:extLst>
                <a:ext uri="{FF2B5EF4-FFF2-40B4-BE49-F238E27FC236}">
                  <a16:creationId xmlns:a16="http://schemas.microsoft.com/office/drawing/2014/main" id="{73AD9211-C629-4E06-B483-6600969A5CB5}"/>
                </a:ext>
              </a:extLst>
            </p:cNvPr>
            <p:cNvSpPr>
              <a:spLocks/>
            </p:cNvSpPr>
            <p:nvPr/>
          </p:nvSpPr>
          <p:spPr bwMode="auto">
            <a:xfrm>
              <a:off x="-2986088" y="3035301"/>
              <a:ext cx="793750" cy="180975"/>
            </a:xfrm>
            <a:custGeom>
              <a:avLst/>
              <a:gdLst>
                <a:gd name="T0" fmla="*/ 500 w 500"/>
                <a:gd name="T1" fmla="*/ 0 h 114"/>
                <a:gd name="T2" fmla="*/ 0 w 500"/>
                <a:gd name="T3" fmla="*/ 0 h 114"/>
                <a:gd name="T4" fmla="*/ 0 w 500"/>
                <a:gd name="T5" fmla="*/ 114 h 114"/>
                <a:gd name="T6" fmla="*/ 403 w 500"/>
                <a:gd name="T7" fmla="*/ 114 h 114"/>
                <a:gd name="T8" fmla="*/ 500 w 500"/>
                <a:gd name="T9" fmla="*/ 0 h 114"/>
              </a:gdLst>
              <a:ahLst/>
              <a:cxnLst>
                <a:cxn ang="0">
                  <a:pos x="T0" y="T1"/>
                </a:cxn>
                <a:cxn ang="0">
                  <a:pos x="T2" y="T3"/>
                </a:cxn>
                <a:cxn ang="0">
                  <a:pos x="T4" y="T5"/>
                </a:cxn>
                <a:cxn ang="0">
                  <a:pos x="T6" y="T7"/>
                </a:cxn>
                <a:cxn ang="0">
                  <a:pos x="T8" y="T9"/>
                </a:cxn>
              </a:cxnLst>
              <a:rect l="0" t="0" r="r" b="b"/>
              <a:pathLst>
                <a:path w="500" h="114">
                  <a:moveTo>
                    <a:pt x="500" y="0"/>
                  </a:moveTo>
                  <a:lnTo>
                    <a:pt x="0" y="0"/>
                  </a:lnTo>
                  <a:lnTo>
                    <a:pt x="0" y="114"/>
                  </a:lnTo>
                  <a:lnTo>
                    <a:pt x="403" y="114"/>
                  </a:lnTo>
                  <a:lnTo>
                    <a:pt x="5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50">
              <a:extLst>
                <a:ext uri="{FF2B5EF4-FFF2-40B4-BE49-F238E27FC236}">
                  <a16:creationId xmlns:a16="http://schemas.microsoft.com/office/drawing/2014/main" id="{DB301DCC-1372-458A-84C5-419065BF11ED}"/>
                </a:ext>
              </a:extLst>
            </p:cNvPr>
            <p:cNvSpPr>
              <a:spLocks/>
            </p:cNvSpPr>
            <p:nvPr/>
          </p:nvSpPr>
          <p:spPr bwMode="auto">
            <a:xfrm>
              <a:off x="-2903538" y="3867151"/>
              <a:ext cx="903288" cy="785813"/>
            </a:xfrm>
            <a:custGeom>
              <a:avLst/>
              <a:gdLst>
                <a:gd name="T0" fmla="*/ 9 w 240"/>
                <a:gd name="T1" fmla="*/ 12 h 209"/>
                <a:gd name="T2" fmla="*/ 11 w 240"/>
                <a:gd name="T3" fmla="*/ 46 h 209"/>
                <a:gd name="T4" fmla="*/ 197 w 240"/>
                <a:gd name="T5" fmla="*/ 203 h 209"/>
                <a:gd name="T6" fmla="*/ 213 w 240"/>
                <a:gd name="T7" fmla="*/ 209 h 209"/>
                <a:gd name="T8" fmla="*/ 231 w 240"/>
                <a:gd name="T9" fmla="*/ 201 h 209"/>
                <a:gd name="T10" fmla="*/ 228 w 240"/>
                <a:gd name="T11" fmla="*/ 167 h 209"/>
                <a:gd name="T12" fmla="*/ 43 w 240"/>
                <a:gd name="T13" fmla="*/ 9 h 209"/>
                <a:gd name="T14" fmla="*/ 9 w 240"/>
                <a:gd name="T15" fmla="*/ 12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09">
                  <a:moveTo>
                    <a:pt x="9" y="12"/>
                  </a:moveTo>
                  <a:cubicBezTo>
                    <a:pt x="0" y="22"/>
                    <a:pt x="1" y="37"/>
                    <a:pt x="11" y="46"/>
                  </a:cubicBezTo>
                  <a:cubicBezTo>
                    <a:pt x="197" y="203"/>
                    <a:pt x="197" y="203"/>
                    <a:pt x="197" y="203"/>
                  </a:cubicBezTo>
                  <a:cubicBezTo>
                    <a:pt x="202" y="207"/>
                    <a:pt x="207" y="209"/>
                    <a:pt x="213" y="209"/>
                  </a:cubicBezTo>
                  <a:cubicBezTo>
                    <a:pt x="220" y="209"/>
                    <a:pt x="227" y="206"/>
                    <a:pt x="231" y="201"/>
                  </a:cubicBezTo>
                  <a:cubicBezTo>
                    <a:pt x="240" y="191"/>
                    <a:pt x="239" y="175"/>
                    <a:pt x="228" y="167"/>
                  </a:cubicBezTo>
                  <a:cubicBezTo>
                    <a:pt x="43" y="9"/>
                    <a:pt x="43" y="9"/>
                    <a:pt x="43" y="9"/>
                  </a:cubicBezTo>
                  <a:cubicBezTo>
                    <a:pt x="32" y="0"/>
                    <a:pt x="17" y="2"/>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51">
              <a:extLst>
                <a:ext uri="{FF2B5EF4-FFF2-40B4-BE49-F238E27FC236}">
                  <a16:creationId xmlns:a16="http://schemas.microsoft.com/office/drawing/2014/main" id="{D03BFE52-6281-458A-A9AE-77509ADE488A}"/>
                </a:ext>
              </a:extLst>
            </p:cNvPr>
            <p:cNvSpPr>
              <a:spLocks/>
            </p:cNvSpPr>
            <p:nvPr/>
          </p:nvSpPr>
          <p:spPr bwMode="auto">
            <a:xfrm>
              <a:off x="-1631950" y="2339976"/>
              <a:ext cx="898525" cy="785813"/>
            </a:xfrm>
            <a:custGeom>
              <a:avLst/>
              <a:gdLst>
                <a:gd name="T0" fmla="*/ 228 w 239"/>
                <a:gd name="T1" fmla="*/ 166 h 209"/>
                <a:gd name="T2" fmla="*/ 42 w 239"/>
                <a:gd name="T3" fmla="*/ 9 h 209"/>
                <a:gd name="T4" fmla="*/ 8 w 239"/>
                <a:gd name="T5" fmla="*/ 11 h 209"/>
                <a:gd name="T6" fmla="*/ 11 w 239"/>
                <a:gd name="T7" fmla="*/ 45 h 209"/>
                <a:gd name="T8" fmla="*/ 197 w 239"/>
                <a:gd name="T9" fmla="*/ 203 h 209"/>
                <a:gd name="T10" fmla="*/ 213 w 239"/>
                <a:gd name="T11" fmla="*/ 209 h 209"/>
                <a:gd name="T12" fmla="*/ 231 w 239"/>
                <a:gd name="T13" fmla="*/ 200 h 209"/>
                <a:gd name="T14" fmla="*/ 228 w 239"/>
                <a:gd name="T15" fmla="*/ 166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209">
                  <a:moveTo>
                    <a:pt x="228" y="166"/>
                  </a:moveTo>
                  <a:cubicBezTo>
                    <a:pt x="42" y="9"/>
                    <a:pt x="42" y="9"/>
                    <a:pt x="42" y="9"/>
                  </a:cubicBezTo>
                  <a:cubicBezTo>
                    <a:pt x="32" y="0"/>
                    <a:pt x="17" y="1"/>
                    <a:pt x="8" y="11"/>
                  </a:cubicBezTo>
                  <a:cubicBezTo>
                    <a:pt x="0" y="21"/>
                    <a:pt x="1" y="37"/>
                    <a:pt x="11" y="45"/>
                  </a:cubicBezTo>
                  <a:cubicBezTo>
                    <a:pt x="197" y="203"/>
                    <a:pt x="197" y="203"/>
                    <a:pt x="197" y="203"/>
                  </a:cubicBezTo>
                  <a:cubicBezTo>
                    <a:pt x="202" y="207"/>
                    <a:pt x="207" y="209"/>
                    <a:pt x="213" y="209"/>
                  </a:cubicBezTo>
                  <a:cubicBezTo>
                    <a:pt x="219" y="209"/>
                    <a:pt x="226" y="206"/>
                    <a:pt x="231" y="200"/>
                  </a:cubicBezTo>
                  <a:cubicBezTo>
                    <a:pt x="239" y="190"/>
                    <a:pt x="238" y="175"/>
                    <a:pt x="228"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52">
              <a:extLst>
                <a:ext uri="{FF2B5EF4-FFF2-40B4-BE49-F238E27FC236}">
                  <a16:creationId xmlns:a16="http://schemas.microsoft.com/office/drawing/2014/main" id="{070B84E8-D165-4BBD-8022-75CBCE5A402F}"/>
                </a:ext>
              </a:extLst>
            </p:cNvPr>
            <p:cNvSpPr>
              <a:spLocks noEditPoints="1"/>
            </p:cNvSpPr>
            <p:nvPr/>
          </p:nvSpPr>
          <p:spPr bwMode="auto">
            <a:xfrm>
              <a:off x="-2593975" y="2686051"/>
              <a:ext cx="2593975" cy="2398713"/>
            </a:xfrm>
            <a:custGeom>
              <a:avLst/>
              <a:gdLst>
                <a:gd name="T0" fmla="*/ 688 w 690"/>
                <a:gd name="T1" fmla="*/ 549 h 638"/>
                <a:gd name="T2" fmla="*/ 660 w 690"/>
                <a:gd name="T3" fmla="*/ 492 h 638"/>
                <a:gd name="T4" fmla="*/ 347 w 690"/>
                <a:gd name="T5" fmla="*/ 228 h 638"/>
                <a:gd name="T6" fmla="*/ 418 w 690"/>
                <a:gd name="T7" fmla="*/ 144 h 638"/>
                <a:gd name="T8" fmla="*/ 249 w 690"/>
                <a:gd name="T9" fmla="*/ 0 h 638"/>
                <a:gd name="T10" fmla="*/ 0 w 690"/>
                <a:gd name="T11" fmla="*/ 294 h 638"/>
                <a:gd name="T12" fmla="*/ 169 w 690"/>
                <a:gd name="T13" fmla="*/ 438 h 638"/>
                <a:gd name="T14" fmla="*/ 240 w 690"/>
                <a:gd name="T15" fmla="*/ 354 h 638"/>
                <a:gd name="T16" fmla="*/ 553 w 690"/>
                <a:gd name="T17" fmla="*/ 618 h 638"/>
                <a:gd name="T18" fmla="*/ 606 w 690"/>
                <a:gd name="T19" fmla="*/ 638 h 638"/>
                <a:gd name="T20" fmla="*/ 669 w 690"/>
                <a:gd name="T21" fmla="*/ 609 h 638"/>
                <a:gd name="T22" fmla="*/ 688 w 690"/>
                <a:gd name="T23" fmla="*/ 549 h 638"/>
                <a:gd name="T24" fmla="*/ 632 w 690"/>
                <a:gd name="T25" fmla="*/ 578 h 638"/>
                <a:gd name="T26" fmla="*/ 609 w 690"/>
                <a:gd name="T27" fmla="*/ 590 h 638"/>
                <a:gd name="T28" fmla="*/ 584 w 690"/>
                <a:gd name="T29" fmla="*/ 581 h 638"/>
                <a:gd name="T30" fmla="*/ 235 w 690"/>
                <a:gd name="T31" fmla="*/ 286 h 638"/>
                <a:gd name="T32" fmla="*/ 164 w 690"/>
                <a:gd name="T33" fmla="*/ 370 h 638"/>
                <a:gd name="T34" fmla="*/ 67 w 690"/>
                <a:gd name="T35" fmla="*/ 288 h 638"/>
                <a:gd name="T36" fmla="*/ 254 w 690"/>
                <a:gd name="T37" fmla="*/ 68 h 638"/>
                <a:gd name="T38" fmla="*/ 351 w 690"/>
                <a:gd name="T39" fmla="*/ 150 h 638"/>
                <a:gd name="T40" fmla="*/ 279 w 690"/>
                <a:gd name="T41" fmla="*/ 233 h 638"/>
                <a:gd name="T42" fmla="*/ 628 w 690"/>
                <a:gd name="T43" fmla="*/ 529 h 638"/>
                <a:gd name="T44" fmla="*/ 641 w 690"/>
                <a:gd name="T45" fmla="*/ 552 h 638"/>
                <a:gd name="T46" fmla="*/ 632 w 690"/>
                <a:gd name="T47" fmla="*/ 57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0" h="638">
                  <a:moveTo>
                    <a:pt x="688" y="549"/>
                  </a:moveTo>
                  <a:cubicBezTo>
                    <a:pt x="687" y="527"/>
                    <a:pt x="676" y="507"/>
                    <a:pt x="660" y="492"/>
                  </a:cubicBezTo>
                  <a:cubicBezTo>
                    <a:pt x="347" y="228"/>
                    <a:pt x="347" y="228"/>
                    <a:pt x="347" y="228"/>
                  </a:cubicBezTo>
                  <a:cubicBezTo>
                    <a:pt x="418" y="144"/>
                    <a:pt x="418" y="144"/>
                    <a:pt x="418" y="144"/>
                  </a:cubicBezTo>
                  <a:cubicBezTo>
                    <a:pt x="249" y="0"/>
                    <a:pt x="249" y="0"/>
                    <a:pt x="249" y="0"/>
                  </a:cubicBezTo>
                  <a:cubicBezTo>
                    <a:pt x="0" y="294"/>
                    <a:pt x="0" y="294"/>
                    <a:pt x="0" y="294"/>
                  </a:cubicBezTo>
                  <a:cubicBezTo>
                    <a:pt x="169" y="438"/>
                    <a:pt x="169" y="438"/>
                    <a:pt x="169" y="438"/>
                  </a:cubicBezTo>
                  <a:cubicBezTo>
                    <a:pt x="240" y="354"/>
                    <a:pt x="240" y="354"/>
                    <a:pt x="240" y="354"/>
                  </a:cubicBezTo>
                  <a:cubicBezTo>
                    <a:pt x="553" y="618"/>
                    <a:pt x="553" y="618"/>
                    <a:pt x="553" y="618"/>
                  </a:cubicBezTo>
                  <a:cubicBezTo>
                    <a:pt x="568" y="631"/>
                    <a:pt x="587" y="638"/>
                    <a:pt x="606" y="638"/>
                  </a:cubicBezTo>
                  <a:cubicBezTo>
                    <a:pt x="630" y="638"/>
                    <a:pt x="653" y="628"/>
                    <a:pt x="669" y="609"/>
                  </a:cubicBezTo>
                  <a:cubicBezTo>
                    <a:pt x="683" y="592"/>
                    <a:pt x="690" y="570"/>
                    <a:pt x="688" y="549"/>
                  </a:cubicBezTo>
                  <a:close/>
                  <a:moveTo>
                    <a:pt x="632" y="578"/>
                  </a:moveTo>
                  <a:cubicBezTo>
                    <a:pt x="626" y="585"/>
                    <a:pt x="618" y="589"/>
                    <a:pt x="609" y="590"/>
                  </a:cubicBezTo>
                  <a:cubicBezTo>
                    <a:pt x="600" y="590"/>
                    <a:pt x="591" y="587"/>
                    <a:pt x="584" y="581"/>
                  </a:cubicBezTo>
                  <a:cubicBezTo>
                    <a:pt x="235" y="286"/>
                    <a:pt x="235" y="286"/>
                    <a:pt x="235" y="286"/>
                  </a:cubicBezTo>
                  <a:cubicBezTo>
                    <a:pt x="164" y="370"/>
                    <a:pt x="164" y="370"/>
                    <a:pt x="164" y="370"/>
                  </a:cubicBezTo>
                  <a:cubicBezTo>
                    <a:pt x="67" y="288"/>
                    <a:pt x="67" y="288"/>
                    <a:pt x="67" y="288"/>
                  </a:cubicBezTo>
                  <a:cubicBezTo>
                    <a:pt x="254" y="68"/>
                    <a:pt x="254" y="68"/>
                    <a:pt x="254" y="68"/>
                  </a:cubicBezTo>
                  <a:cubicBezTo>
                    <a:pt x="351" y="150"/>
                    <a:pt x="351" y="150"/>
                    <a:pt x="351" y="150"/>
                  </a:cubicBezTo>
                  <a:cubicBezTo>
                    <a:pt x="279" y="233"/>
                    <a:pt x="279" y="233"/>
                    <a:pt x="279" y="233"/>
                  </a:cubicBezTo>
                  <a:cubicBezTo>
                    <a:pt x="628" y="529"/>
                    <a:pt x="628" y="529"/>
                    <a:pt x="628" y="529"/>
                  </a:cubicBezTo>
                  <a:cubicBezTo>
                    <a:pt x="635" y="535"/>
                    <a:pt x="640" y="543"/>
                    <a:pt x="641" y="552"/>
                  </a:cubicBezTo>
                  <a:cubicBezTo>
                    <a:pt x="641" y="562"/>
                    <a:pt x="638" y="571"/>
                    <a:pt x="632" y="5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73393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a:extLst>
              <a:ext uri="{FF2B5EF4-FFF2-40B4-BE49-F238E27FC236}">
                <a16:creationId xmlns:a16="http://schemas.microsoft.com/office/drawing/2014/main" id="{6C7E5DA9-358C-4D38-94EB-4CB641A2F8CB}"/>
              </a:ext>
            </a:extLst>
          </p:cNvPr>
          <p:cNvGraphicFramePr>
            <a:graphicFrameLocks noChangeAspect="1"/>
          </p:cNvGraphicFramePr>
          <p:nvPr>
            <p:custDataLst>
              <p:tags r:id="rId2"/>
            </p:custDataLst>
            <p:extLst>
              <p:ext uri="{D42A27DB-BD31-4B8C-83A1-F6EECF244321}">
                <p14:modId xmlns:p14="http://schemas.microsoft.com/office/powerpoint/2010/main" val="3912961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18" name="think-cell Slide" r:id="rId6" imgW="216" imgH="216" progId="TCLayout.ActiveDocument.1">
                  <p:embed/>
                </p:oleObj>
              </mc:Choice>
              <mc:Fallback>
                <p:oleObj name="think-cell Slide" r:id="rId6" imgW="216" imgH="216" progId="TCLayout.ActiveDocument.1">
                  <p:embed/>
                  <p:pic>
                    <p:nvPicPr>
                      <p:cNvPr id="65" name="Object 64" hidden="1">
                        <a:extLst>
                          <a:ext uri="{FF2B5EF4-FFF2-40B4-BE49-F238E27FC236}">
                            <a16:creationId xmlns:a16="http://schemas.microsoft.com/office/drawing/2014/main" id="{6C7E5DA9-358C-4D38-94EB-4CB641A2F8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503940F-7EFE-4181-9F7E-6ADCB89089B3}"/>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err="1">
              <a:latin typeface="Arial" panose="020B0604020202020204" pitchFamily="34" charset="0"/>
              <a:ea typeface="+mj-ea"/>
              <a:cs typeface="+mj-cs"/>
              <a:sym typeface="Arial" panose="020B0604020202020204" pitchFamily="34" charset="0"/>
            </a:endParaRPr>
          </a:p>
        </p:txBody>
      </p:sp>
      <p:sp>
        <p:nvSpPr>
          <p:cNvPr id="154" name="Hexagon 153">
            <a:extLst>
              <a:ext uri="{FF2B5EF4-FFF2-40B4-BE49-F238E27FC236}">
                <a16:creationId xmlns:a16="http://schemas.microsoft.com/office/drawing/2014/main" id="{A1B15DD8-B103-4F4A-9292-5DC8609F0DEF}"/>
              </a:ext>
            </a:extLst>
          </p:cNvPr>
          <p:cNvSpPr/>
          <p:nvPr/>
        </p:nvSpPr>
        <p:spPr bwMode="gray">
          <a:xfrm>
            <a:off x="11273430" y="1144985"/>
            <a:ext cx="449816" cy="381897"/>
          </a:xfrm>
          <a:prstGeom prst="hexagon">
            <a:avLst/>
          </a:pr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algn="ctr" defTabSz="1600200">
              <a:lnSpc>
                <a:spcPct val="90000"/>
              </a:lnSpc>
              <a:spcAft>
                <a:spcPct val="35000"/>
              </a:spcAft>
            </a:pPr>
            <a:endParaRPr lang="en-US" sz="1400" b="1" dirty="0">
              <a:solidFill>
                <a:schemeClr val="accent1"/>
              </a:solidFill>
            </a:endParaRPr>
          </a:p>
        </p:txBody>
      </p:sp>
      <p:grpSp>
        <p:nvGrpSpPr>
          <p:cNvPr id="155" name="Group 154">
            <a:extLst>
              <a:ext uri="{FF2B5EF4-FFF2-40B4-BE49-F238E27FC236}">
                <a16:creationId xmlns:a16="http://schemas.microsoft.com/office/drawing/2014/main" id="{E29C46BB-A2D3-4F55-B2CE-D4872C8702C4}"/>
              </a:ext>
            </a:extLst>
          </p:cNvPr>
          <p:cNvGrpSpPr/>
          <p:nvPr/>
        </p:nvGrpSpPr>
        <p:grpSpPr>
          <a:xfrm>
            <a:off x="11386789" y="1210330"/>
            <a:ext cx="279323" cy="274783"/>
            <a:chOff x="-4264025" y="1397001"/>
            <a:chExt cx="4264025" cy="4259262"/>
          </a:xfrm>
          <a:solidFill>
            <a:schemeClr val="tx1"/>
          </a:solidFill>
        </p:grpSpPr>
        <p:sp>
          <p:nvSpPr>
            <p:cNvPr id="156" name="Freeform 46">
              <a:extLst>
                <a:ext uri="{FF2B5EF4-FFF2-40B4-BE49-F238E27FC236}">
                  <a16:creationId xmlns:a16="http://schemas.microsoft.com/office/drawing/2014/main" id="{2381CA04-89F1-4279-8B96-AB6EB843F9C6}"/>
                </a:ext>
              </a:extLst>
            </p:cNvPr>
            <p:cNvSpPr>
              <a:spLocks/>
            </p:cNvSpPr>
            <p:nvPr/>
          </p:nvSpPr>
          <p:spPr bwMode="auto">
            <a:xfrm>
              <a:off x="-4264025" y="2408238"/>
              <a:ext cx="3248025" cy="3248025"/>
            </a:xfrm>
            <a:custGeom>
              <a:avLst/>
              <a:gdLst>
                <a:gd name="T0" fmla="*/ 1933 w 2046"/>
                <a:gd name="T1" fmla="*/ 1932 h 2046"/>
                <a:gd name="T2" fmla="*/ 114 w 2046"/>
                <a:gd name="T3" fmla="*/ 1932 h 2046"/>
                <a:gd name="T4" fmla="*/ 114 w 2046"/>
                <a:gd name="T5" fmla="*/ 113 h 2046"/>
                <a:gd name="T6" fmla="*/ 265 w 2046"/>
                <a:gd name="T7" fmla="*/ 113 h 2046"/>
                <a:gd name="T8" fmla="*/ 265 w 2046"/>
                <a:gd name="T9" fmla="*/ 0 h 2046"/>
                <a:gd name="T10" fmla="*/ 0 w 2046"/>
                <a:gd name="T11" fmla="*/ 0 h 2046"/>
                <a:gd name="T12" fmla="*/ 0 w 2046"/>
                <a:gd name="T13" fmla="*/ 2046 h 2046"/>
                <a:gd name="T14" fmla="*/ 2046 w 2046"/>
                <a:gd name="T15" fmla="*/ 2046 h 2046"/>
                <a:gd name="T16" fmla="*/ 2046 w 2046"/>
                <a:gd name="T17" fmla="*/ 1807 h 2046"/>
                <a:gd name="T18" fmla="*/ 1933 w 2046"/>
                <a:gd name="T19" fmla="*/ 1807 h 2046"/>
                <a:gd name="T20" fmla="*/ 1933 w 2046"/>
                <a:gd name="T21" fmla="*/ 1932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6">
                  <a:moveTo>
                    <a:pt x="1933" y="1932"/>
                  </a:moveTo>
                  <a:lnTo>
                    <a:pt x="114" y="1932"/>
                  </a:lnTo>
                  <a:lnTo>
                    <a:pt x="114" y="113"/>
                  </a:lnTo>
                  <a:lnTo>
                    <a:pt x="265" y="113"/>
                  </a:lnTo>
                  <a:lnTo>
                    <a:pt x="265" y="0"/>
                  </a:lnTo>
                  <a:lnTo>
                    <a:pt x="0" y="0"/>
                  </a:lnTo>
                  <a:lnTo>
                    <a:pt x="0" y="2046"/>
                  </a:lnTo>
                  <a:lnTo>
                    <a:pt x="2046" y="2046"/>
                  </a:lnTo>
                  <a:lnTo>
                    <a:pt x="2046" y="1807"/>
                  </a:lnTo>
                  <a:lnTo>
                    <a:pt x="1933" y="1807"/>
                  </a:lnTo>
                  <a:lnTo>
                    <a:pt x="1933" y="1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Rectangle 47">
              <a:extLst>
                <a:ext uri="{FF2B5EF4-FFF2-40B4-BE49-F238E27FC236}">
                  <a16:creationId xmlns:a16="http://schemas.microsoft.com/office/drawing/2014/main" id="{8B1E4DF4-FF71-450B-97B9-10FBEACC4F8C}"/>
                </a:ext>
              </a:extLst>
            </p:cNvPr>
            <p:cNvSpPr>
              <a:spLocks noChangeArrowheads="1"/>
            </p:cNvSpPr>
            <p:nvPr/>
          </p:nvSpPr>
          <p:spPr bwMode="auto">
            <a:xfrm>
              <a:off x="-2986088" y="2397126"/>
              <a:ext cx="1173163"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8">
              <a:extLst>
                <a:ext uri="{FF2B5EF4-FFF2-40B4-BE49-F238E27FC236}">
                  <a16:creationId xmlns:a16="http://schemas.microsoft.com/office/drawing/2014/main" id="{B3AF3D2A-A373-4245-975C-2E1E1752E3DA}"/>
                </a:ext>
              </a:extLst>
            </p:cNvPr>
            <p:cNvSpPr>
              <a:spLocks noEditPoints="1"/>
            </p:cNvSpPr>
            <p:nvPr/>
          </p:nvSpPr>
          <p:spPr bwMode="auto">
            <a:xfrm>
              <a:off x="-3568700" y="1397001"/>
              <a:ext cx="2824163" cy="3394075"/>
            </a:xfrm>
            <a:custGeom>
              <a:avLst/>
              <a:gdLst>
                <a:gd name="T0" fmla="*/ 670 w 1779"/>
                <a:gd name="T1" fmla="*/ 2025 h 2138"/>
                <a:gd name="T2" fmla="*/ 114 w 1779"/>
                <a:gd name="T3" fmla="*/ 2025 h 2138"/>
                <a:gd name="T4" fmla="*/ 114 w 1779"/>
                <a:gd name="T5" fmla="*/ 113 h 2138"/>
                <a:gd name="T6" fmla="*/ 1308 w 1779"/>
                <a:gd name="T7" fmla="*/ 113 h 2138"/>
                <a:gd name="T8" fmla="*/ 1308 w 1779"/>
                <a:gd name="T9" fmla="*/ 516 h 2138"/>
                <a:gd name="T10" fmla="*/ 1665 w 1779"/>
                <a:gd name="T11" fmla="*/ 516 h 2138"/>
                <a:gd name="T12" fmla="*/ 1665 w 1779"/>
                <a:gd name="T13" fmla="*/ 784 h 2138"/>
                <a:gd name="T14" fmla="*/ 1779 w 1779"/>
                <a:gd name="T15" fmla="*/ 784 h 2138"/>
                <a:gd name="T16" fmla="*/ 1779 w 1779"/>
                <a:gd name="T17" fmla="*/ 407 h 2138"/>
                <a:gd name="T18" fmla="*/ 1372 w 1779"/>
                <a:gd name="T19" fmla="*/ 0 h 2138"/>
                <a:gd name="T20" fmla="*/ 0 w 1779"/>
                <a:gd name="T21" fmla="*/ 0 h 2138"/>
                <a:gd name="T22" fmla="*/ 0 w 1779"/>
                <a:gd name="T23" fmla="*/ 2138 h 2138"/>
                <a:gd name="T24" fmla="*/ 670 w 1779"/>
                <a:gd name="T25" fmla="*/ 2138 h 2138"/>
                <a:gd name="T26" fmla="*/ 670 w 1779"/>
                <a:gd name="T27" fmla="*/ 2025 h 2138"/>
                <a:gd name="T28" fmla="*/ 1421 w 1779"/>
                <a:gd name="T29" fmla="*/ 210 h 2138"/>
                <a:gd name="T30" fmla="*/ 1613 w 1779"/>
                <a:gd name="T31" fmla="*/ 402 h 2138"/>
                <a:gd name="T32" fmla="*/ 1421 w 1779"/>
                <a:gd name="T33" fmla="*/ 402 h 2138"/>
                <a:gd name="T34" fmla="*/ 1421 w 1779"/>
                <a:gd name="T35" fmla="*/ 210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9" h="2138">
                  <a:moveTo>
                    <a:pt x="670" y="2025"/>
                  </a:moveTo>
                  <a:lnTo>
                    <a:pt x="114" y="2025"/>
                  </a:lnTo>
                  <a:lnTo>
                    <a:pt x="114" y="113"/>
                  </a:lnTo>
                  <a:lnTo>
                    <a:pt x="1308" y="113"/>
                  </a:lnTo>
                  <a:lnTo>
                    <a:pt x="1308" y="516"/>
                  </a:lnTo>
                  <a:lnTo>
                    <a:pt x="1665" y="516"/>
                  </a:lnTo>
                  <a:lnTo>
                    <a:pt x="1665" y="784"/>
                  </a:lnTo>
                  <a:lnTo>
                    <a:pt x="1779" y="784"/>
                  </a:lnTo>
                  <a:lnTo>
                    <a:pt x="1779" y="407"/>
                  </a:lnTo>
                  <a:lnTo>
                    <a:pt x="1372" y="0"/>
                  </a:lnTo>
                  <a:lnTo>
                    <a:pt x="0" y="0"/>
                  </a:lnTo>
                  <a:lnTo>
                    <a:pt x="0" y="2138"/>
                  </a:lnTo>
                  <a:lnTo>
                    <a:pt x="670" y="2138"/>
                  </a:lnTo>
                  <a:lnTo>
                    <a:pt x="670" y="2025"/>
                  </a:lnTo>
                  <a:close/>
                  <a:moveTo>
                    <a:pt x="1421" y="210"/>
                  </a:moveTo>
                  <a:lnTo>
                    <a:pt x="1613" y="402"/>
                  </a:lnTo>
                  <a:lnTo>
                    <a:pt x="1421" y="402"/>
                  </a:lnTo>
                  <a:lnTo>
                    <a:pt x="1421"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9">
              <a:extLst>
                <a:ext uri="{FF2B5EF4-FFF2-40B4-BE49-F238E27FC236}">
                  <a16:creationId xmlns:a16="http://schemas.microsoft.com/office/drawing/2014/main" id="{80D8F965-516A-4F63-9813-44A466715508}"/>
                </a:ext>
              </a:extLst>
            </p:cNvPr>
            <p:cNvSpPr>
              <a:spLocks/>
            </p:cNvSpPr>
            <p:nvPr/>
          </p:nvSpPr>
          <p:spPr bwMode="auto">
            <a:xfrm>
              <a:off x="-2986088" y="3035301"/>
              <a:ext cx="793750" cy="180975"/>
            </a:xfrm>
            <a:custGeom>
              <a:avLst/>
              <a:gdLst>
                <a:gd name="T0" fmla="*/ 500 w 500"/>
                <a:gd name="T1" fmla="*/ 0 h 114"/>
                <a:gd name="T2" fmla="*/ 0 w 500"/>
                <a:gd name="T3" fmla="*/ 0 h 114"/>
                <a:gd name="T4" fmla="*/ 0 w 500"/>
                <a:gd name="T5" fmla="*/ 114 h 114"/>
                <a:gd name="T6" fmla="*/ 403 w 500"/>
                <a:gd name="T7" fmla="*/ 114 h 114"/>
                <a:gd name="T8" fmla="*/ 500 w 500"/>
                <a:gd name="T9" fmla="*/ 0 h 114"/>
              </a:gdLst>
              <a:ahLst/>
              <a:cxnLst>
                <a:cxn ang="0">
                  <a:pos x="T0" y="T1"/>
                </a:cxn>
                <a:cxn ang="0">
                  <a:pos x="T2" y="T3"/>
                </a:cxn>
                <a:cxn ang="0">
                  <a:pos x="T4" y="T5"/>
                </a:cxn>
                <a:cxn ang="0">
                  <a:pos x="T6" y="T7"/>
                </a:cxn>
                <a:cxn ang="0">
                  <a:pos x="T8" y="T9"/>
                </a:cxn>
              </a:cxnLst>
              <a:rect l="0" t="0" r="r" b="b"/>
              <a:pathLst>
                <a:path w="500" h="114">
                  <a:moveTo>
                    <a:pt x="500" y="0"/>
                  </a:moveTo>
                  <a:lnTo>
                    <a:pt x="0" y="0"/>
                  </a:lnTo>
                  <a:lnTo>
                    <a:pt x="0" y="114"/>
                  </a:lnTo>
                  <a:lnTo>
                    <a:pt x="403" y="114"/>
                  </a:lnTo>
                  <a:lnTo>
                    <a:pt x="5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50">
              <a:extLst>
                <a:ext uri="{FF2B5EF4-FFF2-40B4-BE49-F238E27FC236}">
                  <a16:creationId xmlns:a16="http://schemas.microsoft.com/office/drawing/2014/main" id="{DE4ACF5A-88D6-454E-9D70-7F2CB612DE03}"/>
                </a:ext>
              </a:extLst>
            </p:cNvPr>
            <p:cNvSpPr>
              <a:spLocks/>
            </p:cNvSpPr>
            <p:nvPr/>
          </p:nvSpPr>
          <p:spPr bwMode="auto">
            <a:xfrm>
              <a:off x="-2903538" y="3867151"/>
              <a:ext cx="903288" cy="785813"/>
            </a:xfrm>
            <a:custGeom>
              <a:avLst/>
              <a:gdLst>
                <a:gd name="T0" fmla="*/ 9 w 240"/>
                <a:gd name="T1" fmla="*/ 12 h 209"/>
                <a:gd name="T2" fmla="*/ 11 w 240"/>
                <a:gd name="T3" fmla="*/ 46 h 209"/>
                <a:gd name="T4" fmla="*/ 197 w 240"/>
                <a:gd name="T5" fmla="*/ 203 h 209"/>
                <a:gd name="T6" fmla="*/ 213 w 240"/>
                <a:gd name="T7" fmla="*/ 209 h 209"/>
                <a:gd name="T8" fmla="*/ 231 w 240"/>
                <a:gd name="T9" fmla="*/ 201 h 209"/>
                <a:gd name="T10" fmla="*/ 228 w 240"/>
                <a:gd name="T11" fmla="*/ 167 h 209"/>
                <a:gd name="T12" fmla="*/ 43 w 240"/>
                <a:gd name="T13" fmla="*/ 9 h 209"/>
                <a:gd name="T14" fmla="*/ 9 w 240"/>
                <a:gd name="T15" fmla="*/ 12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09">
                  <a:moveTo>
                    <a:pt x="9" y="12"/>
                  </a:moveTo>
                  <a:cubicBezTo>
                    <a:pt x="0" y="22"/>
                    <a:pt x="1" y="37"/>
                    <a:pt x="11" y="46"/>
                  </a:cubicBezTo>
                  <a:cubicBezTo>
                    <a:pt x="197" y="203"/>
                    <a:pt x="197" y="203"/>
                    <a:pt x="197" y="203"/>
                  </a:cubicBezTo>
                  <a:cubicBezTo>
                    <a:pt x="202" y="207"/>
                    <a:pt x="207" y="209"/>
                    <a:pt x="213" y="209"/>
                  </a:cubicBezTo>
                  <a:cubicBezTo>
                    <a:pt x="220" y="209"/>
                    <a:pt x="227" y="206"/>
                    <a:pt x="231" y="201"/>
                  </a:cubicBezTo>
                  <a:cubicBezTo>
                    <a:pt x="240" y="191"/>
                    <a:pt x="239" y="175"/>
                    <a:pt x="228" y="167"/>
                  </a:cubicBezTo>
                  <a:cubicBezTo>
                    <a:pt x="43" y="9"/>
                    <a:pt x="43" y="9"/>
                    <a:pt x="43" y="9"/>
                  </a:cubicBezTo>
                  <a:cubicBezTo>
                    <a:pt x="32" y="0"/>
                    <a:pt x="17" y="2"/>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51">
              <a:extLst>
                <a:ext uri="{FF2B5EF4-FFF2-40B4-BE49-F238E27FC236}">
                  <a16:creationId xmlns:a16="http://schemas.microsoft.com/office/drawing/2014/main" id="{94A98F43-90E4-425D-93E2-2E31E5BFF9B9}"/>
                </a:ext>
              </a:extLst>
            </p:cNvPr>
            <p:cNvSpPr>
              <a:spLocks/>
            </p:cNvSpPr>
            <p:nvPr/>
          </p:nvSpPr>
          <p:spPr bwMode="auto">
            <a:xfrm>
              <a:off x="-1631950" y="2339976"/>
              <a:ext cx="898525" cy="785813"/>
            </a:xfrm>
            <a:custGeom>
              <a:avLst/>
              <a:gdLst>
                <a:gd name="T0" fmla="*/ 228 w 239"/>
                <a:gd name="T1" fmla="*/ 166 h 209"/>
                <a:gd name="T2" fmla="*/ 42 w 239"/>
                <a:gd name="T3" fmla="*/ 9 h 209"/>
                <a:gd name="T4" fmla="*/ 8 w 239"/>
                <a:gd name="T5" fmla="*/ 11 h 209"/>
                <a:gd name="T6" fmla="*/ 11 w 239"/>
                <a:gd name="T7" fmla="*/ 45 h 209"/>
                <a:gd name="T8" fmla="*/ 197 w 239"/>
                <a:gd name="T9" fmla="*/ 203 h 209"/>
                <a:gd name="T10" fmla="*/ 213 w 239"/>
                <a:gd name="T11" fmla="*/ 209 h 209"/>
                <a:gd name="T12" fmla="*/ 231 w 239"/>
                <a:gd name="T13" fmla="*/ 200 h 209"/>
                <a:gd name="T14" fmla="*/ 228 w 239"/>
                <a:gd name="T15" fmla="*/ 166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209">
                  <a:moveTo>
                    <a:pt x="228" y="166"/>
                  </a:moveTo>
                  <a:cubicBezTo>
                    <a:pt x="42" y="9"/>
                    <a:pt x="42" y="9"/>
                    <a:pt x="42" y="9"/>
                  </a:cubicBezTo>
                  <a:cubicBezTo>
                    <a:pt x="32" y="0"/>
                    <a:pt x="17" y="1"/>
                    <a:pt x="8" y="11"/>
                  </a:cubicBezTo>
                  <a:cubicBezTo>
                    <a:pt x="0" y="21"/>
                    <a:pt x="1" y="37"/>
                    <a:pt x="11" y="45"/>
                  </a:cubicBezTo>
                  <a:cubicBezTo>
                    <a:pt x="197" y="203"/>
                    <a:pt x="197" y="203"/>
                    <a:pt x="197" y="203"/>
                  </a:cubicBezTo>
                  <a:cubicBezTo>
                    <a:pt x="202" y="207"/>
                    <a:pt x="207" y="209"/>
                    <a:pt x="213" y="209"/>
                  </a:cubicBezTo>
                  <a:cubicBezTo>
                    <a:pt x="219" y="209"/>
                    <a:pt x="226" y="206"/>
                    <a:pt x="231" y="200"/>
                  </a:cubicBezTo>
                  <a:cubicBezTo>
                    <a:pt x="239" y="190"/>
                    <a:pt x="238" y="175"/>
                    <a:pt x="228"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52">
              <a:extLst>
                <a:ext uri="{FF2B5EF4-FFF2-40B4-BE49-F238E27FC236}">
                  <a16:creationId xmlns:a16="http://schemas.microsoft.com/office/drawing/2014/main" id="{0F0F9FB6-534C-4FD1-A9EE-BBC24DDF95C7}"/>
                </a:ext>
              </a:extLst>
            </p:cNvPr>
            <p:cNvSpPr>
              <a:spLocks noEditPoints="1"/>
            </p:cNvSpPr>
            <p:nvPr/>
          </p:nvSpPr>
          <p:spPr bwMode="auto">
            <a:xfrm>
              <a:off x="-2593975" y="2686051"/>
              <a:ext cx="2593975" cy="2398713"/>
            </a:xfrm>
            <a:custGeom>
              <a:avLst/>
              <a:gdLst>
                <a:gd name="T0" fmla="*/ 688 w 690"/>
                <a:gd name="T1" fmla="*/ 549 h 638"/>
                <a:gd name="T2" fmla="*/ 660 w 690"/>
                <a:gd name="T3" fmla="*/ 492 h 638"/>
                <a:gd name="T4" fmla="*/ 347 w 690"/>
                <a:gd name="T5" fmla="*/ 228 h 638"/>
                <a:gd name="T6" fmla="*/ 418 w 690"/>
                <a:gd name="T7" fmla="*/ 144 h 638"/>
                <a:gd name="T8" fmla="*/ 249 w 690"/>
                <a:gd name="T9" fmla="*/ 0 h 638"/>
                <a:gd name="T10" fmla="*/ 0 w 690"/>
                <a:gd name="T11" fmla="*/ 294 h 638"/>
                <a:gd name="T12" fmla="*/ 169 w 690"/>
                <a:gd name="T13" fmla="*/ 438 h 638"/>
                <a:gd name="T14" fmla="*/ 240 w 690"/>
                <a:gd name="T15" fmla="*/ 354 h 638"/>
                <a:gd name="T16" fmla="*/ 553 w 690"/>
                <a:gd name="T17" fmla="*/ 618 h 638"/>
                <a:gd name="T18" fmla="*/ 606 w 690"/>
                <a:gd name="T19" fmla="*/ 638 h 638"/>
                <a:gd name="T20" fmla="*/ 669 w 690"/>
                <a:gd name="T21" fmla="*/ 609 h 638"/>
                <a:gd name="T22" fmla="*/ 688 w 690"/>
                <a:gd name="T23" fmla="*/ 549 h 638"/>
                <a:gd name="T24" fmla="*/ 632 w 690"/>
                <a:gd name="T25" fmla="*/ 578 h 638"/>
                <a:gd name="T26" fmla="*/ 609 w 690"/>
                <a:gd name="T27" fmla="*/ 590 h 638"/>
                <a:gd name="T28" fmla="*/ 584 w 690"/>
                <a:gd name="T29" fmla="*/ 581 h 638"/>
                <a:gd name="T30" fmla="*/ 235 w 690"/>
                <a:gd name="T31" fmla="*/ 286 h 638"/>
                <a:gd name="T32" fmla="*/ 164 w 690"/>
                <a:gd name="T33" fmla="*/ 370 h 638"/>
                <a:gd name="T34" fmla="*/ 67 w 690"/>
                <a:gd name="T35" fmla="*/ 288 h 638"/>
                <a:gd name="T36" fmla="*/ 254 w 690"/>
                <a:gd name="T37" fmla="*/ 68 h 638"/>
                <a:gd name="T38" fmla="*/ 351 w 690"/>
                <a:gd name="T39" fmla="*/ 150 h 638"/>
                <a:gd name="T40" fmla="*/ 279 w 690"/>
                <a:gd name="T41" fmla="*/ 233 h 638"/>
                <a:gd name="T42" fmla="*/ 628 w 690"/>
                <a:gd name="T43" fmla="*/ 529 h 638"/>
                <a:gd name="T44" fmla="*/ 641 w 690"/>
                <a:gd name="T45" fmla="*/ 552 h 638"/>
                <a:gd name="T46" fmla="*/ 632 w 690"/>
                <a:gd name="T47" fmla="*/ 57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0" h="638">
                  <a:moveTo>
                    <a:pt x="688" y="549"/>
                  </a:moveTo>
                  <a:cubicBezTo>
                    <a:pt x="687" y="527"/>
                    <a:pt x="676" y="507"/>
                    <a:pt x="660" y="492"/>
                  </a:cubicBezTo>
                  <a:cubicBezTo>
                    <a:pt x="347" y="228"/>
                    <a:pt x="347" y="228"/>
                    <a:pt x="347" y="228"/>
                  </a:cubicBezTo>
                  <a:cubicBezTo>
                    <a:pt x="418" y="144"/>
                    <a:pt x="418" y="144"/>
                    <a:pt x="418" y="144"/>
                  </a:cubicBezTo>
                  <a:cubicBezTo>
                    <a:pt x="249" y="0"/>
                    <a:pt x="249" y="0"/>
                    <a:pt x="249" y="0"/>
                  </a:cubicBezTo>
                  <a:cubicBezTo>
                    <a:pt x="0" y="294"/>
                    <a:pt x="0" y="294"/>
                    <a:pt x="0" y="294"/>
                  </a:cubicBezTo>
                  <a:cubicBezTo>
                    <a:pt x="169" y="438"/>
                    <a:pt x="169" y="438"/>
                    <a:pt x="169" y="438"/>
                  </a:cubicBezTo>
                  <a:cubicBezTo>
                    <a:pt x="240" y="354"/>
                    <a:pt x="240" y="354"/>
                    <a:pt x="240" y="354"/>
                  </a:cubicBezTo>
                  <a:cubicBezTo>
                    <a:pt x="553" y="618"/>
                    <a:pt x="553" y="618"/>
                    <a:pt x="553" y="618"/>
                  </a:cubicBezTo>
                  <a:cubicBezTo>
                    <a:pt x="568" y="631"/>
                    <a:pt x="587" y="638"/>
                    <a:pt x="606" y="638"/>
                  </a:cubicBezTo>
                  <a:cubicBezTo>
                    <a:pt x="630" y="638"/>
                    <a:pt x="653" y="628"/>
                    <a:pt x="669" y="609"/>
                  </a:cubicBezTo>
                  <a:cubicBezTo>
                    <a:pt x="683" y="592"/>
                    <a:pt x="690" y="570"/>
                    <a:pt x="688" y="549"/>
                  </a:cubicBezTo>
                  <a:close/>
                  <a:moveTo>
                    <a:pt x="632" y="578"/>
                  </a:moveTo>
                  <a:cubicBezTo>
                    <a:pt x="626" y="585"/>
                    <a:pt x="618" y="589"/>
                    <a:pt x="609" y="590"/>
                  </a:cubicBezTo>
                  <a:cubicBezTo>
                    <a:pt x="600" y="590"/>
                    <a:pt x="591" y="587"/>
                    <a:pt x="584" y="581"/>
                  </a:cubicBezTo>
                  <a:cubicBezTo>
                    <a:pt x="235" y="286"/>
                    <a:pt x="235" y="286"/>
                    <a:pt x="235" y="286"/>
                  </a:cubicBezTo>
                  <a:cubicBezTo>
                    <a:pt x="164" y="370"/>
                    <a:pt x="164" y="370"/>
                    <a:pt x="164" y="370"/>
                  </a:cubicBezTo>
                  <a:cubicBezTo>
                    <a:pt x="67" y="288"/>
                    <a:pt x="67" y="288"/>
                    <a:pt x="67" y="288"/>
                  </a:cubicBezTo>
                  <a:cubicBezTo>
                    <a:pt x="254" y="68"/>
                    <a:pt x="254" y="68"/>
                    <a:pt x="254" y="68"/>
                  </a:cubicBezTo>
                  <a:cubicBezTo>
                    <a:pt x="351" y="150"/>
                    <a:pt x="351" y="150"/>
                    <a:pt x="351" y="150"/>
                  </a:cubicBezTo>
                  <a:cubicBezTo>
                    <a:pt x="279" y="233"/>
                    <a:pt x="279" y="233"/>
                    <a:pt x="279" y="233"/>
                  </a:cubicBezTo>
                  <a:cubicBezTo>
                    <a:pt x="628" y="529"/>
                    <a:pt x="628" y="529"/>
                    <a:pt x="628" y="529"/>
                  </a:cubicBezTo>
                  <a:cubicBezTo>
                    <a:pt x="635" y="535"/>
                    <a:pt x="640" y="543"/>
                    <a:pt x="641" y="552"/>
                  </a:cubicBezTo>
                  <a:cubicBezTo>
                    <a:pt x="641" y="562"/>
                    <a:pt x="638" y="571"/>
                    <a:pt x="632" y="5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6" name="Rectangle 85">
            <a:extLst>
              <a:ext uri="{FF2B5EF4-FFF2-40B4-BE49-F238E27FC236}">
                <a16:creationId xmlns:a16="http://schemas.microsoft.com/office/drawing/2014/main" id="{CC2DD8A6-D259-470B-99AC-C81AA74DFD82}"/>
              </a:ext>
            </a:extLst>
          </p:cNvPr>
          <p:cNvSpPr/>
          <p:nvPr/>
        </p:nvSpPr>
        <p:spPr>
          <a:xfrm>
            <a:off x="8993832" y="1659798"/>
            <a:ext cx="2739033" cy="4323560"/>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en-US" dirty="0"/>
              <a:t>  </a:t>
            </a:r>
            <a:endParaRPr lang="en-US" b="1" dirty="0">
              <a:solidFill>
                <a:schemeClr val="accent1"/>
              </a:solidFill>
            </a:endParaRPr>
          </a:p>
        </p:txBody>
      </p:sp>
      <p:grpSp>
        <p:nvGrpSpPr>
          <p:cNvPr id="85" name="Group 84">
            <a:extLst>
              <a:ext uri="{FF2B5EF4-FFF2-40B4-BE49-F238E27FC236}">
                <a16:creationId xmlns:a16="http://schemas.microsoft.com/office/drawing/2014/main" id="{1B3993D0-AE7C-4DFE-AC26-25B97444C384}"/>
              </a:ext>
            </a:extLst>
          </p:cNvPr>
          <p:cNvGrpSpPr/>
          <p:nvPr/>
        </p:nvGrpSpPr>
        <p:grpSpPr>
          <a:xfrm>
            <a:off x="468747" y="1648910"/>
            <a:ext cx="8441258" cy="4334448"/>
            <a:chOff x="468747" y="1648910"/>
            <a:chExt cx="5097153" cy="4342315"/>
          </a:xfrm>
        </p:grpSpPr>
        <p:cxnSp>
          <p:nvCxnSpPr>
            <p:cNvPr id="82" name="Straight Connector 81">
              <a:extLst>
                <a:ext uri="{FF2B5EF4-FFF2-40B4-BE49-F238E27FC236}">
                  <a16:creationId xmlns:a16="http://schemas.microsoft.com/office/drawing/2014/main" id="{47AE0439-DE67-41C8-93B5-143AFEB62BEC}"/>
                </a:ext>
              </a:extLst>
            </p:cNvPr>
            <p:cNvCxnSpPr>
              <a:cxnSpLocks/>
            </p:cNvCxnSpPr>
            <p:nvPr/>
          </p:nvCxnSpPr>
          <p:spPr>
            <a:xfrm>
              <a:off x="468747" y="1648910"/>
              <a:ext cx="509485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18CF697-A335-4011-9120-9E46816C5FBF}"/>
                </a:ext>
              </a:extLst>
            </p:cNvPr>
            <p:cNvCxnSpPr>
              <a:cxnSpLocks/>
            </p:cNvCxnSpPr>
            <p:nvPr/>
          </p:nvCxnSpPr>
          <p:spPr>
            <a:xfrm>
              <a:off x="5563599" y="1648910"/>
              <a:ext cx="0" cy="434231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190714B-8ECF-453B-8C62-786D05573E08}"/>
                </a:ext>
              </a:extLst>
            </p:cNvPr>
            <p:cNvCxnSpPr>
              <a:cxnSpLocks/>
            </p:cNvCxnSpPr>
            <p:nvPr/>
          </p:nvCxnSpPr>
          <p:spPr>
            <a:xfrm>
              <a:off x="471048" y="5991225"/>
              <a:ext cx="509485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1" name="Isosceles Triangle 70">
            <a:extLst>
              <a:ext uri="{FF2B5EF4-FFF2-40B4-BE49-F238E27FC236}">
                <a16:creationId xmlns:a16="http://schemas.microsoft.com/office/drawing/2014/main" id="{849FB5D0-542E-4CAA-9F54-02025CEFD2F0}"/>
              </a:ext>
            </a:extLst>
          </p:cNvPr>
          <p:cNvSpPr/>
          <p:nvPr/>
        </p:nvSpPr>
        <p:spPr>
          <a:xfrm rot="5400000">
            <a:off x="8729231" y="3864197"/>
            <a:ext cx="531986" cy="2390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cxnSp>
        <p:nvCxnSpPr>
          <p:cNvPr id="14" name="Straight Arrow Connector 13">
            <a:extLst>
              <a:ext uri="{FF2B5EF4-FFF2-40B4-BE49-F238E27FC236}">
                <a16:creationId xmlns:a16="http://schemas.microsoft.com/office/drawing/2014/main" id="{143A8D18-D197-48D2-89B6-E10CB78D4FF3}"/>
              </a:ext>
            </a:extLst>
          </p:cNvPr>
          <p:cNvCxnSpPr>
            <a:cxnSpLocks/>
            <a:endCxn id="71" idx="0"/>
          </p:cNvCxnSpPr>
          <p:nvPr/>
        </p:nvCxnSpPr>
        <p:spPr>
          <a:xfrm>
            <a:off x="512063" y="3972868"/>
            <a:ext cx="8602678" cy="10846"/>
          </a:xfrm>
          <a:prstGeom prst="straightConnector1">
            <a:avLst/>
          </a:prstGeom>
          <a:ln w="6350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CA960035-5FF8-4F97-905B-9B09ACD93C56}"/>
              </a:ext>
            </a:extLst>
          </p:cNvPr>
          <p:cNvSpPr/>
          <p:nvPr/>
        </p:nvSpPr>
        <p:spPr>
          <a:xfrm>
            <a:off x="7723153" y="3876184"/>
            <a:ext cx="180318" cy="182880"/>
          </a:xfrm>
          <a:prstGeom prst="ellipse">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3" name="Oval 132">
            <a:extLst>
              <a:ext uri="{FF2B5EF4-FFF2-40B4-BE49-F238E27FC236}">
                <a16:creationId xmlns:a16="http://schemas.microsoft.com/office/drawing/2014/main" id="{00F5DF57-D33A-43FE-9D91-6DF7498CED8A}"/>
              </a:ext>
            </a:extLst>
          </p:cNvPr>
          <p:cNvSpPr/>
          <p:nvPr/>
        </p:nvSpPr>
        <p:spPr>
          <a:xfrm>
            <a:off x="1539905" y="3876184"/>
            <a:ext cx="180318" cy="182880"/>
          </a:xfrm>
          <a:prstGeom prst="ellipse">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5" name="Oval 114">
            <a:extLst>
              <a:ext uri="{FF2B5EF4-FFF2-40B4-BE49-F238E27FC236}">
                <a16:creationId xmlns:a16="http://schemas.microsoft.com/office/drawing/2014/main" id="{7031FB91-9326-46D2-9459-D9B94E7ACC3D}"/>
              </a:ext>
            </a:extLst>
          </p:cNvPr>
          <p:cNvSpPr/>
          <p:nvPr/>
        </p:nvSpPr>
        <p:spPr>
          <a:xfrm>
            <a:off x="5594725" y="3876184"/>
            <a:ext cx="180318" cy="182880"/>
          </a:xfrm>
          <a:prstGeom prst="ellipse">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Text Placeholder 9">
            <a:extLst>
              <a:ext uri="{FF2B5EF4-FFF2-40B4-BE49-F238E27FC236}">
                <a16:creationId xmlns:a16="http://schemas.microsoft.com/office/drawing/2014/main" id="{55244BB9-7CDF-43DF-A905-A246072EBE55}"/>
              </a:ext>
            </a:extLst>
          </p:cNvPr>
          <p:cNvSpPr>
            <a:spLocks noGrp="1"/>
          </p:cNvSpPr>
          <p:nvPr>
            <p:ph type="body" sz="quarter" idx="16"/>
          </p:nvPr>
        </p:nvSpPr>
        <p:spPr>
          <a:xfrm>
            <a:off x="477012" y="1124076"/>
            <a:ext cx="11246241" cy="276999"/>
          </a:xfrm>
        </p:spPr>
        <p:txBody>
          <a:bodyPr/>
          <a:lstStyle/>
          <a:p>
            <a:r>
              <a:rPr lang="en-US" dirty="0"/>
              <a:t>Oncology accessibility – Screening</a:t>
            </a:r>
          </a:p>
        </p:txBody>
      </p:sp>
      <p:sp>
        <p:nvSpPr>
          <p:cNvPr id="9" name="Title 8">
            <a:extLst>
              <a:ext uri="{FF2B5EF4-FFF2-40B4-BE49-F238E27FC236}">
                <a16:creationId xmlns:a16="http://schemas.microsoft.com/office/drawing/2014/main" id="{A2FA4014-0309-4B91-90C7-27B1B9E84F4B}"/>
              </a:ext>
            </a:extLst>
          </p:cNvPr>
          <p:cNvSpPr>
            <a:spLocks noGrp="1"/>
          </p:cNvSpPr>
          <p:nvPr>
            <p:ph type="title"/>
          </p:nvPr>
        </p:nvSpPr>
        <p:spPr/>
        <p:txBody>
          <a:bodyPr/>
          <a:lstStyle/>
          <a:p>
            <a:r>
              <a:rPr lang="en-US" dirty="0"/>
              <a:t>SK is almost the only country from the scope missing national screening for major cancer indications – roll out planned for 2019</a:t>
            </a:r>
          </a:p>
        </p:txBody>
      </p:sp>
      <p:sp>
        <p:nvSpPr>
          <p:cNvPr id="5" name="Footer Placeholder 4">
            <a:extLst>
              <a:ext uri="{FF2B5EF4-FFF2-40B4-BE49-F238E27FC236}">
                <a16:creationId xmlns:a16="http://schemas.microsoft.com/office/drawing/2014/main" id="{18053AE1-8272-4A8E-BF9C-5CB248868462}"/>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12" name="Text Placeholder 11">
            <a:extLst>
              <a:ext uri="{FF2B5EF4-FFF2-40B4-BE49-F238E27FC236}">
                <a16:creationId xmlns:a16="http://schemas.microsoft.com/office/drawing/2014/main" id="{CA20F008-AEA0-40D9-8073-2FE083F63F6E}"/>
              </a:ext>
            </a:extLst>
          </p:cNvPr>
          <p:cNvSpPr>
            <a:spLocks noGrp="1"/>
          </p:cNvSpPr>
          <p:nvPr>
            <p:ph type="body" sz="quarter" idx="18"/>
          </p:nvPr>
        </p:nvSpPr>
        <p:spPr/>
        <p:txBody>
          <a:bodyPr/>
          <a:lstStyle/>
          <a:p>
            <a:r>
              <a:rPr lang="en-US" dirty="0"/>
              <a:t>Countries in scope: Peers, Role models, SK</a:t>
            </a:r>
          </a:p>
        </p:txBody>
      </p:sp>
      <p:sp>
        <p:nvSpPr>
          <p:cNvPr id="13" name="Text Placeholder 12">
            <a:extLst>
              <a:ext uri="{FF2B5EF4-FFF2-40B4-BE49-F238E27FC236}">
                <a16:creationId xmlns:a16="http://schemas.microsoft.com/office/drawing/2014/main" id="{DD27F393-FCE3-48EF-BB1B-D2F327F0E077}"/>
              </a:ext>
            </a:extLst>
          </p:cNvPr>
          <p:cNvSpPr>
            <a:spLocks noGrp="1"/>
          </p:cNvSpPr>
          <p:nvPr>
            <p:ph type="body" sz="quarter" idx="19"/>
          </p:nvPr>
        </p:nvSpPr>
        <p:spPr/>
        <p:txBody>
          <a:bodyPr/>
          <a:lstStyle/>
          <a:p>
            <a:r>
              <a:rPr lang="en-US" dirty="0"/>
              <a:t>Oncology regulations setting</a:t>
            </a:r>
          </a:p>
        </p:txBody>
      </p:sp>
      <p:sp>
        <p:nvSpPr>
          <p:cNvPr id="64" name="Oval 63">
            <a:extLst>
              <a:ext uri="{FF2B5EF4-FFF2-40B4-BE49-F238E27FC236}">
                <a16:creationId xmlns:a16="http://schemas.microsoft.com/office/drawing/2014/main" id="{57DA52C2-F185-4642-A194-D394AEEC02A7}"/>
              </a:ext>
            </a:extLst>
          </p:cNvPr>
          <p:cNvSpPr/>
          <p:nvPr/>
        </p:nvSpPr>
        <p:spPr>
          <a:xfrm>
            <a:off x="8427972" y="3775402"/>
            <a:ext cx="440994" cy="431337"/>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sz="1200" dirty="0"/>
          </a:p>
        </p:txBody>
      </p:sp>
      <p:sp>
        <p:nvSpPr>
          <p:cNvPr id="63" name="TextBox 62">
            <a:extLst>
              <a:ext uri="{FF2B5EF4-FFF2-40B4-BE49-F238E27FC236}">
                <a16:creationId xmlns:a16="http://schemas.microsoft.com/office/drawing/2014/main" id="{19626C58-5597-4C47-B661-CEB3A8EB45AE}"/>
              </a:ext>
            </a:extLst>
          </p:cNvPr>
          <p:cNvSpPr txBox="1"/>
          <p:nvPr/>
        </p:nvSpPr>
        <p:spPr>
          <a:xfrm>
            <a:off x="8563081" y="3864573"/>
            <a:ext cx="355133" cy="276999"/>
          </a:xfrm>
          <a:prstGeom prst="rect">
            <a:avLst/>
          </a:prstGeom>
          <a:ln>
            <a:noFill/>
          </a:ln>
        </p:spPr>
        <p:txBody>
          <a:bodyPr wrap="square" lIns="0" tIns="0" rIns="0" bIns="0" rtlCol="0">
            <a:spAutoFit/>
          </a:bodyPr>
          <a:lstStyle/>
          <a:p>
            <a:pPr algn="l">
              <a:lnSpc>
                <a:spcPct val="90000"/>
              </a:lnSpc>
              <a:spcBef>
                <a:spcPts val="400"/>
              </a:spcBef>
            </a:pPr>
            <a:r>
              <a:rPr lang="en-US" sz="2000" b="1" dirty="0">
                <a:solidFill>
                  <a:schemeClr val="accent4"/>
                </a:solidFill>
              </a:rPr>
              <a:t>?</a:t>
            </a:r>
          </a:p>
        </p:txBody>
      </p:sp>
      <p:sp>
        <p:nvSpPr>
          <p:cNvPr id="73" name="Rektangel 76">
            <a:extLst>
              <a:ext uri="{FF2B5EF4-FFF2-40B4-BE49-F238E27FC236}">
                <a16:creationId xmlns:a16="http://schemas.microsoft.com/office/drawing/2014/main" id="{D39D24FB-FD46-4FDC-A5BE-8B9E37FDAA31}"/>
              </a:ext>
            </a:extLst>
          </p:cNvPr>
          <p:cNvSpPr>
            <a:spLocks noChangeArrowheads="1"/>
          </p:cNvSpPr>
          <p:nvPr/>
        </p:nvSpPr>
        <p:spPr bwMode="auto">
          <a:xfrm>
            <a:off x="9123609" y="1689508"/>
            <a:ext cx="2327234" cy="289213"/>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4"/>
                </a:solidFill>
                <a:cs typeface="Arial" charset="0"/>
              </a:rPr>
              <a:t>Slovakia</a:t>
            </a:r>
          </a:p>
        </p:txBody>
      </p:sp>
      <p:pic>
        <p:nvPicPr>
          <p:cNvPr id="62" name="Picture 22">
            <a:extLst>
              <a:ext uri="{FF2B5EF4-FFF2-40B4-BE49-F238E27FC236}">
                <a16:creationId xmlns:a16="http://schemas.microsoft.com/office/drawing/2014/main" id="{6751EF52-098D-45E6-952F-2AB6CEE98BC2}"/>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11362035" y="1558060"/>
            <a:ext cx="511325" cy="511325"/>
          </a:xfrm>
          <a:prstGeom prst="rect">
            <a:avLst/>
          </a:prstGeom>
          <a:noFill/>
          <a:ln w="9525">
            <a:noFill/>
            <a:miter lim="800000"/>
            <a:headEnd/>
            <a:tailEnd/>
          </a:ln>
        </p:spPr>
      </p:pic>
      <p:sp>
        <p:nvSpPr>
          <p:cNvPr id="95" name="Rektangel 76">
            <a:extLst>
              <a:ext uri="{FF2B5EF4-FFF2-40B4-BE49-F238E27FC236}">
                <a16:creationId xmlns:a16="http://schemas.microsoft.com/office/drawing/2014/main" id="{6692CB9B-E1EB-4864-B3A4-B83A7B6A4F2C}"/>
              </a:ext>
            </a:extLst>
          </p:cNvPr>
          <p:cNvSpPr>
            <a:spLocks noChangeArrowheads="1"/>
          </p:cNvSpPr>
          <p:nvPr/>
        </p:nvSpPr>
        <p:spPr bwMode="auto">
          <a:xfrm>
            <a:off x="477009" y="1638598"/>
            <a:ext cx="4179771" cy="288147"/>
          </a:xfrm>
          <a:prstGeom prst="rect">
            <a:avLst/>
          </a:prstGeom>
          <a:noFill/>
          <a:ln w="9525">
            <a:noFill/>
            <a:miter lim="800000"/>
            <a:headEnd/>
            <a:tailEnd/>
          </a:ln>
        </p:spPr>
        <p:txBody>
          <a:bodyPr wrap="square" lIns="0" tIns="72000" rIns="0" bIns="0">
            <a:spAutoFit/>
          </a:bodyPr>
          <a:lstStyle/>
          <a:p>
            <a:pPr>
              <a:spcBef>
                <a:spcPts val="400"/>
              </a:spcBef>
            </a:pPr>
            <a:r>
              <a:rPr lang="en-US" sz="1400" b="1" noProof="1">
                <a:solidFill>
                  <a:schemeClr val="accent1"/>
                </a:solidFill>
                <a:cs typeface="Arial" charset="0"/>
              </a:rPr>
              <a:t>Nationwide screening programs – Timeline </a:t>
            </a:r>
          </a:p>
        </p:txBody>
      </p:sp>
      <p:graphicFrame>
        <p:nvGraphicFramePr>
          <p:cNvPr id="99" name="Symbol zastępczy zawartości 9">
            <a:extLst>
              <a:ext uri="{FF2B5EF4-FFF2-40B4-BE49-F238E27FC236}">
                <a16:creationId xmlns:a16="http://schemas.microsoft.com/office/drawing/2014/main" id="{978A8395-B642-4BD2-83F0-5ACD90569E38}"/>
              </a:ext>
            </a:extLst>
          </p:cNvPr>
          <p:cNvGraphicFramePr>
            <a:graphicFrameLocks/>
          </p:cNvGraphicFramePr>
          <p:nvPr>
            <p:extLst>
              <p:ext uri="{D42A27DB-BD31-4B8C-83A1-F6EECF244321}">
                <p14:modId xmlns:p14="http://schemas.microsoft.com/office/powerpoint/2010/main" val="2707234489"/>
              </p:ext>
            </p:extLst>
          </p:nvPr>
        </p:nvGraphicFramePr>
        <p:xfrm>
          <a:off x="468746" y="1996403"/>
          <a:ext cx="8333539" cy="1091520"/>
        </p:xfrm>
        <a:graphic>
          <a:graphicData uri="http://schemas.openxmlformats.org/drawingml/2006/table">
            <a:tbl>
              <a:tblPr firstRow="1">
                <a:tableStyleId>{21E4AEA4-8DFA-4A89-87EB-49C32662AFE0}</a:tableStyleId>
              </a:tblPr>
              <a:tblGrid>
                <a:gridCol w="1432675">
                  <a:extLst>
                    <a:ext uri="{9D8B030D-6E8A-4147-A177-3AD203B41FA5}">
                      <a16:colId xmlns:a16="http://schemas.microsoft.com/office/drawing/2014/main" val="20000"/>
                    </a:ext>
                  </a:extLst>
                </a:gridCol>
                <a:gridCol w="1773764">
                  <a:extLst>
                    <a:ext uri="{9D8B030D-6E8A-4147-A177-3AD203B41FA5}">
                      <a16:colId xmlns:a16="http://schemas.microsoft.com/office/drawing/2014/main" val="20001"/>
                    </a:ext>
                  </a:extLst>
                </a:gridCol>
                <a:gridCol w="1618175">
                  <a:extLst>
                    <a:ext uri="{9D8B030D-6E8A-4147-A177-3AD203B41FA5}">
                      <a16:colId xmlns:a16="http://schemas.microsoft.com/office/drawing/2014/main" val="4212096023"/>
                    </a:ext>
                  </a:extLst>
                </a:gridCol>
                <a:gridCol w="1666240">
                  <a:extLst>
                    <a:ext uri="{9D8B030D-6E8A-4147-A177-3AD203B41FA5}">
                      <a16:colId xmlns:a16="http://schemas.microsoft.com/office/drawing/2014/main" val="20002"/>
                    </a:ext>
                  </a:extLst>
                </a:gridCol>
                <a:gridCol w="1842685">
                  <a:extLst>
                    <a:ext uri="{9D8B030D-6E8A-4147-A177-3AD203B41FA5}">
                      <a16:colId xmlns:a16="http://schemas.microsoft.com/office/drawing/2014/main" val="20003"/>
                    </a:ext>
                  </a:extLst>
                </a:gridCol>
              </a:tblGrid>
              <a:tr h="294507">
                <a:tc>
                  <a:txBody>
                    <a:bodyPr/>
                    <a:lstStyle/>
                    <a:p>
                      <a:r>
                        <a:rPr lang="en-US" sz="1200" noProof="0" dirty="0">
                          <a:solidFill>
                            <a:schemeClr val="bg1"/>
                          </a:solidFill>
                        </a:rPr>
                        <a:t>Cancer </a:t>
                      </a:r>
                    </a:p>
                  </a:txBody>
                  <a:tcPr marL="36000" marR="36000" marT="72000" marB="72000" anchor="b">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solidFill>
                      <a:schemeClr val="accent1"/>
                    </a:solidFill>
                  </a:tcPr>
                </a:tc>
                <a:tc>
                  <a:txBody>
                    <a:bodyPr/>
                    <a:lstStyle/>
                    <a:p>
                      <a:pPr algn="l"/>
                      <a:r>
                        <a:rPr lang="en-US" sz="1200" noProof="0" dirty="0">
                          <a:solidFill>
                            <a:schemeClr val="bg1"/>
                          </a:solidFill>
                        </a:rPr>
                        <a:t>Pioneer </a:t>
                      </a:r>
                    </a:p>
                  </a:txBody>
                  <a:tcPr marL="36000" marR="36000" marT="72000" marB="72000" anchor="b">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solidFill>
                      <a:schemeClr val="accent1"/>
                    </a:solidFill>
                  </a:tcPr>
                </a:tc>
                <a:tc>
                  <a:txBody>
                    <a:bodyPr/>
                    <a:lstStyle/>
                    <a:p>
                      <a:r>
                        <a:rPr lang="en-US" sz="1200" noProof="0" dirty="0">
                          <a:solidFill>
                            <a:schemeClr val="bg1"/>
                          </a:solidFill>
                        </a:rPr>
                        <a:t>Last adopter</a:t>
                      </a:r>
                    </a:p>
                  </a:txBody>
                  <a:tcPr marL="36000" marR="36000" marT="72000" marB="72000" anchor="b">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solidFill>
                      <a:schemeClr val="accent1"/>
                    </a:solidFill>
                  </a:tcPr>
                </a:tc>
                <a:tc>
                  <a:txBody>
                    <a:bodyPr/>
                    <a:lstStyle/>
                    <a:p>
                      <a:r>
                        <a:rPr lang="en-US" sz="1200" noProof="0" dirty="0"/>
                        <a:t>Usual screening age</a:t>
                      </a:r>
                      <a:endParaRPr lang="en-US" sz="1200" noProof="0" dirty="0">
                        <a:solidFill>
                          <a:sysClr val="windowText" lastClr="000000"/>
                        </a:solidFill>
                      </a:endParaRPr>
                    </a:p>
                  </a:txBody>
                  <a:tcPr marL="36000" marR="36000" marT="72000" marB="72000" anchor="b">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solidFill>
                      <a:schemeClr val="accent1"/>
                    </a:solidFill>
                  </a:tcPr>
                </a:tc>
                <a:tc>
                  <a:txBody>
                    <a:bodyPr/>
                    <a:lstStyle/>
                    <a:p>
                      <a:r>
                        <a:rPr lang="en-US" sz="1100" noProof="0" dirty="0">
                          <a:solidFill>
                            <a:schemeClr val="bg1"/>
                          </a:solidFill>
                        </a:rPr>
                        <a:t>No nationwide screening</a:t>
                      </a:r>
                    </a:p>
                  </a:txBody>
                  <a:tcPr marL="36000" marR="36000" marT="72000" marB="72000" anchor="b">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0745">
                <a:tc>
                  <a:txBody>
                    <a:bodyPr/>
                    <a:lstStyle/>
                    <a:p>
                      <a:pPr marL="85725" indent="-85725">
                        <a:buFont typeface="Arial" pitchFamily="34" charset="0"/>
                        <a:buNone/>
                      </a:pPr>
                      <a:r>
                        <a:rPr lang="en-US" sz="1200" b="1" noProof="0" dirty="0"/>
                        <a:t>     Breast</a:t>
                      </a: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r>
                        <a:rPr lang="en-US" sz="1200" kern="1200" noProof="0" dirty="0">
                          <a:solidFill>
                            <a:schemeClr val="dk1"/>
                          </a:solidFill>
                          <a:latin typeface="+mn-lt"/>
                          <a:ea typeface="+mn-ea"/>
                          <a:cs typeface="+mn-cs"/>
                        </a:rPr>
                        <a:t>1988 – United Kingdom</a:t>
                      </a: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200" kern="1200" noProof="0" dirty="0">
                          <a:solidFill>
                            <a:schemeClr val="dk1"/>
                          </a:solidFill>
                          <a:latin typeface="+mn-lt"/>
                          <a:ea typeface="+mn-ea"/>
                          <a:cs typeface="+mn-cs"/>
                        </a:rPr>
                        <a:t>2015 – Romania </a:t>
                      </a: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200" kern="1200" noProof="0" dirty="0"/>
                        <a:t>45+</a:t>
                      </a: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200" kern="1200" noProof="0" dirty="0"/>
                        <a:t>SK, BG </a:t>
                      </a: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1"/>
                  </a:ext>
                </a:extLst>
              </a:tr>
              <a:tr h="147254">
                <a:tc>
                  <a:txBody>
                    <a:bodyPr/>
                    <a:lstStyle/>
                    <a:p>
                      <a:pPr marL="85725" indent="-85725">
                        <a:buFont typeface="Arial" pitchFamily="34" charset="0"/>
                        <a:buNone/>
                      </a:pPr>
                      <a:r>
                        <a:rPr lang="en-US" sz="1200" b="1" noProof="0" dirty="0"/>
                        <a:t>     Cervical</a:t>
                      </a: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r>
                        <a:rPr lang="en-US" sz="1200" kern="1200" noProof="0" dirty="0"/>
                        <a:t>1970 – Netherlands </a:t>
                      </a: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200" kern="1200" noProof="0" dirty="0">
                          <a:solidFill>
                            <a:schemeClr val="dk1"/>
                          </a:solidFill>
                          <a:latin typeface="+mn-lt"/>
                          <a:ea typeface="+mn-ea"/>
                          <a:cs typeface="+mn-cs"/>
                        </a:rPr>
                        <a:t>2012 – Romania </a:t>
                      </a: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200" kern="1200" noProof="0" dirty="0"/>
                        <a:t>25+ </a:t>
                      </a: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200" kern="1200" noProof="0" dirty="0">
                          <a:solidFill>
                            <a:schemeClr val="dk1"/>
                          </a:solidFill>
                          <a:latin typeface="+mn-lt"/>
                          <a:ea typeface="+mn-ea"/>
                          <a:cs typeface="+mn-cs"/>
                        </a:rPr>
                        <a:t>SK, BG</a:t>
                      </a: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2"/>
                  </a:ext>
                </a:extLst>
              </a:tr>
              <a:tr h="147254">
                <a:tc>
                  <a:txBody>
                    <a:bodyPr/>
                    <a:lstStyle/>
                    <a:p>
                      <a:pPr marL="85725" indent="-85725">
                        <a:buFont typeface="Arial" pitchFamily="34" charset="0"/>
                        <a:buNone/>
                      </a:pPr>
                      <a:r>
                        <a:rPr lang="en-US" sz="1200" b="1" noProof="0" dirty="0"/>
                        <a:t>     Colorectal</a:t>
                      </a: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0" indent="0" algn="l" defTabSz="914400" rtl="0" eaLnBrk="1" latinLnBrk="0" hangingPunct="1">
                        <a:buFont typeface="Arial" pitchFamily="34" charset="0"/>
                        <a:buNone/>
                      </a:pPr>
                      <a:r>
                        <a:rPr lang="en-US" sz="1200" kern="1200" noProof="0" dirty="0"/>
                        <a:t>1974 – Germany </a:t>
                      </a: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200" kern="1200" noProof="0" dirty="0">
                          <a:solidFill>
                            <a:schemeClr val="dk1"/>
                          </a:solidFill>
                          <a:latin typeface="+mn-lt"/>
                          <a:ea typeface="+mn-ea"/>
                          <a:cs typeface="+mn-cs"/>
                        </a:rPr>
                        <a:t>2014 – Netherlands </a:t>
                      </a: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200" kern="1200" noProof="0" dirty="0"/>
                        <a:t>50+</a:t>
                      </a:r>
                      <a:endParaRPr lang="en-US" sz="1200" kern="1200" noProof="0" dirty="0">
                        <a:solidFill>
                          <a:schemeClr val="dk1"/>
                        </a:solidFill>
                        <a:latin typeface="+mn-lt"/>
                        <a:ea typeface="+mn-ea"/>
                        <a:cs typeface="+mn-cs"/>
                      </a:endParaRP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tc>
                  <a:txBody>
                    <a:bodyPr/>
                    <a:lstStyle/>
                    <a:p>
                      <a:pPr marL="85725" indent="-85725" algn="l" defTabSz="914400" rtl="0" eaLnBrk="1" latinLnBrk="0" hangingPunct="1">
                        <a:buFont typeface="Arial" pitchFamily="34" charset="0"/>
                        <a:buNone/>
                      </a:pPr>
                      <a:r>
                        <a:rPr lang="en-US" sz="1200" kern="1200" noProof="0" dirty="0">
                          <a:solidFill>
                            <a:schemeClr val="dk1"/>
                          </a:solidFill>
                          <a:latin typeface="+mn-lt"/>
                          <a:ea typeface="+mn-ea"/>
                          <a:cs typeface="+mn-cs"/>
                        </a:rPr>
                        <a:t>SK, BG, RO</a:t>
                      </a:r>
                    </a:p>
                  </a:txBody>
                  <a:tcPr marL="36000" marR="36000" marT="36000" marB="36000">
                    <a:lnL w="9525" cap="flat" cmpd="sng" algn="ctr">
                      <a:solidFill>
                        <a:schemeClr val="tx1">
                          <a:lumMod val="20000"/>
                          <a:lumOff val="80000"/>
                        </a:schemeClr>
                      </a:solidFill>
                      <a:prstDash val="solid"/>
                      <a:round/>
                      <a:headEnd type="none" w="med" len="med"/>
                      <a:tailEnd type="none" w="med" len="med"/>
                    </a:lnL>
                    <a:lnR w="9525" cap="flat" cmpd="sng" algn="ctr">
                      <a:solidFill>
                        <a:schemeClr val="tx1">
                          <a:lumMod val="20000"/>
                          <a:lumOff val="8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23" name="Group 22">
            <a:extLst>
              <a:ext uri="{FF2B5EF4-FFF2-40B4-BE49-F238E27FC236}">
                <a16:creationId xmlns:a16="http://schemas.microsoft.com/office/drawing/2014/main" id="{45855BF6-C741-41DF-9A1B-A9F3C2CE14C0}"/>
              </a:ext>
            </a:extLst>
          </p:cNvPr>
          <p:cNvGrpSpPr/>
          <p:nvPr/>
        </p:nvGrpSpPr>
        <p:grpSpPr>
          <a:xfrm>
            <a:off x="488398" y="5730993"/>
            <a:ext cx="644020" cy="215444"/>
            <a:chOff x="619411" y="6513648"/>
            <a:chExt cx="644020" cy="215444"/>
          </a:xfrm>
        </p:grpSpPr>
        <p:sp>
          <p:nvSpPr>
            <p:cNvPr id="46" name="TextBox 45">
              <a:extLst>
                <a:ext uri="{FF2B5EF4-FFF2-40B4-BE49-F238E27FC236}">
                  <a16:creationId xmlns:a16="http://schemas.microsoft.com/office/drawing/2014/main" id="{BF550454-A611-4883-9D9B-2674D5FE280E}"/>
                </a:ext>
              </a:extLst>
            </p:cNvPr>
            <p:cNvSpPr txBox="1"/>
            <p:nvPr/>
          </p:nvSpPr>
          <p:spPr>
            <a:xfrm>
              <a:off x="619411" y="6513648"/>
              <a:ext cx="644020" cy="215444"/>
            </a:xfrm>
            <a:prstGeom prst="rect">
              <a:avLst/>
            </a:prstGeom>
            <a:noFill/>
          </p:spPr>
          <p:txBody>
            <a:bodyPr wrap="square" rtlCol="0">
              <a:spAutoFit/>
            </a:bodyPr>
            <a:lstStyle/>
            <a:p>
              <a:pPr algn="ctr"/>
              <a:r>
                <a:rPr lang="en-US" sz="800" dirty="0">
                  <a:solidFill>
                    <a:schemeClr val="accent1"/>
                  </a:solidFill>
                </a:rPr>
                <a:t>Breast</a:t>
              </a:r>
            </a:p>
          </p:txBody>
        </p:sp>
        <p:sp>
          <p:nvSpPr>
            <p:cNvPr id="49" name="Oval 48">
              <a:extLst>
                <a:ext uri="{FF2B5EF4-FFF2-40B4-BE49-F238E27FC236}">
                  <a16:creationId xmlns:a16="http://schemas.microsoft.com/office/drawing/2014/main" id="{2E1AE0C8-C5C8-44E4-B008-12AD83FB27AD}"/>
                </a:ext>
              </a:extLst>
            </p:cNvPr>
            <p:cNvSpPr/>
            <p:nvPr/>
          </p:nvSpPr>
          <p:spPr>
            <a:xfrm>
              <a:off x="619411" y="6545858"/>
              <a:ext cx="151024" cy="15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22" name="Group 21">
            <a:extLst>
              <a:ext uri="{FF2B5EF4-FFF2-40B4-BE49-F238E27FC236}">
                <a16:creationId xmlns:a16="http://schemas.microsoft.com/office/drawing/2014/main" id="{B314AD1B-9276-4D1A-952E-74B03059BE18}"/>
              </a:ext>
            </a:extLst>
          </p:cNvPr>
          <p:cNvGrpSpPr/>
          <p:nvPr/>
        </p:nvGrpSpPr>
        <p:grpSpPr>
          <a:xfrm>
            <a:off x="1024927" y="5730993"/>
            <a:ext cx="674634" cy="215444"/>
            <a:chOff x="1929185" y="6522330"/>
            <a:chExt cx="674634" cy="215444"/>
          </a:xfrm>
        </p:grpSpPr>
        <p:sp>
          <p:nvSpPr>
            <p:cNvPr id="51" name="Oval 50">
              <a:extLst>
                <a:ext uri="{FF2B5EF4-FFF2-40B4-BE49-F238E27FC236}">
                  <a16:creationId xmlns:a16="http://schemas.microsoft.com/office/drawing/2014/main" id="{2C758C56-E2E5-408C-B18C-06D99BA9D503}"/>
                </a:ext>
              </a:extLst>
            </p:cNvPr>
            <p:cNvSpPr/>
            <p:nvPr/>
          </p:nvSpPr>
          <p:spPr>
            <a:xfrm>
              <a:off x="1929185" y="6545858"/>
              <a:ext cx="151024" cy="151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2" name="TextBox 51">
              <a:extLst>
                <a:ext uri="{FF2B5EF4-FFF2-40B4-BE49-F238E27FC236}">
                  <a16:creationId xmlns:a16="http://schemas.microsoft.com/office/drawing/2014/main" id="{097E7D14-7416-4D78-BE52-6D32A7CCD21D}"/>
                </a:ext>
              </a:extLst>
            </p:cNvPr>
            <p:cNvSpPr txBox="1"/>
            <p:nvPr/>
          </p:nvSpPr>
          <p:spPr>
            <a:xfrm>
              <a:off x="1959799" y="6522330"/>
              <a:ext cx="644020" cy="215444"/>
            </a:xfrm>
            <a:prstGeom prst="rect">
              <a:avLst/>
            </a:prstGeom>
            <a:noFill/>
          </p:spPr>
          <p:txBody>
            <a:bodyPr wrap="square" rtlCol="0">
              <a:spAutoFit/>
            </a:bodyPr>
            <a:lstStyle/>
            <a:p>
              <a:pPr algn="ctr"/>
              <a:r>
                <a:rPr lang="en-US" sz="800" dirty="0">
                  <a:solidFill>
                    <a:schemeClr val="accent2"/>
                  </a:solidFill>
                </a:rPr>
                <a:t>Cervical</a:t>
              </a:r>
            </a:p>
          </p:txBody>
        </p:sp>
      </p:grpSp>
      <p:grpSp>
        <p:nvGrpSpPr>
          <p:cNvPr id="21" name="Group 20">
            <a:extLst>
              <a:ext uri="{FF2B5EF4-FFF2-40B4-BE49-F238E27FC236}">
                <a16:creationId xmlns:a16="http://schemas.microsoft.com/office/drawing/2014/main" id="{BF1AF4DA-483C-48D2-9E97-9947C3DD34EF}"/>
              </a:ext>
            </a:extLst>
          </p:cNvPr>
          <p:cNvGrpSpPr/>
          <p:nvPr/>
        </p:nvGrpSpPr>
        <p:grpSpPr>
          <a:xfrm>
            <a:off x="1618537" y="5730993"/>
            <a:ext cx="715431" cy="215444"/>
            <a:chOff x="3225843" y="6522330"/>
            <a:chExt cx="715431" cy="215444"/>
          </a:xfrm>
        </p:grpSpPr>
        <p:sp>
          <p:nvSpPr>
            <p:cNvPr id="50" name="Oval 49">
              <a:extLst>
                <a:ext uri="{FF2B5EF4-FFF2-40B4-BE49-F238E27FC236}">
                  <a16:creationId xmlns:a16="http://schemas.microsoft.com/office/drawing/2014/main" id="{FB5CC6D0-20C4-439D-8BB0-45BF14A990EE}"/>
                </a:ext>
              </a:extLst>
            </p:cNvPr>
            <p:cNvSpPr/>
            <p:nvPr/>
          </p:nvSpPr>
          <p:spPr>
            <a:xfrm>
              <a:off x="3225843" y="6545858"/>
              <a:ext cx="151024" cy="151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3" name="TextBox 52">
              <a:extLst>
                <a:ext uri="{FF2B5EF4-FFF2-40B4-BE49-F238E27FC236}">
                  <a16:creationId xmlns:a16="http://schemas.microsoft.com/office/drawing/2014/main" id="{7FDBC096-C79D-4F69-A693-DDFB62D77F6D}"/>
                </a:ext>
              </a:extLst>
            </p:cNvPr>
            <p:cNvSpPr txBox="1"/>
            <p:nvPr/>
          </p:nvSpPr>
          <p:spPr>
            <a:xfrm>
              <a:off x="3297254" y="6522330"/>
              <a:ext cx="644020" cy="215444"/>
            </a:xfrm>
            <a:prstGeom prst="rect">
              <a:avLst/>
            </a:prstGeom>
            <a:noFill/>
          </p:spPr>
          <p:txBody>
            <a:bodyPr wrap="square" rtlCol="0">
              <a:spAutoFit/>
            </a:bodyPr>
            <a:lstStyle/>
            <a:p>
              <a:pPr algn="ctr"/>
              <a:r>
                <a:rPr lang="en-US" sz="800" dirty="0">
                  <a:solidFill>
                    <a:schemeClr val="tx2"/>
                  </a:solidFill>
                </a:rPr>
                <a:t>Colorectal</a:t>
              </a:r>
            </a:p>
          </p:txBody>
        </p:sp>
      </p:grpSp>
      <p:cxnSp>
        <p:nvCxnSpPr>
          <p:cNvPr id="57" name="Straight Connector 56">
            <a:extLst>
              <a:ext uri="{FF2B5EF4-FFF2-40B4-BE49-F238E27FC236}">
                <a16:creationId xmlns:a16="http://schemas.microsoft.com/office/drawing/2014/main" id="{721B1FC3-3855-4EFB-988E-8CEF6B5E5E96}"/>
              </a:ext>
            </a:extLst>
          </p:cNvPr>
          <p:cNvCxnSpPr>
            <a:cxnSpLocks/>
          </p:cNvCxnSpPr>
          <p:nvPr/>
        </p:nvCxnSpPr>
        <p:spPr bwMode="auto">
          <a:xfrm>
            <a:off x="7721362" y="3981693"/>
            <a:ext cx="0" cy="285501"/>
          </a:xfrm>
          <a:prstGeom prst="line">
            <a:avLst/>
          </a:prstGeom>
          <a:solidFill>
            <a:schemeClr val="folHlink"/>
          </a:solidFill>
          <a:ln w="19050" cap="flat" cmpd="sng" algn="ctr">
            <a:solidFill>
              <a:schemeClr val="accent1"/>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58" name="TextBox 57">
            <a:extLst>
              <a:ext uri="{FF2B5EF4-FFF2-40B4-BE49-F238E27FC236}">
                <a16:creationId xmlns:a16="http://schemas.microsoft.com/office/drawing/2014/main" id="{B8BAD56A-6939-4D45-85E4-1C18E0118DF3}"/>
              </a:ext>
            </a:extLst>
          </p:cNvPr>
          <p:cNvSpPr txBox="1"/>
          <p:nvPr/>
        </p:nvSpPr>
        <p:spPr>
          <a:xfrm>
            <a:off x="7386599" y="3537444"/>
            <a:ext cx="617450" cy="276999"/>
          </a:xfrm>
          <a:prstGeom prst="rect">
            <a:avLst/>
          </a:prstGeom>
          <a:noFill/>
        </p:spPr>
        <p:txBody>
          <a:bodyPr wrap="square" rtlCol="0">
            <a:spAutoFit/>
          </a:bodyPr>
          <a:lstStyle/>
          <a:p>
            <a:pPr algn="ctr"/>
            <a:r>
              <a:rPr lang="en-US" sz="1200" b="1" dirty="0">
                <a:solidFill>
                  <a:schemeClr val="accent1"/>
                </a:solidFill>
              </a:rPr>
              <a:t>‘14</a:t>
            </a:r>
          </a:p>
        </p:txBody>
      </p:sp>
      <p:sp>
        <p:nvSpPr>
          <p:cNvPr id="59" name="Oval 58">
            <a:extLst>
              <a:ext uri="{FF2B5EF4-FFF2-40B4-BE49-F238E27FC236}">
                <a16:creationId xmlns:a16="http://schemas.microsoft.com/office/drawing/2014/main" id="{C5D6C078-4871-4207-B68A-AF609A08C8B8}"/>
              </a:ext>
            </a:extLst>
          </p:cNvPr>
          <p:cNvSpPr/>
          <p:nvPr/>
        </p:nvSpPr>
        <p:spPr>
          <a:xfrm>
            <a:off x="7640965" y="3876184"/>
            <a:ext cx="180318"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1" name="TextBox 60">
            <a:extLst>
              <a:ext uri="{FF2B5EF4-FFF2-40B4-BE49-F238E27FC236}">
                <a16:creationId xmlns:a16="http://schemas.microsoft.com/office/drawing/2014/main" id="{D3F3E68D-8D32-43AA-A01E-25B3627B4997}"/>
              </a:ext>
            </a:extLst>
          </p:cNvPr>
          <p:cNvSpPr txBox="1"/>
          <p:nvPr/>
        </p:nvSpPr>
        <p:spPr>
          <a:xfrm>
            <a:off x="4838303" y="3537444"/>
            <a:ext cx="617450" cy="276999"/>
          </a:xfrm>
          <a:prstGeom prst="rect">
            <a:avLst/>
          </a:prstGeom>
          <a:noFill/>
        </p:spPr>
        <p:txBody>
          <a:bodyPr wrap="square" rtlCol="0">
            <a:spAutoFit/>
          </a:bodyPr>
          <a:lstStyle/>
          <a:p>
            <a:pPr algn="ctr"/>
            <a:r>
              <a:rPr lang="en-US" sz="1200" b="1" dirty="0">
                <a:solidFill>
                  <a:schemeClr val="accent1"/>
                </a:solidFill>
              </a:rPr>
              <a:t>‘05</a:t>
            </a:r>
          </a:p>
        </p:txBody>
      </p:sp>
      <p:sp>
        <p:nvSpPr>
          <p:cNvPr id="66" name="Oval 65">
            <a:extLst>
              <a:ext uri="{FF2B5EF4-FFF2-40B4-BE49-F238E27FC236}">
                <a16:creationId xmlns:a16="http://schemas.microsoft.com/office/drawing/2014/main" id="{884B9BA7-843D-423B-9803-FDE4E08C1D8E}"/>
              </a:ext>
            </a:extLst>
          </p:cNvPr>
          <p:cNvSpPr/>
          <p:nvPr/>
        </p:nvSpPr>
        <p:spPr>
          <a:xfrm>
            <a:off x="5048169" y="3876184"/>
            <a:ext cx="180318"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6" name="TextBox 75">
            <a:extLst>
              <a:ext uri="{FF2B5EF4-FFF2-40B4-BE49-F238E27FC236}">
                <a16:creationId xmlns:a16="http://schemas.microsoft.com/office/drawing/2014/main" id="{22D276A5-8C90-42DE-ABBC-83622A21BFEF}"/>
              </a:ext>
            </a:extLst>
          </p:cNvPr>
          <p:cNvSpPr txBox="1"/>
          <p:nvPr/>
        </p:nvSpPr>
        <p:spPr>
          <a:xfrm>
            <a:off x="5328767" y="3537444"/>
            <a:ext cx="617450" cy="276999"/>
          </a:xfrm>
          <a:prstGeom prst="rect">
            <a:avLst/>
          </a:prstGeom>
          <a:noFill/>
        </p:spPr>
        <p:txBody>
          <a:bodyPr wrap="square" rtlCol="0">
            <a:spAutoFit/>
          </a:bodyPr>
          <a:lstStyle/>
          <a:p>
            <a:pPr algn="ctr"/>
            <a:r>
              <a:rPr lang="en-US" sz="1200" b="1" dirty="0">
                <a:solidFill>
                  <a:schemeClr val="accent1"/>
                </a:solidFill>
              </a:rPr>
              <a:t>‘06</a:t>
            </a:r>
          </a:p>
        </p:txBody>
      </p:sp>
      <p:sp>
        <p:nvSpPr>
          <p:cNvPr id="77" name="Oval 76">
            <a:extLst>
              <a:ext uri="{FF2B5EF4-FFF2-40B4-BE49-F238E27FC236}">
                <a16:creationId xmlns:a16="http://schemas.microsoft.com/office/drawing/2014/main" id="{205649B0-47DF-449D-8DBA-2F622893AF9E}"/>
              </a:ext>
            </a:extLst>
          </p:cNvPr>
          <p:cNvSpPr/>
          <p:nvPr/>
        </p:nvSpPr>
        <p:spPr>
          <a:xfrm>
            <a:off x="5538633" y="3876184"/>
            <a:ext cx="180318"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9" name="TextBox 78">
            <a:extLst>
              <a:ext uri="{FF2B5EF4-FFF2-40B4-BE49-F238E27FC236}">
                <a16:creationId xmlns:a16="http://schemas.microsoft.com/office/drawing/2014/main" id="{9426A8CB-6EB5-4729-AA3D-75F8CCDB594F}"/>
              </a:ext>
            </a:extLst>
          </p:cNvPr>
          <p:cNvSpPr txBox="1"/>
          <p:nvPr/>
        </p:nvSpPr>
        <p:spPr>
          <a:xfrm>
            <a:off x="3056869" y="3537444"/>
            <a:ext cx="617450" cy="276999"/>
          </a:xfrm>
          <a:prstGeom prst="rect">
            <a:avLst/>
          </a:prstGeom>
          <a:noFill/>
        </p:spPr>
        <p:txBody>
          <a:bodyPr wrap="square" rtlCol="0">
            <a:spAutoFit/>
          </a:bodyPr>
          <a:lstStyle/>
          <a:p>
            <a:pPr algn="ctr"/>
            <a:r>
              <a:rPr lang="en-US" sz="1200" b="1" dirty="0">
                <a:solidFill>
                  <a:schemeClr val="accent1"/>
                </a:solidFill>
              </a:rPr>
              <a:t>‘01</a:t>
            </a:r>
          </a:p>
        </p:txBody>
      </p:sp>
      <p:sp>
        <p:nvSpPr>
          <p:cNvPr id="80" name="Oval 79">
            <a:extLst>
              <a:ext uri="{FF2B5EF4-FFF2-40B4-BE49-F238E27FC236}">
                <a16:creationId xmlns:a16="http://schemas.microsoft.com/office/drawing/2014/main" id="{48D22F9E-BFD9-4A46-AF76-4AAAAD40E632}"/>
              </a:ext>
            </a:extLst>
          </p:cNvPr>
          <p:cNvSpPr/>
          <p:nvPr/>
        </p:nvSpPr>
        <p:spPr>
          <a:xfrm>
            <a:off x="3266735" y="3876184"/>
            <a:ext cx="180318"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7" name="Oval 126">
            <a:extLst>
              <a:ext uri="{FF2B5EF4-FFF2-40B4-BE49-F238E27FC236}">
                <a16:creationId xmlns:a16="http://schemas.microsoft.com/office/drawing/2014/main" id="{5D0D49DF-B040-4BD9-88E4-65FEE6B01D3A}"/>
              </a:ext>
            </a:extLst>
          </p:cNvPr>
          <p:cNvSpPr/>
          <p:nvPr/>
        </p:nvSpPr>
        <p:spPr>
          <a:xfrm>
            <a:off x="6488621" y="3876184"/>
            <a:ext cx="180318" cy="182880"/>
          </a:xfrm>
          <a:prstGeom prst="ellipse">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7" name="TextBox 86">
            <a:extLst>
              <a:ext uri="{FF2B5EF4-FFF2-40B4-BE49-F238E27FC236}">
                <a16:creationId xmlns:a16="http://schemas.microsoft.com/office/drawing/2014/main" id="{14BEC745-296C-469E-B8B1-3BA8563D582E}"/>
              </a:ext>
            </a:extLst>
          </p:cNvPr>
          <p:cNvSpPr txBox="1"/>
          <p:nvPr/>
        </p:nvSpPr>
        <p:spPr>
          <a:xfrm>
            <a:off x="3399232" y="3537444"/>
            <a:ext cx="617450" cy="276999"/>
          </a:xfrm>
          <a:prstGeom prst="rect">
            <a:avLst/>
          </a:prstGeom>
          <a:noFill/>
        </p:spPr>
        <p:txBody>
          <a:bodyPr wrap="square" rtlCol="0">
            <a:spAutoFit/>
          </a:bodyPr>
          <a:lstStyle/>
          <a:p>
            <a:pPr algn="ctr"/>
            <a:r>
              <a:rPr lang="en-US" sz="1200" b="1" dirty="0">
                <a:solidFill>
                  <a:schemeClr val="accent1"/>
                </a:solidFill>
              </a:rPr>
              <a:t>‘02</a:t>
            </a:r>
          </a:p>
        </p:txBody>
      </p:sp>
      <p:sp>
        <p:nvSpPr>
          <p:cNvPr id="88" name="Oval 87">
            <a:extLst>
              <a:ext uri="{FF2B5EF4-FFF2-40B4-BE49-F238E27FC236}">
                <a16:creationId xmlns:a16="http://schemas.microsoft.com/office/drawing/2014/main" id="{889B7DE0-1D4A-4596-B274-65B683F524BB}"/>
              </a:ext>
            </a:extLst>
          </p:cNvPr>
          <p:cNvSpPr/>
          <p:nvPr/>
        </p:nvSpPr>
        <p:spPr>
          <a:xfrm>
            <a:off x="3609098" y="3876184"/>
            <a:ext cx="180318"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9" name="Oval 28">
            <a:extLst>
              <a:ext uri="{FF2B5EF4-FFF2-40B4-BE49-F238E27FC236}">
                <a16:creationId xmlns:a16="http://schemas.microsoft.com/office/drawing/2014/main" id="{22C2CF86-CD01-409A-8629-D2E65EFAC8AF}"/>
              </a:ext>
            </a:extLst>
          </p:cNvPr>
          <p:cNvSpPr/>
          <p:nvPr/>
        </p:nvSpPr>
        <p:spPr>
          <a:xfrm>
            <a:off x="6427387" y="3876184"/>
            <a:ext cx="180318"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2" name="TextBox 91">
            <a:extLst>
              <a:ext uri="{FF2B5EF4-FFF2-40B4-BE49-F238E27FC236}">
                <a16:creationId xmlns:a16="http://schemas.microsoft.com/office/drawing/2014/main" id="{5E37D7FC-0E4C-4C3C-A9E8-9383A823715E}"/>
              </a:ext>
            </a:extLst>
          </p:cNvPr>
          <p:cNvSpPr txBox="1"/>
          <p:nvPr/>
        </p:nvSpPr>
        <p:spPr>
          <a:xfrm>
            <a:off x="6204092" y="3537444"/>
            <a:ext cx="617450" cy="276999"/>
          </a:xfrm>
          <a:prstGeom prst="rect">
            <a:avLst/>
          </a:prstGeom>
          <a:noFill/>
        </p:spPr>
        <p:txBody>
          <a:bodyPr wrap="square" rtlCol="0">
            <a:spAutoFit/>
          </a:bodyPr>
          <a:lstStyle/>
          <a:p>
            <a:pPr algn="ctr"/>
            <a:r>
              <a:rPr lang="en-US" sz="1200" b="1" dirty="0">
                <a:solidFill>
                  <a:schemeClr val="accent1"/>
                </a:solidFill>
              </a:rPr>
              <a:t>‘08</a:t>
            </a:r>
          </a:p>
        </p:txBody>
      </p:sp>
      <p:sp>
        <p:nvSpPr>
          <p:cNvPr id="98" name="TextBox 97">
            <a:extLst>
              <a:ext uri="{FF2B5EF4-FFF2-40B4-BE49-F238E27FC236}">
                <a16:creationId xmlns:a16="http://schemas.microsoft.com/office/drawing/2014/main" id="{5CB28670-D65A-4B01-9590-36B69E2F74D7}"/>
              </a:ext>
            </a:extLst>
          </p:cNvPr>
          <p:cNvSpPr txBox="1"/>
          <p:nvPr/>
        </p:nvSpPr>
        <p:spPr>
          <a:xfrm>
            <a:off x="4266596" y="3537444"/>
            <a:ext cx="617450" cy="276999"/>
          </a:xfrm>
          <a:prstGeom prst="rect">
            <a:avLst/>
          </a:prstGeom>
          <a:noFill/>
        </p:spPr>
        <p:txBody>
          <a:bodyPr wrap="square" rtlCol="0">
            <a:spAutoFit/>
          </a:bodyPr>
          <a:lstStyle/>
          <a:p>
            <a:pPr algn="ctr"/>
            <a:r>
              <a:rPr lang="en-US" sz="1200" b="1" dirty="0">
                <a:solidFill>
                  <a:schemeClr val="accent1"/>
                </a:solidFill>
              </a:rPr>
              <a:t>‘04</a:t>
            </a:r>
          </a:p>
        </p:txBody>
      </p:sp>
      <p:sp>
        <p:nvSpPr>
          <p:cNvPr id="100" name="Oval 99">
            <a:extLst>
              <a:ext uri="{FF2B5EF4-FFF2-40B4-BE49-F238E27FC236}">
                <a16:creationId xmlns:a16="http://schemas.microsoft.com/office/drawing/2014/main" id="{C16C7EF7-BA39-4099-8D77-43C1DDF4BB94}"/>
              </a:ext>
            </a:extLst>
          </p:cNvPr>
          <p:cNvSpPr/>
          <p:nvPr/>
        </p:nvSpPr>
        <p:spPr>
          <a:xfrm>
            <a:off x="4476462" y="3876184"/>
            <a:ext cx="180318"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2" name="TextBox 101">
            <a:extLst>
              <a:ext uri="{FF2B5EF4-FFF2-40B4-BE49-F238E27FC236}">
                <a16:creationId xmlns:a16="http://schemas.microsoft.com/office/drawing/2014/main" id="{75FD6769-10ED-4889-86C8-F7666D6E6E90}"/>
              </a:ext>
            </a:extLst>
          </p:cNvPr>
          <p:cNvSpPr txBox="1"/>
          <p:nvPr/>
        </p:nvSpPr>
        <p:spPr>
          <a:xfrm>
            <a:off x="1250791" y="3537444"/>
            <a:ext cx="617450" cy="276999"/>
          </a:xfrm>
          <a:prstGeom prst="rect">
            <a:avLst/>
          </a:prstGeom>
          <a:noFill/>
        </p:spPr>
        <p:txBody>
          <a:bodyPr wrap="square" rtlCol="0">
            <a:spAutoFit/>
          </a:bodyPr>
          <a:lstStyle/>
          <a:p>
            <a:pPr algn="ctr"/>
            <a:r>
              <a:rPr lang="en-US" sz="1200" b="1" dirty="0">
                <a:solidFill>
                  <a:schemeClr val="accent1"/>
                </a:solidFill>
              </a:rPr>
              <a:t>‘88</a:t>
            </a:r>
          </a:p>
        </p:txBody>
      </p:sp>
      <p:sp>
        <p:nvSpPr>
          <p:cNvPr id="103" name="Oval 102">
            <a:extLst>
              <a:ext uri="{FF2B5EF4-FFF2-40B4-BE49-F238E27FC236}">
                <a16:creationId xmlns:a16="http://schemas.microsoft.com/office/drawing/2014/main" id="{200E55B2-AEE3-4259-B446-FF9C5EF9BDA5}"/>
              </a:ext>
            </a:extLst>
          </p:cNvPr>
          <p:cNvSpPr/>
          <p:nvPr/>
        </p:nvSpPr>
        <p:spPr>
          <a:xfrm>
            <a:off x="1460657" y="3876184"/>
            <a:ext cx="180318"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5" name="TextBox 104">
            <a:extLst>
              <a:ext uri="{FF2B5EF4-FFF2-40B4-BE49-F238E27FC236}">
                <a16:creationId xmlns:a16="http://schemas.microsoft.com/office/drawing/2014/main" id="{1615D66B-EFE2-42A4-84B0-AF6CAA3313B9}"/>
              </a:ext>
            </a:extLst>
          </p:cNvPr>
          <p:cNvSpPr txBox="1"/>
          <p:nvPr/>
        </p:nvSpPr>
        <p:spPr>
          <a:xfrm>
            <a:off x="7852525" y="3537444"/>
            <a:ext cx="617450" cy="276999"/>
          </a:xfrm>
          <a:prstGeom prst="rect">
            <a:avLst/>
          </a:prstGeom>
          <a:noFill/>
        </p:spPr>
        <p:txBody>
          <a:bodyPr wrap="square" rtlCol="0">
            <a:spAutoFit/>
          </a:bodyPr>
          <a:lstStyle/>
          <a:p>
            <a:pPr algn="ctr"/>
            <a:r>
              <a:rPr lang="en-US" sz="1200" b="1" dirty="0">
                <a:solidFill>
                  <a:schemeClr val="accent1"/>
                </a:solidFill>
              </a:rPr>
              <a:t>2015</a:t>
            </a:r>
          </a:p>
        </p:txBody>
      </p:sp>
      <p:sp>
        <p:nvSpPr>
          <p:cNvPr id="106" name="Oval 105">
            <a:extLst>
              <a:ext uri="{FF2B5EF4-FFF2-40B4-BE49-F238E27FC236}">
                <a16:creationId xmlns:a16="http://schemas.microsoft.com/office/drawing/2014/main" id="{9A14F029-61D5-491C-A690-114840D92B25}"/>
              </a:ext>
            </a:extLst>
          </p:cNvPr>
          <p:cNvSpPr/>
          <p:nvPr/>
        </p:nvSpPr>
        <p:spPr>
          <a:xfrm>
            <a:off x="8072224" y="3876184"/>
            <a:ext cx="180318"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7" name="Rektangel 76">
            <a:extLst>
              <a:ext uri="{FF2B5EF4-FFF2-40B4-BE49-F238E27FC236}">
                <a16:creationId xmlns:a16="http://schemas.microsoft.com/office/drawing/2014/main" id="{66D18DBC-138C-4305-994A-A8CE1F89A8CD}"/>
              </a:ext>
            </a:extLst>
          </p:cNvPr>
          <p:cNvSpPr>
            <a:spLocks noChangeArrowheads="1"/>
          </p:cNvSpPr>
          <p:nvPr/>
        </p:nvSpPr>
        <p:spPr bwMode="auto">
          <a:xfrm>
            <a:off x="9191372" y="1990405"/>
            <a:ext cx="2214749" cy="3786540"/>
          </a:xfrm>
          <a:prstGeom prst="rect">
            <a:avLst/>
          </a:prstGeom>
          <a:noFill/>
          <a:ln w="9525">
            <a:noFill/>
            <a:miter lim="800000"/>
            <a:headEnd/>
            <a:tailEnd/>
          </a:ln>
        </p:spPr>
        <p:txBody>
          <a:bodyPr wrap="square" lIns="0" tIns="72000" rIns="0" bIns="0">
            <a:spAutoFit/>
          </a:bodyPr>
          <a:lstStyle/>
          <a:p>
            <a:pPr marL="173736" indent="-173736">
              <a:spcBef>
                <a:spcPts val="400"/>
              </a:spcBef>
              <a:buFont typeface="Arial" charset="0"/>
              <a:buChar char="•"/>
            </a:pPr>
            <a:r>
              <a:rPr lang="en-US" sz="1200" dirty="0" err="1"/>
              <a:t>MoH</a:t>
            </a:r>
            <a:r>
              <a:rPr lang="en-US" sz="1200" dirty="0"/>
              <a:t> recently presented </a:t>
            </a:r>
            <a:r>
              <a:rPr lang="en-US" sz="1200" b="1" dirty="0"/>
              <a:t>National Oncology Program </a:t>
            </a:r>
            <a:r>
              <a:rPr lang="en-US" sz="1200" dirty="0"/>
              <a:t>including the schedule for national cancer screening</a:t>
            </a:r>
          </a:p>
          <a:p>
            <a:pPr marL="173736" indent="-173736">
              <a:spcBef>
                <a:spcPts val="400"/>
              </a:spcBef>
              <a:buFont typeface="Arial" charset="0"/>
              <a:buChar char="•"/>
            </a:pPr>
            <a:r>
              <a:rPr lang="en-US" sz="1200" dirty="0"/>
              <a:t>Roll out is </a:t>
            </a:r>
            <a:r>
              <a:rPr lang="en-US" sz="1200" b="1" dirty="0"/>
              <a:t>planned from beginning of 2019</a:t>
            </a:r>
          </a:p>
          <a:p>
            <a:pPr marL="173736" indent="-173736">
              <a:spcBef>
                <a:spcPts val="400"/>
              </a:spcBef>
              <a:buFont typeface="Arial" charset="0"/>
              <a:buChar char="•"/>
            </a:pPr>
            <a:r>
              <a:rPr lang="en-US" sz="1200" b="1" dirty="0"/>
              <a:t>Public communication </a:t>
            </a:r>
            <a:r>
              <a:rPr lang="en-US" sz="1200" dirty="0"/>
              <a:t>about the future national screening is planed from </a:t>
            </a:r>
            <a:r>
              <a:rPr lang="en-US" sz="1200" b="1" dirty="0"/>
              <a:t>September 2018</a:t>
            </a:r>
          </a:p>
          <a:p>
            <a:pPr marL="173736" indent="-173736">
              <a:spcBef>
                <a:spcPts val="400"/>
              </a:spcBef>
              <a:buFont typeface="Arial" charset="0"/>
              <a:buChar char="•"/>
            </a:pPr>
            <a:r>
              <a:rPr lang="en-US" sz="1200" dirty="0"/>
              <a:t>Screening program will cover all </a:t>
            </a:r>
            <a:r>
              <a:rPr lang="en-US" sz="1200" b="1" dirty="0"/>
              <a:t>3 major cancers </a:t>
            </a:r>
            <a:r>
              <a:rPr lang="en-US" sz="1200" dirty="0"/>
              <a:t>- Cervical and Colorectal in the first launching wave followed by Breast cancer screening</a:t>
            </a:r>
          </a:p>
          <a:p>
            <a:pPr marL="173736" indent="-173736">
              <a:spcBef>
                <a:spcPts val="400"/>
              </a:spcBef>
              <a:buFont typeface="Arial" charset="0"/>
              <a:buChar char="•"/>
            </a:pPr>
            <a:r>
              <a:rPr lang="en-US" sz="1200" b="1" dirty="0"/>
              <a:t>National Oncology Institute </a:t>
            </a:r>
            <a:r>
              <a:rPr lang="en-US" sz="1200" dirty="0"/>
              <a:t>will be responsible for </a:t>
            </a:r>
            <a:r>
              <a:rPr lang="en-US" sz="1200" b="1" dirty="0"/>
              <a:t>screening outcomes analysis </a:t>
            </a:r>
          </a:p>
        </p:txBody>
      </p:sp>
      <p:cxnSp>
        <p:nvCxnSpPr>
          <p:cNvPr id="89" name="Straight Connector 88">
            <a:extLst>
              <a:ext uri="{FF2B5EF4-FFF2-40B4-BE49-F238E27FC236}">
                <a16:creationId xmlns:a16="http://schemas.microsoft.com/office/drawing/2014/main" id="{487E4A89-0AB3-44A0-8BCE-3C056462E37B}"/>
              </a:ext>
            </a:extLst>
          </p:cNvPr>
          <p:cNvCxnSpPr>
            <a:cxnSpLocks/>
          </p:cNvCxnSpPr>
          <p:nvPr/>
        </p:nvCxnSpPr>
        <p:spPr bwMode="auto">
          <a:xfrm>
            <a:off x="686182" y="4003073"/>
            <a:ext cx="0" cy="823064"/>
          </a:xfrm>
          <a:prstGeom prst="line">
            <a:avLst/>
          </a:prstGeom>
          <a:solidFill>
            <a:schemeClr val="folHlink"/>
          </a:solidFill>
          <a:ln w="19050" cap="flat" cmpd="sng" algn="ctr">
            <a:solidFill>
              <a:srgbClr val="005587"/>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90" name="TextBox 89">
            <a:extLst>
              <a:ext uri="{FF2B5EF4-FFF2-40B4-BE49-F238E27FC236}">
                <a16:creationId xmlns:a16="http://schemas.microsoft.com/office/drawing/2014/main" id="{5D060B89-CEF6-4A14-BD92-4BEF53A9783B}"/>
              </a:ext>
            </a:extLst>
          </p:cNvPr>
          <p:cNvSpPr txBox="1"/>
          <p:nvPr/>
        </p:nvSpPr>
        <p:spPr>
          <a:xfrm>
            <a:off x="375599" y="3537444"/>
            <a:ext cx="617450" cy="276999"/>
          </a:xfrm>
          <a:prstGeom prst="rect">
            <a:avLst/>
          </a:prstGeom>
          <a:noFill/>
        </p:spPr>
        <p:txBody>
          <a:bodyPr wrap="square" rtlCol="0">
            <a:spAutoFit/>
          </a:bodyPr>
          <a:lstStyle/>
          <a:p>
            <a:pPr algn="ctr"/>
            <a:r>
              <a:rPr lang="en-US" sz="1200" b="1" dirty="0">
                <a:solidFill>
                  <a:schemeClr val="accent2"/>
                </a:solidFill>
              </a:rPr>
              <a:t>1970</a:t>
            </a:r>
          </a:p>
        </p:txBody>
      </p:sp>
      <p:sp>
        <p:nvSpPr>
          <p:cNvPr id="91" name="Oval 90">
            <a:extLst>
              <a:ext uri="{FF2B5EF4-FFF2-40B4-BE49-F238E27FC236}">
                <a16:creationId xmlns:a16="http://schemas.microsoft.com/office/drawing/2014/main" id="{38B81EE6-1C7E-4C7F-BE99-9B127D218B9F}"/>
              </a:ext>
            </a:extLst>
          </p:cNvPr>
          <p:cNvSpPr/>
          <p:nvPr/>
        </p:nvSpPr>
        <p:spPr>
          <a:xfrm>
            <a:off x="605785" y="3876184"/>
            <a:ext cx="180318" cy="182880"/>
          </a:xfrm>
          <a:prstGeom prst="ellipse">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94" name="Straight Connector 93">
            <a:extLst>
              <a:ext uri="{FF2B5EF4-FFF2-40B4-BE49-F238E27FC236}">
                <a16:creationId xmlns:a16="http://schemas.microsoft.com/office/drawing/2014/main" id="{C67A36CD-AECE-46AD-9922-BF72C6F15008}"/>
              </a:ext>
            </a:extLst>
          </p:cNvPr>
          <p:cNvCxnSpPr>
            <a:cxnSpLocks/>
          </p:cNvCxnSpPr>
          <p:nvPr/>
        </p:nvCxnSpPr>
        <p:spPr bwMode="auto">
          <a:xfrm>
            <a:off x="991140" y="4003073"/>
            <a:ext cx="0" cy="850611"/>
          </a:xfrm>
          <a:prstGeom prst="line">
            <a:avLst/>
          </a:prstGeom>
          <a:solidFill>
            <a:schemeClr val="folHlink"/>
          </a:solidFill>
          <a:ln w="19050" cap="flat" cmpd="sng" algn="ctr">
            <a:solidFill>
              <a:srgbClr val="005587"/>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96" name="TextBox 95">
            <a:extLst>
              <a:ext uri="{FF2B5EF4-FFF2-40B4-BE49-F238E27FC236}">
                <a16:creationId xmlns:a16="http://schemas.microsoft.com/office/drawing/2014/main" id="{FD983682-95FC-4FFD-83D9-3CA13E94104D}"/>
              </a:ext>
            </a:extLst>
          </p:cNvPr>
          <p:cNvSpPr txBox="1"/>
          <p:nvPr/>
        </p:nvSpPr>
        <p:spPr>
          <a:xfrm>
            <a:off x="680557" y="3537444"/>
            <a:ext cx="617450" cy="276999"/>
          </a:xfrm>
          <a:prstGeom prst="rect">
            <a:avLst/>
          </a:prstGeom>
          <a:noFill/>
        </p:spPr>
        <p:txBody>
          <a:bodyPr wrap="square" rtlCol="0">
            <a:spAutoFit/>
          </a:bodyPr>
          <a:lstStyle/>
          <a:p>
            <a:pPr algn="ctr"/>
            <a:r>
              <a:rPr lang="en-US" sz="1200" b="1" dirty="0">
                <a:solidFill>
                  <a:schemeClr val="accent2"/>
                </a:solidFill>
              </a:rPr>
              <a:t>‘71</a:t>
            </a:r>
          </a:p>
        </p:txBody>
      </p:sp>
      <p:sp>
        <p:nvSpPr>
          <p:cNvPr id="108" name="Oval 107">
            <a:extLst>
              <a:ext uri="{FF2B5EF4-FFF2-40B4-BE49-F238E27FC236}">
                <a16:creationId xmlns:a16="http://schemas.microsoft.com/office/drawing/2014/main" id="{71596C76-D277-4D13-88EB-5AF4D6D80901}"/>
              </a:ext>
            </a:extLst>
          </p:cNvPr>
          <p:cNvSpPr/>
          <p:nvPr/>
        </p:nvSpPr>
        <p:spPr>
          <a:xfrm>
            <a:off x="910743" y="3876184"/>
            <a:ext cx="180318" cy="182880"/>
          </a:xfrm>
          <a:prstGeom prst="ellipse">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2" name="TextBox 121">
            <a:extLst>
              <a:ext uri="{FF2B5EF4-FFF2-40B4-BE49-F238E27FC236}">
                <a16:creationId xmlns:a16="http://schemas.microsoft.com/office/drawing/2014/main" id="{EC9CD0BD-9ABD-4148-8285-53F1B4F34820}"/>
              </a:ext>
            </a:extLst>
          </p:cNvPr>
          <p:cNvSpPr txBox="1"/>
          <p:nvPr/>
        </p:nvSpPr>
        <p:spPr>
          <a:xfrm>
            <a:off x="3859285" y="3537444"/>
            <a:ext cx="617450" cy="276999"/>
          </a:xfrm>
          <a:prstGeom prst="rect">
            <a:avLst/>
          </a:prstGeom>
          <a:noFill/>
        </p:spPr>
        <p:txBody>
          <a:bodyPr wrap="square" rtlCol="0">
            <a:spAutoFit/>
          </a:bodyPr>
          <a:lstStyle/>
          <a:p>
            <a:pPr algn="ctr"/>
            <a:r>
              <a:rPr lang="en-US" sz="1200" b="1" dirty="0">
                <a:solidFill>
                  <a:schemeClr val="accent2"/>
                </a:solidFill>
              </a:rPr>
              <a:t>‘03</a:t>
            </a:r>
          </a:p>
        </p:txBody>
      </p:sp>
      <p:sp>
        <p:nvSpPr>
          <p:cNvPr id="123" name="Oval 122">
            <a:extLst>
              <a:ext uri="{FF2B5EF4-FFF2-40B4-BE49-F238E27FC236}">
                <a16:creationId xmlns:a16="http://schemas.microsoft.com/office/drawing/2014/main" id="{2DA25F62-372B-4701-B0C6-AEC5560727BA}"/>
              </a:ext>
            </a:extLst>
          </p:cNvPr>
          <p:cNvSpPr/>
          <p:nvPr/>
        </p:nvSpPr>
        <p:spPr>
          <a:xfrm>
            <a:off x="4089471" y="3876184"/>
            <a:ext cx="180318" cy="182880"/>
          </a:xfrm>
          <a:prstGeom prst="ellipse">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129" name="Straight Connector 128">
            <a:extLst>
              <a:ext uri="{FF2B5EF4-FFF2-40B4-BE49-F238E27FC236}">
                <a16:creationId xmlns:a16="http://schemas.microsoft.com/office/drawing/2014/main" id="{4D7F1D3C-AB32-4E01-85F3-1B83452185A6}"/>
              </a:ext>
            </a:extLst>
          </p:cNvPr>
          <p:cNvCxnSpPr>
            <a:cxnSpLocks/>
          </p:cNvCxnSpPr>
          <p:nvPr/>
        </p:nvCxnSpPr>
        <p:spPr bwMode="auto">
          <a:xfrm>
            <a:off x="2067146" y="4003073"/>
            <a:ext cx="0" cy="850611"/>
          </a:xfrm>
          <a:prstGeom prst="line">
            <a:avLst/>
          </a:prstGeom>
          <a:solidFill>
            <a:schemeClr val="folHlink"/>
          </a:solidFill>
          <a:ln w="19050" cap="flat" cmpd="sng" algn="ctr">
            <a:solidFill>
              <a:srgbClr val="005587"/>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30" name="TextBox 129">
            <a:extLst>
              <a:ext uri="{FF2B5EF4-FFF2-40B4-BE49-F238E27FC236}">
                <a16:creationId xmlns:a16="http://schemas.microsoft.com/office/drawing/2014/main" id="{13BE9E18-076E-4673-8027-9DFFCEF9B979}"/>
              </a:ext>
            </a:extLst>
          </p:cNvPr>
          <p:cNvSpPr txBox="1"/>
          <p:nvPr/>
        </p:nvSpPr>
        <p:spPr>
          <a:xfrm>
            <a:off x="1766115" y="3537444"/>
            <a:ext cx="617450" cy="276999"/>
          </a:xfrm>
          <a:prstGeom prst="rect">
            <a:avLst/>
          </a:prstGeom>
          <a:noFill/>
        </p:spPr>
        <p:txBody>
          <a:bodyPr wrap="square" rtlCol="0">
            <a:spAutoFit/>
          </a:bodyPr>
          <a:lstStyle/>
          <a:p>
            <a:pPr algn="ctr"/>
            <a:r>
              <a:rPr lang="en-US" sz="1200" b="1" dirty="0">
                <a:solidFill>
                  <a:schemeClr val="accent2"/>
                </a:solidFill>
              </a:rPr>
              <a:t>‘91</a:t>
            </a:r>
          </a:p>
        </p:txBody>
      </p:sp>
      <p:sp>
        <p:nvSpPr>
          <p:cNvPr id="131" name="Oval 130">
            <a:extLst>
              <a:ext uri="{FF2B5EF4-FFF2-40B4-BE49-F238E27FC236}">
                <a16:creationId xmlns:a16="http://schemas.microsoft.com/office/drawing/2014/main" id="{856B3F94-365D-4EEB-BECB-F292B02B22A4}"/>
              </a:ext>
            </a:extLst>
          </p:cNvPr>
          <p:cNvSpPr/>
          <p:nvPr/>
        </p:nvSpPr>
        <p:spPr>
          <a:xfrm>
            <a:off x="1986749" y="3876184"/>
            <a:ext cx="180318" cy="182880"/>
          </a:xfrm>
          <a:prstGeom prst="ellipse">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132" name="Straight Connector 131">
            <a:extLst>
              <a:ext uri="{FF2B5EF4-FFF2-40B4-BE49-F238E27FC236}">
                <a16:creationId xmlns:a16="http://schemas.microsoft.com/office/drawing/2014/main" id="{7135238B-EF48-49BB-BC1E-C1D47B7D6FDD}"/>
              </a:ext>
            </a:extLst>
          </p:cNvPr>
          <p:cNvCxnSpPr>
            <a:cxnSpLocks/>
          </p:cNvCxnSpPr>
          <p:nvPr/>
        </p:nvCxnSpPr>
        <p:spPr bwMode="auto">
          <a:xfrm>
            <a:off x="1620302" y="4003073"/>
            <a:ext cx="0" cy="850611"/>
          </a:xfrm>
          <a:prstGeom prst="line">
            <a:avLst/>
          </a:prstGeom>
          <a:solidFill>
            <a:schemeClr val="folHlink"/>
          </a:solidFill>
          <a:ln w="19050" cap="flat" cmpd="sng" algn="ctr">
            <a:solidFill>
              <a:srgbClr val="005587"/>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40" name="TextBox 139">
            <a:extLst>
              <a:ext uri="{FF2B5EF4-FFF2-40B4-BE49-F238E27FC236}">
                <a16:creationId xmlns:a16="http://schemas.microsoft.com/office/drawing/2014/main" id="{69D5CC94-C667-4BB2-957B-CEAFD9D0506B}"/>
              </a:ext>
            </a:extLst>
          </p:cNvPr>
          <p:cNvSpPr txBox="1"/>
          <p:nvPr/>
        </p:nvSpPr>
        <p:spPr>
          <a:xfrm>
            <a:off x="2712189" y="3537444"/>
            <a:ext cx="617450" cy="276999"/>
          </a:xfrm>
          <a:prstGeom prst="rect">
            <a:avLst/>
          </a:prstGeom>
          <a:noFill/>
        </p:spPr>
        <p:txBody>
          <a:bodyPr wrap="square" rtlCol="0">
            <a:spAutoFit/>
          </a:bodyPr>
          <a:lstStyle/>
          <a:p>
            <a:pPr algn="ctr"/>
            <a:r>
              <a:rPr lang="en-US" sz="1200" b="1" dirty="0">
                <a:solidFill>
                  <a:schemeClr val="tx2"/>
                </a:solidFill>
              </a:rPr>
              <a:t>‘00</a:t>
            </a:r>
          </a:p>
        </p:txBody>
      </p:sp>
      <p:sp>
        <p:nvSpPr>
          <p:cNvPr id="141" name="Oval 140">
            <a:extLst>
              <a:ext uri="{FF2B5EF4-FFF2-40B4-BE49-F238E27FC236}">
                <a16:creationId xmlns:a16="http://schemas.microsoft.com/office/drawing/2014/main" id="{B959A7DF-9D4C-4D44-9D6F-B41F2C37F7E4}"/>
              </a:ext>
            </a:extLst>
          </p:cNvPr>
          <p:cNvSpPr/>
          <p:nvPr/>
        </p:nvSpPr>
        <p:spPr>
          <a:xfrm>
            <a:off x="2940517" y="3876184"/>
            <a:ext cx="180318" cy="182880"/>
          </a:xfrm>
          <a:prstGeom prst="ellipse">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4" name="TextBox 143">
            <a:extLst>
              <a:ext uri="{FF2B5EF4-FFF2-40B4-BE49-F238E27FC236}">
                <a16:creationId xmlns:a16="http://schemas.microsoft.com/office/drawing/2014/main" id="{CF857680-A4E2-47F4-8571-70BFC1CDF6E6}"/>
              </a:ext>
            </a:extLst>
          </p:cNvPr>
          <p:cNvSpPr txBox="1"/>
          <p:nvPr/>
        </p:nvSpPr>
        <p:spPr>
          <a:xfrm>
            <a:off x="951740" y="3537444"/>
            <a:ext cx="617450" cy="276999"/>
          </a:xfrm>
          <a:prstGeom prst="rect">
            <a:avLst/>
          </a:prstGeom>
          <a:noFill/>
        </p:spPr>
        <p:txBody>
          <a:bodyPr wrap="square" rtlCol="0">
            <a:spAutoFit/>
          </a:bodyPr>
          <a:lstStyle/>
          <a:p>
            <a:pPr algn="ctr"/>
            <a:r>
              <a:rPr lang="en-US" sz="1200" b="1" dirty="0">
                <a:solidFill>
                  <a:schemeClr val="tx2"/>
                </a:solidFill>
              </a:rPr>
              <a:t>‘74</a:t>
            </a:r>
          </a:p>
        </p:txBody>
      </p:sp>
      <p:sp>
        <p:nvSpPr>
          <p:cNvPr id="145" name="Oval 144">
            <a:extLst>
              <a:ext uri="{FF2B5EF4-FFF2-40B4-BE49-F238E27FC236}">
                <a16:creationId xmlns:a16="http://schemas.microsoft.com/office/drawing/2014/main" id="{1C19D0B9-724F-40E7-A82A-C68E088C1528}"/>
              </a:ext>
            </a:extLst>
          </p:cNvPr>
          <p:cNvSpPr/>
          <p:nvPr/>
        </p:nvSpPr>
        <p:spPr>
          <a:xfrm>
            <a:off x="1181926" y="3876184"/>
            <a:ext cx="180318" cy="182880"/>
          </a:xfrm>
          <a:prstGeom prst="ellipse">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7" name="TextBox 146">
            <a:extLst>
              <a:ext uri="{FF2B5EF4-FFF2-40B4-BE49-F238E27FC236}">
                <a16:creationId xmlns:a16="http://schemas.microsoft.com/office/drawing/2014/main" id="{A59A6FEB-5D98-46E9-B148-73E3565186C4}"/>
              </a:ext>
            </a:extLst>
          </p:cNvPr>
          <p:cNvSpPr txBox="1"/>
          <p:nvPr/>
        </p:nvSpPr>
        <p:spPr>
          <a:xfrm>
            <a:off x="6947178" y="3537444"/>
            <a:ext cx="617450" cy="276999"/>
          </a:xfrm>
          <a:prstGeom prst="rect">
            <a:avLst/>
          </a:prstGeom>
          <a:noFill/>
        </p:spPr>
        <p:txBody>
          <a:bodyPr wrap="square" rtlCol="0">
            <a:spAutoFit/>
          </a:bodyPr>
          <a:lstStyle/>
          <a:p>
            <a:pPr algn="ctr"/>
            <a:r>
              <a:rPr lang="en-US" sz="1200" b="1" dirty="0">
                <a:solidFill>
                  <a:schemeClr val="tx2"/>
                </a:solidFill>
              </a:rPr>
              <a:t>‘12</a:t>
            </a:r>
          </a:p>
        </p:txBody>
      </p:sp>
      <p:sp>
        <p:nvSpPr>
          <p:cNvPr id="148" name="Oval 147">
            <a:extLst>
              <a:ext uri="{FF2B5EF4-FFF2-40B4-BE49-F238E27FC236}">
                <a16:creationId xmlns:a16="http://schemas.microsoft.com/office/drawing/2014/main" id="{BE7E3AC0-F8F5-43BA-A1DD-AD9A6BE330A6}"/>
              </a:ext>
            </a:extLst>
          </p:cNvPr>
          <p:cNvSpPr/>
          <p:nvPr/>
        </p:nvSpPr>
        <p:spPr>
          <a:xfrm>
            <a:off x="7177364" y="3876184"/>
            <a:ext cx="180318" cy="182880"/>
          </a:xfrm>
          <a:prstGeom prst="ellipse">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149" name="Straight Connector 148">
            <a:extLst>
              <a:ext uri="{FF2B5EF4-FFF2-40B4-BE49-F238E27FC236}">
                <a16:creationId xmlns:a16="http://schemas.microsoft.com/office/drawing/2014/main" id="{B0636D0D-E2CD-4B6C-9735-EBAECB2F921C}"/>
              </a:ext>
            </a:extLst>
          </p:cNvPr>
          <p:cNvCxnSpPr>
            <a:cxnSpLocks/>
          </p:cNvCxnSpPr>
          <p:nvPr/>
        </p:nvCxnSpPr>
        <p:spPr bwMode="auto">
          <a:xfrm>
            <a:off x="7803550" y="3990445"/>
            <a:ext cx="0" cy="1476747"/>
          </a:xfrm>
          <a:prstGeom prst="line">
            <a:avLst/>
          </a:prstGeom>
          <a:solidFill>
            <a:schemeClr val="folHlink"/>
          </a:solidFill>
          <a:ln w="19050" cap="flat" cmpd="sng" algn="ctr">
            <a:solidFill>
              <a:schemeClr val="tx2"/>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52" name="TextBox 151">
            <a:extLst>
              <a:ext uri="{FF2B5EF4-FFF2-40B4-BE49-F238E27FC236}">
                <a16:creationId xmlns:a16="http://schemas.microsoft.com/office/drawing/2014/main" id="{C1E23B62-347A-476F-B8BB-5749A4EC6E2F}"/>
              </a:ext>
            </a:extLst>
          </p:cNvPr>
          <p:cNvSpPr txBox="1"/>
          <p:nvPr/>
        </p:nvSpPr>
        <p:spPr>
          <a:xfrm>
            <a:off x="5805752" y="3537444"/>
            <a:ext cx="617450" cy="276999"/>
          </a:xfrm>
          <a:prstGeom prst="rect">
            <a:avLst/>
          </a:prstGeom>
          <a:noFill/>
        </p:spPr>
        <p:txBody>
          <a:bodyPr wrap="square" rtlCol="0">
            <a:spAutoFit/>
          </a:bodyPr>
          <a:lstStyle/>
          <a:p>
            <a:pPr algn="ctr"/>
            <a:r>
              <a:rPr lang="en-US" sz="1200" b="1" dirty="0">
                <a:solidFill>
                  <a:schemeClr val="tx2"/>
                </a:solidFill>
              </a:rPr>
              <a:t>‘07</a:t>
            </a:r>
          </a:p>
        </p:txBody>
      </p:sp>
      <p:sp>
        <p:nvSpPr>
          <p:cNvPr id="153" name="Oval 152">
            <a:extLst>
              <a:ext uri="{FF2B5EF4-FFF2-40B4-BE49-F238E27FC236}">
                <a16:creationId xmlns:a16="http://schemas.microsoft.com/office/drawing/2014/main" id="{28EF9015-3180-4ABB-86C3-7FE5F8F23AEA}"/>
              </a:ext>
            </a:extLst>
          </p:cNvPr>
          <p:cNvSpPr/>
          <p:nvPr/>
        </p:nvSpPr>
        <p:spPr>
          <a:xfrm>
            <a:off x="6035938" y="3876184"/>
            <a:ext cx="180318" cy="182880"/>
          </a:xfrm>
          <a:prstGeom prst="ellipse">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8" name="TextBox 157">
            <a:extLst>
              <a:ext uri="{FF2B5EF4-FFF2-40B4-BE49-F238E27FC236}">
                <a16:creationId xmlns:a16="http://schemas.microsoft.com/office/drawing/2014/main" id="{B33A662E-B701-4E23-AFEE-CAC99DC93E35}"/>
              </a:ext>
            </a:extLst>
          </p:cNvPr>
          <p:cNvSpPr txBox="1"/>
          <p:nvPr/>
        </p:nvSpPr>
        <p:spPr>
          <a:xfrm>
            <a:off x="6507090" y="3537444"/>
            <a:ext cx="617450" cy="276999"/>
          </a:xfrm>
          <a:prstGeom prst="rect">
            <a:avLst/>
          </a:prstGeom>
          <a:noFill/>
        </p:spPr>
        <p:txBody>
          <a:bodyPr wrap="square" rtlCol="0">
            <a:spAutoFit/>
          </a:bodyPr>
          <a:lstStyle/>
          <a:p>
            <a:pPr algn="ctr"/>
            <a:r>
              <a:rPr lang="en-US" sz="1200" b="1" dirty="0">
                <a:solidFill>
                  <a:schemeClr val="tx2"/>
                </a:solidFill>
              </a:rPr>
              <a:t>‘09</a:t>
            </a:r>
          </a:p>
        </p:txBody>
      </p:sp>
      <p:sp>
        <p:nvSpPr>
          <p:cNvPr id="159" name="Oval 158">
            <a:extLst>
              <a:ext uri="{FF2B5EF4-FFF2-40B4-BE49-F238E27FC236}">
                <a16:creationId xmlns:a16="http://schemas.microsoft.com/office/drawing/2014/main" id="{5C596A6D-2106-410C-8F6D-BABB53E03F41}"/>
              </a:ext>
            </a:extLst>
          </p:cNvPr>
          <p:cNvSpPr/>
          <p:nvPr/>
        </p:nvSpPr>
        <p:spPr>
          <a:xfrm>
            <a:off x="6737276" y="3876184"/>
            <a:ext cx="180318" cy="182880"/>
          </a:xfrm>
          <a:prstGeom prst="ellipse">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1" name="Oval 160">
            <a:extLst>
              <a:ext uri="{FF2B5EF4-FFF2-40B4-BE49-F238E27FC236}">
                <a16:creationId xmlns:a16="http://schemas.microsoft.com/office/drawing/2014/main" id="{2AE68F60-1452-4F59-88FB-04BCFC5FB608}"/>
              </a:ext>
            </a:extLst>
          </p:cNvPr>
          <p:cNvSpPr/>
          <p:nvPr/>
        </p:nvSpPr>
        <p:spPr>
          <a:xfrm>
            <a:off x="3661878" y="3876184"/>
            <a:ext cx="180318" cy="182880"/>
          </a:xfrm>
          <a:prstGeom prst="ellipse">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3" name="Oval 162">
            <a:extLst>
              <a:ext uri="{FF2B5EF4-FFF2-40B4-BE49-F238E27FC236}">
                <a16:creationId xmlns:a16="http://schemas.microsoft.com/office/drawing/2014/main" id="{30A0C964-BC47-42BE-8557-B19505294BFD}"/>
              </a:ext>
            </a:extLst>
          </p:cNvPr>
          <p:cNvSpPr/>
          <p:nvPr/>
        </p:nvSpPr>
        <p:spPr>
          <a:xfrm>
            <a:off x="5710498" y="3876184"/>
            <a:ext cx="180318" cy="182880"/>
          </a:xfrm>
          <a:prstGeom prst="ellipse">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0" name="Rectangle 109">
            <a:extLst>
              <a:ext uri="{FF2B5EF4-FFF2-40B4-BE49-F238E27FC236}">
                <a16:creationId xmlns:a16="http://schemas.microsoft.com/office/drawing/2014/main" id="{DA901806-0E4A-42C0-A60A-FF2B537A45EE}"/>
              </a:ext>
            </a:extLst>
          </p:cNvPr>
          <p:cNvSpPr/>
          <p:nvPr/>
        </p:nvSpPr>
        <p:spPr>
          <a:xfrm>
            <a:off x="7497483" y="424970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AT</a:t>
            </a:r>
          </a:p>
        </p:txBody>
      </p:sp>
      <p:cxnSp>
        <p:nvCxnSpPr>
          <p:cNvPr id="111" name="Straight Connector 110">
            <a:extLst>
              <a:ext uri="{FF2B5EF4-FFF2-40B4-BE49-F238E27FC236}">
                <a16:creationId xmlns:a16="http://schemas.microsoft.com/office/drawing/2014/main" id="{4E1E7720-C403-4457-A076-8C7FBABEA9DE}"/>
              </a:ext>
            </a:extLst>
          </p:cNvPr>
          <p:cNvCxnSpPr>
            <a:cxnSpLocks/>
          </p:cNvCxnSpPr>
          <p:nvPr/>
        </p:nvCxnSpPr>
        <p:spPr bwMode="auto">
          <a:xfrm>
            <a:off x="6517546" y="3981693"/>
            <a:ext cx="0" cy="285501"/>
          </a:xfrm>
          <a:prstGeom prst="line">
            <a:avLst/>
          </a:prstGeom>
          <a:solidFill>
            <a:schemeClr val="folHlink"/>
          </a:solidFill>
          <a:ln w="19050" cap="flat" cmpd="sng" algn="ctr">
            <a:solidFill>
              <a:schemeClr val="accent1"/>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AA674541-843D-454F-98CF-03B668465686}"/>
              </a:ext>
            </a:extLst>
          </p:cNvPr>
          <p:cNvCxnSpPr>
            <a:cxnSpLocks/>
          </p:cNvCxnSpPr>
          <p:nvPr/>
        </p:nvCxnSpPr>
        <p:spPr bwMode="auto">
          <a:xfrm>
            <a:off x="5628792" y="3981693"/>
            <a:ext cx="0" cy="285501"/>
          </a:xfrm>
          <a:prstGeom prst="line">
            <a:avLst/>
          </a:prstGeom>
          <a:solidFill>
            <a:schemeClr val="folHlink"/>
          </a:solidFill>
          <a:ln w="19050" cap="flat" cmpd="sng" algn="ctr">
            <a:solidFill>
              <a:schemeClr val="accent1"/>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17" name="Straight Connector 116">
            <a:extLst>
              <a:ext uri="{FF2B5EF4-FFF2-40B4-BE49-F238E27FC236}">
                <a16:creationId xmlns:a16="http://schemas.microsoft.com/office/drawing/2014/main" id="{A229383A-5D8F-42BF-AC93-6C589E7CAFCA}"/>
              </a:ext>
            </a:extLst>
          </p:cNvPr>
          <p:cNvCxnSpPr>
            <a:cxnSpLocks/>
          </p:cNvCxnSpPr>
          <p:nvPr/>
        </p:nvCxnSpPr>
        <p:spPr bwMode="auto">
          <a:xfrm>
            <a:off x="5147028" y="3981693"/>
            <a:ext cx="0" cy="285501"/>
          </a:xfrm>
          <a:prstGeom prst="line">
            <a:avLst/>
          </a:prstGeom>
          <a:solidFill>
            <a:schemeClr val="folHlink"/>
          </a:solidFill>
          <a:ln w="19050" cap="flat" cmpd="sng" algn="ctr">
            <a:solidFill>
              <a:schemeClr val="accent1"/>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DE3D7217-27F6-4829-94EB-7DEAAA9DDBBE}"/>
              </a:ext>
            </a:extLst>
          </p:cNvPr>
          <p:cNvCxnSpPr>
            <a:cxnSpLocks/>
          </p:cNvCxnSpPr>
          <p:nvPr/>
        </p:nvCxnSpPr>
        <p:spPr bwMode="auto">
          <a:xfrm>
            <a:off x="4566621" y="3981693"/>
            <a:ext cx="0" cy="285501"/>
          </a:xfrm>
          <a:prstGeom prst="line">
            <a:avLst/>
          </a:prstGeom>
          <a:solidFill>
            <a:schemeClr val="folHlink"/>
          </a:solidFill>
          <a:ln w="19050" cap="flat" cmpd="sng" algn="ctr">
            <a:solidFill>
              <a:schemeClr val="accent1"/>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4" name="Straight Connector 133">
            <a:extLst>
              <a:ext uri="{FF2B5EF4-FFF2-40B4-BE49-F238E27FC236}">
                <a16:creationId xmlns:a16="http://schemas.microsoft.com/office/drawing/2014/main" id="{6A030926-9F25-44E0-9291-2100A500908A}"/>
              </a:ext>
            </a:extLst>
          </p:cNvPr>
          <p:cNvCxnSpPr>
            <a:cxnSpLocks/>
          </p:cNvCxnSpPr>
          <p:nvPr/>
        </p:nvCxnSpPr>
        <p:spPr bwMode="auto">
          <a:xfrm>
            <a:off x="3691668" y="3981693"/>
            <a:ext cx="0" cy="285501"/>
          </a:xfrm>
          <a:prstGeom prst="line">
            <a:avLst/>
          </a:prstGeom>
          <a:solidFill>
            <a:schemeClr val="folHlink"/>
          </a:solidFill>
          <a:ln w="19050" cap="flat" cmpd="sng" algn="ctr">
            <a:solidFill>
              <a:schemeClr val="accent1"/>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5" name="Straight Connector 134">
            <a:extLst>
              <a:ext uri="{FF2B5EF4-FFF2-40B4-BE49-F238E27FC236}">
                <a16:creationId xmlns:a16="http://schemas.microsoft.com/office/drawing/2014/main" id="{DAFB1491-6CE2-44FD-9D94-EBB1FD928794}"/>
              </a:ext>
            </a:extLst>
          </p:cNvPr>
          <p:cNvCxnSpPr>
            <a:cxnSpLocks/>
          </p:cNvCxnSpPr>
          <p:nvPr/>
        </p:nvCxnSpPr>
        <p:spPr bwMode="auto">
          <a:xfrm>
            <a:off x="3356894" y="3981693"/>
            <a:ext cx="0" cy="285501"/>
          </a:xfrm>
          <a:prstGeom prst="line">
            <a:avLst/>
          </a:prstGeom>
          <a:solidFill>
            <a:schemeClr val="folHlink"/>
          </a:solidFill>
          <a:ln w="19050" cap="flat" cmpd="sng" algn="ctr">
            <a:solidFill>
              <a:schemeClr val="accent1"/>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0DDF3DF2-34DA-4C2A-A3C6-DDCE37F3F301}"/>
              </a:ext>
            </a:extLst>
          </p:cNvPr>
          <p:cNvCxnSpPr>
            <a:cxnSpLocks/>
          </p:cNvCxnSpPr>
          <p:nvPr/>
        </p:nvCxnSpPr>
        <p:spPr bwMode="auto">
          <a:xfrm>
            <a:off x="1550816" y="3981693"/>
            <a:ext cx="0" cy="285501"/>
          </a:xfrm>
          <a:prstGeom prst="line">
            <a:avLst/>
          </a:prstGeom>
          <a:solidFill>
            <a:schemeClr val="folHlink"/>
          </a:solidFill>
          <a:ln w="19050" cap="flat" cmpd="sng" algn="ctr">
            <a:solidFill>
              <a:schemeClr val="accent1"/>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7" name="Straight Connector 136">
            <a:extLst>
              <a:ext uri="{FF2B5EF4-FFF2-40B4-BE49-F238E27FC236}">
                <a16:creationId xmlns:a16="http://schemas.microsoft.com/office/drawing/2014/main" id="{42946130-FA03-447C-90D1-1902F2438A54}"/>
              </a:ext>
            </a:extLst>
          </p:cNvPr>
          <p:cNvCxnSpPr>
            <a:cxnSpLocks/>
          </p:cNvCxnSpPr>
          <p:nvPr/>
        </p:nvCxnSpPr>
        <p:spPr bwMode="auto">
          <a:xfrm>
            <a:off x="8161250" y="3981693"/>
            <a:ext cx="0" cy="285501"/>
          </a:xfrm>
          <a:prstGeom prst="line">
            <a:avLst/>
          </a:prstGeom>
          <a:solidFill>
            <a:schemeClr val="folHlink"/>
          </a:solidFill>
          <a:ln w="19050" cap="flat" cmpd="sng" algn="ctr">
            <a:solidFill>
              <a:schemeClr val="accent1"/>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38" name="Rectangle 137">
            <a:extLst>
              <a:ext uri="{FF2B5EF4-FFF2-40B4-BE49-F238E27FC236}">
                <a16:creationId xmlns:a16="http://schemas.microsoft.com/office/drawing/2014/main" id="{9EB6146E-1EA3-417F-BB75-BD53FCEE2EA0}"/>
              </a:ext>
            </a:extLst>
          </p:cNvPr>
          <p:cNvSpPr/>
          <p:nvPr/>
        </p:nvSpPr>
        <p:spPr>
          <a:xfrm>
            <a:off x="4947892" y="424970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DE</a:t>
            </a:r>
          </a:p>
        </p:txBody>
      </p:sp>
      <p:sp>
        <p:nvSpPr>
          <p:cNvPr id="142" name="Rectangle 141">
            <a:extLst>
              <a:ext uri="{FF2B5EF4-FFF2-40B4-BE49-F238E27FC236}">
                <a16:creationId xmlns:a16="http://schemas.microsoft.com/office/drawing/2014/main" id="{EF332366-90C9-414F-B55D-B1A828BE41B6}"/>
              </a:ext>
            </a:extLst>
          </p:cNvPr>
          <p:cNvSpPr/>
          <p:nvPr/>
        </p:nvSpPr>
        <p:spPr>
          <a:xfrm>
            <a:off x="1660005" y="424970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NL</a:t>
            </a:r>
          </a:p>
        </p:txBody>
      </p:sp>
      <p:sp>
        <p:nvSpPr>
          <p:cNvPr id="164" name="TextBox 163">
            <a:extLst>
              <a:ext uri="{FF2B5EF4-FFF2-40B4-BE49-F238E27FC236}">
                <a16:creationId xmlns:a16="http://schemas.microsoft.com/office/drawing/2014/main" id="{F3427C79-A27D-4A6C-8FDF-F829EC675CEF}"/>
              </a:ext>
            </a:extLst>
          </p:cNvPr>
          <p:cNvSpPr txBox="1"/>
          <p:nvPr/>
        </p:nvSpPr>
        <p:spPr>
          <a:xfrm>
            <a:off x="1548986" y="3537444"/>
            <a:ext cx="617450" cy="276999"/>
          </a:xfrm>
          <a:prstGeom prst="rect">
            <a:avLst/>
          </a:prstGeom>
          <a:noFill/>
        </p:spPr>
        <p:txBody>
          <a:bodyPr wrap="square" rtlCol="0">
            <a:spAutoFit/>
          </a:bodyPr>
          <a:lstStyle/>
          <a:p>
            <a:pPr algn="ctr"/>
            <a:r>
              <a:rPr lang="en-US" sz="1200" b="1" dirty="0">
                <a:solidFill>
                  <a:schemeClr val="accent1"/>
                </a:solidFill>
              </a:rPr>
              <a:t>‘89</a:t>
            </a:r>
          </a:p>
        </p:txBody>
      </p:sp>
      <p:sp>
        <p:nvSpPr>
          <p:cNvPr id="165" name="Oval 164">
            <a:extLst>
              <a:ext uri="{FF2B5EF4-FFF2-40B4-BE49-F238E27FC236}">
                <a16:creationId xmlns:a16="http://schemas.microsoft.com/office/drawing/2014/main" id="{B0172763-B629-4A34-95C8-3777AF4D6613}"/>
              </a:ext>
            </a:extLst>
          </p:cNvPr>
          <p:cNvSpPr/>
          <p:nvPr/>
        </p:nvSpPr>
        <p:spPr>
          <a:xfrm>
            <a:off x="1758852" y="3876184"/>
            <a:ext cx="180318"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166" name="Straight Connector 165">
            <a:extLst>
              <a:ext uri="{FF2B5EF4-FFF2-40B4-BE49-F238E27FC236}">
                <a16:creationId xmlns:a16="http://schemas.microsoft.com/office/drawing/2014/main" id="{17A9A9D0-FCF1-4979-9C95-7BD4CD5B28D6}"/>
              </a:ext>
            </a:extLst>
          </p:cNvPr>
          <p:cNvCxnSpPr>
            <a:cxnSpLocks/>
          </p:cNvCxnSpPr>
          <p:nvPr/>
        </p:nvCxnSpPr>
        <p:spPr bwMode="auto">
          <a:xfrm>
            <a:off x="1849011" y="3981693"/>
            <a:ext cx="0" cy="285501"/>
          </a:xfrm>
          <a:prstGeom prst="line">
            <a:avLst/>
          </a:prstGeom>
          <a:solidFill>
            <a:schemeClr val="folHlink"/>
          </a:solidFill>
          <a:ln w="19050" cap="flat" cmpd="sng" algn="ctr">
            <a:solidFill>
              <a:schemeClr val="accent1"/>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67" name="Rectangle 166">
            <a:extLst>
              <a:ext uri="{FF2B5EF4-FFF2-40B4-BE49-F238E27FC236}">
                <a16:creationId xmlns:a16="http://schemas.microsoft.com/office/drawing/2014/main" id="{3EBDEEB0-07A6-4158-B94D-308182C01222}"/>
              </a:ext>
            </a:extLst>
          </p:cNvPr>
          <p:cNvSpPr/>
          <p:nvPr/>
        </p:nvSpPr>
        <p:spPr>
          <a:xfrm>
            <a:off x="5431620" y="424970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PL</a:t>
            </a:r>
          </a:p>
        </p:txBody>
      </p:sp>
      <p:sp>
        <p:nvSpPr>
          <p:cNvPr id="168" name="Rectangle 167">
            <a:extLst>
              <a:ext uri="{FF2B5EF4-FFF2-40B4-BE49-F238E27FC236}">
                <a16:creationId xmlns:a16="http://schemas.microsoft.com/office/drawing/2014/main" id="{6BBE2CD6-6EED-40CE-B5E2-8C5B9BA2A7F4}"/>
              </a:ext>
            </a:extLst>
          </p:cNvPr>
          <p:cNvSpPr/>
          <p:nvPr/>
        </p:nvSpPr>
        <p:spPr>
          <a:xfrm>
            <a:off x="3156934" y="424970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HU</a:t>
            </a:r>
          </a:p>
        </p:txBody>
      </p:sp>
      <p:sp>
        <p:nvSpPr>
          <p:cNvPr id="169" name="Rectangle 168">
            <a:extLst>
              <a:ext uri="{FF2B5EF4-FFF2-40B4-BE49-F238E27FC236}">
                <a16:creationId xmlns:a16="http://schemas.microsoft.com/office/drawing/2014/main" id="{2426792B-351F-4D89-B0AF-5476FEBCBCB0}"/>
              </a:ext>
            </a:extLst>
          </p:cNvPr>
          <p:cNvSpPr/>
          <p:nvPr/>
        </p:nvSpPr>
        <p:spPr>
          <a:xfrm>
            <a:off x="3402388" y="424970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CZ</a:t>
            </a:r>
          </a:p>
        </p:txBody>
      </p:sp>
      <p:sp>
        <p:nvSpPr>
          <p:cNvPr id="170" name="Rectangle 169">
            <a:extLst>
              <a:ext uri="{FF2B5EF4-FFF2-40B4-BE49-F238E27FC236}">
                <a16:creationId xmlns:a16="http://schemas.microsoft.com/office/drawing/2014/main" id="{7D3A8325-BB6D-4F5B-A533-F34C2FCA961D}"/>
              </a:ext>
            </a:extLst>
          </p:cNvPr>
          <p:cNvSpPr/>
          <p:nvPr/>
        </p:nvSpPr>
        <p:spPr>
          <a:xfrm>
            <a:off x="6285379" y="424970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SI</a:t>
            </a:r>
          </a:p>
        </p:txBody>
      </p:sp>
      <p:sp>
        <p:nvSpPr>
          <p:cNvPr id="171" name="Rectangle 170">
            <a:extLst>
              <a:ext uri="{FF2B5EF4-FFF2-40B4-BE49-F238E27FC236}">
                <a16:creationId xmlns:a16="http://schemas.microsoft.com/office/drawing/2014/main" id="{D284B651-BDEB-418D-AEC8-633F85E0C803}"/>
              </a:ext>
            </a:extLst>
          </p:cNvPr>
          <p:cNvSpPr/>
          <p:nvPr/>
        </p:nvSpPr>
        <p:spPr>
          <a:xfrm>
            <a:off x="4389986" y="424970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FR</a:t>
            </a:r>
          </a:p>
        </p:txBody>
      </p:sp>
      <p:sp>
        <p:nvSpPr>
          <p:cNvPr id="172" name="Rectangle 171">
            <a:extLst>
              <a:ext uri="{FF2B5EF4-FFF2-40B4-BE49-F238E27FC236}">
                <a16:creationId xmlns:a16="http://schemas.microsoft.com/office/drawing/2014/main" id="{87B5EBB2-5345-4E1C-8B70-7BF819175987}"/>
              </a:ext>
            </a:extLst>
          </p:cNvPr>
          <p:cNvSpPr/>
          <p:nvPr/>
        </p:nvSpPr>
        <p:spPr>
          <a:xfrm>
            <a:off x="1283060" y="424970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UK</a:t>
            </a:r>
          </a:p>
        </p:txBody>
      </p:sp>
      <p:sp>
        <p:nvSpPr>
          <p:cNvPr id="174" name="Rectangle 173">
            <a:extLst>
              <a:ext uri="{FF2B5EF4-FFF2-40B4-BE49-F238E27FC236}">
                <a16:creationId xmlns:a16="http://schemas.microsoft.com/office/drawing/2014/main" id="{D1A65618-051A-480C-88E8-DEEF4457EA5C}"/>
              </a:ext>
            </a:extLst>
          </p:cNvPr>
          <p:cNvSpPr/>
          <p:nvPr/>
        </p:nvSpPr>
        <p:spPr>
          <a:xfrm>
            <a:off x="7947041" y="4249707"/>
            <a:ext cx="442915" cy="276999"/>
          </a:xfrm>
          <a:prstGeom prst="rect">
            <a:avLst/>
          </a:prstGeom>
          <a:solidFill>
            <a:srgbClr val="FFFFFF">
              <a:alpha val="50980"/>
            </a:srgbClr>
          </a:solidFill>
        </p:spPr>
        <p:txBody>
          <a:bodyPr wrap="square">
            <a:spAutoFit/>
          </a:bodyPr>
          <a:lstStyle/>
          <a:p>
            <a:pPr defTabSz="457200">
              <a:spcAft>
                <a:spcPts val="300"/>
              </a:spcAft>
            </a:pPr>
            <a:r>
              <a:rPr lang="en-US" sz="1200" b="1" dirty="0"/>
              <a:t>RO</a:t>
            </a:r>
          </a:p>
        </p:txBody>
      </p:sp>
      <p:sp>
        <p:nvSpPr>
          <p:cNvPr id="178" name="Rectangle 177">
            <a:extLst>
              <a:ext uri="{FF2B5EF4-FFF2-40B4-BE49-F238E27FC236}">
                <a16:creationId xmlns:a16="http://schemas.microsoft.com/office/drawing/2014/main" id="{0AD574D6-5F0B-43CB-90E6-1B124BEB99D2}"/>
              </a:ext>
            </a:extLst>
          </p:cNvPr>
          <p:cNvSpPr/>
          <p:nvPr/>
        </p:nvSpPr>
        <p:spPr>
          <a:xfrm>
            <a:off x="793689" y="482613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DE</a:t>
            </a:r>
          </a:p>
        </p:txBody>
      </p:sp>
      <p:sp>
        <p:nvSpPr>
          <p:cNvPr id="179" name="Rectangle 178">
            <a:extLst>
              <a:ext uri="{FF2B5EF4-FFF2-40B4-BE49-F238E27FC236}">
                <a16:creationId xmlns:a16="http://schemas.microsoft.com/office/drawing/2014/main" id="{6B8C00D7-A7AB-4CA7-8F6C-B380F11EEA89}"/>
              </a:ext>
            </a:extLst>
          </p:cNvPr>
          <p:cNvSpPr/>
          <p:nvPr/>
        </p:nvSpPr>
        <p:spPr>
          <a:xfrm>
            <a:off x="493434" y="482613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NL</a:t>
            </a:r>
          </a:p>
        </p:txBody>
      </p:sp>
      <p:cxnSp>
        <p:nvCxnSpPr>
          <p:cNvPr id="180" name="Straight Connector 179">
            <a:extLst>
              <a:ext uri="{FF2B5EF4-FFF2-40B4-BE49-F238E27FC236}">
                <a16:creationId xmlns:a16="http://schemas.microsoft.com/office/drawing/2014/main" id="{72839336-7B25-44D3-A060-595A5B8E7E5C}"/>
              </a:ext>
            </a:extLst>
          </p:cNvPr>
          <p:cNvCxnSpPr>
            <a:cxnSpLocks/>
          </p:cNvCxnSpPr>
          <p:nvPr/>
        </p:nvCxnSpPr>
        <p:spPr bwMode="auto">
          <a:xfrm>
            <a:off x="5710498" y="4003073"/>
            <a:ext cx="0" cy="850611"/>
          </a:xfrm>
          <a:prstGeom prst="line">
            <a:avLst/>
          </a:prstGeom>
          <a:solidFill>
            <a:schemeClr val="folHlink"/>
          </a:solidFill>
          <a:ln w="19050" cap="flat" cmpd="sng" algn="ctr">
            <a:solidFill>
              <a:srgbClr val="005587"/>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81" name="Rectangle 180">
            <a:extLst>
              <a:ext uri="{FF2B5EF4-FFF2-40B4-BE49-F238E27FC236}">
                <a16:creationId xmlns:a16="http://schemas.microsoft.com/office/drawing/2014/main" id="{F5138782-E89D-4686-BE50-2ADEBA2714B4}"/>
              </a:ext>
            </a:extLst>
          </p:cNvPr>
          <p:cNvSpPr/>
          <p:nvPr/>
        </p:nvSpPr>
        <p:spPr>
          <a:xfrm>
            <a:off x="5513047" y="482613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PL</a:t>
            </a:r>
          </a:p>
        </p:txBody>
      </p:sp>
      <p:cxnSp>
        <p:nvCxnSpPr>
          <p:cNvPr id="182" name="Straight Connector 181">
            <a:extLst>
              <a:ext uri="{FF2B5EF4-FFF2-40B4-BE49-F238E27FC236}">
                <a16:creationId xmlns:a16="http://schemas.microsoft.com/office/drawing/2014/main" id="{3D648BF5-E0E4-4678-B389-363AC3AB54DF}"/>
              </a:ext>
            </a:extLst>
          </p:cNvPr>
          <p:cNvCxnSpPr>
            <a:cxnSpLocks/>
          </p:cNvCxnSpPr>
          <p:nvPr/>
        </p:nvCxnSpPr>
        <p:spPr bwMode="auto">
          <a:xfrm>
            <a:off x="4180633" y="4003073"/>
            <a:ext cx="0" cy="850611"/>
          </a:xfrm>
          <a:prstGeom prst="line">
            <a:avLst/>
          </a:prstGeom>
          <a:solidFill>
            <a:schemeClr val="folHlink"/>
          </a:solidFill>
          <a:ln w="19050" cap="flat" cmpd="sng" algn="ctr">
            <a:solidFill>
              <a:srgbClr val="005587"/>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83" name="Rectangle 182">
            <a:extLst>
              <a:ext uri="{FF2B5EF4-FFF2-40B4-BE49-F238E27FC236}">
                <a16:creationId xmlns:a16="http://schemas.microsoft.com/office/drawing/2014/main" id="{EC9CFDE9-821B-4EAE-A4AC-06655D8820A5}"/>
              </a:ext>
            </a:extLst>
          </p:cNvPr>
          <p:cNvSpPr/>
          <p:nvPr/>
        </p:nvSpPr>
        <p:spPr>
          <a:xfrm>
            <a:off x="3851735" y="4843976"/>
            <a:ext cx="403331" cy="461665"/>
          </a:xfrm>
          <a:prstGeom prst="rect">
            <a:avLst/>
          </a:prstGeom>
          <a:solidFill>
            <a:srgbClr val="FFFFFF">
              <a:alpha val="50980"/>
            </a:srgbClr>
          </a:solidFill>
        </p:spPr>
        <p:txBody>
          <a:bodyPr wrap="square">
            <a:spAutoFit/>
          </a:bodyPr>
          <a:lstStyle/>
          <a:p>
            <a:pPr defTabSz="457200">
              <a:spcAft>
                <a:spcPts val="300"/>
              </a:spcAft>
            </a:pPr>
            <a:r>
              <a:rPr lang="en-US" sz="1200" b="1" dirty="0"/>
              <a:t>HU</a:t>
            </a:r>
            <a:br>
              <a:rPr lang="en-US" sz="1200" b="1" dirty="0"/>
            </a:br>
            <a:r>
              <a:rPr lang="en-US" sz="1200" b="1" dirty="0"/>
              <a:t>SI</a:t>
            </a:r>
          </a:p>
        </p:txBody>
      </p:sp>
      <p:cxnSp>
        <p:nvCxnSpPr>
          <p:cNvPr id="184" name="Straight Connector 183">
            <a:extLst>
              <a:ext uri="{FF2B5EF4-FFF2-40B4-BE49-F238E27FC236}">
                <a16:creationId xmlns:a16="http://schemas.microsoft.com/office/drawing/2014/main" id="{1913F485-3BCB-4391-8F1D-57363E135C40}"/>
              </a:ext>
            </a:extLst>
          </p:cNvPr>
          <p:cNvCxnSpPr>
            <a:cxnSpLocks/>
          </p:cNvCxnSpPr>
          <p:nvPr/>
        </p:nvCxnSpPr>
        <p:spPr bwMode="auto">
          <a:xfrm>
            <a:off x="6600808" y="4003073"/>
            <a:ext cx="0" cy="850611"/>
          </a:xfrm>
          <a:prstGeom prst="line">
            <a:avLst/>
          </a:prstGeom>
          <a:solidFill>
            <a:schemeClr val="folHlink"/>
          </a:solidFill>
          <a:ln w="19050" cap="flat" cmpd="sng" algn="ctr">
            <a:solidFill>
              <a:srgbClr val="005587"/>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85" name="Rectangle 184">
            <a:extLst>
              <a:ext uri="{FF2B5EF4-FFF2-40B4-BE49-F238E27FC236}">
                <a16:creationId xmlns:a16="http://schemas.microsoft.com/office/drawing/2014/main" id="{C956B7D1-FACB-4B12-B47B-E1E6D4B460FE}"/>
              </a:ext>
            </a:extLst>
          </p:cNvPr>
          <p:cNvSpPr/>
          <p:nvPr/>
        </p:nvSpPr>
        <p:spPr>
          <a:xfrm>
            <a:off x="6403357" y="482613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CZ</a:t>
            </a:r>
          </a:p>
        </p:txBody>
      </p:sp>
      <p:sp>
        <p:nvSpPr>
          <p:cNvPr id="186" name="Rectangle 185">
            <a:extLst>
              <a:ext uri="{FF2B5EF4-FFF2-40B4-BE49-F238E27FC236}">
                <a16:creationId xmlns:a16="http://schemas.microsoft.com/office/drawing/2014/main" id="{BDF9F227-B7FF-4AFC-8345-D8BC79C5A261}"/>
              </a:ext>
            </a:extLst>
          </p:cNvPr>
          <p:cNvSpPr/>
          <p:nvPr/>
        </p:nvSpPr>
        <p:spPr>
          <a:xfrm>
            <a:off x="1865784" y="482613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FR</a:t>
            </a:r>
          </a:p>
        </p:txBody>
      </p:sp>
      <p:sp>
        <p:nvSpPr>
          <p:cNvPr id="187" name="Rectangle 186">
            <a:extLst>
              <a:ext uri="{FF2B5EF4-FFF2-40B4-BE49-F238E27FC236}">
                <a16:creationId xmlns:a16="http://schemas.microsoft.com/office/drawing/2014/main" id="{FAF0D67C-62BE-4277-9A91-F13077D9011C}"/>
              </a:ext>
            </a:extLst>
          </p:cNvPr>
          <p:cNvSpPr/>
          <p:nvPr/>
        </p:nvSpPr>
        <p:spPr>
          <a:xfrm>
            <a:off x="1416872" y="4826137"/>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UK</a:t>
            </a:r>
          </a:p>
        </p:txBody>
      </p:sp>
      <p:sp>
        <p:nvSpPr>
          <p:cNvPr id="190" name="Oval 189">
            <a:extLst>
              <a:ext uri="{FF2B5EF4-FFF2-40B4-BE49-F238E27FC236}">
                <a16:creationId xmlns:a16="http://schemas.microsoft.com/office/drawing/2014/main" id="{F863B86C-76F7-4949-925E-6E89AB078153}"/>
              </a:ext>
            </a:extLst>
          </p:cNvPr>
          <p:cNvSpPr/>
          <p:nvPr/>
        </p:nvSpPr>
        <p:spPr>
          <a:xfrm>
            <a:off x="7229166" y="3876184"/>
            <a:ext cx="180318" cy="182880"/>
          </a:xfrm>
          <a:prstGeom prst="ellipse">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191" name="Straight Connector 190">
            <a:extLst>
              <a:ext uri="{FF2B5EF4-FFF2-40B4-BE49-F238E27FC236}">
                <a16:creationId xmlns:a16="http://schemas.microsoft.com/office/drawing/2014/main" id="{6C49F621-7EE7-40F0-AE82-D0C2AD60B315}"/>
              </a:ext>
            </a:extLst>
          </p:cNvPr>
          <p:cNvCxnSpPr>
            <a:cxnSpLocks/>
          </p:cNvCxnSpPr>
          <p:nvPr/>
        </p:nvCxnSpPr>
        <p:spPr bwMode="auto">
          <a:xfrm>
            <a:off x="7341353" y="4003073"/>
            <a:ext cx="0" cy="850611"/>
          </a:xfrm>
          <a:prstGeom prst="line">
            <a:avLst/>
          </a:prstGeom>
          <a:solidFill>
            <a:schemeClr val="folHlink"/>
          </a:solidFill>
          <a:ln w="19050" cap="flat" cmpd="sng" algn="ctr">
            <a:solidFill>
              <a:srgbClr val="005587"/>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92" name="Rectangle 191">
            <a:extLst>
              <a:ext uri="{FF2B5EF4-FFF2-40B4-BE49-F238E27FC236}">
                <a16:creationId xmlns:a16="http://schemas.microsoft.com/office/drawing/2014/main" id="{B83B4DBF-FD48-4D19-82AC-78ECDBC8E148}"/>
              </a:ext>
            </a:extLst>
          </p:cNvPr>
          <p:cNvSpPr/>
          <p:nvPr/>
        </p:nvSpPr>
        <p:spPr>
          <a:xfrm>
            <a:off x="7179227" y="4826137"/>
            <a:ext cx="476960" cy="276999"/>
          </a:xfrm>
          <a:prstGeom prst="rect">
            <a:avLst/>
          </a:prstGeom>
          <a:solidFill>
            <a:srgbClr val="FFFFFF">
              <a:alpha val="50980"/>
            </a:srgbClr>
          </a:solidFill>
        </p:spPr>
        <p:txBody>
          <a:bodyPr wrap="square">
            <a:spAutoFit/>
          </a:bodyPr>
          <a:lstStyle/>
          <a:p>
            <a:pPr defTabSz="457200">
              <a:spcAft>
                <a:spcPts val="300"/>
              </a:spcAft>
            </a:pPr>
            <a:r>
              <a:rPr lang="en-US" sz="1200" b="1" dirty="0"/>
              <a:t>RO</a:t>
            </a:r>
          </a:p>
        </p:txBody>
      </p:sp>
      <p:sp>
        <p:nvSpPr>
          <p:cNvPr id="193" name="Oval 192">
            <a:extLst>
              <a:ext uri="{FF2B5EF4-FFF2-40B4-BE49-F238E27FC236}">
                <a16:creationId xmlns:a16="http://schemas.microsoft.com/office/drawing/2014/main" id="{959BD042-F241-484C-B510-DD7F00FABF64}"/>
              </a:ext>
            </a:extLst>
          </p:cNvPr>
          <p:cNvSpPr/>
          <p:nvPr/>
        </p:nvSpPr>
        <p:spPr>
          <a:xfrm>
            <a:off x="4163060" y="3876184"/>
            <a:ext cx="180318" cy="182880"/>
          </a:xfrm>
          <a:prstGeom prst="ellipse">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194" name="Straight Connector 193">
            <a:extLst>
              <a:ext uri="{FF2B5EF4-FFF2-40B4-BE49-F238E27FC236}">
                <a16:creationId xmlns:a16="http://schemas.microsoft.com/office/drawing/2014/main" id="{667D10A4-24B2-46FC-A1B8-075007222B7F}"/>
              </a:ext>
            </a:extLst>
          </p:cNvPr>
          <p:cNvCxnSpPr>
            <a:cxnSpLocks/>
          </p:cNvCxnSpPr>
          <p:nvPr/>
        </p:nvCxnSpPr>
        <p:spPr bwMode="auto">
          <a:xfrm>
            <a:off x="4243457" y="3990445"/>
            <a:ext cx="0" cy="1476747"/>
          </a:xfrm>
          <a:prstGeom prst="line">
            <a:avLst/>
          </a:prstGeom>
          <a:solidFill>
            <a:schemeClr val="folHlink"/>
          </a:solidFill>
          <a:ln w="19050" cap="flat" cmpd="sng" algn="ctr">
            <a:solidFill>
              <a:schemeClr val="tx2"/>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95" name="Rectangle 194">
            <a:extLst>
              <a:ext uri="{FF2B5EF4-FFF2-40B4-BE49-F238E27FC236}">
                <a16:creationId xmlns:a16="http://schemas.microsoft.com/office/drawing/2014/main" id="{0530DA96-19BC-4ADE-B402-11CE465FC0F1}"/>
              </a:ext>
            </a:extLst>
          </p:cNvPr>
          <p:cNvSpPr/>
          <p:nvPr/>
        </p:nvSpPr>
        <p:spPr>
          <a:xfrm>
            <a:off x="4041791" y="5444364"/>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AT</a:t>
            </a:r>
          </a:p>
        </p:txBody>
      </p:sp>
      <p:cxnSp>
        <p:nvCxnSpPr>
          <p:cNvPr id="196" name="Straight Connector 195">
            <a:extLst>
              <a:ext uri="{FF2B5EF4-FFF2-40B4-BE49-F238E27FC236}">
                <a16:creationId xmlns:a16="http://schemas.microsoft.com/office/drawing/2014/main" id="{C52A7589-C7CA-4585-9EA2-AC088DAF3A86}"/>
              </a:ext>
            </a:extLst>
          </p:cNvPr>
          <p:cNvCxnSpPr>
            <a:cxnSpLocks/>
          </p:cNvCxnSpPr>
          <p:nvPr/>
        </p:nvCxnSpPr>
        <p:spPr bwMode="auto">
          <a:xfrm>
            <a:off x="1270409" y="3990445"/>
            <a:ext cx="0" cy="1476747"/>
          </a:xfrm>
          <a:prstGeom prst="line">
            <a:avLst/>
          </a:prstGeom>
          <a:solidFill>
            <a:schemeClr val="folHlink"/>
          </a:solidFill>
          <a:ln w="19050" cap="flat" cmpd="sng" algn="ctr">
            <a:solidFill>
              <a:schemeClr val="tx2"/>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97" name="Rectangle 196">
            <a:extLst>
              <a:ext uri="{FF2B5EF4-FFF2-40B4-BE49-F238E27FC236}">
                <a16:creationId xmlns:a16="http://schemas.microsoft.com/office/drawing/2014/main" id="{2E3ECB82-F28F-46DF-81F3-83BA07098A4B}"/>
              </a:ext>
            </a:extLst>
          </p:cNvPr>
          <p:cNvSpPr/>
          <p:nvPr/>
        </p:nvSpPr>
        <p:spPr>
          <a:xfrm>
            <a:off x="1068743" y="5444364"/>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DE</a:t>
            </a:r>
          </a:p>
        </p:txBody>
      </p:sp>
      <p:sp>
        <p:nvSpPr>
          <p:cNvPr id="198" name="Rectangle 197">
            <a:extLst>
              <a:ext uri="{FF2B5EF4-FFF2-40B4-BE49-F238E27FC236}">
                <a16:creationId xmlns:a16="http://schemas.microsoft.com/office/drawing/2014/main" id="{C680E589-8AD7-4A13-846B-3CC8288049C3}"/>
              </a:ext>
            </a:extLst>
          </p:cNvPr>
          <p:cNvSpPr/>
          <p:nvPr/>
        </p:nvSpPr>
        <p:spPr>
          <a:xfrm>
            <a:off x="7591373" y="5444364"/>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NL</a:t>
            </a:r>
          </a:p>
        </p:txBody>
      </p:sp>
      <p:cxnSp>
        <p:nvCxnSpPr>
          <p:cNvPr id="199" name="Straight Connector 198">
            <a:extLst>
              <a:ext uri="{FF2B5EF4-FFF2-40B4-BE49-F238E27FC236}">
                <a16:creationId xmlns:a16="http://schemas.microsoft.com/office/drawing/2014/main" id="{6465F507-2DEC-4619-A4BB-813B44D878EB}"/>
              </a:ext>
            </a:extLst>
          </p:cNvPr>
          <p:cNvCxnSpPr>
            <a:cxnSpLocks/>
          </p:cNvCxnSpPr>
          <p:nvPr/>
        </p:nvCxnSpPr>
        <p:spPr bwMode="auto">
          <a:xfrm>
            <a:off x="7244185" y="3990445"/>
            <a:ext cx="0" cy="1476747"/>
          </a:xfrm>
          <a:prstGeom prst="line">
            <a:avLst/>
          </a:prstGeom>
          <a:solidFill>
            <a:schemeClr val="folHlink"/>
          </a:solidFill>
          <a:ln w="19050" cap="flat" cmpd="sng" algn="ctr">
            <a:solidFill>
              <a:schemeClr val="tx2"/>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00" name="Rectangle 199">
            <a:extLst>
              <a:ext uri="{FF2B5EF4-FFF2-40B4-BE49-F238E27FC236}">
                <a16:creationId xmlns:a16="http://schemas.microsoft.com/office/drawing/2014/main" id="{A4051348-1B1C-4303-A618-5EC388AAF30A}"/>
              </a:ext>
            </a:extLst>
          </p:cNvPr>
          <p:cNvSpPr/>
          <p:nvPr/>
        </p:nvSpPr>
        <p:spPr>
          <a:xfrm>
            <a:off x="7032008" y="5444364"/>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PL</a:t>
            </a:r>
          </a:p>
        </p:txBody>
      </p:sp>
      <p:cxnSp>
        <p:nvCxnSpPr>
          <p:cNvPr id="201" name="Straight Connector 200">
            <a:extLst>
              <a:ext uri="{FF2B5EF4-FFF2-40B4-BE49-F238E27FC236}">
                <a16:creationId xmlns:a16="http://schemas.microsoft.com/office/drawing/2014/main" id="{CE9EA470-DAC4-44C5-8B1B-E5E3F3F26CA6}"/>
              </a:ext>
            </a:extLst>
          </p:cNvPr>
          <p:cNvCxnSpPr>
            <a:cxnSpLocks/>
          </p:cNvCxnSpPr>
          <p:nvPr/>
        </p:nvCxnSpPr>
        <p:spPr bwMode="auto">
          <a:xfrm>
            <a:off x="6136499" y="3990445"/>
            <a:ext cx="0" cy="1476747"/>
          </a:xfrm>
          <a:prstGeom prst="line">
            <a:avLst/>
          </a:prstGeom>
          <a:solidFill>
            <a:schemeClr val="folHlink"/>
          </a:solidFill>
          <a:ln w="19050" cap="flat" cmpd="sng" algn="ctr">
            <a:solidFill>
              <a:schemeClr val="tx2"/>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02" name="Rectangle 201">
            <a:extLst>
              <a:ext uri="{FF2B5EF4-FFF2-40B4-BE49-F238E27FC236}">
                <a16:creationId xmlns:a16="http://schemas.microsoft.com/office/drawing/2014/main" id="{15C78AF1-78D1-4BF8-AD81-2FCBB79E18E1}"/>
              </a:ext>
            </a:extLst>
          </p:cNvPr>
          <p:cNvSpPr/>
          <p:nvPr/>
        </p:nvSpPr>
        <p:spPr>
          <a:xfrm>
            <a:off x="5924322" y="5444364"/>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HU</a:t>
            </a:r>
          </a:p>
        </p:txBody>
      </p:sp>
      <p:sp>
        <p:nvSpPr>
          <p:cNvPr id="203" name="Rectangle 202">
            <a:extLst>
              <a:ext uri="{FF2B5EF4-FFF2-40B4-BE49-F238E27FC236}">
                <a16:creationId xmlns:a16="http://schemas.microsoft.com/office/drawing/2014/main" id="{250115FE-107D-46B7-B296-9A967AF9A617}"/>
              </a:ext>
            </a:extLst>
          </p:cNvPr>
          <p:cNvSpPr/>
          <p:nvPr/>
        </p:nvSpPr>
        <p:spPr>
          <a:xfrm>
            <a:off x="2849963" y="5444364"/>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CZ</a:t>
            </a:r>
          </a:p>
        </p:txBody>
      </p:sp>
      <p:cxnSp>
        <p:nvCxnSpPr>
          <p:cNvPr id="204" name="Straight Connector 203">
            <a:extLst>
              <a:ext uri="{FF2B5EF4-FFF2-40B4-BE49-F238E27FC236}">
                <a16:creationId xmlns:a16="http://schemas.microsoft.com/office/drawing/2014/main" id="{3BF39291-CF33-43D7-98E8-FCEBFD8B7ABA}"/>
              </a:ext>
            </a:extLst>
          </p:cNvPr>
          <p:cNvCxnSpPr>
            <a:cxnSpLocks/>
          </p:cNvCxnSpPr>
          <p:nvPr/>
        </p:nvCxnSpPr>
        <p:spPr bwMode="auto">
          <a:xfrm>
            <a:off x="3020914" y="3990445"/>
            <a:ext cx="0" cy="1476747"/>
          </a:xfrm>
          <a:prstGeom prst="line">
            <a:avLst/>
          </a:prstGeom>
          <a:solidFill>
            <a:schemeClr val="folHlink"/>
          </a:solidFill>
          <a:ln w="19050" cap="flat" cmpd="sng" algn="ctr">
            <a:solidFill>
              <a:schemeClr val="tx2"/>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05" name="Rectangle 204">
            <a:extLst>
              <a:ext uri="{FF2B5EF4-FFF2-40B4-BE49-F238E27FC236}">
                <a16:creationId xmlns:a16="http://schemas.microsoft.com/office/drawing/2014/main" id="{B59F31A5-3268-4A41-93EC-E2500488D7CB}"/>
              </a:ext>
            </a:extLst>
          </p:cNvPr>
          <p:cNvSpPr/>
          <p:nvPr/>
        </p:nvSpPr>
        <p:spPr>
          <a:xfrm>
            <a:off x="6656748" y="5444364"/>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SI</a:t>
            </a:r>
          </a:p>
        </p:txBody>
      </p:sp>
      <p:cxnSp>
        <p:nvCxnSpPr>
          <p:cNvPr id="206" name="Straight Connector 205">
            <a:extLst>
              <a:ext uri="{FF2B5EF4-FFF2-40B4-BE49-F238E27FC236}">
                <a16:creationId xmlns:a16="http://schemas.microsoft.com/office/drawing/2014/main" id="{623D3E92-8261-4BAF-B6ED-E12ABC9B6690}"/>
              </a:ext>
            </a:extLst>
          </p:cNvPr>
          <p:cNvCxnSpPr>
            <a:cxnSpLocks/>
          </p:cNvCxnSpPr>
          <p:nvPr/>
        </p:nvCxnSpPr>
        <p:spPr bwMode="auto">
          <a:xfrm>
            <a:off x="6827699" y="3990445"/>
            <a:ext cx="0" cy="1476747"/>
          </a:xfrm>
          <a:prstGeom prst="line">
            <a:avLst/>
          </a:prstGeom>
          <a:solidFill>
            <a:schemeClr val="folHlink"/>
          </a:solidFill>
          <a:ln w="19050" cap="flat" cmpd="sng" algn="ctr">
            <a:solidFill>
              <a:schemeClr val="tx2"/>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07" name="Rectangle 206">
            <a:extLst>
              <a:ext uri="{FF2B5EF4-FFF2-40B4-BE49-F238E27FC236}">
                <a16:creationId xmlns:a16="http://schemas.microsoft.com/office/drawing/2014/main" id="{19DDBCE8-03BD-4DE3-9AB5-5755BFD40807}"/>
              </a:ext>
            </a:extLst>
          </p:cNvPr>
          <p:cNvSpPr/>
          <p:nvPr/>
        </p:nvSpPr>
        <p:spPr>
          <a:xfrm>
            <a:off x="3569028" y="5444364"/>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FR</a:t>
            </a:r>
          </a:p>
        </p:txBody>
      </p:sp>
      <p:cxnSp>
        <p:nvCxnSpPr>
          <p:cNvPr id="208" name="Straight Connector 207">
            <a:extLst>
              <a:ext uri="{FF2B5EF4-FFF2-40B4-BE49-F238E27FC236}">
                <a16:creationId xmlns:a16="http://schemas.microsoft.com/office/drawing/2014/main" id="{BAD3DEA2-5A5B-49A9-A1DF-E42D5EA9082E}"/>
              </a:ext>
            </a:extLst>
          </p:cNvPr>
          <p:cNvCxnSpPr>
            <a:cxnSpLocks/>
          </p:cNvCxnSpPr>
          <p:nvPr/>
        </p:nvCxnSpPr>
        <p:spPr bwMode="auto">
          <a:xfrm>
            <a:off x="3739979" y="3990445"/>
            <a:ext cx="0" cy="1476747"/>
          </a:xfrm>
          <a:prstGeom prst="line">
            <a:avLst/>
          </a:prstGeom>
          <a:solidFill>
            <a:schemeClr val="folHlink"/>
          </a:solidFill>
          <a:ln w="19050" cap="flat" cmpd="sng" algn="ctr">
            <a:solidFill>
              <a:schemeClr val="tx2"/>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09" name="Straight Connector 208">
            <a:extLst>
              <a:ext uri="{FF2B5EF4-FFF2-40B4-BE49-F238E27FC236}">
                <a16:creationId xmlns:a16="http://schemas.microsoft.com/office/drawing/2014/main" id="{30F8273C-F3C6-41FC-88A3-77B838949981}"/>
              </a:ext>
            </a:extLst>
          </p:cNvPr>
          <p:cNvCxnSpPr>
            <a:cxnSpLocks/>
          </p:cNvCxnSpPr>
          <p:nvPr/>
        </p:nvCxnSpPr>
        <p:spPr bwMode="auto">
          <a:xfrm>
            <a:off x="5802988" y="3990445"/>
            <a:ext cx="0" cy="1476747"/>
          </a:xfrm>
          <a:prstGeom prst="line">
            <a:avLst/>
          </a:prstGeom>
          <a:solidFill>
            <a:schemeClr val="folHlink"/>
          </a:solidFill>
          <a:ln w="19050" cap="flat" cmpd="sng" algn="ctr">
            <a:solidFill>
              <a:schemeClr val="tx2"/>
            </a:solidFill>
            <a:prstDash val="sysDot"/>
            <a:round/>
            <a:headEnd type="none" w="med" len="med"/>
            <a:tailEnd type="arrow"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10" name="Rectangle 209">
            <a:extLst>
              <a:ext uri="{FF2B5EF4-FFF2-40B4-BE49-F238E27FC236}">
                <a16:creationId xmlns:a16="http://schemas.microsoft.com/office/drawing/2014/main" id="{35E52CAD-930C-4913-9324-9C5A03564561}"/>
              </a:ext>
            </a:extLst>
          </p:cNvPr>
          <p:cNvSpPr/>
          <p:nvPr/>
        </p:nvSpPr>
        <p:spPr>
          <a:xfrm>
            <a:off x="5590811" y="5444364"/>
            <a:ext cx="403331" cy="279912"/>
          </a:xfrm>
          <a:prstGeom prst="rect">
            <a:avLst/>
          </a:prstGeom>
          <a:solidFill>
            <a:srgbClr val="FFFFFF">
              <a:alpha val="50980"/>
            </a:srgbClr>
          </a:solidFill>
        </p:spPr>
        <p:txBody>
          <a:bodyPr wrap="square">
            <a:spAutoFit/>
          </a:bodyPr>
          <a:lstStyle/>
          <a:p>
            <a:pPr defTabSz="457200">
              <a:spcAft>
                <a:spcPts val="300"/>
              </a:spcAft>
            </a:pPr>
            <a:r>
              <a:rPr lang="en-US" sz="1200" b="1" dirty="0"/>
              <a:t>UK</a:t>
            </a:r>
          </a:p>
        </p:txBody>
      </p:sp>
      <p:sp>
        <p:nvSpPr>
          <p:cNvPr id="211" name="Text Placeholder 10">
            <a:extLst>
              <a:ext uri="{FF2B5EF4-FFF2-40B4-BE49-F238E27FC236}">
                <a16:creationId xmlns:a16="http://schemas.microsoft.com/office/drawing/2014/main" id="{9AB55167-603D-4830-8EAC-9D17D4CCF9ED}"/>
              </a:ext>
            </a:extLst>
          </p:cNvPr>
          <p:cNvSpPr>
            <a:spLocks noGrp="1"/>
          </p:cNvSpPr>
          <p:nvPr>
            <p:ph type="body" sz="quarter" idx="17"/>
          </p:nvPr>
        </p:nvSpPr>
        <p:spPr>
          <a:xfrm>
            <a:off x="477013" y="6397157"/>
            <a:ext cx="9023824" cy="110800"/>
          </a:xfrm>
        </p:spPr>
        <p:txBody>
          <a:bodyPr/>
          <a:lstStyle/>
          <a:p>
            <a:r>
              <a:rPr lang="en-US" dirty="0"/>
              <a:t>Source: SK </a:t>
            </a:r>
            <a:r>
              <a:rPr lang="en-US" dirty="0" err="1"/>
              <a:t>MoH</a:t>
            </a:r>
            <a:r>
              <a:rPr lang="en-US" dirty="0"/>
              <a:t>, Cancer Screening in the European Union (International Agency for Research on Cancer), IQVIA</a:t>
            </a:r>
          </a:p>
        </p:txBody>
      </p:sp>
      <p:sp>
        <p:nvSpPr>
          <p:cNvPr id="139" name="Oval 138">
            <a:extLst>
              <a:ext uri="{FF2B5EF4-FFF2-40B4-BE49-F238E27FC236}">
                <a16:creationId xmlns:a16="http://schemas.microsoft.com/office/drawing/2014/main" id="{F4F14862-7C3E-4E73-9F35-34AD96B252A4}"/>
              </a:ext>
            </a:extLst>
          </p:cNvPr>
          <p:cNvSpPr/>
          <p:nvPr/>
        </p:nvSpPr>
        <p:spPr>
          <a:xfrm>
            <a:off x="517894" y="2374726"/>
            <a:ext cx="151024" cy="15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3" name="Oval 142">
            <a:extLst>
              <a:ext uri="{FF2B5EF4-FFF2-40B4-BE49-F238E27FC236}">
                <a16:creationId xmlns:a16="http://schemas.microsoft.com/office/drawing/2014/main" id="{9E56A73A-B8E8-4A68-8DF7-14FAB2AEA1B2}"/>
              </a:ext>
            </a:extLst>
          </p:cNvPr>
          <p:cNvSpPr/>
          <p:nvPr/>
        </p:nvSpPr>
        <p:spPr>
          <a:xfrm>
            <a:off x="517894" y="2630947"/>
            <a:ext cx="151024" cy="151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6" name="Oval 145">
            <a:extLst>
              <a:ext uri="{FF2B5EF4-FFF2-40B4-BE49-F238E27FC236}">
                <a16:creationId xmlns:a16="http://schemas.microsoft.com/office/drawing/2014/main" id="{F1B5D140-315E-48D5-A0FC-5379D64ACB4D}"/>
              </a:ext>
            </a:extLst>
          </p:cNvPr>
          <p:cNvSpPr/>
          <p:nvPr/>
        </p:nvSpPr>
        <p:spPr>
          <a:xfrm>
            <a:off x="517894" y="2887168"/>
            <a:ext cx="151024" cy="151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1945325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B3E5D0-76F6-4766-8217-92222F380826}"/>
              </a:ext>
            </a:extLst>
          </p:cNvPr>
          <p:cNvGraphicFramePr>
            <a:graphicFrameLocks noChangeAspect="1"/>
          </p:cNvGraphicFramePr>
          <p:nvPr>
            <p:custDataLst>
              <p:tags r:id="rId2"/>
            </p:custDataLst>
            <p:extLst>
              <p:ext uri="{D42A27DB-BD31-4B8C-83A1-F6EECF244321}">
                <p14:modId xmlns:p14="http://schemas.microsoft.com/office/powerpoint/2010/main" val="3237368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7" name="think-cell Slide" r:id="rId6" imgW="216" imgH="216" progId="TCLayout.ActiveDocument.1">
                  <p:embed/>
                </p:oleObj>
              </mc:Choice>
              <mc:Fallback>
                <p:oleObj name="think-cell Slide" r:id="rId6" imgW="216" imgH="216" progId="TCLayout.ActiveDocument.1">
                  <p:embed/>
                  <p:pic>
                    <p:nvPicPr>
                      <p:cNvPr id="4" name="Object 3" hidden="1">
                        <a:extLst>
                          <a:ext uri="{FF2B5EF4-FFF2-40B4-BE49-F238E27FC236}">
                            <a16:creationId xmlns:a16="http://schemas.microsoft.com/office/drawing/2014/main" id="{78B3E5D0-76F6-4766-8217-92222F38082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96639CA-0828-420F-91DD-C3A31CB0C46E}"/>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err="1">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0887888E-943B-4632-8304-F9CA40E01C6D}"/>
              </a:ext>
            </a:extLst>
          </p:cNvPr>
          <p:cNvSpPr>
            <a:spLocks noGrp="1"/>
          </p:cNvSpPr>
          <p:nvPr>
            <p:ph type="title"/>
          </p:nvPr>
        </p:nvSpPr>
        <p:spPr/>
        <p:txBody>
          <a:bodyPr/>
          <a:lstStyle/>
          <a:p>
            <a:r>
              <a:rPr lang="en-US"/>
              <a:t>Where should Slovakia go?</a:t>
            </a:r>
            <a:endParaRPr lang="en-US" dirty="0"/>
          </a:p>
        </p:txBody>
      </p:sp>
    </p:spTree>
    <p:extLst>
      <p:ext uri="{BB962C8B-B14F-4D97-AF65-F5344CB8AC3E}">
        <p14:creationId xmlns:p14="http://schemas.microsoft.com/office/powerpoint/2010/main" val="680884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a:extLst>
              <a:ext uri="{FF2B5EF4-FFF2-40B4-BE49-F238E27FC236}">
                <a16:creationId xmlns:a16="http://schemas.microsoft.com/office/drawing/2014/main" id="{6C7E5DA9-358C-4D38-94EB-4CB641A2F8CB}"/>
              </a:ext>
            </a:extLst>
          </p:cNvPr>
          <p:cNvGraphicFramePr>
            <a:graphicFrameLocks noChangeAspect="1"/>
          </p:cNvGraphicFramePr>
          <p:nvPr>
            <p:custDataLst>
              <p:tags r:id="rId2"/>
            </p:custDataLst>
            <p:extLst>
              <p:ext uri="{D42A27DB-BD31-4B8C-83A1-F6EECF244321}">
                <p14:modId xmlns:p14="http://schemas.microsoft.com/office/powerpoint/2010/main" val="3804908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8" name="think-cell Slide" r:id="rId6" imgW="216" imgH="216" progId="TCLayout.ActiveDocument.1">
                  <p:embed/>
                </p:oleObj>
              </mc:Choice>
              <mc:Fallback>
                <p:oleObj name="think-cell Slide" r:id="rId6" imgW="216" imgH="216" progId="TCLayout.ActiveDocument.1">
                  <p:embed/>
                  <p:pic>
                    <p:nvPicPr>
                      <p:cNvPr id="65" name="Object 64" hidden="1">
                        <a:extLst>
                          <a:ext uri="{FF2B5EF4-FFF2-40B4-BE49-F238E27FC236}">
                            <a16:creationId xmlns:a16="http://schemas.microsoft.com/office/drawing/2014/main" id="{6C7E5DA9-358C-4D38-94EB-4CB641A2F8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503940F-7EFE-4181-9F7E-6ADCB89089B3}"/>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err="1">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A2FA4014-0309-4B91-90C7-27B1B9E84F4B}"/>
              </a:ext>
            </a:extLst>
          </p:cNvPr>
          <p:cNvSpPr>
            <a:spLocks noGrp="1"/>
          </p:cNvSpPr>
          <p:nvPr>
            <p:ph type="title"/>
          </p:nvPr>
        </p:nvSpPr>
        <p:spPr/>
        <p:txBody>
          <a:bodyPr/>
          <a:lstStyle/>
          <a:p>
            <a:r>
              <a:rPr lang="en-US"/>
              <a:t>General so-what comments</a:t>
            </a:r>
            <a:endParaRPr lang="en-US" dirty="0"/>
          </a:p>
        </p:txBody>
      </p:sp>
      <p:sp>
        <p:nvSpPr>
          <p:cNvPr id="5" name="Footer Placeholder 4">
            <a:extLst>
              <a:ext uri="{FF2B5EF4-FFF2-40B4-BE49-F238E27FC236}">
                <a16:creationId xmlns:a16="http://schemas.microsoft.com/office/drawing/2014/main" id="{18053AE1-8272-4A8E-BF9C-5CB248868462}"/>
              </a:ext>
            </a:extLst>
          </p:cNvPr>
          <p:cNvSpPr>
            <a:spLocks noGrp="1"/>
          </p:cNvSpPr>
          <p:nvPr>
            <p:ph type="ftr" sz="quarter" idx="10"/>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13" name="Text Placeholder 12">
            <a:extLst>
              <a:ext uri="{FF2B5EF4-FFF2-40B4-BE49-F238E27FC236}">
                <a16:creationId xmlns:a16="http://schemas.microsoft.com/office/drawing/2014/main" id="{DD27F393-FCE3-48EF-BB1B-D2F327F0E077}"/>
              </a:ext>
            </a:extLst>
          </p:cNvPr>
          <p:cNvSpPr>
            <a:spLocks noGrp="1"/>
          </p:cNvSpPr>
          <p:nvPr>
            <p:ph type="body" sz="quarter" idx="19"/>
          </p:nvPr>
        </p:nvSpPr>
        <p:spPr/>
        <p:txBody>
          <a:bodyPr/>
          <a:lstStyle/>
          <a:p>
            <a:endParaRPr lang="en-US" dirty="0"/>
          </a:p>
        </p:txBody>
      </p:sp>
      <p:sp>
        <p:nvSpPr>
          <p:cNvPr id="7" name="Text Placeholder 6">
            <a:extLst>
              <a:ext uri="{FF2B5EF4-FFF2-40B4-BE49-F238E27FC236}">
                <a16:creationId xmlns:a16="http://schemas.microsoft.com/office/drawing/2014/main" id="{D61DC0A9-A494-41AD-B594-CC901F501BED}"/>
              </a:ext>
            </a:extLst>
          </p:cNvPr>
          <p:cNvSpPr>
            <a:spLocks noGrp="1"/>
          </p:cNvSpPr>
          <p:nvPr>
            <p:ph type="body" sz="quarter" idx="18"/>
          </p:nvPr>
        </p:nvSpPr>
        <p:spPr/>
        <p:txBody>
          <a:bodyPr/>
          <a:lstStyle/>
          <a:p>
            <a:endParaRPr lang="en-US" dirty="0"/>
          </a:p>
        </p:txBody>
      </p:sp>
      <p:sp>
        <p:nvSpPr>
          <p:cNvPr id="11" name="Text Placeholder 10">
            <a:extLst>
              <a:ext uri="{FF2B5EF4-FFF2-40B4-BE49-F238E27FC236}">
                <a16:creationId xmlns:a16="http://schemas.microsoft.com/office/drawing/2014/main" id="{CC376A1C-6717-4F6C-8868-74F4DD6F4E3E}"/>
              </a:ext>
            </a:extLst>
          </p:cNvPr>
          <p:cNvSpPr>
            <a:spLocks noGrp="1"/>
          </p:cNvSpPr>
          <p:nvPr>
            <p:ph type="body" sz="quarter" idx="17"/>
          </p:nvPr>
        </p:nvSpPr>
        <p:spPr/>
        <p:txBody>
          <a:bodyPr/>
          <a:lstStyle/>
          <a:p>
            <a:endParaRPr lang="en-US" dirty="0"/>
          </a:p>
        </p:txBody>
      </p:sp>
      <p:sp>
        <p:nvSpPr>
          <p:cNvPr id="15" name="TextBox 14">
            <a:extLst>
              <a:ext uri="{FF2B5EF4-FFF2-40B4-BE49-F238E27FC236}">
                <a16:creationId xmlns:a16="http://schemas.microsoft.com/office/drawing/2014/main" id="{20528270-4FA6-4999-A57C-4C121FD89ADB}"/>
              </a:ext>
            </a:extLst>
          </p:cNvPr>
          <p:cNvSpPr txBox="1"/>
          <p:nvPr/>
        </p:nvSpPr>
        <p:spPr>
          <a:xfrm>
            <a:off x="477009" y="1653309"/>
            <a:ext cx="10135573" cy="2213939"/>
          </a:xfrm>
          <a:prstGeom prst="rect">
            <a:avLst/>
          </a:prstGeom>
        </p:spPr>
        <p:txBody>
          <a:bodyPr wrap="square" lIns="0" tIns="0" rIns="0" bIns="0" rtlCol="0">
            <a:spAutoFit/>
          </a:bodyPr>
          <a:lstStyle/>
          <a:p>
            <a:pPr marL="347663" indent="-255588" algn="l">
              <a:lnSpc>
                <a:spcPct val="90000"/>
              </a:lnSpc>
              <a:spcBef>
                <a:spcPts val="400"/>
              </a:spcBef>
              <a:spcAft>
                <a:spcPts val="2400"/>
              </a:spcAft>
              <a:buFont typeface="Arial" panose="020B0604020202020204" pitchFamily="34" charset="0"/>
              <a:buChar char="•"/>
            </a:pPr>
            <a:r>
              <a:rPr lang="en-US" b="1"/>
              <a:t>Many more </a:t>
            </a:r>
            <a:r>
              <a:rPr lang="en-US"/>
              <a:t>oncology medicines will become available in the EU</a:t>
            </a:r>
          </a:p>
          <a:p>
            <a:pPr marL="347663" indent="-255588" algn="l">
              <a:lnSpc>
                <a:spcPct val="90000"/>
              </a:lnSpc>
              <a:spcBef>
                <a:spcPts val="400"/>
              </a:spcBef>
              <a:spcAft>
                <a:spcPts val="2400"/>
              </a:spcAft>
              <a:buFont typeface="Arial" panose="020B0604020202020204" pitchFamily="34" charset="0"/>
              <a:buChar char="•"/>
            </a:pPr>
            <a:r>
              <a:rPr lang="en-US" b="1"/>
              <a:t>Brand new </a:t>
            </a:r>
            <a:r>
              <a:rPr lang="en-US"/>
              <a:t>treatment &amp; diagnostics schemes will </a:t>
            </a:r>
            <a:r>
              <a:rPr lang="en-US" b="1"/>
              <a:t>change the treatment landscape </a:t>
            </a:r>
            <a:r>
              <a:rPr lang="en-US"/>
              <a:t>prolonging patients´ lives and their quality of life with the disease burden</a:t>
            </a:r>
          </a:p>
          <a:p>
            <a:pPr marL="347663" indent="-255588" algn="l">
              <a:lnSpc>
                <a:spcPct val="90000"/>
              </a:lnSpc>
              <a:spcBef>
                <a:spcPts val="400"/>
              </a:spcBef>
              <a:spcAft>
                <a:spcPts val="2400"/>
              </a:spcAft>
              <a:buFont typeface="Arial" panose="020B0604020202020204" pitchFamily="34" charset="0"/>
              <a:buChar char="•"/>
            </a:pPr>
            <a:r>
              <a:rPr lang="en-US"/>
              <a:t>SK healthcare system should keep eye on these innovations and </a:t>
            </a:r>
            <a:r>
              <a:rPr lang="en-US" b="1"/>
              <a:t>reshape regulatory environment</a:t>
            </a:r>
            <a:r>
              <a:rPr lang="en-US"/>
              <a:t> to be ready for these challenges – mainly in via managed entry agreements financing and big data usage (e.g. Real world evidence)</a:t>
            </a:r>
            <a:endParaRPr lang="en-US" dirty="0"/>
          </a:p>
        </p:txBody>
      </p:sp>
    </p:spTree>
    <p:extLst>
      <p:ext uri="{BB962C8B-B14F-4D97-AF65-F5344CB8AC3E}">
        <p14:creationId xmlns:p14="http://schemas.microsoft.com/office/powerpoint/2010/main" val="2461241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682216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28"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3600" b="1" dirty="0" err="1">
              <a:latin typeface="Arial" panose="020B0604020202020204" pitchFamily="34" charset="0"/>
              <a:ea typeface="+mj-ea"/>
              <a:cs typeface="+mj-cs"/>
              <a:sym typeface="Arial" panose="020B0604020202020204" pitchFamily="34" charset="0"/>
            </a:endParaRPr>
          </a:p>
        </p:txBody>
      </p:sp>
      <p:sp>
        <p:nvSpPr>
          <p:cNvPr id="8" name="Title 7">
            <a:extLst>
              <a:ext uri="{FF2B5EF4-FFF2-40B4-BE49-F238E27FC236}">
                <a16:creationId xmlns:a16="http://schemas.microsoft.com/office/drawing/2014/main" id="{F23540AC-9392-44AF-B9AB-8DD71CC7D34F}"/>
              </a:ext>
            </a:extLst>
          </p:cNvPr>
          <p:cNvSpPr>
            <a:spLocks noGrp="1"/>
          </p:cNvSpPr>
          <p:nvPr>
            <p:ph type="title"/>
          </p:nvPr>
        </p:nvSpPr>
        <p:spPr>
          <a:xfrm>
            <a:off x="1152525" y="1562101"/>
            <a:ext cx="10178084" cy="1156066"/>
          </a:xfrm>
        </p:spPr>
        <p:txBody>
          <a:bodyPr/>
          <a:lstStyle/>
          <a:p>
            <a:r>
              <a:rPr lang="en-US"/>
              <a:t>Thank you for your attention!</a:t>
            </a:r>
          </a:p>
        </p:txBody>
      </p:sp>
      <p:sp>
        <p:nvSpPr>
          <p:cNvPr id="9" name="Text Placeholder 8">
            <a:extLst>
              <a:ext uri="{FF2B5EF4-FFF2-40B4-BE49-F238E27FC236}">
                <a16:creationId xmlns:a16="http://schemas.microsoft.com/office/drawing/2014/main" id="{704B6C15-ECBC-432B-B7E3-2A57C68DBB19}"/>
              </a:ext>
            </a:extLst>
          </p:cNvPr>
          <p:cNvSpPr>
            <a:spLocks noGrp="1"/>
          </p:cNvSpPr>
          <p:nvPr>
            <p:ph type="body" sz="quarter" idx="11"/>
          </p:nvPr>
        </p:nvSpPr>
        <p:spPr>
          <a:xfrm>
            <a:off x="3857625" y="2981325"/>
            <a:ext cx="7192963" cy="1004378"/>
          </a:xfrm>
        </p:spPr>
        <p:txBody>
          <a:bodyPr/>
          <a:lstStyle/>
          <a:p>
            <a:pPr marL="400050" indent="0">
              <a:buNone/>
            </a:pPr>
            <a:r>
              <a:rPr lang="en-US" sz="1800" dirty="0"/>
              <a:t>Tom</a:t>
            </a:r>
            <a:r>
              <a:rPr lang="cs-CZ" sz="1800" dirty="0" err="1"/>
              <a:t>áš</a:t>
            </a:r>
            <a:r>
              <a:rPr lang="en-US" sz="1800" dirty="0"/>
              <a:t> Khorel | Head of Consulting in CZ&amp;SK </a:t>
            </a:r>
          </a:p>
          <a:p>
            <a:pPr marL="400050" indent="0">
              <a:buNone/>
            </a:pPr>
            <a:r>
              <a:rPr lang="en-US" sz="1800" dirty="0"/>
              <a:t>tomas.khorel@iqvia.com</a:t>
            </a:r>
          </a:p>
          <a:p>
            <a:pPr marL="400050" indent="0">
              <a:buNone/>
            </a:pPr>
            <a:r>
              <a:rPr lang="en-US" sz="1800" dirty="0"/>
              <a:t>+420 778 726 767</a:t>
            </a:r>
          </a:p>
        </p:txBody>
      </p:sp>
    </p:spTree>
    <p:extLst>
      <p:ext uri="{BB962C8B-B14F-4D97-AF65-F5344CB8AC3E}">
        <p14:creationId xmlns:p14="http://schemas.microsoft.com/office/powerpoint/2010/main" val="3036373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6C6EFC4-A023-46C3-B725-9EF1754294B8}"/>
              </a:ext>
            </a:extLst>
          </p:cNvPr>
          <p:cNvGraphicFramePr>
            <a:graphicFrameLocks noChangeAspect="1"/>
          </p:cNvGraphicFramePr>
          <p:nvPr>
            <p:custDataLst>
              <p:tags r:id="rId2"/>
            </p:custDataLst>
            <p:extLst>
              <p:ext uri="{D42A27DB-BD31-4B8C-83A1-F6EECF244321}">
                <p14:modId xmlns:p14="http://schemas.microsoft.com/office/powerpoint/2010/main" val="20841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0" name="think-cell Slide" r:id="rId66" imgW="270" imgH="270" progId="TCLayout.ActiveDocument.1">
                  <p:embed/>
                </p:oleObj>
              </mc:Choice>
              <mc:Fallback>
                <p:oleObj name="think-cell Slide" r:id="rId66" imgW="270" imgH="270" progId="TCLayout.ActiveDocument.1">
                  <p:embed/>
                  <p:pic>
                    <p:nvPicPr>
                      <p:cNvPr id="6" name="Object 5" hidden="1">
                        <a:extLst>
                          <a:ext uri="{FF2B5EF4-FFF2-40B4-BE49-F238E27FC236}">
                            <a16:creationId xmlns:a16="http://schemas.microsoft.com/office/drawing/2014/main" id="{86C6EFC4-A023-46C3-B725-9EF1754294B8}"/>
                          </a:ext>
                        </a:extLst>
                      </p:cNvPr>
                      <p:cNvPicPr/>
                      <p:nvPr/>
                    </p:nvPicPr>
                    <p:blipFill>
                      <a:blip r:embed="rId6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5D5070C-8215-4D39-AA5B-2AEC0F0C1AC9}"/>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altLang="zh-CN" sz="1000" dirty="0" err="1">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951B972-DE5B-4DFA-95C2-1B82688601CF}"/>
              </a:ext>
            </a:extLst>
          </p:cNvPr>
          <p:cNvSpPr>
            <a:spLocks noGrp="1"/>
          </p:cNvSpPr>
          <p:nvPr>
            <p:ph type="title"/>
          </p:nvPr>
        </p:nvSpPr>
        <p:spPr/>
        <p:txBody>
          <a:bodyPr/>
          <a:lstStyle/>
          <a:p>
            <a:r>
              <a:rPr lang="en-US" dirty="0"/>
              <a:t>A third of global value comes from five therapy areas and they contribute over 55% of </a:t>
            </a:r>
            <a:r>
              <a:rPr lang="en-US"/>
              <a:t>global growth</a:t>
            </a:r>
            <a:endParaRPr lang="en-US" dirty="0"/>
          </a:p>
        </p:txBody>
      </p:sp>
      <p:sp>
        <p:nvSpPr>
          <p:cNvPr id="4" name="Footer Placeholder 3">
            <a:extLst>
              <a:ext uri="{FF2B5EF4-FFF2-40B4-BE49-F238E27FC236}">
                <a16:creationId xmlns:a16="http://schemas.microsoft.com/office/drawing/2014/main" id="{01C8E814-ED3B-414D-BB50-DC6B652CB861}"/>
              </a:ext>
            </a:extLst>
          </p:cNvPr>
          <p:cNvSpPr>
            <a:spLocks noGrp="1"/>
          </p:cNvSpPr>
          <p:nvPr>
            <p:ph type="ftr" sz="quarter" idx="10"/>
          </p:nvPr>
        </p:nvSpPr>
        <p:spPr>
          <a:xfrm>
            <a:off x="384693" y="6602834"/>
            <a:ext cx="9116145" cy="123111"/>
          </a:xfrm>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48" name="Rectangle 47">
            <a:extLst>
              <a:ext uri="{FF2B5EF4-FFF2-40B4-BE49-F238E27FC236}">
                <a16:creationId xmlns:a16="http://schemas.microsoft.com/office/drawing/2014/main" id="{4B1EB1D8-99A8-4341-AC7B-B0250C0935AE}"/>
              </a:ext>
            </a:extLst>
          </p:cNvPr>
          <p:cNvSpPr/>
          <p:nvPr/>
        </p:nvSpPr>
        <p:spPr>
          <a:xfrm>
            <a:off x="2187576" y="5067940"/>
            <a:ext cx="6802833" cy="349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auto">
              <a:spcBef>
                <a:spcPts val="200"/>
              </a:spcBef>
              <a:spcAft>
                <a:spcPts val="0"/>
              </a:spcAft>
            </a:pPr>
            <a:endParaRPr lang="en-US" sz="1400" dirty="0">
              <a:solidFill>
                <a:prstClr val="white"/>
              </a:solidFill>
            </a:endParaRPr>
          </a:p>
        </p:txBody>
      </p:sp>
      <p:graphicFrame>
        <p:nvGraphicFramePr>
          <p:cNvPr id="136" name="Chart 135">
            <a:extLst>
              <a:ext uri="{FF2B5EF4-FFF2-40B4-BE49-F238E27FC236}">
                <a16:creationId xmlns:a16="http://schemas.microsoft.com/office/drawing/2014/main" id="{BA658735-50BD-4479-ACE9-4A022986D66A}"/>
              </a:ext>
            </a:extLst>
          </p:cNvPr>
          <p:cNvGraphicFramePr/>
          <p:nvPr>
            <p:custDataLst>
              <p:tags r:id="rId4"/>
            </p:custDataLst>
            <p:extLst>
              <p:ext uri="{D42A27DB-BD31-4B8C-83A1-F6EECF244321}">
                <p14:modId xmlns:p14="http://schemas.microsoft.com/office/powerpoint/2010/main" val="2282478835"/>
              </p:ext>
            </p:extLst>
          </p:nvPr>
        </p:nvGraphicFramePr>
        <p:xfrm>
          <a:off x="2878138" y="2057400"/>
          <a:ext cx="5807075" cy="4238625"/>
        </p:xfrm>
        <a:graphic>
          <a:graphicData uri="http://schemas.openxmlformats.org/drawingml/2006/chart">
            <c:chart xmlns:c="http://schemas.openxmlformats.org/drawingml/2006/chart" xmlns:r="http://schemas.openxmlformats.org/officeDocument/2006/relationships" r:id="rId68"/>
          </a:graphicData>
        </a:graphic>
      </p:graphicFrame>
      <p:cxnSp>
        <p:nvCxnSpPr>
          <p:cNvPr id="52" name="Straight Connector 51">
            <a:extLst>
              <a:ext uri="{FF2B5EF4-FFF2-40B4-BE49-F238E27FC236}">
                <a16:creationId xmlns:a16="http://schemas.microsoft.com/office/drawing/2014/main" id="{95593D42-F231-4F79-9E82-6EFC1CCDEFEA}"/>
              </a:ext>
            </a:extLst>
          </p:cNvPr>
          <p:cNvCxnSpPr/>
          <p:nvPr>
            <p:custDataLst>
              <p:tags r:id="rId5"/>
            </p:custDataLst>
          </p:nvPr>
        </p:nvCxnSpPr>
        <p:spPr bwMode="auto">
          <a:xfrm flipV="1">
            <a:off x="4298950" y="6094413"/>
            <a:ext cx="0" cy="47625"/>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1269CE6-41AF-4FF3-8381-33A2AC45309C}"/>
              </a:ext>
            </a:extLst>
          </p:cNvPr>
          <p:cNvSpPr/>
          <p:nvPr>
            <p:custDataLst>
              <p:tags r:id="rId6"/>
            </p:custDataLst>
          </p:nvPr>
        </p:nvSpPr>
        <p:spPr bwMode="gray">
          <a:xfrm>
            <a:off x="7378700" y="2266950"/>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BBC35D9A-1F19-4772-99ED-4E5D1B4C53CA}" type="datetime'''''''''''''1''''''''''0''''%'''''''''''''''''''''''">
              <a:rPr lang="en-US" altLang="en-US" sz="1000" smtClean="0">
                <a:solidFill>
                  <a:schemeClr val="bg1"/>
                </a:solidFill>
                <a:cs typeface="Arial" panose="020B0604020202020204" pitchFamily="34" charset="0"/>
              </a:rPr>
              <a:pPr algn="ctr" fontAlgn="auto">
                <a:spcBef>
                  <a:spcPts val="0"/>
                </a:spcBef>
                <a:spcAft>
                  <a:spcPts val="0"/>
                </a:spcAft>
              </a:pPr>
              <a:t>10%</a:t>
            </a:fld>
            <a:endParaRPr lang="en-US" sz="1000" dirty="0">
              <a:solidFill>
                <a:schemeClr val="bg1"/>
              </a:solidFill>
              <a:cs typeface="Arial" panose="020B0604020202020204" pitchFamily="34" charset="0"/>
              <a:sym typeface="+mn-lt"/>
            </a:endParaRPr>
          </a:p>
        </p:txBody>
      </p:sp>
      <p:sp>
        <p:nvSpPr>
          <p:cNvPr id="76" name="Rectangle 75">
            <a:extLst>
              <a:ext uri="{FF2B5EF4-FFF2-40B4-BE49-F238E27FC236}">
                <a16:creationId xmlns:a16="http://schemas.microsoft.com/office/drawing/2014/main" id="{780AB968-5FB2-46EA-B61B-D262191FAE54}"/>
              </a:ext>
            </a:extLst>
          </p:cNvPr>
          <p:cNvSpPr/>
          <p:nvPr>
            <p:custDataLst>
              <p:tags r:id="rId7"/>
            </p:custDataLst>
          </p:nvPr>
        </p:nvSpPr>
        <p:spPr bwMode="auto">
          <a:xfrm>
            <a:off x="2006600" y="3067050"/>
            <a:ext cx="852488" cy="18256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fontAlgn="auto">
              <a:spcBef>
                <a:spcPts val="0"/>
              </a:spcBef>
              <a:spcAft>
                <a:spcPts val="0"/>
              </a:spcAft>
            </a:pPr>
            <a:fld id="{133447A3-A1CB-445E-8FC7-0C42FD0C53A2}" type="datetime'''Au''''t''o''''i''''''''''''''mm''''u''''''''''''''n''e'">
              <a:rPr lang="en-US" altLang="en-US" sz="1200" smtClean="0">
                <a:solidFill>
                  <a:srgbClr val="000000"/>
                </a:solidFill>
                <a:cs typeface="Arial" panose="020B0604020202020204" pitchFamily="34" charset="0"/>
              </a:rPr>
              <a:pPr algn="r" fontAlgn="auto">
                <a:spcBef>
                  <a:spcPts val="0"/>
                </a:spcBef>
                <a:spcAft>
                  <a:spcPts val="0"/>
                </a:spcAft>
              </a:pPr>
              <a:t>Autoimmune</a:t>
            </a:fld>
            <a:endParaRPr lang="en-US" sz="1200" dirty="0">
              <a:solidFill>
                <a:srgbClr val="000000"/>
              </a:solidFill>
              <a:cs typeface="Arial" panose="020B0604020202020204" pitchFamily="34" charset="0"/>
              <a:sym typeface="+mn-lt"/>
            </a:endParaRPr>
          </a:p>
        </p:txBody>
      </p:sp>
      <p:sp>
        <p:nvSpPr>
          <p:cNvPr id="65" name="Text Placeholder 2">
            <a:extLst>
              <a:ext uri="{FF2B5EF4-FFF2-40B4-BE49-F238E27FC236}">
                <a16:creationId xmlns:a16="http://schemas.microsoft.com/office/drawing/2014/main" id="{93185B28-A3AE-4E0D-A945-B83F25AA1343}"/>
              </a:ext>
            </a:extLst>
          </p:cNvPr>
          <p:cNvSpPr>
            <a:spLocks noGrp="1"/>
          </p:cNvSpPr>
          <p:nvPr>
            <p:custDataLst>
              <p:tags r:id="rId8"/>
            </p:custDataLst>
          </p:nvPr>
        </p:nvSpPr>
        <p:spPr bwMode="gray">
          <a:xfrm>
            <a:off x="4603750" y="5510213"/>
            <a:ext cx="508000" cy="182563"/>
          </a:xfrm>
          <a:prstGeom prst="rect">
            <a:avLst/>
          </a:prstGeom>
          <a:noFill/>
          <a:effectLst/>
        </p:spPr>
        <p:txBody>
          <a:bodyPr vert="horz" wrap="none" lIns="22225" tIns="0" rIns="22225"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27B42003-C724-419A-8AD4-EE7BA17EBB1A}" type="datetime'''''''$''''''''32'''''''''''''''' ''b''''''''''''''''n'''''">
              <a:rPr lang="en-US" altLang="en-US" sz="1200" smtClean="0">
                <a:solidFill>
                  <a:srgbClr val="000000"/>
                </a:solidFill>
              </a:rPr>
              <a:pPr marL="0" indent="0" fontAlgn="auto">
                <a:lnSpc>
                  <a:spcPct val="100000"/>
                </a:lnSpc>
                <a:spcBef>
                  <a:spcPct val="0"/>
                </a:spcBef>
                <a:spcAft>
                  <a:spcPts val="0"/>
                </a:spcAft>
                <a:buNone/>
              </a:pPr>
              <a:t>$32 bn</a:t>
            </a:fld>
            <a:endParaRPr lang="en-US" sz="1200" dirty="0">
              <a:solidFill>
                <a:srgbClr val="000000"/>
              </a:solidFill>
              <a:sym typeface="+mn-lt"/>
            </a:endParaRPr>
          </a:p>
        </p:txBody>
      </p:sp>
      <p:sp>
        <p:nvSpPr>
          <p:cNvPr id="77" name="Text Placeholder 2">
            <a:extLst>
              <a:ext uri="{FF2B5EF4-FFF2-40B4-BE49-F238E27FC236}">
                <a16:creationId xmlns:a16="http://schemas.microsoft.com/office/drawing/2014/main" id="{595A47A7-86D1-4F90-800C-F699BFBC4B77}"/>
              </a:ext>
            </a:extLst>
          </p:cNvPr>
          <p:cNvSpPr>
            <a:spLocks noGrp="1"/>
          </p:cNvSpPr>
          <p:nvPr>
            <p:custDataLst>
              <p:tags r:id="rId9"/>
            </p:custDataLst>
          </p:nvPr>
        </p:nvSpPr>
        <p:spPr bwMode="gray">
          <a:xfrm>
            <a:off x="3981450" y="3081338"/>
            <a:ext cx="287338" cy="152400"/>
          </a:xfrm>
          <a:prstGeom prst="rect">
            <a:avLst/>
          </a:prstGeom>
          <a:noFill/>
          <a:effectLst/>
        </p:spPr>
        <p:txBody>
          <a:bodyPr vert="horz" wrap="none" lIns="17463" tIns="0" rIns="17463"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auto">
              <a:lnSpc>
                <a:spcPct val="100000"/>
              </a:lnSpc>
              <a:spcBef>
                <a:spcPct val="0"/>
              </a:spcBef>
              <a:spcAft>
                <a:spcPts val="0"/>
              </a:spcAft>
              <a:buNone/>
            </a:pPr>
            <a:fld id="{587DEEBE-1981-4646-B796-3352CA3F4053}" type="datetime'''''''''''''''''''''''''''''''''''''''''67%'''">
              <a:rPr lang="en-US" altLang="en-US" sz="1000" smtClean="0">
                <a:solidFill>
                  <a:srgbClr val="FFFFFF"/>
                </a:solidFill>
              </a:rPr>
              <a:pPr marL="0" indent="0" algn="ctr" fontAlgn="auto">
                <a:lnSpc>
                  <a:spcPct val="100000"/>
                </a:lnSpc>
                <a:spcBef>
                  <a:spcPct val="0"/>
                </a:spcBef>
                <a:spcAft>
                  <a:spcPts val="0"/>
                </a:spcAft>
                <a:buNone/>
              </a:pPr>
              <a:t>67%</a:t>
            </a:fld>
            <a:endParaRPr lang="en-US" sz="1000" dirty="0">
              <a:solidFill>
                <a:srgbClr val="FFFFFF"/>
              </a:solidFill>
              <a:sym typeface="+mn-lt"/>
            </a:endParaRPr>
          </a:p>
        </p:txBody>
      </p:sp>
      <p:sp>
        <p:nvSpPr>
          <p:cNvPr id="62" name="Text Placeholder 2">
            <a:extLst>
              <a:ext uri="{FF2B5EF4-FFF2-40B4-BE49-F238E27FC236}">
                <a16:creationId xmlns:a16="http://schemas.microsoft.com/office/drawing/2014/main" id="{C2A8AF2E-51FF-47F0-97D2-66556A408497}"/>
              </a:ext>
            </a:extLst>
          </p:cNvPr>
          <p:cNvSpPr>
            <a:spLocks noGrp="1"/>
          </p:cNvSpPr>
          <p:nvPr>
            <p:custDataLst>
              <p:tags r:id="rId10"/>
            </p:custDataLst>
          </p:nvPr>
        </p:nvSpPr>
        <p:spPr bwMode="gray">
          <a:xfrm>
            <a:off x="4167188" y="2673350"/>
            <a:ext cx="287338" cy="152400"/>
          </a:xfrm>
          <a:prstGeom prst="rect">
            <a:avLst/>
          </a:prstGeom>
          <a:noFill/>
          <a:effectLst/>
        </p:spPr>
        <p:txBody>
          <a:bodyPr vert="horz" wrap="none" lIns="17463" tIns="0" rIns="17463"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auto">
              <a:lnSpc>
                <a:spcPct val="100000"/>
              </a:lnSpc>
              <a:spcBef>
                <a:spcPct val="0"/>
              </a:spcBef>
              <a:spcAft>
                <a:spcPts val="0"/>
              </a:spcAft>
              <a:buNone/>
            </a:pPr>
            <a:fld id="{6EB42ADC-18D8-4648-B2DF-F0ABCDF2FDFB}" type="datetime'''''6''''''''''''''4''''''''''''%'''''">
              <a:rPr lang="en-US" altLang="en-US" sz="1000" smtClean="0">
                <a:solidFill>
                  <a:srgbClr val="FFFFFF"/>
                </a:solidFill>
              </a:rPr>
              <a:pPr marL="0" indent="0" algn="ctr" fontAlgn="auto">
                <a:lnSpc>
                  <a:spcPct val="100000"/>
                </a:lnSpc>
                <a:spcBef>
                  <a:spcPct val="0"/>
                </a:spcBef>
                <a:spcAft>
                  <a:spcPts val="0"/>
                </a:spcAft>
                <a:buNone/>
              </a:pPr>
              <a:t>64%</a:t>
            </a:fld>
            <a:endParaRPr lang="en-US" sz="1000" dirty="0">
              <a:solidFill>
                <a:srgbClr val="FFFFFF"/>
              </a:solidFill>
              <a:sym typeface="+mn-lt"/>
            </a:endParaRPr>
          </a:p>
        </p:txBody>
      </p:sp>
      <p:sp>
        <p:nvSpPr>
          <p:cNvPr id="58" name="Rectangle 57">
            <a:extLst>
              <a:ext uri="{FF2B5EF4-FFF2-40B4-BE49-F238E27FC236}">
                <a16:creationId xmlns:a16="http://schemas.microsoft.com/office/drawing/2014/main" id="{DDC2D829-7632-46B0-8D00-0FB80DEA9CB4}"/>
              </a:ext>
            </a:extLst>
          </p:cNvPr>
          <p:cNvSpPr/>
          <p:nvPr>
            <p:custDataLst>
              <p:tags r:id="rId11"/>
            </p:custDataLst>
          </p:nvPr>
        </p:nvSpPr>
        <p:spPr bwMode="gray">
          <a:xfrm>
            <a:off x="3248025" y="4710113"/>
            <a:ext cx="28733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8417FD4A-260C-4AB2-AA11-EB9338B1B7B4}" type="datetime'11''''%'">
              <a:rPr lang="en-US" altLang="en-US" sz="1000" smtClean="0">
                <a:solidFill>
                  <a:srgbClr val="FFFFFF"/>
                </a:solidFill>
                <a:cs typeface="Arial" panose="020B0604020202020204" pitchFamily="34" charset="0"/>
              </a:rPr>
              <a:pPr algn="ctr" fontAlgn="auto">
                <a:spcBef>
                  <a:spcPts val="0"/>
                </a:spcBef>
                <a:spcAft>
                  <a:spcPts val="0"/>
                </a:spcAft>
              </a:pPr>
              <a:t>11%</a:t>
            </a:fld>
            <a:endParaRPr lang="en-US" sz="1000" dirty="0">
              <a:solidFill>
                <a:srgbClr val="FFFFFF"/>
              </a:solidFill>
              <a:cs typeface="Arial" panose="020B0604020202020204" pitchFamily="34" charset="0"/>
              <a:sym typeface="+mn-lt"/>
            </a:endParaRPr>
          </a:p>
        </p:txBody>
      </p:sp>
      <p:sp>
        <p:nvSpPr>
          <p:cNvPr id="61" name="Rectangle 60">
            <a:extLst>
              <a:ext uri="{FF2B5EF4-FFF2-40B4-BE49-F238E27FC236}">
                <a16:creationId xmlns:a16="http://schemas.microsoft.com/office/drawing/2014/main" id="{1D5D58DC-9779-49BB-B93A-051D5DB311AF}"/>
              </a:ext>
            </a:extLst>
          </p:cNvPr>
          <p:cNvSpPr/>
          <p:nvPr>
            <p:custDataLst>
              <p:tags r:id="rId12"/>
            </p:custDataLst>
          </p:nvPr>
        </p:nvSpPr>
        <p:spPr bwMode="auto">
          <a:xfrm>
            <a:off x="2108200" y="2252663"/>
            <a:ext cx="750888" cy="18256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fontAlgn="auto">
              <a:spcBef>
                <a:spcPts val="0"/>
              </a:spcBef>
              <a:spcAft>
                <a:spcPts val="0"/>
              </a:spcAft>
            </a:pPr>
            <a:fld id="{E094539B-F323-4A75-B8F1-8B3E79219BFD}" type="datetime'O''''''''n''''''''c''''ol''o''''''''''g''''ic''''''''''''s'">
              <a:rPr lang="en-US" altLang="en-US" sz="1200" smtClean="0">
                <a:solidFill>
                  <a:srgbClr val="000000"/>
                </a:solidFill>
                <a:cs typeface="Arial" panose="020B0604020202020204" pitchFamily="34" charset="0"/>
              </a:rPr>
              <a:pPr algn="r" fontAlgn="auto">
                <a:spcBef>
                  <a:spcPts val="0"/>
                </a:spcBef>
                <a:spcAft>
                  <a:spcPts val="0"/>
                </a:spcAft>
              </a:pPr>
              <a:t>Oncologics</a:t>
            </a:fld>
            <a:endParaRPr lang="en-US" sz="1200" dirty="0">
              <a:solidFill>
                <a:srgbClr val="000000"/>
              </a:solidFill>
              <a:cs typeface="Arial" panose="020B0604020202020204" pitchFamily="34" charset="0"/>
              <a:sym typeface="+mn-lt"/>
            </a:endParaRPr>
          </a:p>
        </p:txBody>
      </p:sp>
      <p:sp>
        <p:nvSpPr>
          <p:cNvPr id="104" name="Rectangle 103">
            <a:extLst>
              <a:ext uri="{FF2B5EF4-FFF2-40B4-BE49-F238E27FC236}">
                <a16:creationId xmlns:a16="http://schemas.microsoft.com/office/drawing/2014/main" id="{DB9FE083-B10B-490D-919A-FA503910DF28}"/>
              </a:ext>
            </a:extLst>
          </p:cNvPr>
          <p:cNvSpPr/>
          <p:nvPr>
            <p:custDataLst>
              <p:tags r:id="rId13"/>
            </p:custDataLst>
          </p:nvPr>
        </p:nvSpPr>
        <p:spPr bwMode="gray">
          <a:xfrm>
            <a:off x="3711575" y="5118100"/>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D1F9EB31-27BC-4068-AE8A-51A2013A7E23}" type="datetime'''2''''''''''0''%'''''''''''''''''''''''''''''''''''''''''''">
              <a:rPr lang="en-US" altLang="en-US" sz="1000" smtClean="0">
                <a:solidFill>
                  <a:srgbClr val="FFFFFF"/>
                </a:solidFill>
                <a:cs typeface="Arial" panose="020B0604020202020204" pitchFamily="34" charset="0"/>
              </a:rPr>
              <a:pPr algn="ctr" fontAlgn="auto">
                <a:spcBef>
                  <a:spcPts val="0"/>
                </a:spcBef>
                <a:spcAft>
                  <a:spcPts val="0"/>
                </a:spcAft>
              </a:pPr>
              <a:t>20%</a:t>
            </a:fld>
            <a:endParaRPr lang="en-US" sz="1000" dirty="0">
              <a:solidFill>
                <a:srgbClr val="FFFFFF"/>
              </a:solidFill>
              <a:cs typeface="Arial" panose="020B0604020202020204" pitchFamily="34" charset="0"/>
              <a:sym typeface="+mn-lt"/>
            </a:endParaRPr>
          </a:p>
        </p:txBody>
      </p:sp>
      <p:sp>
        <p:nvSpPr>
          <p:cNvPr id="90" name="Rectangle 89">
            <a:extLst>
              <a:ext uri="{FF2B5EF4-FFF2-40B4-BE49-F238E27FC236}">
                <a16:creationId xmlns:a16="http://schemas.microsoft.com/office/drawing/2014/main" id="{D5746441-C825-4978-B1F3-FC4AD6470974}"/>
              </a:ext>
            </a:extLst>
          </p:cNvPr>
          <p:cNvSpPr/>
          <p:nvPr>
            <p:custDataLst>
              <p:tags r:id="rId14"/>
            </p:custDataLst>
          </p:nvPr>
        </p:nvSpPr>
        <p:spPr bwMode="gray">
          <a:xfrm>
            <a:off x="3644900" y="4303713"/>
            <a:ext cx="287338" cy="152400"/>
          </a:xfrm>
          <a:prstGeom prst="rect">
            <a:avLst/>
          </a:prstGeom>
          <a:noFill/>
          <a:ln>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0D22EFDD-5D4A-4E5D-B8EB-2AA06EC9D448}" type="datetime'1''''''''''''3''''''''''%'''''''''">
              <a:rPr lang="en-US" altLang="en-US" sz="1000" smtClean="0">
                <a:solidFill>
                  <a:srgbClr val="FFFFFF"/>
                </a:solidFill>
                <a:cs typeface="Arial" panose="020B0604020202020204" pitchFamily="34" charset="0"/>
              </a:rPr>
              <a:pPr algn="ctr" fontAlgn="auto">
                <a:spcBef>
                  <a:spcPts val="0"/>
                </a:spcBef>
                <a:spcAft>
                  <a:spcPts val="0"/>
                </a:spcAft>
              </a:pPr>
              <a:t>13%</a:t>
            </a:fld>
            <a:endParaRPr lang="en-US" sz="1000" dirty="0">
              <a:solidFill>
                <a:srgbClr val="FFFFFF"/>
              </a:solidFill>
              <a:cs typeface="Arial" panose="020B0604020202020204" pitchFamily="34" charset="0"/>
              <a:sym typeface="+mn-lt"/>
            </a:endParaRPr>
          </a:p>
        </p:txBody>
      </p:sp>
      <p:sp>
        <p:nvSpPr>
          <p:cNvPr id="57" name="Rectangle 56">
            <a:extLst>
              <a:ext uri="{FF2B5EF4-FFF2-40B4-BE49-F238E27FC236}">
                <a16:creationId xmlns:a16="http://schemas.microsoft.com/office/drawing/2014/main" id="{47F5F79D-7EE2-4045-A51A-69F99D829C74}"/>
              </a:ext>
            </a:extLst>
          </p:cNvPr>
          <p:cNvSpPr/>
          <p:nvPr>
            <p:custDataLst>
              <p:tags r:id="rId15"/>
            </p:custDataLst>
          </p:nvPr>
        </p:nvSpPr>
        <p:spPr bwMode="gray">
          <a:xfrm>
            <a:off x="4090988" y="2266950"/>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1C54C311-FE58-4EB0-8C50-E308EDA36067}" type="datetime'''''''''''''4''''''5''''''''''%'''''''''''''''''''''''''''''">
              <a:rPr lang="en-US" altLang="en-US" sz="1000" smtClean="0">
                <a:solidFill>
                  <a:srgbClr val="FFFFFF"/>
                </a:solidFill>
                <a:cs typeface="Arial" panose="020B0604020202020204" pitchFamily="34" charset="0"/>
              </a:rPr>
              <a:pPr algn="ctr" fontAlgn="auto">
                <a:spcBef>
                  <a:spcPts val="0"/>
                </a:spcBef>
                <a:spcAft>
                  <a:spcPts val="0"/>
                </a:spcAft>
              </a:pPr>
              <a:t>45%</a:t>
            </a:fld>
            <a:endParaRPr lang="en-US" sz="1000" dirty="0">
              <a:solidFill>
                <a:srgbClr val="FFFFFF"/>
              </a:solidFill>
              <a:cs typeface="Arial" panose="020B0604020202020204" pitchFamily="34" charset="0"/>
              <a:sym typeface="+mn-lt"/>
            </a:endParaRPr>
          </a:p>
        </p:txBody>
      </p:sp>
      <p:sp>
        <p:nvSpPr>
          <p:cNvPr id="59" name="Rectangle 58">
            <a:extLst>
              <a:ext uri="{FF2B5EF4-FFF2-40B4-BE49-F238E27FC236}">
                <a16:creationId xmlns:a16="http://schemas.microsoft.com/office/drawing/2014/main" id="{C97CFD0F-20F9-4E27-926F-F9E66FE46115}"/>
              </a:ext>
            </a:extLst>
          </p:cNvPr>
          <p:cNvSpPr/>
          <p:nvPr>
            <p:custDataLst>
              <p:tags r:id="rId16"/>
            </p:custDataLst>
          </p:nvPr>
        </p:nvSpPr>
        <p:spPr bwMode="gray">
          <a:xfrm>
            <a:off x="5991225" y="2266950"/>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4490F39A-6F21-4E79-989C-FC580D14FD3C}" type="datetime'''''''''''''''''''2''''''''''''2''''''''''''''%'''''">
              <a:rPr lang="en-US" altLang="en-US" sz="1000" smtClean="0">
                <a:solidFill>
                  <a:srgbClr val="FFFFFF"/>
                </a:solidFill>
                <a:cs typeface="Arial" panose="020B0604020202020204" pitchFamily="34" charset="0"/>
              </a:rPr>
              <a:pPr algn="ctr" fontAlgn="auto">
                <a:spcBef>
                  <a:spcPts val="0"/>
                </a:spcBef>
                <a:spcAft>
                  <a:spcPts val="0"/>
                </a:spcAft>
              </a:pPr>
              <a:t>22%</a:t>
            </a:fld>
            <a:endParaRPr lang="en-US" sz="1000" dirty="0">
              <a:solidFill>
                <a:srgbClr val="FFFFFF"/>
              </a:solidFill>
              <a:cs typeface="Arial" panose="020B0604020202020204" pitchFamily="34" charset="0"/>
              <a:sym typeface="+mn-lt"/>
            </a:endParaRPr>
          </a:p>
        </p:txBody>
      </p:sp>
      <p:sp>
        <p:nvSpPr>
          <p:cNvPr id="103" name="Rectangle 102">
            <a:extLst>
              <a:ext uri="{FF2B5EF4-FFF2-40B4-BE49-F238E27FC236}">
                <a16:creationId xmlns:a16="http://schemas.microsoft.com/office/drawing/2014/main" id="{025F4943-B393-4DD5-91C9-74F1851FA31C}"/>
              </a:ext>
            </a:extLst>
          </p:cNvPr>
          <p:cNvSpPr/>
          <p:nvPr>
            <p:custDataLst>
              <p:tags r:id="rId17"/>
            </p:custDataLst>
          </p:nvPr>
        </p:nvSpPr>
        <p:spPr bwMode="gray">
          <a:xfrm>
            <a:off x="3214688" y="5524500"/>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D9E58A51-ADEB-4EB7-B80A-DFDD5D1F1307}" type="datetime'''49''''''''''''''''%'''''''''''''''''''''">
              <a:rPr lang="en-US" altLang="en-US" sz="1000" smtClean="0">
                <a:solidFill>
                  <a:srgbClr val="FFFFFF"/>
                </a:solidFill>
                <a:cs typeface="Arial" panose="020B0604020202020204" pitchFamily="34" charset="0"/>
              </a:rPr>
              <a:pPr algn="ctr" fontAlgn="auto">
                <a:spcBef>
                  <a:spcPts val="0"/>
                </a:spcBef>
                <a:spcAft>
                  <a:spcPts val="0"/>
                </a:spcAft>
              </a:pPr>
              <a:t>49%</a:t>
            </a:fld>
            <a:endParaRPr lang="en-US" sz="1000" dirty="0">
              <a:solidFill>
                <a:srgbClr val="FFFFFF"/>
              </a:solidFill>
              <a:cs typeface="Arial" panose="020B0604020202020204" pitchFamily="34" charset="0"/>
              <a:sym typeface="+mn-lt"/>
            </a:endParaRPr>
          </a:p>
        </p:txBody>
      </p:sp>
      <p:sp>
        <p:nvSpPr>
          <p:cNvPr id="64" name="Rectangle 63">
            <a:extLst>
              <a:ext uri="{FF2B5EF4-FFF2-40B4-BE49-F238E27FC236}">
                <a16:creationId xmlns:a16="http://schemas.microsoft.com/office/drawing/2014/main" id="{75530A1A-6CDC-470D-8720-FC96F68E37C5}"/>
              </a:ext>
            </a:extLst>
          </p:cNvPr>
          <p:cNvSpPr/>
          <p:nvPr>
            <p:custDataLst>
              <p:tags r:id="rId18"/>
            </p:custDataLst>
          </p:nvPr>
        </p:nvSpPr>
        <p:spPr bwMode="auto">
          <a:xfrm>
            <a:off x="1998663" y="2659063"/>
            <a:ext cx="860425" cy="18256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fontAlgn="auto">
              <a:spcBef>
                <a:spcPts val="0"/>
              </a:spcBef>
              <a:spcAft>
                <a:spcPts val="0"/>
              </a:spcAft>
            </a:pPr>
            <a:fld id="{171B85B0-3598-4644-9EBB-B08979C2E2C0}" type="datetime'A''n''t''i''''''''''d''''i''''''a''b''e''''''t''''''''ic''s'">
              <a:rPr lang="en-US" altLang="en-US" sz="1200" smtClean="0">
                <a:solidFill>
                  <a:srgbClr val="000000"/>
                </a:solidFill>
                <a:cs typeface="Arial" panose="020B0604020202020204" pitchFamily="34" charset="0"/>
              </a:rPr>
              <a:pPr algn="r" fontAlgn="auto">
                <a:spcBef>
                  <a:spcPts val="0"/>
                </a:spcBef>
                <a:spcAft>
                  <a:spcPts val="0"/>
                </a:spcAft>
              </a:pPr>
              <a:t>Antidiabetics</a:t>
            </a:fld>
            <a:endParaRPr lang="en-US" sz="1200" dirty="0">
              <a:solidFill>
                <a:srgbClr val="000000"/>
              </a:solidFill>
              <a:cs typeface="Arial" panose="020B0604020202020204" pitchFamily="34" charset="0"/>
              <a:sym typeface="+mn-lt"/>
            </a:endParaRPr>
          </a:p>
        </p:txBody>
      </p:sp>
      <p:sp>
        <p:nvSpPr>
          <p:cNvPr id="86" name="Rectangle 85">
            <a:extLst>
              <a:ext uri="{FF2B5EF4-FFF2-40B4-BE49-F238E27FC236}">
                <a16:creationId xmlns:a16="http://schemas.microsoft.com/office/drawing/2014/main" id="{583A1D75-307F-41B3-94FF-A0A195C2F230}"/>
              </a:ext>
            </a:extLst>
          </p:cNvPr>
          <p:cNvSpPr/>
          <p:nvPr>
            <p:custDataLst>
              <p:tags r:id="rId19"/>
            </p:custDataLst>
          </p:nvPr>
        </p:nvSpPr>
        <p:spPr bwMode="gray">
          <a:xfrm>
            <a:off x="4321175" y="3895725"/>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AB888A53-64B3-443A-850E-8BCF1736125D}" type="datetime'''1''''''''''''''''''''4''''''''''''''''''%'''''''''''''''">
              <a:rPr lang="en-US" altLang="en-US" sz="1000" smtClean="0">
                <a:solidFill>
                  <a:srgbClr val="FFFFFF"/>
                </a:solidFill>
                <a:cs typeface="Arial" panose="020B0604020202020204" pitchFamily="34" charset="0"/>
              </a:rPr>
              <a:pPr algn="ctr" fontAlgn="auto">
                <a:spcBef>
                  <a:spcPts val="0"/>
                </a:spcBef>
                <a:spcAft>
                  <a:spcPts val="0"/>
                </a:spcAft>
              </a:pPr>
              <a:t>14%</a:t>
            </a:fld>
            <a:endParaRPr lang="en-US" sz="1000" dirty="0">
              <a:solidFill>
                <a:srgbClr val="FFFFFF"/>
              </a:solidFill>
              <a:cs typeface="Arial" panose="020B0604020202020204" pitchFamily="34" charset="0"/>
              <a:sym typeface="+mn-lt"/>
            </a:endParaRPr>
          </a:p>
        </p:txBody>
      </p:sp>
      <p:sp>
        <p:nvSpPr>
          <p:cNvPr id="74" name="Rectangle 73">
            <a:extLst>
              <a:ext uri="{FF2B5EF4-FFF2-40B4-BE49-F238E27FC236}">
                <a16:creationId xmlns:a16="http://schemas.microsoft.com/office/drawing/2014/main" id="{553DD8F7-326F-4610-9CFA-B0B9262ED975}"/>
              </a:ext>
            </a:extLst>
          </p:cNvPr>
          <p:cNvSpPr/>
          <p:nvPr>
            <p:custDataLst>
              <p:tags r:id="rId20"/>
            </p:custDataLst>
          </p:nvPr>
        </p:nvSpPr>
        <p:spPr bwMode="gray">
          <a:xfrm>
            <a:off x="6334125" y="2673350"/>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081CFDE8-8EEE-4073-AC03-06E9B0011843}" type="datetime'''''''''1''''''''1%'''''''''''''''''''''''''''''''''">
              <a:rPr lang="en-US" altLang="en-US" sz="1000" smtClean="0">
                <a:solidFill>
                  <a:schemeClr val="bg1"/>
                </a:solidFill>
                <a:cs typeface="Arial" panose="020B0604020202020204" pitchFamily="34" charset="0"/>
              </a:rPr>
              <a:pPr algn="ctr" fontAlgn="auto">
                <a:spcBef>
                  <a:spcPts val="0"/>
                </a:spcBef>
                <a:spcAft>
                  <a:spcPts val="0"/>
                </a:spcAft>
              </a:pPr>
              <a:t>11%</a:t>
            </a:fld>
            <a:endParaRPr lang="en-US" sz="1000" dirty="0">
              <a:solidFill>
                <a:schemeClr val="bg1"/>
              </a:solidFill>
              <a:cs typeface="Arial" panose="020B0604020202020204" pitchFamily="34" charset="0"/>
              <a:sym typeface="+mn-lt"/>
            </a:endParaRPr>
          </a:p>
        </p:txBody>
      </p:sp>
      <p:sp>
        <p:nvSpPr>
          <p:cNvPr id="105" name="Rectangle 104">
            <a:extLst>
              <a:ext uri="{FF2B5EF4-FFF2-40B4-BE49-F238E27FC236}">
                <a16:creationId xmlns:a16="http://schemas.microsoft.com/office/drawing/2014/main" id="{E2A325DD-4AF3-4C11-BE43-19AD27B10B3F}"/>
              </a:ext>
            </a:extLst>
          </p:cNvPr>
          <p:cNvSpPr/>
          <p:nvPr>
            <p:custDataLst>
              <p:tags r:id="rId21"/>
            </p:custDataLst>
          </p:nvPr>
        </p:nvSpPr>
        <p:spPr bwMode="gray">
          <a:xfrm>
            <a:off x="5732463" y="2673350"/>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77DF8C05-07B2-4392-86FE-9B2782F8D218}" type="datetime'''''''''''''''''''''''''''''''''9''''''%'">
              <a:rPr lang="en-US" altLang="en-US" sz="1000" smtClean="0">
                <a:solidFill>
                  <a:srgbClr val="FFFFFF"/>
                </a:solidFill>
                <a:cs typeface="Arial" panose="020B0604020202020204" pitchFamily="34" charset="0"/>
              </a:rPr>
              <a:pPr algn="ctr" fontAlgn="auto">
                <a:spcBef>
                  <a:spcPts val="0"/>
                </a:spcBef>
                <a:spcAft>
                  <a:spcPts val="0"/>
                </a:spcAft>
              </a:pPr>
              <a:t>9%</a:t>
            </a:fld>
            <a:endParaRPr lang="en-US" sz="1000" dirty="0">
              <a:solidFill>
                <a:srgbClr val="FFFFFF"/>
              </a:solidFill>
              <a:cs typeface="Arial" panose="020B0604020202020204" pitchFamily="34" charset="0"/>
              <a:sym typeface="+mn-lt"/>
            </a:endParaRPr>
          </a:p>
        </p:txBody>
      </p:sp>
      <p:sp>
        <p:nvSpPr>
          <p:cNvPr id="78" name="Rectangle 77">
            <a:extLst>
              <a:ext uri="{FF2B5EF4-FFF2-40B4-BE49-F238E27FC236}">
                <a16:creationId xmlns:a16="http://schemas.microsoft.com/office/drawing/2014/main" id="{10FD83A6-60D1-4E76-8673-F39DC9B4D04F}"/>
              </a:ext>
            </a:extLst>
          </p:cNvPr>
          <p:cNvSpPr/>
          <p:nvPr>
            <p:custDataLst>
              <p:tags r:id="rId22"/>
            </p:custDataLst>
          </p:nvPr>
        </p:nvSpPr>
        <p:spPr bwMode="gray">
          <a:xfrm>
            <a:off x="4514850" y="3487738"/>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759FE255-0314-46FC-98D0-AAE30BF09446}" type="datetime'2''''''''3''''''''''''''''''''''%'''''''''''''''''''''''">
              <a:rPr lang="en-US" altLang="en-US" sz="1000" smtClean="0">
                <a:solidFill>
                  <a:schemeClr val="bg1"/>
                </a:solidFill>
                <a:cs typeface="Arial" panose="020B0604020202020204" pitchFamily="34" charset="0"/>
              </a:rPr>
              <a:pPr algn="ctr" fontAlgn="auto">
                <a:spcBef>
                  <a:spcPts val="0"/>
                </a:spcBef>
                <a:spcAft>
                  <a:spcPts val="0"/>
                </a:spcAft>
              </a:pPr>
              <a:t>23%</a:t>
            </a:fld>
            <a:endParaRPr lang="en-US" sz="1000" dirty="0">
              <a:solidFill>
                <a:schemeClr val="bg1"/>
              </a:solidFill>
              <a:cs typeface="Arial" panose="020B0604020202020204" pitchFamily="34" charset="0"/>
              <a:sym typeface="+mn-lt"/>
            </a:endParaRPr>
          </a:p>
        </p:txBody>
      </p:sp>
      <p:sp>
        <p:nvSpPr>
          <p:cNvPr id="82" name="Rectangle 81">
            <a:extLst>
              <a:ext uri="{FF2B5EF4-FFF2-40B4-BE49-F238E27FC236}">
                <a16:creationId xmlns:a16="http://schemas.microsoft.com/office/drawing/2014/main" id="{513242AD-1DA7-4822-8C86-D5C637AC63CD}"/>
              </a:ext>
            </a:extLst>
          </p:cNvPr>
          <p:cNvSpPr/>
          <p:nvPr>
            <p:custDataLst>
              <p:tags r:id="rId23"/>
            </p:custDataLst>
          </p:nvPr>
        </p:nvSpPr>
        <p:spPr bwMode="gray">
          <a:xfrm>
            <a:off x="3867150" y="3487738"/>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FFC35220-6219-42E1-A554-E023859DE702}" type="datetime'''''''''''''''''''''''''1''''''''''''''''''''''5''''''''''%'">
              <a:rPr lang="en-US" altLang="en-US" sz="1000" smtClean="0">
                <a:solidFill>
                  <a:srgbClr val="FFFFFF"/>
                </a:solidFill>
                <a:cs typeface="Arial" panose="020B0604020202020204" pitchFamily="34" charset="0"/>
              </a:rPr>
              <a:pPr algn="ctr" fontAlgn="auto">
                <a:spcBef>
                  <a:spcPts val="0"/>
                </a:spcBef>
                <a:spcAft>
                  <a:spcPts val="0"/>
                </a:spcAft>
              </a:pPr>
              <a:t>15%</a:t>
            </a:fld>
            <a:endParaRPr lang="en-US" sz="1000" dirty="0">
              <a:solidFill>
                <a:srgbClr val="FFFFFF"/>
              </a:solidFill>
              <a:cs typeface="Arial" panose="020B0604020202020204" pitchFamily="34" charset="0"/>
              <a:sym typeface="+mn-lt"/>
            </a:endParaRPr>
          </a:p>
        </p:txBody>
      </p:sp>
      <p:sp>
        <p:nvSpPr>
          <p:cNvPr id="60" name="Text Placeholder 2">
            <a:extLst>
              <a:ext uri="{FF2B5EF4-FFF2-40B4-BE49-F238E27FC236}">
                <a16:creationId xmlns:a16="http://schemas.microsoft.com/office/drawing/2014/main" id="{D4C87DF3-0209-4566-B7EE-46CAB75DFC52}"/>
              </a:ext>
            </a:extLst>
          </p:cNvPr>
          <p:cNvSpPr>
            <a:spLocks noGrp="1"/>
          </p:cNvSpPr>
          <p:nvPr>
            <p:custDataLst>
              <p:tags r:id="rId24"/>
            </p:custDataLst>
          </p:nvPr>
        </p:nvSpPr>
        <p:spPr bwMode="gray">
          <a:xfrm>
            <a:off x="3248025" y="3487738"/>
            <a:ext cx="287338" cy="152400"/>
          </a:xfrm>
          <a:prstGeom prst="rect">
            <a:avLst/>
          </a:prstGeom>
          <a:noFill/>
          <a:effectLst/>
        </p:spPr>
        <p:txBody>
          <a:bodyPr vert="horz" wrap="none" lIns="17463" tIns="0" rIns="17463"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auto">
              <a:lnSpc>
                <a:spcPct val="100000"/>
              </a:lnSpc>
              <a:spcBef>
                <a:spcPct val="0"/>
              </a:spcBef>
              <a:spcAft>
                <a:spcPts val="0"/>
              </a:spcAft>
              <a:buNone/>
            </a:pPr>
            <a:fld id="{F013A7A3-171B-4A40-9D70-4608B7DE706B}" type="datetime'''''''''''''''''''''''''''''''''3''''''''''''5%'''''''''''''''">
              <a:rPr lang="en-US" altLang="en-US" sz="1000" smtClean="0">
                <a:solidFill>
                  <a:srgbClr val="FFFFFF"/>
                </a:solidFill>
              </a:rPr>
              <a:pPr marL="0" indent="0" algn="ctr" fontAlgn="auto">
                <a:lnSpc>
                  <a:spcPct val="100000"/>
                </a:lnSpc>
                <a:spcBef>
                  <a:spcPct val="0"/>
                </a:spcBef>
                <a:spcAft>
                  <a:spcPts val="0"/>
                </a:spcAft>
                <a:buNone/>
              </a:pPr>
              <a:t>35%</a:t>
            </a:fld>
            <a:endParaRPr lang="en-US" sz="1000" dirty="0">
              <a:solidFill>
                <a:srgbClr val="FFFFFF"/>
              </a:solidFill>
              <a:sym typeface="+mn-lt"/>
            </a:endParaRPr>
          </a:p>
        </p:txBody>
      </p:sp>
      <p:sp>
        <p:nvSpPr>
          <p:cNvPr id="83" name="Rectangle 82">
            <a:extLst>
              <a:ext uri="{FF2B5EF4-FFF2-40B4-BE49-F238E27FC236}">
                <a16:creationId xmlns:a16="http://schemas.microsoft.com/office/drawing/2014/main" id="{4BE62D2E-1296-4B48-9388-F79A9A2FF79D}"/>
              </a:ext>
            </a:extLst>
          </p:cNvPr>
          <p:cNvSpPr/>
          <p:nvPr>
            <p:custDataLst>
              <p:tags r:id="rId25"/>
            </p:custDataLst>
          </p:nvPr>
        </p:nvSpPr>
        <p:spPr bwMode="auto">
          <a:xfrm>
            <a:off x="2555875" y="3473450"/>
            <a:ext cx="303213" cy="18256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fontAlgn="auto">
              <a:spcBef>
                <a:spcPts val="0"/>
              </a:spcBef>
              <a:spcAft>
                <a:spcPts val="0"/>
              </a:spcAft>
            </a:pPr>
            <a:fld id="{21CA93DE-F585-4962-A35E-325DFCD2F4EA}" type="datetime'''''''P''''ai''''''''''''''n'''''''''''''''''''">
              <a:rPr lang="en-US" altLang="en-US" sz="1200" smtClean="0">
                <a:solidFill>
                  <a:srgbClr val="000000"/>
                </a:solidFill>
                <a:cs typeface="Arial" panose="020B0604020202020204" pitchFamily="34" charset="0"/>
              </a:rPr>
              <a:pPr algn="r" fontAlgn="auto">
                <a:spcBef>
                  <a:spcPts val="0"/>
                </a:spcBef>
                <a:spcAft>
                  <a:spcPts val="0"/>
                </a:spcAft>
              </a:pPr>
              <a:t>Pain</a:t>
            </a:fld>
            <a:endParaRPr lang="en-US" sz="1200" dirty="0">
              <a:solidFill>
                <a:srgbClr val="000000"/>
              </a:solidFill>
              <a:cs typeface="Arial" panose="020B0604020202020204" pitchFamily="34" charset="0"/>
              <a:sym typeface="+mn-lt"/>
            </a:endParaRPr>
          </a:p>
        </p:txBody>
      </p:sp>
      <p:sp>
        <p:nvSpPr>
          <p:cNvPr id="85" name="Rectangle 84">
            <a:extLst>
              <a:ext uri="{FF2B5EF4-FFF2-40B4-BE49-F238E27FC236}">
                <a16:creationId xmlns:a16="http://schemas.microsoft.com/office/drawing/2014/main" id="{5D936CC6-B951-45BB-8285-46699B7070E6}"/>
              </a:ext>
            </a:extLst>
          </p:cNvPr>
          <p:cNvSpPr/>
          <p:nvPr>
            <p:custDataLst>
              <p:tags r:id="rId26"/>
            </p:custDataLst>
          </p:nvPr>
        </p:nvSpPr>
        <p:spPr bwMode="gray">
          <a:xfrm>
            <a:off x="4697413" y="3895725"/>
            <a:ext cx="287338" cy="152400"/>
          </a:xfrm>
          <a:prstGeom prst="rect">
            <a:avLst/>
          </a:pr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9FEB0ABB-3A8F-44C4-8C8B-763C5EA4E605}" type="datetime'''''''''''1''''''''''0''''''''''''''''''''''''''''''''%'''''">
              <a:rPr lang="en-US" altLang="en-US" sz="1000" smtClean="0">
                <a:solidFill>
                  <a:schemeClr val="bg1"/>
                </a:solidFill>
                <a:cs typeface="Arial" panose="020B0604020202020204" pitchFamily="34" charset="0"/>
              </a:rPr>
              <a:pPr algn="ctr" fontAlgn="auto">
                <a:spcBef>
                  <a:spcPts val="0"/>
                </a:spcBef>
                <a:spcAft>
                  <a:spcPts val="0"/>
                </a:spcAft>
              </a:pPr>
              <a:t>10%</a:t>
            </a:fld>
            <a:endParaRPr lang="en-US" sz="1000" dirty="0">
              <a:solidFill>
                <a:schemeClr val="bg1"/>
              </a:solidFill>
              <a:cs typeface="Arial" panose="020B0604020202020204" pitchFamily="34" charset="0"/>
              <a:sym typeface="+mn-lt"/>
            </a:endParaRPr>
          </a:p>
        </p:txBody>
      </p:sp>
      <p:sp>
        <p:nvSpPr>
          <p:cNvPr id="108" name="Text Placeholder 2">
            <a:extLst>
              <a:ext uri="{FF2B5EF4-FFF2-40B4-BE49-F238E27FC236}">
                <a16:creationId xmlns:a16="http://schemas.microsoft.com/office/drawing/2014/main" id="{A4BE85CF-F018-4032-BB15-DE581DDBC6F4}"/>
              </a:ext>
            </a:extLst>
          </p:cNvPr>
          <p:cNvSpPr>
            <a:spLocks noGrp="1"/>
          </p:cNvSpPr>
          <p:nvPr>
            <p:custDataLst>
              <p:tags r:id="rId27"/>
            </p:custDataLst>
          </p:nvPr>
        </p:nvSpPr>
        <p:spPr bwMode="gray">
          <a:xfrm>
            <a:off x="4959350" y="4695825"/>
            <a:ext cx="508000" cy="182563"/>
          </a:xfrm>
          <a:prstGeom prst="rect">
            <a:avLst/>
          </a:prstGeom>
          <a:noFill/>
          <a:effectLst/>
        </p:spPr>
        <p:txBody>
          <a:bodyPr vert="horz" wrap="none" lIns="22225" tIns="0" rIns="22225"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17888C25-F163-4E59-9313-D2A897C3A2BF}" type="datetime'$''''3''''''''''9'''''''''''''' ''''''''''''''b''n'''">
              <a:rPr lang="en-US" altLang="en-US" sz="1200" smtClean="0">
                <a:solidFill>
                  <a:srgbClr val="000000"/>
                </a:solidFill>
              </a:rPr>
              <a:pPr marL="0" indent="0" fontAlgn="auto">
                <a:lnSpc>
                  <a:spcPct val="100000"/>
                </a:lnSpc>
                <a:spcBef>
                  <a:spcPct val="0"/>
                </a:spcBef>
                <a:spcAft>
                  <a:spcPts val="0"/>
                </a:spcAft>
                <a:buNone/>
              </a:pPr>
              <a:t>$39 bn</a:t>
            </a:fld>
            <a:endParaRPr lang="en-US" sz="1200" dirty="0">
              <a:solidFill>
                <a:srgbClr val="000000"/>
              </a:solidFill>
              <a:sym typeface="+mn-lt"/>
            </a:endParaRPr>
          </a:p>
        </p:txBody>
      </p:sp>
      <p:sp>
        <p:nvSpPr>
          <p:cNvPr id="63" name="Text Placeholder 2">
            <a:extLst>
              <a:ext uri="{FF2B5EF4-FFF2-40B4-BE49-F238E27FC236}">
                <a16:creationId xmlns:a16="http://schemas.microsoft.com/office/drawing/2014/main" id="{12703B88-AAF7-4841-BC5D-2940F6FFBB46}"/>
              </a:ext>
            </a:extLst>
          </p:cNvPr>
          <p:cNvSpPr>
            <a:spLocks noGrp="1"/>
          </p:cNvSpPr>
          <p:nvPr>
            <p:custDataLst>
              <p:tags r:id="rId28"/>
            </p:custDataLst>
          </p:nvPr>
        </p:nvSpPr>
        <p:spPr bwMode="gray">
          <a:xfrm>
            <a:off x="3489325" y="3895725"/>
            <a:ext cx="287338" cy="152400"/>
          </a:xfrm>
          <a:prstGeom prst="rect">
            <a:avLst/>
          </a:prstGeom>
          <a:noFill/>
          <a:effectLst/>
        </p:spPr>
        <p:txBody>
          <a:bodyPr vert="horz" wrap="none" lIns="17463" tIns="0" rIns="17463"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auto">
              <a:lnSpc>
                <a:spcPct val="100000"/>
              </a:lnSpc>
              <a:spcBef>
                <a:spcPct val="0"/>
              </a:spcBef>
              <a:spcAft>
                <a:spcPts val="0"/>
              </a:spcAft>
              <a:buNone/>
            </a:pPr>
            <a:fld id="{5917F0D3-DED6-44C8-9984-14B9181BEDF8}" type="datetime'''''''''''''''''''''''5''''''9''''''''''''''''''''%'''''">
              <a:rPr lang="en-US" altLang="en-US" sz="1000" smtClean="0">
                <a:solidFill>
                  <a:srgbClr val="FFFFFF"/>
                </a:solidFill>
              </a:rPr>
              <a:pPr marL="0" indent="0" algn="ctr" fontAlgn="auto">
                <a:lnSpc>
                  <a:spcPct val="100000"/>
                </a:lnSpc>
                <a:spcBef>
                  <a:spcPct val="0"/>
                </a:spcBef>
                <a:spcAft>
                  <a:spcPts val="0"/>
                </a:spcAft>
                <a:buNone/>
              </a:pPr>
              <a:t>59%</a:t>
            </a:fld>
            <a:endParaRPr lang="en-US" sz="1000" dirty="0">
              <a:solidFill>
                <a:srgbClr val="FFFFFF"/>
              </a:solidFill>
              <a:sym typeface="+mn-lt"/>
            </a:endParaRPr>
          </a:p>
        </p:txBody>
      </p:sp>
      <p:sp>
        <p:nvSpPr>
          <p:cNvPr id="89" name="Rectangle 88">
            <a:extLst>
              <a:ext uri="{FF2B5EF4-FFF2-40B4-BE49-F238E27FC236}">
                <a16:creationId xmlns:a16="http://schemas.microsoft.com/office/drawing/2014/main" id="{39F6D5DF-2656-4467-8FE6-D1B212980771}"/>
              </a:ext>
            </a:extLst>
          </p:cNvPr>
          <p:cNvSpPr/>
          <p:nvPr>
            <p:custDataLst>
              <p:tags r:id="rId29"/>
            </p:custDataLst>
          </p:nvPr>
        </p:nvSpPr>
        <p:spPr bwMode="auto">
          <a:xfrm>
            <a:off x="2082800" y="3881438"/>
            <a:ext cx="776288" cy="18256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fontAlgn="auto">
              <a:spcBef>
                <a:spcPts val="0"/>
              </a:spcBef>
              <a:spcAft>
                <a:spcPts val="0"/>
              </a:spcAft>
            </a:pPr>
            <a:fld id="{9BCDEB9A-8B88-4F99-948B-2B717D30FC51}" type="datetime'R''''es''''''''''''''p''''''i''r''ato''''''''''ry'''''''''">
              <a:rPr lang="en-US" altLang="en-US" sz="1200" smtClean="0">
                <a:solidFill>
                  <a:srgbClr val="000000"/>
                </a:solidFill>
                <a:cs typeface="Arial" panose="020B0604020202020204" pitchFamily="34" charset="0"/>
              </a:rPr>
              <a:pPr algn="r" fontAlgn="auto">
                <a:spcBef>
                  <a:spcPts val="0"/>
                </a:spcBef>
                <a:spcAft>
                  <a:spcPts val="0"/>
                </a:spcAft>
              </a:pPr>
              <a:t>Respiratory</a:t>
            </a:fld>
            <a:endParaRPr lang="en-US" sz="1200" dirty="0">
              <a:solidFill>
                <a:srgbClr val="000000"/>
              </a:solidFill>
              <a:cs typeface="Arial" panose="020B0604020202020204" pitchFamily="34" charset="0"/>
              <a:sym typeface="+mn-lt"/>
            </a:endParaRPr>
          </a:p>
        </p:txBody>
      </p:sp>
      <p:sp>
        <p:nvSpPr>
          <p:cNvPr id="92" name="Text Placeholder 2">
            <a:extLst>
              <a:ext uri="{FF2B5EF4-FFF2-40B4-BE49-F238E27FC236}">
                <a16:creationId xmlns:a16="http://schemas.microsoft.com/office/drawing/2014/main" id="{F795CF4C-2427-436D-B82D-4030ECD9F8EE}"/>
              </a:ext>
            </a:extLst>
          </p:cNvPr>
          <p:cNvSpPr>
            <a:spLocks noGrp="1"/>
          </p:cNvSpPr>
          <p:nvPr>
            <p:custDataLst>
              <p:tags r:id="rId30"/>
            </p:custDataLst>
          </p:nvPr>
        </p:nvSpPr>
        <p:spPr bwMode="gray">
          <a:xfrm>
            <a:off x="7197725" y="2659063"/>
            <a:ext cx="508000" cy="182563"/>
          </a:xfrm>
          <a:prstGeom prst="rect">
            <a:avLst/>
          </a:prstGeom>
          <a:noFill/>
          <a:effectLst/>
        </p:spPr>
        <p:txBody>
          <a:bodyPr vert="horz" wrap="none" lIns="22225" tIns="0" rIns="22225"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755B703A-6403-4388-8FB1-8F79853E6D02}" type="datetime'''''''''''''''''$82'' ''''''''''''''''''''b''''''''''n'">
              <a:rPr lang="en-US" altLang="en-US" sz="1200" smtClean="0">
                <a:solidFill>
                  <a:srgbClr val="000000"/>
                </a:solidFill>
              </a:rPr>
              <a:pPr marL="0" indent="0" fontAlgn="auto">
                <a:lnSpc>
                  <a:spcPct val="100000"/>
                </a:lnSpc>
                <a:spcBef>
                  <a:spcPct val="0"/>
                </a:spcBef>
                <a:spcAft>
                  <a:spcPts val="0"/>
                </a:spcAft>
                <a:buNone/>
              </a:pPr>
              <a:t>$82 bn</a:t>
            </a:fld>
            <a:endParaRPr lang="en-US" sz="1200" dirty="0">
              <a:solidFill>
                <a:srgbClr val="000000"/>
              </a:solidFill>
              <a:sym typeface="+mn-lt"/>
            </a:endParaRPr>
          </a:p>
        </p:txBody>
      </p:sp>
      <p:sp>
        <p:nvSpPr>
          <p:cNvPr id="98" name="Text Placeholder 2">
            <a:extLst>
              <a:ext uri="{FF2B5EF4-FFF2-40B4-BE49-F238E27FC236}">
                <a16:creationId xmlns:a16="http://schemas.microsoft.com/office/drawing/2014/main" id="{C86657A7-1606-44A4-ADF2-62695409D6A3}"/>
              </a:ext>
            </a:extLst>
          </p:cNvPr>
          <p:cNvSpPr>
            <a:spLocks noGrp="1"/>
          </p:cNvSpPr>
          <p:nvPr>
            <p:custDataLst>
              <p:tags r:id="rId31"/>
            </p:custDataLst>
          </p:nvPr>
        </p:nvSpPr>
        <p:spPr bwMode="gray">
          <a:xfrm>
            <a:off x="8628064" y="2252663"/>
            <a:ext cx="581025" cy="182562"/>
          </a:xfrm>
          <a:prstGeom prst="rect">
            <a:avLst/>
          </a:prstGeom>
          <a:noFill/>
          <a:effectLst/>
        </p:spPr>
        <p:txBody>
          <a:bodyPr vert="horz" wrap="none" lIns="22225" tIns="0" rIns="22225"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D2530139-76C9-4A50-8857-ACCAD3265DB4}" type="datetime'''$1''1''''''0 ''''''b''''''''''''''''''''''''''''n'">
              <a:rPr lang="en-US" altLang="en-US" sz="1200" smtClean="0">
                <a:solidFill>
                  <a:srgbClr val="000000"/>
                </a:solidFill>
              </a:rPr>
              <a:pPr marL="0" indent="0" fontAlgn="auto">
                <a:lnSpc>
                  <a:spcPct val="100000"/>
                </a:lnSpc>
                <a:spcBef>
                  <a:spcPct val="0"/>
                </a:spcBef>
                <a:spcAft>
                  <a:spcPts val="0"/>
                </a:spcAft>
                <a:buNone/>
              </a:pPr>
              <a:t>$110 bn</a:t>
            </a:fld>
            <a:endParaRPr lang="en-US" sz="1200" dirty="0">
              <a:solidFill>
                <a:srgbClr val="000000"/>
              </a:solidFill>
              <a:sym typeface="+mn-lt"/>
            </a:endParaRPr>
          </a:p>
        </p:txBody>
      </p:sp>
      <p:sp>
        <p:nvSpPr>
          <p:cNvPr id="81" name="Rectangle 80">
            <a:extLst>
              <a:ext uri="{FF2B5EF4-FFF2-40B4-BE49-F238E27FC236}">
                <a16:creationId xmlns:a16="http://schemas.microsoft.com/office/drawing/2014/main" id="{A67D7B83-710E-4891-A7D5-BE138C5320C4}"/>
              </a:ext>
            </a:extLst>
          </p:cNvPr>
          <p:cNvSpPr/>
          <p:nvPr>
            <p:custDataLst>
              <p:tags r:id="rId32"/>
            </p:custDataLst>
          </p:nvPr>
        </p:nvSpPr>
        <p:spPr bwMode="gray">
          <a:xfrm>
            <a:off x="4048125" y="4303713"/>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37A34A38-13BF-495B-9E1A-AB02B9FF1534}" type="datetime'''''''''''''2''''''''''''''''''''''6''''''''''''''''%'">
              <a:rPr lang="en-US" altLang="en-US" sz="1000" smtClean="0">
                <a:solidFill>
                  <a:schemeClr val="bg1"/>
                </a:solidFill>
                <a:cs typeface="Arial" panose="020B0604020202020204" pitchFamily="34" charset="0"/>
              </a:rPr>
              <a:pPr algn="ctr" fontAlgn="auto">
                <a:spcBef>
                  <a:spcPts val="0"/>
                </a:spcBef>
                <a:spcAft>
                  <a:spcPts val="0"/>
                </a:spcAft>
              </a:pPr>
              <a:t>26%</a:t>
            </a:fld>
            <a:endParaRPr lang="en-US" sz="1000" dirty="0">
              <a:solidFill>
                <a:schemeClr val="bg1"/>
              </a:solidFill>
              <a:cs typeface="Arial" panose="020B0604020202020204" pitchFamily="34" charset="0"/>
              <a:sym typeface="+mn-lt"/>
            </a:endParaRPr>
          </a:p>
        </p:txBody>
      </p:sp>
      <p:sp>
        <p:nvSpPr>
          <p:cNvPr id="91" name="Rectangle 90">
            <a:extLst>
              <a:ext uri="{FF2B5EF4-FFF2-40B4-BE49-F238E27FC236}">
                <a16:creationId xmlns:a16="http://schemas.microsoft.com/office/drawing/2014/main" id="{369E72C9-90CB-47A5-829F-3B44AC70E663}"/>
              </a:ext>
            </a:extLst>
          </p:cNvPr>
          <p:cNvSpPr/>
          <p:nvPr>
            <p:custDataLst>
              <p:tags r:id="rId33"/>
            </p:custDataLst>
          </p:nvPr>
        </p:nvSpPr>
        <p:spPr bwMode="gray">
          <a:xfrm>
            <a:off x="3349625" y="4303713"/>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41D254DC-1361-4927-816D-77CA014746F0}" type="datetime'''''''''''16%'''''''''''">
              <a:rPr lang="en-US" altLang="en-US" sz="1000" smtClean="0">
                <a:solidFill>
                  <a:srgbClr val="FFFFFF"/>
                </a:solidFill>
                <a:cs typeface="Arial" panose="020B0604020202020204" pitchFamily="34" charset="0"/>
              </a:rPr>
              <a:pPr algn="ctr" fontAlgn="auto">
                <a:spcBef>
                  <a:spcPts val="0"/>
                </a:spcBef>
                <a:spcAft>
                  <a:spcPts val="0"/>
                </a:spcAft>
              </a:pPr>
              <a:t>16%</a:t>
            </a:fld>
            <a:endParaRPr lang="en-US" sz="1000" dirty="0">
              <a:solidFill>
                <a:srgbClr val="FFFFFF"/>
              </a:solidFill>
              <a:cs typeface="Arial" panose="020B0604020202020204" pitchFamily="34" charset="0"/>
              <a:sym typeface="+mn-lt"/>
            </a:endParaRPr>
          </a:p>
        </p:txBody>
      </p:sp>
      <p:sp>
        <p:nvSpPr>
          <p:cNvPr id="93" name="Rectangle 92">
            <a:extLst>
              <a:ext uri="{FF2B5EF4-FFF2-40B4-BE49-F238E27FC236}">
                <a16:creationId xmlns:a16="http://schemas.microsoft.com/office/drawing/2014/main" id="{C2B8AC32-93D0-4606-953E-99E2AE2FBB66}"/>
              </a:ext>
            </a:extLst>
          </p:cNvPr>
          <p:cNvSpPr/>
          <p:nvPr>
            <p:custDataLst>
              <p:tags r:id="rId34"/>
            </p:custDataLst>
          </p:nvPr>
        </p:nvSpPr>
        <p:spPr bwMode="gray">
          <a:xfrm>
            <a:off x="3003550" y="4303713"/>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24B2D48F-19DA-4027-BCCC-F498063279CD}" type="datetime'''''''''1''''''''8''%'''''''''''''''''''''''''''''''''''''">
              <a:rPr lang="en-US" altLang="en-US" sz="1000" smtClean="0">
                <a:solidFill>
                  <a:schemeClr val="bg1"/>
                </a:solidFill>
                <a:cs typeface="Arial" panose="020B0604020202020204" pitchFamily="34" charset="0"/>
              </a:rPr>
              <a:pPr algn="ctr" fontAlgn="auto">
                <a:spcBef>
                  <a:spcPts val="0"/>
                </a:spcBef>
                <a:spcAft>
                  <a:spcPts val="0"/>
                </a:spcAft>
              </a:pPr>
              <a:t>18%</a:t>
            </a:fld>
            <a:endParaRPr lang="en-US" sz="1000" dirty="0">
              <a:solidFill>
                <a:schemeClr val="bg1"/>
              </a:solidFill>
              <a:cs typeface="Arial" panose="020B0604020202020204" pitchFamily="34" charset="0"/>
              <a:sym typeface="+mn-lt"/>
            </a:endParaRPr>
          </a:p>
        </p:txBody>
      </p:sp>
      <p:sp>
        <p:nvSpPr>
          <p:cNvPr id="94" name="Rectangle 93">
            <a:extLst>
              <a:ext uri="{FF2B5EF4-FFF2-40B4-BE49-F238E27FC236}">
                <a16:creationId xmlns:a16="http://schemas.microsoft.com/office/drawing/2014/main" id="{936076EC-0F32-43F6-B042-9092AA6A4D43}"/>
              </a:ext>
            </a:extLst>
          </p:cNvPr>
          <p:cNvSpPr/>
          <p:nvPr>
            <p:custDataLst>
              <p:tags r:id="rId35"/>
            </p:custDataLst>
          </p:nvPr>
        </p:nvSpPr>
        <p:spPr bwMode="auto">
          <a:xfrm>
            <a:off x="1660525" y="4289425"/>
            <a:ext cx="1198563" cy="18256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fontAlgn="auto">
              <a:spcBef>
                <a:spcPts val="0"/>
              </a:spcBef>
              <a:spcAft>
                <a:spcPts val="0"/>
              </a:spcAft>
            </a:pPr>
            <a:fld id="{69182AAE-C5EC-47A1-80B5-1AF720F3AC95}" type="datetime'''''''''''A''''''ntih''''''yperte''''''''n''''''sive''''''''s'">
              <a:rPr lang="en-US" altLang="en-US" sz="1200" smtClean="0">
                <a:solidFill>
                  <a:srgbClr val="000000"/>
                </a:solidFill>
                <a:cs typeface="Arial" panose="020B0604020202020204" pitchFamily="34" charset="0"/>
              </a:rPr>
              <a:pPr algn="r" fontAlgn="auto">
                <a:spcBef>
                  <a:spcPts val="0"/>
                </a:spcBef>
                <a:spcAft>
                  <a:spcPts val="0"/>
                </a:spcAft>
              </a:pPr>
              <a:t>Antihypertensives</a:t>
            </a:fld>
            <a:endParaRPr lang="en-US" sz="1200" dirty="0">
              <a:solidFill>
                <a:srgbClr val="000000"/>
              </a:solidFill>
              <a:cs typeface="Arial" panose="020B0604020202020204" pitchFamily="34" charset="0"/>
              <a:sym typeface="+mn-lt"/>
            </a:endParaRPr>
          </a:p>
        </p:txBody>
      </p:sp>
      <p:sp>
        <p:nvSpPr>
          <p:cNvPr id="75" name="Text Placeholder 2">
            <a:extLst>
              <a:ext uri="{FF2B5EF4-FFF2-40B4-BE49-F238E27FC236}">
                <a16:creationId xmlns:a16="http://schemas.microsoft.com/office/drawing/2014/main" id="{09510B40-16F7-4B14-AE18-6660C0026F33}"/>
              </a:ext>
            </a:extLst>
          </p:cNvPr>
          <p:cNvSpPr>
            <a:spLocks noGrp="1"/>
          </p:cNvSpPr>
          <p:nvPr>
            <p:custDataLst>
              <p:tags r:id="rId36"/>
            </p:custDataLst>
          </p:nvPr>
        </p:nvSpPr>
        <p:spPr bwMode="gray">
          <a:xfrm>
            <a:off x="5402263" y="3081338"/>
            <a:ext cx="287338" cy="152400"/>
          </a:xfrm>
          <a:prstGeom prst="rect">
            <a:avLst/>
          </a:prstGeom>
          <a:noFill/>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auto">
              <a:lnSpc>
                <a:spcPct val="100000"/>
              </a:lnSpc>
              <a:spcBef>
                <a:spcPct val="0"/>
              </a:spcBef>
              <a:spcAft>
                <a:spcPts val="0"/>
              </a:spcAft>
              <a:buNone/>
            </a:pPr>
            <a:fld id="{CECF5F4C-7243-4BBF-8992-1F458857A9EE}" type="datetime'''''''''''''''''''''''''1''''''''''''''''''''5%'">
              <a:rPr lang="en-US" altLang="en-US" sz="1000" smtClean="0">
                <a:solidFill>
                  <a:srgbClr val="FFFFFF"/>
                </a:solidFill>
              </a:rPr>
              <a:pPr marL="0" indent="0" algn="ctr" fontAlgn="auto">
                <a:lnSpc>
                  <a:spcPct val="100000"/>
                </a:lnSpc>
                <a:spcBef>
                  <a:spcPct val="0"/>
                </a:spcBef>
                <a:spcAft>
                  <a:spcPts val="0"/>
                </a:spcAft>
                <a:buNone/>
              </a:pPr>
              <a:t>15%</a:t>
            </a:fld>
            <a:endParaRPr lang="en-US" sz="1000" dirty="0">
              <a:solidFill>
                <a:srgbClr val="FFFFFF"/>
              </a:solidFill>
              <a:sym typeface="+mn-lt"/>
            </a:endParaRPr>
          </a:p>
        </p:txBody>
      </p:sp>
      <p:sp>
        <p:nvSpPr>
          <p:cNvPr id="95" name="Rectangle 94">
            <a:extLst>
              <a:ext uri="{FF2B5EF4-FFF2-40B4-BE49-F238E27FC236}">
                <a16:creationId xmlns:a16="http://schemas.microsoft.com/office/drawing/2014/main" id="{E76A0283-1AEE-4184-9AF0-9FDE4AC6D236}"/>
              </a:ext>
            </a:extLst>
          </p:cNvPr>
          <p:cNvSpPr/>
          <p:nvPr>
            <p:custDataLst>
              <p:tags r:id="rId37"/>
            </p:custDataLst>
          </p:nvPr>
        </p:nvSpPr>
        <p:spPr bwMode="gray">
          <a:xfrm>
            <a:off x="3929063" y="4710113"/>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84BB1F48-41E7-453A-B9C0-23F15E66C9D7}" type="datetime'''''''''4''''''''''''''''''''''''''8''''''''''%'''''">
              <a:rPr lang="en-US" altLang="en-US" sz="1000" smtClean="0">
                <a:solidFill>
                  <a:schemeClr val="bg1"/>
                </a:solidFill>
                <a:cs typeface="Arial" panose="020B0604020202020204" pitchFamily="34" charset="0"/>
              </a:rPr>
              <a:pPr algn="ctr" fontAlgn="auto">
                <a:spcBef>
                  <a:spcPts val="0"/>
                </a:spcBef>
                <a:spcAft>
                  <a:spcPts val="0"/>
                </a:spcAft>
              </a:pPr>
              <a:t>48%</a:t>
            </a:fld>
            <a:endParaRPr lang="en-US" sz="1000" dirty="0">
              <a:solidFill>
                <a:schemeClr val="bg1"/>
              </a:solidFill>
              <a:cs typeface="Arial" panose="020B0604020202020204" pitchFamily="34" charset="0"/>
              <a:sym typeface="+mn-lt"/>
            </a:endParaRPr>
          </a:p>
        </p:txBody>
      </p:sp>
      <p:sp>
        <p:nvSpPr>
          <p:cNvPr id="96" name="Text Placeholder 2">
            <a:extLst>
              <a:ext uri="{FF2B5EF4-FFF2-40B4-BE49-F238E27FC236}">
                <a16:creationId xmlns:a16="http://schemas.microsoft.com/office/drawing/2014/main" id="{14CF86A3-C205-4045-9882-A8FD9F6927B3}"/>
              </a:ext>
            </a:extLst>
          </p:cNvPr>
          <p:cNvSpPr>
            <a:spLocks noGrp="1"/>
          </p:cNvSpPr>
          <p:nvPr>
            <p:custDataLst>
              <p:tags r:id="rId38"/>
            </p:custDataLst>
          </p:nvPr>
        </p:nvSpPr>
        <p:spPr bwMode="gray">
          <a:xfrm>
            <a:off x="2976563" y="4710113"/>
            <a:ext cx="287338" cy="152400"/>
          </a:xfrm>
          <a:prstGeom prst="rect">
            <a:avLst/>
          </a:prstGeom>
          <a:noFill/>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auto">
              <a:lnSpc>
                <a:spcPct val="100000"/>
              </a:lnSpc>
              <a:spcBef>
                <a:spcPct val="0"/>
              </a:spcBef>
              <a:spcAft>
                <a:spcPts val="0"/>
              </a:spcAft>
              <a:buNone/>
            </a:pPr>
            <a:fld id="{FC7CAADF-7615-4A2E-BAF2-219991266982}" type="datetime'''1''''''''''''''''''''6''''''''%'''''">
              <a:rPr lang="en-US" altLang="en-US" sz="1000" smtClean="0">
                <a:solidFill>
                  <a:srgbClr val="FFFFFF"/>
                </a:solidFill>
              </a:rPr>
              <a:pPr marL="0" indent="0" algn="ctr" fontAlgn="auto">
                <a:lnSpc>
                  <a:spcPct val="100000"/>
                </a:lnSpc>
                <a:spcBef>
                  <a:spcPct val="0"/>
                </a:spcBef>
                <a:spcAft>
                  <a:spcPts val="0"/>
                </a:spcAft>
                <a:buNone/>
              </a:pPr>
              <a:t>16%</a:t>
            </a:fld>
            <a:endParaRPr lang="en-US" sz="1000" dirty="0">
              <a:solidFill>
                <a:srgbClr val="FFFFFF"/>
              </a:solidFill>
              <a:sym typeface="+mn-lt"/>
            </a:endParaRPr>
          </a:p>
        </p:txBody>
      </p:sp>
      <p:sp>
        <p:nvSpPr>
          <p:cNvPr id="84" name="Text Placeholder 2">
            <a:extLst>
              <a:ext uri="{FF2B5EF4-FFF2-40B4-BE49-F238E27FC236}">
                <a16:creationId xmlns:a16="http://schemas.microsoft.com/office/drawing/2014/main" id="{62275693-1423-4FC3-ACD8-2301E15E5966}"/>
              </a:ext>
            </a:extLst>
          </p:cNvPr>
          <p:cNvSpPr>
            <a:spLocks noGrp="1"/>
          </p:cNvSpPr>
          <p:nvPr>
            <p:custDataLst>
              <p:tags r:id="rId39"/>
            </p:custDataLst>
          </p:nvPr>
        </p:nvSpPr>
        <p:spPr bwMode="gray">
          <a:xfrm>
            <a:off x="6464300" y="3067050"/>
            <a:ext cx="508000" cy="182563"/>
          </a:xfrm>
          <a:prstGeom prst="rect">
            <a:avLst/>
          </a:prstGeom>
          <a:noFill/>
          <a:effectLst/>
        </p:spPr>
        <p:txBody>
          <a:bodyPr vert="horz" wrap="none" lIns="22225" tIns="0" rIns="22225"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E578A269-3292-4ECA-A043-9385C749B640}" type="datetime'''''''''''''''''''''''$''''''''6''8'''''''' ''''''b''n'''''''">
              <a:rPr lang="en-US" altLang="en-US" sz="1200" smtClean="0">
                <a:solidFill>
                  <a:srgbClr val="000000"/>
                </a:solidFill>
              </a:rPr>
              <a:pPr marL="0" indent="0" fontAlgn="auto">
                <a:lnSpc>
                  <a:spcPct val="100000"/>
                </a:lnSpc>
                <a:spcBef>
                  <a:spcPct val="0"/>
                </a:spcBef>
                <a:spcAft>
                  <a:spcPts val="0"/>
                </a:spcAft>
                <a:buNone/>
              </a:pPr>
              <a:t>$68 bn</a:t>
            </a:fld>
            <a:endParaRPr lang="en-US" sz="1200" dirty="0">
              <a:solidFill>
                <a:srgbClr val="000000"/>
              </a:solidFill>
              <a:sym typeface="+mn-lt"/>
            </a:endParaRPr>
          </a:p>
        </p:txBody>
      </p:sp>
      <p:sp>
        <p:nvSpPr>
          <p:cNvPr id="97" name="Rectangle 96">
            <a:extLst>
              <a:ext uri="{FF2B5EF4-FFF2-40B4-BE49-F238E27FC236}">
                <a16:creationId xmlns:a16="http://schemas.microsoft.com/office/drawing/2014/main" id="{01F3CA69-127F-414E-BBB2-E86374C00143}"/>
              </a:ext>
            </a:extLst>
          </p:cNvPr>
          <p:cNvSpPr/>
          <p:nvPr>
            <p:custDataLst>
              <p:tags r:id="rId40"/>
            </p:custDataLst>
          </p:nvPr>
        </p:nvSpPr>
        <p:spPr bwMode="auto">
          <a:xfrm>
            <a:off x="1947863" y="4695825"/>
            <a:ext cx="911225" cy="18256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fontAlgn="auto">
              <a:spcBef>
                <a:spcPts val="0"/>
              </a:spcBef>
              <a:spcAft>
                <a:spcPts val="0"/>
              </a:spcAft>
            </a:pPr>
            <a:fld id="{86608C2B-231E-41E8-9D0A-989BA1E05C2B}" type="datetime'''An''''''t''i''''''''''b''a''c''''''te''r''''i''''''''als'''">
              <a:rPr lang="en-US" altLang="en-US" sz="1200" smtClean="0">
                <a:solidFill>
                  <a:srgbClr val="000000"/>
                </a:solidFill>
                <a:cs typeface="Arial" panose="020B0604020202020204" pitchFamily="34" charset="0"/>
              </a:rPr>
              <a:pPr algn="r" fontAlgn="auto">
                <a:spcBef>
                  <a:spcPts val="0"/>
                </a:spcBef>
                <a:spcAft>
                  <a:spcPts val="0"/>
                </a:spcAft>
              </a:pPr>
              <a:t>Antibacterials</a:t>
            </a:fld>
            <a:endParaRPr lang="en-US" sz="1200" dirty="0">
              <a:solidFill>
                <a:srgbClr val="000000"/>
              </a:solidFill>
              <a:cs typeface="Arial" panose="020B0604020202020204" pitchFamily="34" charset="0"/>
              <a:sym typeface="+mn-lt"/>
            </a:endParaRPr>
          </a:p>
        </p:txBody>
      </p:sp>
      <p:sp>
        <p:nvSpPr>
          <p:cNvPr id="107" name="Rectangle 106">
            <a:extLst>
              <a:ext uri="{FF2B5EF4-FFF2-40B4-BE49-F238E27FC236}">
                <a16:creationId xmlns:a16="http://schemas.microsoft.com/office/drawing/2014/main" id="{0BE9C28E-4866-4700-BABB-64FE5AB01B0C}"/>
              </a:ext>
            </a:extLst>
          </p:cNvPr>
          <p:cNvSpPr/>
          <p:nvPr>
            <p:custDataLst>
              <p:tags r:id="rId41"/>
            </p:custDataLst>
          </p:nvPr>
        </p:nvSpPr>
        <p:spPr bwMode="gray">
          <a:xfrm>
            <a:off x="5040313" y="4289425"/>
            <a:ext cx="508000" cy="18256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2225" tIns="0" rIns="22225" bIns="0" numCol="1" spcCol="0" rtlCol="0" fromWordArt="0" anchor="ctr" anchorCtr="0" forceAA="0" compatLnSpc="1">
            <a:prstTxWarp prst="textNoShape">
              <a:avLst/>
            </a:prstTxWarp>
            <a:noAutofit/>
          </a:bodyPr>
          <a:lstStyle/>
          <a:p>
            <a:pPr fontAlgn="auto">
              <a:spcBef>
                <a:spcPts val="0"/>
              </a:spcBef>
              <a:spcAft>
                <a:spcPts val="0"/>
              </a:spcAft>
            </a:pPr>
            <a:fld id="{06F5FE1F-B591-4C9B-9B85-9F7BD21E8774}" type="datetime'''''''$''''''4''''''''''''0'''''''''''''''' b''''''''n'">
              <a:rPr lang="en-US" altLang="en-US" sz="1200" smtClean="0">
                <a:solidFill>
                  <a:srgbClr val="000000"/>
                </a:solidFill>
                <a:cs typeface="Arial" panose="020B0604020202020204" pitchFamily="34" charset="0"/>
              </a:rPr>
              <a:pPr fontAlgn="auto">
                <a:spcBef>
                  <a:spcPts val="0"/>
                </a:spcBef>
                <a:spcAft>
                  <a:spcPts val="0"/>
                </a:spcAft>
              </a:pPr>
              <a:t>$40 bn</a:t>
            </a:fld>
            <a:endParaRPr lang="en-US" sz="1200" dirty="0">
              <a:solidFill>
                <a:srgbClr val="000000"/>
              </a:solidFill>
              <a:cs typeface="Arial" panose="020B0604020202020204" pitchFamily="34" charset="0"/>
              <a:sym typeface="+mn-lt"/>
            </a:endParaRPr>
          </a:p>
        </p:txBody>
      </p:sp>
      <p:sp>
        <p:nvSpPr>
          <p:cNvPr id="101" name="Rectangle 100">
            <a:extLst>
              <a:ext uri="{FF2B5EF4-FFF2-40B4-BE49-F238E27FC236}">
                <a16:creationId xmlns:a16="http://schemas.microsoft.com/office/drawing/2014/main" id="{17377395-3F1E-4D67-B0B3-EE984FC5E559}"/>
              </a:ext>
            </a:extLst>
          </p:cNvPr>
          <p:cNvSpPr/>
          <p:nvPr>
            <p:custDataLst>
              <p:tags r:id="rId42"/>
            </p:custDataLst>
          </p:nvPr>
        </p:nvSpPr>
        <p:spPr bwMode="gray">
          <a:xfrm>
            <a:off x="3175000" y="5118100"/>
            <a:ext cx="287338" cy="1524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958ECC90-18DB-4287-BBC3-C02DCD9AAA3E}" type="datetime'''''''''''''''''''''''''''''''''4''''0''''''''''%'''''">
              <a:rPr lang="en-US" altLang="en-US" sz="1000" smtClean="0">
                <a:solidFill>
                  <a:srgbClr val="FFFFFF"/>
                </a:solidFill>
                <a:cs typeface="Arial" panose="020B0604020202020204" pitchFamily="34" charset="0"/>
              </a:rPr>
              <a:pPr algn="ctr" fontAlgn="auto">
                <a:spcBef>
                  <a:spcPts val="0"/>
                </a:spcBef>
                <a:spcAft>
                  <a:spcPts val="0"/>
                </a:spcAft>
              </a:pPr>
              <a:t>40%</a:t>
            </a:fld>
            <a:endParaRPr lang="en-US" sz="1000" dirty="0">
              <a:solidFill>
                <a:srgbClr val="FFFFFF"/>
              </a:solidFill>
              <a:cs typeface="Arial" panose="020B0604020202020204" pitchFamily="34" charset="0"/>
              <a:sym typeface="+mn-lt"/>
            </a:endParaRPr>
          </a:p>
        </p:txBody>
      </p:sp>
      <p:sp>
        <p:nvSpPr>
          <p:cNvPr id="102" name="Rectangle 101">
            <a:extLst>
              <a:ext uri="{FF2B5EF4-FFF2-40B4-BE49-F238E27FC236}">
                <a16:creationId xmlns:a16="http://schemas.microsoft.com/office/drawing/2014/main" id="{6397C47D-3259-4E15-99CC-B6F253B06551}"/>
              </a:ext>
            </a:extLst>
          </p:cNvPr>
          <p:cNvSpPr/>
          <p:nvPr>
            <p:custDataLst>
              <p:tags r:id="rId43"/>
            </p:custDataLst>
          </p:nvPr>
        </p:nvSpPr>
        <p:spPr bwMode="auto">
          <a:xfrm>
            <a:off x="1863725" y="5103813"/>
            <a:ext cx="995363" cy="18256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fontAlgn="auto">
              <a:spcBef>
                <a:spcPts val="0"/>
              </a:spcBef>
              <a:spcAft>
                <a:spcPts val="0"/>
              </a:spcAft>
            </a:pPr>
            <a:fld id="{03627122-6267-4E7B-BE70-7A54222EF34B}" type="datetime'A''n''''t''''ic''o''a''g''''''''u''''''''la''''''nt''''''s'''">
              <a:rPr lang="en-US" altLang="en-US" sz="1200" smtClean="0">
                <a:solidFill>
                  <a:srgbClr val="000000"/>
                </a:solidFill>
                <a:cs typeface="Arial" panose="020B0604020202020204" pitchFamily="34" charset="0"/>
              </a:rPr>
              <a:pPr algn="r" fontAlgn="auto">
                <a:spcBef>
                  <a:spcPts val="0"/>
                </a:spcBef>
                <a:spcAft>
                  <a:spcPts val="0"/>
                </a:spcAft>
              </a:pPr>
              <a:t>Anticoagulants</a:t>
            </a:fld>
            <a:endParaRPr lang="en-US" sz="1200" dirty="0">
              <a:solidFill>
                <a:srgbClr val="000000"/>
              </a:solidFill>
              <a:cs typeface="Arial" panose="020B0604020202020204" pitchFamily="34" charset="0"/>
              <a:sym typeface="+mn-lt"/>
            </a:endParaRPr>
          </a:p>
        </p:txBody>
      </p:sp>
      <p:sp>
        <p:nvSpPr>
          <p:cNvPr id="53" name="Rectangle 52">
            <a:extLst>
              <a:ext uri="{FF2B5EF4-FFF2-40B4-BE49-F238E27FC236}">
                <a16:creationId xmlns:a16="http://schemas.microsoft.com/office/drawing/2014/main" id="{B9083C0E-6B41-40B8-AA5B-1E7E82FD2807}"/>
              </a:ext>
            </a:extLst>
          </p:cNvPr>
          <p:cNvSpPr/>
          <p:nvPr>
            <p:custDataLst>
              <p:tags r:id="rId44"/>
            </p:custDataLst>
          </p:nvPr>
        </p:nvSpPr>
        <p:spPr bwMode="gray">
          <a:xfrm>
            <a:off x="3725863" y="5524500"/>
            <a:ext cx="287338" cy="152400"/>
          </a:xfrm>
          <a:prstGeom prst="rect">
            <a:avLst/>
          </a:prstGeom>
          <a:solidFill>
            <a:schemeClr val="accent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F2099304-9996-4811-ADEE-84FAB2716063}" type="datetime'1''''''''''''4''''''''''''''%'''''''''''''''''''''''''''''''''">
              <a:rPr lang="en-US" altLang="en-US" sz="1000" smtClean="0">
                <a:solidFill>
                  <a:srgbClr val="FFFFFF"/>
                </a:solidFill>
                <a:cs typeface="Arial" panose="020B0604020202020204" pitchFamily="34" charset="0"/>
              </a:rPr>
              <a:pPr algn="ctr" fontAlgn="auto">
                <a:spcBef>
                  <a:spcPts val="0"/>
                </a:spcBef>
                <a:spcAft>
                  <a:spcPts val="0"/>
                </a:spcAft>
              </a:pPr>
              <a:t>14%</a:t>
            </a:fld>
            <a:endParaRPr lang="en-US" sz="1000" dirty="0">
              <a:solidFill>
                <a:srgbClr val="FFFFFF"/>
              </a:solidFill>
              <a:cs typeface="Arial" panose="020B0604020202020204" pitchFamily="34" charset="0"/>
              <a:sym typeface="+mn-lt"/>
            </a:endParaRPr>
          </a:p>
        </p:txBody>
      </p:sp>
      <p:sp>
        <p:nvSpPr>
          <p:cNvPr id="110" name="Rectangle 109">
            <a:extLst>
              <a:ext uri="{FF2B5EF4-FFF2-40B4-BE49-F238E27FC236}">
                <a16:creationId xmlns:a16="http://schemas.microsoft.com/office/drawing/2014/main" id="{DB922FBA-E588-48C3-A0C2-071CF345438D}"/>
              </a:ext>
            </a:extLst>
          </p:cNvPr>
          <p:cNvSpPr/>
          <p:nvPr>
            <p:custDataLst>
              <p:tags r:id="rId45"/>
            </p:custDataLst>
          </p:nvPr>
        </p:nvSpPr>
        <p:spPr bwMode="auto">
          <a:xfrm>
            <a:off x="1922463" y="5510213"/>
            <a:ext cx="936625" cy="18256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fontAlgn="auto">
              <a:spcBef>
                <a:spcPts val="0"/>
              </a:spcBef>
              <a:spcAft>
                <a:spcPts val="0"/>
              </a:spcAft>
            </a:pPr>
            <a:fld id="{280BB7DB-7DF5-4957-AB52-FFD223E62167}" type="datetime'''Ment''al'''''' H''e''a''''''''''''''''''l''''t''''h'''''''">
              <a:rPr lang="en-US" altLang="en-US" sz="1200" smtClean="0">
                <a:solidFill>
                  <a:srgbClr val="000000"/>
                </a:solidFill>
                <a:cs typeface="Arial" panose="020B0604020202020204" pitchFamily="34" charset="0"/>
              </a:rPr>
              <a:pPr algn="r" fontAlgn="auto">
                <a:spcBef>
                  <a:spcPts val="0"/>
                </a:spcBef>
                <a:spcAft>
                  <a:spcPts val="0"/>
                </a:spcAft>
              </a:pPr>
              <a:t>Mental Health</a:t>
            </a:fld>
            <a:endParaRPr lang="en-US" sz="1200" dirty="0">
              <a:solidFill>
                <a:srgbClr val="000000"/>
              </a:solidFill>
              <a:cs typeface="Arial" panose="020B0604020202020204" pitchFamily="34" charset="0"/>
              <a:sym typeface="+mn-lt"/>
            </a:endParaRPr>
          </a:p>
        </p:txBody>
      </p:sp>
      <p:sp>
        <p:nvSpPr>
          <p:cNvPr id="80" name="Rectangle 79">
            <a:extLst>
              <a:ext uri="{FF2B5EF4-FFF2-40B4-BE49-F238E27FC236}">
                <a16:creationId xmlns:a16="http://schemas.microsoft.com/office/drawing/2014/main" id="{0CC94914-43F1-4E2C-BDE3-E1606C08CA12}"/>
              </a:ext>
            </a:extLst>
          </p:cNvPr>
          <p:cNvSpPr/>
          <p:nvPr>
            <p:custDataLst>
              <p:tags r:id="rId46"/>
            </p:custDataLst>
          </p:nvPr>
        </p:nvSpPr>
        <p:spPr bwMode="gray">
          <a:xfrm>
            <a:off x="4191000" y="6142038"/>
            <a:ext cx="217488" cy="152400"/>
          </a:xfrm>
          <a:prstGeom prst="rect">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t" anchorCtr="0" forceAA="0" compatLnSpc="1">
            <a:prstTxWarp prst="textNoShape">
              <a:avLst/>
            </a:prstTxWarp>
            <a:noAutofit/>
          </a:bodyPr>
          <a:lstStyle/>
          <a:p>
            <a:pPr algn="ctr" fontAlgn="auto">
              <a:spcBef>
                <a:spcPts val="0"/>
              </a:spcBef>
              <a:spcAft>
                <a:spcPts val="0"/>
              </a:spcAft>
            </a:pPr>
            <a:fld id="{42B54A0A-67CF-4D5A-8B0B-85D18CAD86D7}" type="datetime'''''''''''''''''''''''3''''''''''%'''''''''''''''''''''''''">
              <a:rPr lang="en-US" altLang="en-US" sz="1000" smtClean="0">
                <a:solidFill>
                  <a:srgbClr val="000000"/>
                </a:solidFill>
                <a:cs typeface="Arial" panose="020B0604020202020204" pitchFamily="34" charset="0"/>
              </a:rPr>
              <a:pPr algn="ctr" fontAlgn="auto">
                <a:spcBef>
                  <a:spcPts val="0"/>
                </a:spcBef>
                <a:spcAft>
                  <a:spcPts val="0"/>
                </a:spcAft>
              </a:pPr>
              <a:t>3%</a:t>
            </a:fld>
            <a:endParaRPr lang="en-US" sz="1000" dirty="0">
              <a:solidFill>
                <a:srgbClr val="000000"/>
              </a:solidFill>
              <a:cs typeface="Arial" panose="020B0604020202020204" pitchFamily="34" charset="0"/>
              <a:sym typeface="+mn-lt"/>
            </a:endParaRPr>
          </a:p>
        </p:txBody>
      </p:sp>
      <p:sp>
        <p:nvSpPr>
          <p:cNvPr id="100" name="Rectangle 99">
            <a:extLst>
              <a:ext uri="{FF2B5EF4-FFF2-40B4-BE49-F238E27FC236}">
                <a16:creationId xmlns:a16="http://schemas.microsoft.com/office/drawing/2014/main" id="{6485322D-C68A-4171-8F6B-9E143A2A5447}"/>
              </a:ext>
            </a:extLst>
          </p:cNvPr>
          <p:cNvSpPr/>
          <p:nvPr>
            <p:custDataLst>
              <p:tags r:id="rId47"/>
            </p:custDataLst>
          </p:nvPr>
        </p:nvSpPr>
        <p:spPr bwMode="gray">
          <a:xfrm>
            <a:off x="3973513" y="5932488"/>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F5403AF3-CCAA-4FA0-966E-9BEC3714DA27}" type="datetime'''''''''''''''''1''''7''''''''%'''''">
              <a:rPr lang="en-US" altLang="en-US" sz="1000" smtClean="0">
                <a:solidFill>
                  <a:srgbClr val="FFFFFF"/>
                </a:solidFill>
                <a:cs typeface="Arial" panose="020B0604020202020204" pitchFamily="34" charset="0"/>
              </a:rPr>
              <a:pPr algn="ctr" fontAlgn="auto">
                <a:spcBef>
                  <a:spcPts val="0"/>
                </a:spcBef>
                <a:spcAft>
                  <a:spcPts val="0"/>
                </a:spcAft>
              </a:pPr>
              <a:t>17%</a:t>
            </a:fld>
            <a:endParaRPr lang="en-US" sz="1000" dirty="0">
              <a:solidFill>
                <a:srgbClr val="FFFFFF"/>
              </a:solidFill>
              <a:cs typeface="Arial" panose="020B0604020202020204" pitchFamily="34" charset="0"/>
              <a:sym typeface="+mn-lt"/>
            </a:endParaRPr>
          </a:p>
        </p:txBody>
      </p:sp>
      <p:sp>
        <p:nvSpPr>
          <p:cNvPr id="88" name="Rectangle 87">
            <a:extLst>
              <a:ext uri="{FF2B5EF4-FFF2-40B4-BE49-F238E27FC236}">
                <a16:creationId xmlns:a16="http://schemas.microsoft.com/office/drawing/2014/main" id="{01E7D8AC-A07F-46A6-8476-A5A4C9373B1A}"/>
              </a:ext>
            </a:extLst>
          </p:cNvPr>
          <p:cNvSpPr/>
          <p:nvPr>
            <p:custDataLst>
              <p:tags r:id="rId48"/>
            </p:custDataLst>
          </p:nvPr>
        </p:nvSpPr>
        <p:spPr bwMode="gray">
          <a:xfrm>
            <a:off x="3328988" y="5932488"/>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algn="ctr" fontAlgn="auto">
              <a:spcBef>
                <a:spcPts val="0"/>
              </a:spcBef>
              <a:spcAft>
                <a:spcPts val="0"/>
              </a:spcAft>
            </a:pPr>
            <a:fld id="{4227AAB1-A6CB-46E6-9203-2B43C71CD4FE}" type="datetime'''''''6''''''''''7''''''%'''''''''">
              <a:rPr lang="en-US" altLang="en-US" sz="1000" smtClean="0">
                <a:solidFill>
                  <a:srgbClr val="FFFFFF"/>
                </a:solidFill>
                <a:cs typeface="Arial" panose="020B0604020202020204" pitchFamily="34" charset="0"/>
              </a:rPr>
              <a:pPr algn="ctr" fontAlgn="auto">
                <a:spcBef>
                  <a:spcPts val="0"/>
                </a:spcBef>
                <a:spcAft>
                  <a:spcPts val="0"/>
                </a:spcAft>
              </a:pPr>
              <a:t>67%</a:t>
            </a:fld>
            <a:endParaRPr lang="en-US" sz="1000" dirty="0">
              <a:solidFill>
                <a:srgbClr val="FFFFFF"/>
              </a:solidFill>
              <a:cs typeface="Arial" panose="020B0604020202020204" pitchFamily="34" charset="0"/>
              <a:sym typeface="+mn-lt"/>
            </a:endParaRPr>
          </a:p>
        </p:txBody>
      </p:sp>
      <p:sp>
        <p:nvSpPr>
          <p:cNvPr id="79" name="Rectangle 78">
            <a:extLst>
              <a:ext uri="{FF2B5EF4-FFF2-40B4-BE49-F238E27FC236}">
                <a16:creationId xmlns:a16="http://schemas.microsoft.com/office/drawing/2014/main" id="{A6244FD3-8F98-436A-9E99-CD3E15F2B434}"/>
              </a:ext>
            </a:extLst>
          </p:cNvPr>
          <p:cNvSpPr/>
          <p:nvPr>
            <p:custDataLst>
              <p:tags r:id="rId49"/>
            </p:custDataLst>
          </p:nvPr>
        </p:nvSpPr>
        <p:spPr bwMode="auto">
          <a:xfrm>
            <a:off x="1954213" y="5918200"/>
            <a:ext cx="904875" cy="18256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fontAlgn="auto">
              <a:spcBef>
                <a:spcPts val="0"/>
              </a:spcBef>
              <a:spcAft>
                <a:spcPts val="0"/>
              </a:spcAft>
            </a:pPr>
            <a:fld id="{7B4FC374-11CA-4324-A569-C203A25D1FC4}" type="datetime'HIV'''''' A''n''''t''i''''''''''v''''ira''''''''l''''''''s'">
              <a:rPr lang="en-US" altLang="en-US" sz="1200" smtClean="0">
                <a:solidFill>
                  <a:srgbClr val="000000"/>
                </a:solidFill>
                <a:cs typeface="Arial" panose="020B0604020202020204" pitchFamily="34" charset="0"/>
              </a:rPr>
              <a:pPr algn="r" fontAlgn="auto">
                <a:spcBef>
                  <a:spcPts val="0"/>
                </a:spcBef>
                <a:spcAft>
                  <a:spcPts val="0"/>
                </a:spcAft>
              </a:pPr>
              <a:t>HIV Antivirals</a:t>
            </a:fld>
            <a:endParaRPr lang="en-US" sz="1200" dirty="0">
              <a:solidFill>
                <a:srgbClr val="000000"/>
              </a:solidFill>
              <a:cs typeface="Arial" panose="020B0604020202020204" pitchFamily="34" charset="0"/>
              <a:sym typeface="+mn-lt"/>
            </a:endParaRPr>
          </a:p>
        </p:txBody>
      </p:sp>
      <p:sp>
        <p:nvSpPr>
          <p:cNvPr id="99" name="Text Placeholder 2">
            <a:extLst>
              <a:ext uri="{FF2B5EF4-FFF2-40B4-BE49-F238E27FC236}">
                <a16:creationId xmlns:a16="http://schemas.microsoft.com/office/drawing/2014/main" id="{91B6AFD9-DF11-4CB9-AD9F-562218D280FB}"/>
              </a:ext>
            </a:extLst>
          </p:cNvPr>
          <p:cNvSpPr>
            <a:spLocks noGrp="1"/>
          </p:cNvSpPr>
          <p:nvPr>
            <p:custDataLst>
              <p:tags r:id="rId50"/>
            </p:custDataLst>
          </p:nvPr>
        </p:nvSpPr>
        <p:spPr bwMode="gray">
          <a:xfrm>
            <a:off x="5451475" y="3473450"/>
            <a:ext cx="508000" cy="182563"/>
          </a:xfrm>
          <a:prstGeom prst="rect">
            <a:avLst/>
          </a:prstGeom>
          <a:noFill/>
          <a:effectLst/>
        </p:spPr>
        <p:txBody>
          <a:bodyPr vert="horz" wrap="none" lIns="22225" tIns="0" rIns="22225"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D17654F1-B8E5-462E-9756-617C7A98B6F3}" type="datetime'''''''$''4''''8'' ''''''''''''''''''''b''''''n'''''''">
              <a:rPr lang="en-US" altLang="en-US" sz="1200" smtClean="0">
                <a:solidFill>
                  <a:srgbClr val="000000"/>
                </a:solidFill>
              </a:rPr>
              <a:pPr marL="0" indent="0" fontAlgn="auto">
                <a:lnSpc>
                  <a:spcPct val="100000"/>
                </a:lnSpc>
                <a:spcBef>
                  <a:spcPct val="0"/>
                </a:spcBef>
                <a:spcAft>
                  <a:spcPts val="0"/>
                </a:spcAft>
                <a:buNone/>
              </a:pPr>
              <a:t>$48 bn</a:t>
            </a:fld>
            <a:endParaRPr lang="en-US" sz="1200" dirty="0">
              <a:solidFill>
                <a:srgbClr val="000000"/>
              </a:solidFill>
              <a:sym typeface="+mn-lt"/>
            </a:endParaRPr>
          </a:p>
        </p:txBody>
      </p:sp>
      <p:sp>
        <p:nvSpPr>
          <p:cNvPr id="106" name="Text Placeholder 2">
            <a:extLst>
              <a:ext uri="{FF2B5EF4-FFF2-40B4-BE49-F238E27FC236}">
                <a16:creationId xmlns:a16="http://schemas.microsoft.com/office/drawing/2014/main" id="{8387781F-47C7-46FF-A793-553C27569E1C}"/>
              </a:ext>
            </a:extLst>
          </p:cNvPr>
          <p:cNvSpPr>
            <a:spLocks noGrp="1"/>
          </p:cNvSpPr>
          <p:nvPr>
            <p:custDataLst>
              <p:tags r:id="rId51"/>
            </p:custDataLst>
          </p:nvPr>
        </p:nvSpPr>
        <p:spPr bwMode="gray">
          <a:xfrm>
            <a:off x="5260975" y="3881438"/>
            <a:ext cx="508000" cy="182562"/>
          </a:xfrm>
          <a:prstGeom prst="rect">
            <a:avLst/>
          </a:prstGeom>
          <a:noFill/>
          <a:effectLst/>
        </p:spPr>
        <p:txBody>
          <a:bodyPr vert="horz" wrap="none" lIns="22225" tIns="0" rIns="22225"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DC37E6FF-64D3-4BCC-92B3-B5F8FEF97D66}" type="datetime'''$''''''''4''''''''''4'''''''' ''''''''''b''''n'''">
              <a:rPr lang="en-US" altLang="en-US" sz="1200" smtClean="0">
                <a:solidFill>
                  <a:srgbClr val="000000"/>
                </a:solidFill>
              </a:rPr>
              <a:pPr marL="0" indent="0" fontAlgn="auto">
                <a:lnSpc>
                  <a:spcPct val="100000"/>
                </a:lnSpc>
                <a:spcBef>
                  <a:spcPct val="0"/>
                </a:spcBef>
                <a:spcAft>
                  <a:spcPts val="0"/>
                </a:spcAft>
                <a:buNone/>
              </a:pPr>
              <a:t>$44 bn</a:t>
            </a:fld>
            <a:endParaRPr lang="en-US" sz="1200" dirty="0">
              <a:solidFill>
                <a:srgbClr val="000000"/>
              </a:solidFill>
              <a:sym typeface="+mn-lt"/>
            </a:endParaRPr>
          </a:p>
        </p:txBody>
      </p:sp>
      <p:sp>
        <p:nvSpPr>
          <p:cNvPr id="109" name="Rectangle 108">
            <a:extLst>
              <a:ext uri="{FF2B5EF4-FFF2-40B4-BE49-F238E27FC236}">
                <a16:creationId xmlns:a16="http://schemas.microsoft.com/office/drawing/2014/main" id="{0DF31FC8-5CBF-434C-B700-E517B259B451}"/>
              </a:ext>
            </a:extLst>
          </p:cNvPr>
          <p:cNvSpPr/>
          <p:nvPr>
            <p:custDataLst>
              <p:tags r:id="rId52"/>
            </p:custDataLst>
          </p:nvPr>
        </p:nvSpPr>
        <p:spPr bwMode="gray">
          <a:xfrm>
            <a:off x="4776788" y="5103813"/>
            <a:ext cx="508000" cy="18256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2225" tIns="0" rIns="22225" bIns="0" numCol="1" spcCol="0" rtlCol="0" fromWordArt="0" anchor="ctr" anchorCtr="0" forceAA="0" compatLnSpc="1">
            <a:prstTxWarp prst="textNoShape">
              <a:avLst/>
            </a:prstTxWarp>
            <a:noAutofit/>
          </a:bodyPr>
          <a:lstStyle/>
          <a:p>
            <a:pPr fontAlgn="auto">
              <a:spcBef>
                <a:spcPts val="0"/>
              </a:spcBef>
              <a:spcAft>
                <a:spcPts val="0"/>
              </a:spcAft>
            </a:pPr>
            <a:fld id="{13D3B1CB-EF39-4153-A1A4-69F77D2B736F}" type="datetime'''''''''''''$''''''''''3''''''''''''5 ''''''''''b''''''''n'">
              <a:rPr lang="en-US" altLang="en-US" sz="1200" smtClean="0">
                <a:solidFill>
                  <a:srgbClr val="000000"/>
                </a:solidFill>
                <a:cs typeface="Arial" panose="020B0604020202020204" pitchFamily="34" charset="0"/>
              </a:rPr>
              <a:pPr fontAlgn="auto">
                <a:spcBef>
                  <a:spcPts val="0"/>
                </a:spcBef>
                <a:spcAft>
                  <a:spcPts val="0"/>
                </a:spcAft>
              </a:pPr>
              <a:t>$35 bn</a:t>
            </a:fld>
            <a:endParaRPr lang="en-US" sz="1200" dirty="0">
              <a:solidFill>
                <a:srgbClr val="000000"/>
              </a:solidFill>
              <a:cs typeface="Arial" panose="020B0604020202020204" pitchFamily="34" charset="0"/>
              <a:sym typeface="+mn-lt"/>
            </a:endParaRPr>
          </a:p>
        </p:txBody>
      </p:sp>
      <p:sp>
        <p:nvSpPr>
          <p:cNvPr id="87" name="Text Placeholder 2">
            <a:extLst>
              <a:ext uri="{FF2B5EF4-FFF2-40B4-BE49-F238E27FC236}">
                <a16:creationId xmlns:a16="http://schemas.microsoft.com/office/drawing/2014/main" id="{31161DAE-13AE-4717-9A7C-07B0DF566D32}"/>
              </a:ext>
            </a:extLst>
          </p:cNvPr>
          <p:cNvSpPr>
            <a:spLocks noGrp="1"/>
          </p:cNvSpPr>
          <p:nvPr>
            <p:custDataLst>
              <p:tags r:id="rId53"/>
            </p:custDataLst>
          </p:nvPr>
        </p:nvSpPr>
        <p:spPr bwMode="gray">
          <a:xfrm>
            <a:off x="4510088" y="5918200"/>
            <a:ext cx="508000" cy="182563"/>
          </a:xfrm>
          <a:prstGeom prst="rect">
            <a:avLst/>
          </a:prstGeom>
          <a:noFill/>
          <a:effectLst/>
        </p:spPr>
        <p:txBody>
          <a:bodyPr vert="horz" wrap="none" lIns="22225" tIns="0" rIns="22225"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AA68E15F-2E08-43F1-8A22-E3097A6A6EA5}" type="datetime'''$''''''3''''''0 ''''''''''''''''''''''''b''n'''''''''''">
              <a:rPr lang="en-US" altLang="en-US" sz="1200" smtClean="0">
                <a:solidFill>
                  <a:srgbClr val="000000"/>
                </a:solidFill>
              </a:rPr>
              <a:pPr marL="0" indent="0" fontAlgn="auto">
                <a:lnSpc>
                  <a:spcPct val="100000"/>
                </a:lnSpc>
                <a:spcBef>
                  <a:spcPct val="0"/>
                </a:spcBef>
                <a:spcAft>
                  <a:spcPts val="0"/>
                </a:spcAft>
                <a:buNone/>
              </a:pPr>
              <a:t>$30 bn</a:t>
            </a:fld>
            <a:endParaRPr lang="en-US" sz="1200" dirty="0">
              <a:solidFill>
                <a:srgbClr val="000000"/>
              </a:solidFill>
              <a:sym typeface="+mn-lt"/>
            </a:endParaRPr>
          </a:p>
        </p:txBody>
      </p:sp>
      <p:sp>
        <p:nvSpPr>
          <p:cNvPr id="112" name="Rectangle 111">
            <a:extLst>
              <a:ext uri="{FF2B5EF4-FFF2-40B4-BE49-F238E27FC236}">
                <a16:creationId xmlns:a16="http://schemas.microsoft.com/office/drawing/2014/main" id="{AD5204A7-5355-400B-889E-A813B828B2B0}"/>
              </a:ext>
            </a:extLst>
          </p:cNvPr>
          <p:cNvSpPr/>
          <p:nvPr>
            <p:custDataLst>
              <p:tags r:id="rId54"/>
            </p:custDataLst>
          </p:nvPr>
        </p:nvSpPr>
        <p:spPr bwMode="auto">
          <a:xfrm>
            <a:off x="10717213" y="5324475"/>
            <a:ext cx="179388" cy="133350"/>
          </a:xfrm>
          <a:prstGeom prst="rect">
            <a:avLst/>
          </a:prstGeom>
          <a:solidFill>
            <a:schemeClr val="accent3"/>
          </a:solidFill>
          <a:ln w="9525" algn="ctr">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400" dirty="0">
              <a:solidFill>
                <a:prstClr val="white"/>
              </a:solidFill>
            </a:endParaRPr>
          </a:p>
        </p:txBody>
      </p:sp>
      <p:sp>
        <p:nvSpPr>
          <p:cNvPr id="113" name="Rectangle 112">
            <a:extLst>
              <a:ext uri="{FF2B5EF4-FFF2-40B4-BE49-F238E27FC236}">
                <a16:creationId xmlns:a16="http://schemas.microsoft.com/office/drawing/2014/main" id="{8A76F333-CD87-4535-A305-B15D47F64DA3}"/>
              </a:ext>
            </a:extLst>
          </p:cNvPr>
          <p:cNvSpPr/>
          <p:nvPr>
            <p:custDataLst>
              <p:tags r:id="rId55"/>
            </p:custDataLst>
          </p:nvPr>
        </p:nvSpPr>
        <p:spPr bwMode="auto">
          <a:xfrm>
            <a:off x="10717213" y="5121275"/>
            <a:ext cx="179388" cy="133350"/>
          </a:xfrm>
          <a:prstGeom prst="rect">
            <a:avLst/>
          </a:prstGeom>
          <a:solidFill>
            <a:schemeClr val="accent1"/>
          </a:solidFill>
          <a:ln w="9525" algn="ctr">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400" dirty="0">
              <a:solidFill>
                <a:prstClr val="white"/>
              </a:solidFill>
            </a:endParaRPr>
          </a:p>
        </p:txBody>
      </p:sp>
      <p:sp>
        <p:nvSpPr>
          <p:cNvPr id="111" name="Rectangle 110">
            <a:extLst>
              <a:ext uri="{FF2B5EF4-FFF2-40B4-BE49-F238E27FC236}">
                <a16:creationId xmlns:a16="http://schemas.microsoft.com/office/drawing/2014/main" id="{CE9D089A-F622-4B9F-9F40-3C527CBE5C98}"/>
              </a:ext>
            </a:extLst>
          </p:cNvPr>
          <p:cNvSpPr/>
          <p:nvPr>
            <p:custDataLst>
              <p:tags r:id="rId56"/>
            </p:custDataLst>
          </p:nvPr>
        </p:nvSpPr>
        <p:spPr bwMode="auto">
          <a:xfrm>
            <a:off x="10717213" y="5527675"/>
            <a:ext cx="179388" cy="133350"/>
          </a:xfrm>
          <a:prstGeom prst="rect">
            <a:avLst/>
          </a:prstGeom>
          <a:solidFill>
            <a:schemeClr val="accent4"/>
          </a:solidFill>
          <a:ln w="9525" algn="ctr">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400" dirty="0">
              <a:solidFill>
                <a:prstClr val="white"/>
              </a:solidFill>
            </a:endParaRPr>
          </a:p>
        </p:txBody>
      </p:sp>
      <p:sp>
        <p:nvSpPr>
          <p:cNvPr id="114" name="Rectangle 113">
            <a:extLst>
              <a:ext uri="{FF2B5EF4-FFF2-40B4-BE49-F238E27FC236}">
                <a16:creationId xmlns:a16="http://schemas.microsoft.com/office/drawing/2014/main" id="{AF10111F-9288-4BBA-8E58-74CB8ED2A5C6}"/>
              </a:ext>
            </a:extLst>
          </p:cNvPr>
          <p:cNvSpPr/>
          <p:nvPr>
            <p:custDataLst>
              <p:tags r:id="rId57"/>
            </p:custDataLst>
          </p:nvPr>
        </p:nvSpPr>
        <p:spPr bwMode="auto">
          <a:xfrm>
            <a:off x="10717213" y="5730875"/>
            <a:ext cx="179388" cy="133350"/>
          </a:xfrm>
          <a:prstGeom prst="rect">
            <a:avLst/>
          </a:prstGeom>
          <a:solidFill>
            <a:schemeClr val="accent2"/>
          </a:solidFill>
          <a:ln w="9525" algn="ctr">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400" dirty="0">
              <a:solidFill>
                <a:prstClr val="white"/>
              </a:solidFill>
            </a:endParaRPr>
          </a:p>
        </p:txBody>
      </p:sp>
      <p:sp>
        <p:nvSpPr>
          <p:cNvPr id="115" name="Rectangle 114">
            <a:extLst>
              <a:ext uri="{FF2B5EF4-FFF2-40B4-BE49-F238E27FC236}">
                <a16:creationId xmlns:a16="http://schemas.microsoft.com/office/drawing/2014/main" id="{C06A4579-1C50-4975-8AEF-AB9EA1386999}"/>
              </a:ext>
            </a:extLst>
          </p:cNvPr>
          <p:cNvSpPr/>
          <p:nvPr>
            <p:custDataLst>
              <p:tags r:id="rId58"/>
            </p:custDataLst>
          </p:nvPr>
        </p:nvSpPr>
        <p:spPr bwMode="auto">
          <a:xfrm>
            <a:off x="10717213" y="5934075"/>
            <a:ext cx="179388" cy="133350"/>
          </a:xfrm>
          <a:prstGeom prst="rect">
            <a:avLst/>
          </a:prstGeom>
          <a:solidFill>
            <a:srgbClr val="D6D7D9"/>
          </a:solidFill>
          <a:ln w="9525" algn="ctr">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400" dirty="0">
              <a:solidFill>
                <a:prstClr val="white"/>
              </a:solidFill>
            </a:endParaRPr>
          </a:p>
        </p:txBody>
      </p:sp>
      <p:sp>
        <p:nvSpPr>
          <p:cNvPr id="116" name="Text Placeholder 2">
            <a:extLst>
              <a:ext uri="{FF2B5EF4-FFF2-40B4-BE49-F238E27FC236}">
                <a16:creationId xmlns:a16="http://schemas.microsoft.com/office/drawing/2014/main" id="{EBABB3BB-A8FA-4161-9513-0FB6A9BA5D6B}"/>
              </a:ext>
            </a:extLst>
          </p:cNvPr>
          <p:cNvSpPr>
            <a:spLocks noGrp="1"/>
          </p:cNvSpPr>
          <p:nvPr>
            <p:custDataLst>
              <p:tags r:id="rId59"/>
            </p:custDataLst>
          </p:nvPr>
        </p:nvSpPr>
        <p:spPr bwMode="auto">
          <a:xfrm>
            <a:off x="10947400" y="5116513"/>
            <a:ext cx="176213" cy="152400"/>
          </a:xfrm>
          <a:prstGeom prst="rect">
            <a:avLst/>
          </a:prstGeom>
          <a:noFill/>
          <a:effectLst/>
        </p:spPr>
        <p:txBody>
          <a:bodyPr vert="horz" wrap="none" lIns="0" tIns="0" rIns="0"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3FDAD605-D2B4-4CC9-B1FA-B7C88782A8C0}" type="datetime'''''''''''''''''''''''''''''''''''''''''''''''''''''US'''">
              <a:rPr lang="en-US" altLang="en-US" sz="1000" smtClean="0">
                <a:solidFill>
                  <a:srgbClr val="000000"/>
                </a:solidFill>
                <a:cs typeface="+mn-cs"/>
              </a:rPr>
              <a:pPr marL="0" indent="0" fontAlgn="auto">
                <a:lnSpc>
                  <a:spcPct val="100000"/>
                </a:lnSpc>
                <a:spcBef>
                  <a:spcPct val="0"/>
                </a:spcBef>
                <a:spcAft>
                  <a:spcPts val="0"/>
                </a:spcAft>
                <a:buNone/>
              </a:pPr>
              <a:t>US</a:t>
            </a:fld>
            <a:endParaRPr lang="en-US" sz="1000" dirty="0">
              <a:solidFill>
                <a:srgbClr val="000000"/>
              </a:solidFill>
              <a:latin typeface="+mn-lt"/>
              <a:cs typeface="+mn-cs"/>
              <a:sym typeface="+mn-lt"/>
            </a:endParaRPr>
          </a:p>
        </p:txBody>
      </p:sp>
      <p:sp>
        <p:nvSpPr>
          <p:cNvPr id="117" name="Text Placeholder 2">
            <a:extLst>
              <a:ext uri="{FF2B5EF4-FFF2-40B4-BE49-F238E27FC236}">
                <a16:creationId xmlns:a16="http://schemas.microsoft.com/office/drawing/2014/main" id="{666F1034-E88F-4045-9A72-98B1A1D39754}"/>
              </a:ext>
            </a:extLst>
          </p:cNvPr>
          <p:cNvSpPr>
            <a:spLocks noGrp="1"/>
          </p:cNvSpPr>
          <p:nvPr>
            <p:custDataLst>
              <p:tags r:id="rId60"/>
            </p:custDataLst>
          </p:nvPr>
        </p:nvSpPr>
        <p:spPr bwMode="auto">
          <a:xfrm>
            <a:off x="10947400" y="5726113"/>
            <a:ext cx="723900" cy="152400"/>
          </a:xfrm>
          <a:prstGeom prst="rect">
            <a:avLst/>
          </a:prstGeom>
          <a:noFill/>
          <a:effectLst/>
        </p:spPr>
        <p:txBody>
          <a:bodyPr vert="horz" wrap="none" lIns="0" tIns="0" rIns="0"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77BF560B-1B92-4AF3-9508-C2A18A239A0E}" type="datetime'''''''''''''''Pha''rmer''''''g''i''n''''''''g'''''''''''''''">
              <a:rPr lang="en-US" altLang="en-US" sz="1000" smtClean="0">
                <a:solidFill>
                  <a:srgbClr val="000000"/>
                </a:solidFill>
                <a:cs typeface="+mn-cs"/>
              </a:rPr>
              <a:pPr marL="0" indent="0" fontAlgn="auto">
                <a:lnSpc>
                  <a:spcPct val="100000"/>
                </a:lnSpc>
                <a:spcBef>
                  <a:spcPct val="0"/>
                </a:spcBef>
                <a:spcAft>
                  <a:spcPts val="0"/>
                </a:spcAft>
                <a:buNone/>
              </a:pPr>
              <a:t>Pharmerging</a:t>
            </a:fld>
            <a:endParaRPr lang="en-US" sz="1000" dirty="0">
              <a:solidFill>
                <a:srgbClr val="000000"/>
              </a:solidFill>
              <a:latin typeface="+mn-lt"/>
              <a:cs typeface="+mn-cs"/>
              <a:sym typeface="+mn-lt"/>
            </a:endParaRPr>
          </a:p>
        </p:txBody>
      </p:sp>
      <p:sp>
        <p:nvSpPr>
          <p:cNvPr id="119" name="Text Placeholder 2">
            <a:extLst>
              <a:ext uri="{FF2B5EF4-FFF2-40B4-BE49-F238E27FC236}">
                <a16:creationId xmlns:a16="http://schemas.microsoft.com/office/drawing/2014/main" id="{492CE718-3D2D-4622-893C-2130EFEE3094}"/>
              </a:ext>
            </a:extLst>
          </p:cNvPr>
          <p:cNvSpPr>
            <a:spLocks noGrp="1"/>
          </p:cNvSpPr>
          <p:nvPr>
            <p:custDataLst>
              <p:tags r:id="rId61"/>
            </p:custDataLst>
          </p:nvPr>
        </p:nvSpPr>
        <p:spPr bwMode="auto">
          <a:xfrm>
            <a:off x="10947400" y="5319713"/>
            <a:ext cx="246063" cy="152400"/>
          </a:xfrm>
          <a:prstGeom prst="rect">
            <a:avLst/>
          </a:prstGeom>
          <a:noFill/>
          <a:effectLst/>
        </p:spPr>
        <p:txBody>
          <a:bodyPr vert="horz" wrap="none" lIns="0" tIns="0" rIns="0"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B3D9EC53-82C4-4D45-AFA8-7A884D1AB965}" type="datetime'''''''''''''E''''''''''''''''U''''''''''5'''''''''''''''''''">
              <a:rPr lang="en-US" altLang="en-US" sz="1000" smtClean="0">
                <a:solidFill>
                  <a:srgbClr val="000000"/>
                </a:solidFill>
                <a:cs typeface="+mn-cs"/>
              </a:rPr>
              <a:pPr marL="0" indent="0" fontAlgn="auto">
                <a:lnSpc>
                  <a:spcPct val="100000"/>
                </a:lnSpc>
                <a:spcBef>
                  <a:spcPct val="0"/>
                </a:spcBef>
                <a:spcAft>
                  <a:spcPts val="0"/>
                </a:spcAft>
                <a:buNone/>
              </a:pPr>
              <a:t>EU5</a:t>
            </a:fld>
            <a:endParaRPr lang="en-US" sz="1000" dirty="0">
              <a:solidFill>
                <a:srgbClr val="000000"/>
              </a:solidFill>
              <a:latin typeface="+mn-lt"/>
              <a:cs typeface="+mn-cs"/>
              <a:sym typeface="+mn-lt"/>
            </a:endParaRPr>
          </a:p>
        </p:txBody>
      </p:sp>
      <p:sp>
        <p:nvSpPr>
          <p:cNvPr id="120" name="Text Placeholder 2">
            <a:extLst>
              <a:ext uri="{FF2B5EF4-FFF2-40B4-BE49-F238E27FC236}">
                <a16:creationId xmlns:a16="http://schemas.microsoft.com/office/drawing/2014/main" id="{E7C62747-CA0A-4DCE-B1B7-FAA859B851FA}"/>
              </a:ext>
            </a:extLst>
          </p:cNvPr>
          <p:cNvSpPr>
            <a:spLocks noGrp="1"/>
          </p:cNvSpPr>
          <p:nvPr>
            <p:custDataLst>
              <p:tags r:id="rId62"/>
            </p:custDataLst>
          </p:nvPr>
        </p:nvSpPr>
        <p:spPr bwMode="auto">
          <a:xfrm>
            <a:off x="10947400" y="5522913"/>
            <a:ext cx="342900" cy="152400"/>
          </a:xfrm>
          <a:prstGeom prst="rect">
            <a:avLst/>
          </a:prstGeom>
          <a:noFill/>
          <a:effectLst/>
        </p:spPr>
        <p:txBody>
          <a:bodyPr vert="horz" wrap="none" lIns="0" tIns="0" rIns="0"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3EC628BB-57EE-4ECB-A25E-40CEC1CAFAA6}" type="datetime'''''''''''''''''''''''J''''''''''a''''''p''''''''a''''''n'''''">
              <a:rPr lang="en-US" altLang="en-US" sz="1000" smtClean="0">
                <a:solidFill>
                  <a:srgbClr val="000000"/>
                </a:solidFill>
                <a:cs typeface="+mn-cs"/>
              </a:rPr>
              <a:pPr marL="0" indent="0" fontAlgn="auto">
                <a:lnSpc>
                  <a:spcPct val="100000"/>
                </a:lnSpc>
                <a:spcBef>
                  <a:spcPct val="0"/>
                </a:spcBef>
                <a:spcAft>
                  <a:spcPts val="0"/>
                </a:spcAft>
                <a:buNone/>
              </a:pPr>
              <a:t>Japan</a:t>
            </a:fld>
            <a:endParaRPr lang="en-US" sz="1000" dirty="0">
              <a:solidFill>
                <a:srgbClr val="000000"/>
              </a:solidFill>
              <a:latin typeface="+mn-lt"/>
              <a:cs typeface="+mn-cs"/>
              <a:sym typeface="+mn-lt"/>
            </a:endParaRPr>
          </a:p>
        </p:txBody>
      </p:sp>
      <p:sp>
        <p:nvSpPr>
          <p:cNvPr id="118" name="Text Placeholder 2">
            <a:extLst>
              <a:ext uri="{FF2B5EF4-FFF2-40B4-BE49-F238E27FC236}">
                <a16:creationId xmlns:a16="http://schemas.microsoft.com/office/drawing/2014/main" id="{9580237D-70EB-4099-B78A-7A38AF7F62FB}"/>
              </a:ext>
            </a:extLst>
          </p:cNvPr>
          <p:cNvSpPr>
            <a:spLocks noGrp="1"/>
          </p:cNvSpPr>
          <p:nvPr>
            <p:custDataLst>
              <p:tags r:id="rId63"/>
            </p:custDataLst>
          </p:nvPr>
        </p:nvSpPr>
        <p:spPr bwMode="auto">
          <a:xfrm>
            <a:off x="10947400" y="5929313"/>
            <a:ext cx="282575" cy="152400"/>
          </a:xfrm>
          <a:prstGeom prst="rect">
            <a:avLst/>
          </a:prstGeom>
          <a:noFill/>
          <a:effectLst/>
        </p:spPr>
        <p:txBody>
          <a:bodyPr vert="horz" wrap="none" lIns="0" tIns="0" rIns="0" bIns="0" numCol="1" spcCol="0" rtlCol="0" anchor="ctr" anchorCtr="0">
            <a:noAutofit/>
          </a:bodyPr>
          <a:lstStyle>
            <a:lvl1pPr marL="137160" indent="-137160" algn="l" defTabSz="410291" rtl="0" eaLnBrk="1" latinLnBrk="0" hangingPunct="1">
              <a:lnSpc>
                <a:spcPct val="110000"/>
              </a:lnSpc>
              <a:spcBef>
                <a:spcPts val="1300"/>
              </a:spcBef>
              <a:buClr>
                <a:srgbClr val="40BEF6"/>
              </a:buClr>
              <a:buSzPct val="100000"/>
              <a:buFont typeface="Arial"/>
              <a:buChar char="•"/>
              <a:defRPr sz="2000" b="0" i="0" kern="1200">
                <a:solidFill>
                  <a:schemeClr val="bg2">
                    <a:lumMod val="10000"/>
                  </a:schemeClr>
                </a:solidFill>
                <a:latin typeface="Arial"/>
                <a:ea typeface="+mn-ea"/>
                <a:cs typeface="Arial"/>
              </a:defRPr>
            </a:lvl1pPr>
            <a:lvl2pPr marL="484632" indent="-164592" algn="l" defTabSz="410291" rtl="0" eaLnBrk="1" latinLnBrk="0" hangingPunct="1">
              <a:lnSpc>
                <a:spcPct val="110000"/>
              </a:lnSpc>
              <a:spcBef>
                <a:spcPts val="1300"/>
              </a:spcBef>
              <a:buClr>
                <a:srgbClr val="40BEF6"/>
              </a:buClr>
              <a:buSzPct val="100000"/>
              <a:buFont typeface="Arial"/>
              <a:buChar char="–"/>
              <a:defRPr sz="1800" b="0" i="0" kern="1200">
                <a:solidFill>
                  <a:schemeClr val="bg2">
                    <a:lumMod val="10000"/>
                  </a:schemeClr>
                </a:solidFill>
                <a:latin typeface="Arial"/>
                <a:ea typeface="+mn-ea"/>
                <a:cs typeface="Arial"/>
              </a:defRPr>
            </a:lvl2pPr>
            <a:lvl3pPr marL="749808" indent="-118872" algn="l" defTabSz="410291" rtl="0" eaLnBrk="1" latinLnBrk="0" hangingPunct="1">
              <a:lnSpc>
                <a:spcPct val="110000"/>
              </a:lnSpc>
              <a:spcBef>
                <a:spcPts val="1300"/>
              </a:spcBef>
              <a:buClr>
                <a:srgbClr val="40BEF6"/>
              </a:buClr>
              <a:buSzPct val="100000"/>
              <a:buFont typeface="Arial"/>
              <a:buChar char="•"/>
              <a:defRPr sz="1600" b="0" i="0" kern="1200">
                <a:solidFill>
                  <a:schemeClr val="bg2">
                    <a:lumMod val="10000"/>
                  </a:schemeClr>
                </a:solidFill>
                <a:latin typeface="Arial"/>
                <a:ea typeface="+mn-ea"/>
                <a:cs typeface="Arial"/>
              </a:defRPr>
            </a:lvl3pPr>
            <a:lvl4pPr marL="1069848" indent="-109728"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4pPr>
            <a:lvl5pPr marL="1389888" indent="-100584" algn="l" defTabSz="410291" rtl="0" eaLnBrk="1" latinLnBrk="0" hangingPunct="1">
              <a:lnSpc>
                <a:spcPct val="110000"/>
              </a:lnSpc>
              <a:spcBef>
                <a:spcPts val="1300"/>
              </a:spcBef>
              <a:buClr>
                <a:srgbClr val="40BEF6"/>
              </a:buClr>
              <a:buSzPct val="100000"/>
              <a:buFont typeface="Arial"/>
              <a:buChar char="»"/>
              <a:defRPr sz="1200" b="0" i="0" kern="1200">
                <a:solidFill>
                  <a:schemeClr val="bg2">
                    <a:lumMod val="10000"/>
                  </a:schemeClr>
                </a:solidFill>
                <a:latin typeface="Arial"/>
                <a:ea typeface="+mn-ea"/>
                <a:cs typeface="Arial"/>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Bef>
                <a:spcPct val="0"/>
              </a:spcBef>
              <a:spcAft>
                <a:spcPts val="0"/>
              </a:spcAft>
              <a:buNone/>
            </a:pPr>
            <a:fld id="{58E4754A-9F6E-4661-9F04-508D94DA5A3A}" type="datetime'''R''''''''''''''''''''''''''''''''''''''o''''''''''''W'''''">
              <a:rPr lang="en-US" altLang="en-US" sz="1000" smtClean="0">
                <a:solidFill>
                  <a:srgbClr val="000000"/>
                </a:solidFill>
                <a:cs typeface="+mn-cs"/>
              </a:rPr>
              <a:pPr marL="0" indent="0" fontAlgn="auto">
                <a:lnSpc>
                  <a:spcPct val="100000"/>
                </a:lnSpc>
                <a:spcBef>
                  <a:spcPct val="0"/>
                </a:spcBef>
                <a:spcAft>
                  <a:spcPts val="0"/>
                </a:spcAft>
                <a:buNone/>
              </a:pPr>
              <a:t>RoW</a:t>
            </a:fld>
            <a:endParaRPr lang="en-US" sz="1000" dirty="0">
              <a:solidFill>
                <a:srgbClr val="000000"/>
              </a:solidFill>
              <a:latin typeface="+mn-lt"/>
              <a:cs typeface="+mn-cs"/>
              <a:sym typeface="+mn-lt"/>
            </a:endParaRPr>
          </a:p>
        </p:txBody>
      </p:sp>
      <p:graphicFrame>
        <p:nvGraphicFramePr>
          <p:cNvPr id="121" name="Table 120">
            <a:extLst>
              <a:ext uri="{FF2B5EF4-FFF2-40B4-BE49-F238E27FC236}">
                <a16:creationId xmlns:a16="http://schemas.microsoft.com/office/drawing/2014/main" id="{A3F6A684-826E-4148-9CCC-FB765C105FA6}"/>
              </a:ext>
            </a:extLst>
          </p:cNvPr>
          <p:cNvGraphicFramePr>
            <a:graphicFrameLocks noGrp="1"/>
          </p:cNvGraphicFramePr>
          <p:nvPr>
            <p:extLst>
              <p:ext uri="{D42A27DB-BD31-4B8C-83A1-F6EECF244321}">
                <p14:modId xmlns:p14="http://schemas.microsoft.com/office/powerpoint/2010/main" val="1645466808"/>
              </p:ext>
            </p:extLst>
          </p:nvPr>
        </p:nvGraphicFramePr>
        <p:xfrm>
          <a:off x="9306752" y="1525185"/>
          <a:ext cx="2253423" cy="4643629"/>
        </p:xfrm>
        <a:graphic>
          <a:graphicData uri="http://schemas.openxmlformats.org/drawingml/2006/table">
            <a:tbl>
              <a:tblPr firstRow="1" bandRow="1">
                <a:tableStyleId>{5C22544A-7EE6-4342-B048-85BDC9FD1C3A}</a:tableStyleId>
              </a:tblPr>
              <a:tblGrid>
                <a:gridCol w="2253423">
                  <a:extLst>
                    <a:ext uri="{9D8B030D-6E8A-4147-A177-3AD203B41FA5}">
                      <a16:colId xmlns:a16="http://schemas.microsoft.com/office/drawing/2014/main" val="20000"/>
                    </a:ext>
                  </a:extLst>
                </a:gridCol>
              </a:tblGrid>
              <a:tr h="616549">
                <a:tc>
                  <a:txBody>
                    <a:bodyPr/>
                    <a:lstStyle/>
                    <a:p>
                      <a:pPr algn="ctr"/>
                      <a:r>
                        <a:rPr lang="en-US" sz="1200">
                          <a:solidFill>
                            <a:schemeClr val="tx1"/>
                          </a:solidFill>
                        </a:rPr>
                        <a:t>Share of global growth</a:t>
                      </a:r>
                    </a:p>
                    <a:p>
                      <a:pPr algn="ctr"/>
                      <a:r>
                        <a:rPr lang="en-US" sz="1200">
                          <a:solidFill>
                            <a:schemeClr val="tx1"/>
                          </a:solidFill>
                        </a:rPr>
                        <a:t>2017</a:t>
                      </a:r>
                      <a:endParaRPr lang="en-US" sz="1200" dirty="0">
                        <a:solidFill>
                          <a:schemeClr val="tx1"/>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2708">
                <a:tc>
                  <a:txBody>
                    <a:bodyPr/>
                    <a:lstStyle/>
                    <a:p>
                      <a:pPr algn="ctr" fontAlgn="b"/>
                      <a:r>
                        <a:rPr lang="en-US" sz="1200" b="0" i="0" u="none" strike="noStrike">
                          <a:solidFill>
                            <a:srgbClr val="000000"/>
                          </a:solidFill>
                          <a:effectLst/>
                          <a:latin typeface="+mj-lt"/>
                        </a:rPr>
                        <a:t>23%</a:t>
                      </a:r>
                      <a:endParaRPr lang="en-US" sz="1200" b="0" i="0" u="none" strike="noStrike" dirty="0">
                        <a:solidFill>
                          <a:srgbClr val="000000"/>
                        </a:solidFill>
                        <a:effectLst/>
                        <a:latin typeface="+mj-lt"/>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2708">
                <a:tc>
                  <a:txBody>
                    <a:bodyPr/>
                    <a:lstStyle/>
                    <a:p>
                      <a:pPr algn="ctr" fontAlgn="b"/>
                      <a:r>
                        <a:rPr lang="en-US" sz="1200" b="0" i="0" u="none" strike="noStrike">
                          <a:solidFill>
                            <a:srgbClr val="000000"/>
                          </a:solidFill>
                          <a:effectLst/>
                          <a:latin typeface="+mj-lt"/>
                        </a:rPr>
                        <a:t>13%</a:t>
                      </a:r>
                      <a:endParaRPr lang="en-US" sz="12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2708">
                <a:tc>
                  <a:txBody>
                    <a:bodyPr/>
                    <a:lstStyle/>
                    <a:p>
                      <a:pPr algn="ctr" fontAlgn="b"/>
                      <a:r>
                        <a:rPr lang="en-US" sz="1200" b="0" i="0" u="none" strike="noStrike">
                          <a:solidFill>
                            <a:srgbClr val="000000"/>
                          </a:solidFill>
                          <a:effectLst/>
                          <a:latin typeface="+mj-lt"/>
                        </a:rPr>
                        <a:t>19%</a:t>
                      </a:r>
                      <a:endParaRPr lang="en-US" sz="12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2708">
                <a:tc>
                  <a:txBody>
                    <a:bodyPr/>
                    <a:lstStyle/>
                    <a:p>
                      <a:pPr algn="ctr" fontAlgn="b"/>
                      <a:r>
                        <a:rPr lang="en-US" sz="1200" b="0" i="0" u="none" strike="noStrike">
                          <a:solidFill>
                            <a:srgbClr val="000000"/>
                          </a:solidFill>
                          <a:effectLst/>
                          <a:latin typeface="+mj-lt"/>
                        </a:rPr>
                        <a:t>-2%</a:t>
                      </a:r>
                      <a:endParaRPr lang="en-US" sz="12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2708">
                <a:tc>
                  <a:txBody>
                    <a:bodyPr/>
                    <a:lstStyle/>
                    <a:p>
                      <a:pPr algn="ctr" fontAlgn="b"/>
                      <a:r>
                        <a:rPr lang="en-US" sz="1200" b="0" i="0" u="none" strike="noStrike">
                          <a:solidFill>
                            <a:srgbClr val="000000"/>
                          </a:solidFill>
                          <a:effectLst/>
                          <a:latin typeface="+mj-lt"/>
                        </a:rPr>
                        <a:t>4%</a:t>
                      </a:r>
                      <a:endParaRPr lang="en-US" sz="12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2708">
                <a:tc>
                  <a:txBody>
                    <a:bodyPr/>
                    <a:lstStyle/>
                    <a:p>
                      <a:pPr algn="ctr" eaLnBrk="1" fontAlgn="b"/>
                      <a:endParaRPr lang="en-US" sz="12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2708">
                <a:tc>
                  <a:txBody>
                    <a:bodyPr/>
                    <a:lstStyle/>
                    <a:p>
                      <a:pPr algn="ctr" eaLnBrk="1" fontAlgn="b"/>
                      <a:endParaRPr lang="en-US" sz="12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2708">
                <a:tc>
                  <a:txBody>
                    <a:bodyPr/>
                    <a:lstStyle/>
                    <a:p>
                      <a:pPr algn="ctr" eaLnBrk="1" fontAlgn="b"/>
                      <a:endParaRPr lang="en-US" sz="12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02708">
                <a:tc>
                  <a:txBody>
                    <a:bodyPr/>
                    <a:lstStyle/>
                    <a:p>
                      <a:pPr algn="ctr" eaLnBrk="1" fontAlgn="b"/>
                      <a:endParaRPr lang="en-US" sz="12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2708">
                <a:tc>
                  <a:txBody>
                    <a:bodyPr/>
                    <a:lstStyle/>
                    <a:p>
                      <a:pPr algn="ctr" eaLnBrk="1" fontAlgn="b"/>
                      <a:endParaRPr lang="en-US" sz="12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cxnSp>
        <p:nvCxnSpPr>
          <p:cNvPr id="122" name="Straight Connector 121">
            <a:extLst>
              <a:ext uri="{FF2B5EF4-FFF2-40B4-BE49-F238E27FC236}">
                <a16:creationId xmlns:a16="http://schemas.microsoft.com/office/drawing/2014/main" id="{052B1A2B-1E03-48AE-8603-FC6F8D327F53}"/>
              </a:ext>
            </a:extLst>
          </p:cNvPr>
          <p:cNvCxnSpPr/>
          <p:nvPr/>
        </p:nvCxnSpPr>
        <p:spPr>
          <a:xfrm>
            <a:off x="2960689" y="2549168"/>
            <a:ext cx="65960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92C0B49D-F329-4034-BF10-BA849E75A793}"/>
              </a:ext>
            </a:extLst>
          </p:cNvPr>
          <p:cNvCxnSpPr/>
          <p:nvPr/>
        </p:nvCxnSpPr>
        <p:spPr>
          <a:xfrm>
            <a:off x="2960689" y="2930362"/>
            <a:ext cx="65960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3EF536CB-06E5-43B9-8FD0-A5CE6CC5ED61}"/>
              </a:ext>
            </a:extLst>
          </p:cNvPr>
          <p:cNvCxnSpPr/>
          <p:nvPr/>
        </p:nvCxnSpPr>
        <p:spPr>
          <a:xfrm>
            <a:off x="2960689" y="3366534"/>
            <a:ext cx="65960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7A1F9A2E-B52A-4011-ACB9-D649B467DDFC}"/>
              </a:ext>
            </a:extLst>
          </p:cNvPr>
          <p:cNvCxnSpPr/>
          <p:nvPr/>
        </p:nvCxnSpPr>
        <p:spPr>
          <a:xfrm>
            <a:off x="2960689" y="3752687"/>
            <a:ext cx="65960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8DD15760-00B3-4BF8-9825-894437CB1FC7}"/>
              </a:ext>
            </a:extLst>
          </p:cNvPr>
          <p:cNvCxnSpPr/>
          <p:nvPr/>
        </p:nvCxnSpPr>
        <p:spPr>
          <a:xfrm>
            <a:off x="2960689" y="4166827"/>
            <a:ext cx="65960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B3E6C93E-2C0F-4697-9AE4-CD4CD9BBEC1F}"/>
              </a:ext>
            </a:extLst>
          </p:cNvPr>
          <p:cNvCxnSpPr/>
          <p:nvPr/>
        </p:nvCxnSpPr>
        <p:spPr>
          <a:xfrm>
            <a:off x="2960689" y="4612751"/>
            <a:ext cx="65960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68C140D0-165E-4B12-B8AA-F8E5052231ED}"/>
              </a:ext>
            </a:extLst>
          </p:cNvPr>
          <p:cNvCxnSpPr/>
          <p:nvPr/>
        </p:nvCxnSpPr>
        <p:spPr>
          <a:xfrm>
            <a:off x="2960689" y="4966158"/>
            <a:ext cx="65960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D03E8CD6-6A62-4925-A727-BD7BDD9615EB}"/>
              </a:ext>
            </a:extLst>
          </p:cNvPr>
          <p:cNvCxnSpPr/>
          <p:nvPr/>
        </p:nvCxnSpPr>
        <p:spPr>
          <a:xfrm>
            <a:off x="2960689" y="5395984"/>
            <a:ext cx="65960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0" name="TextBox 129">
            <a:extLst>
              <a:ext uri="{FF2B5EF4-FFF2-40B4-BE49-F238E27FC236}">
                <a16:creationId xmlns:a16="http://schemas.microsoft.com/office/drawing/2014/main" id="{F114FA4F-7B37-419C-A973-2A4E918E0F80}"/>
              </a:ext>
            </a:extLst>
          </p:cNvPr>
          <p:cNvSpPr txBox="1"/>
          <p:nvPr/>
        </p:nvSpPr>
        <p:spPr>
          <a:xfrm>
            <a:off x="579485" y="2624911"/>
            <a:ext cx="980080" cy="830997"/>
          </a:xfrm>
          <a:prstGeom prst="rect">
            <a:avLst/>
          </a:prstGeom>
          <a:noFill/>
          <a:ln>
            <a:noFill/>
          </a:ln>
        </p:spPr>
        <p:txBody>
          <a:bodyPr wrap="square" rIns="36000" rtlCol="0">
            <a:spAutoFit/>
          </a:bodyPr>
          <a:lstStyle/>
          <a:p>
            <a:pPr fontAlgn="auto">
              <a:spcBef>
                <a:spcPts val="0"/>
              </a:spcBef>
              <a:spcAft>
                <a:spcPts val="0"/>
              </a:spcAft>
            </a:pPr>
            <a:r>
              <a:rPr lang="en-US" sz="1600" b="1">
                <a:solidFill>
                  <a:schemeClr val="accent1"/>
                </a:solidFill>
                <a:latin typeface="Arial"/>
              </a:rPr>
              <a:t>36% of global value</a:t>
            </a:r>
            <a:endParaRPr lang="en-US" sz="1600" b="1" dirty="0">
              <a:solidFill>
                <a:schemeClr val="accent1"/>
              </a:solidFill>
              <a:latin typeface="Arial"/>
            </a:endParaRPr>
          </a:p>
        </p:txBody>
      </p:sp>
      <p:cxnSp>
        <p:nvCxnSpPr>
          <p:cNvPr id="131" name="Straight Connector 130">
            <a:extLst>
              <a:ext uri="{FF2B5EF4-FFF2-40B4-BE49-F238E27FC236}">
                <a16:creationId xmlns:a16="http://schemas.microsoft.com/office/drawing/2014/main" id="{DBC0C715-6241-4E94-97B3-AC5E91AFAA8A}"/>
              </a:ext>
            </a:extLst>
          </p:cNvPr>
          <p:cNvCxnSpPr/>
          <p:nvPr/>
        </p:nvCxnSpPr>
        <p:spPr>
          <a:xfrm>
            <a:off x="2960689" y="5829371"/>
            <a:ext cx="65960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2" name="Rektangel 76">
            <a:extLst>
              <a:ext uri="{FF2B5EF4-FFF2-40B4-BE49-F238E27FC236}">
                <a16:creationId xmlns:a16="http://schemas.microsoft.com/office/drawing/2014/main" id="{7696A5AB-BA40-4C0B-AA07-C00227B7694C}"/>
              </a:ext>
            </a:extLst>
          </p:cNvPr>
          <p:cNvSpPr>
            <a:spLocks noChangeArrowheads="1"/>
          </p:cNvSpPr>
          <p:nvPr/>
        </p:nvSpPr>
        <p:spPr bwMode="auto">
          <a:xfrm>
            <a:off x="468747" y="1659797"/>
            <a:ext cx="11254499" cy="318924"/>
          </a:xfrm>
          <a:prstGeom prst="rect">
            <a:avLst/>
          </a:prstGeom>
          <a:noFill/>
          <a:ln w="9525">
            <a:noFill/>
            <a:miter lim="800000"/>
            <a:headEnd/>
            <a:tailEnd/>
          </a:ln>
        </p:spPr>
        <p:txBody>
          <a:bodyPr wrap="square" lIns="0" tIns="72000" rIns="0" bIns="0">
            <a:spAutoFit/>
          </a:bodyPr>
          <a:lstStyle/>
          <a:p>
            <a:pPr>
              <a:spcBef>
                <a:spcPts val="400"/>
              </a:spcBef>
            </a:pPr>
            <a:r>
              <a:rPr lang="en-US" sz="1600" b="1" noProof="1">
                <a:solidFill>
                  <a:schemeClr val="accent1"/>
                </a:solidFill>
                <a:cs typeface="Arial" charset="0"/>
              </a:rPr>
              <a:t>Therapy area sales (2017) bn USD</a:t>
            </a:r>
          </a:p>
        </p:txBody>
      </p:sp>
      <p:cxnSp>
        <p:nvCxnSpPr>
          <p:cNvPr id="133" name="Straight Connector 132">
            <a:extLst>
              <a:ext uri="{FF2B5EF4-FFF2-40B4-BE49-F238E27FC236}">
                <a16:creationId xmlns:a16="http://schemas.microsoft.com/office/drawing/2014/main" id="{DEDFE1DA-3382-4244-8221-042B6F9BBF0A}"/>
              </a:ext>
            </a:extLst>
          </p:cNvPr>
          <p:cNvCxnSpPr>
            <a:cxnSpLocks/>
          </p:cNvCxnSpPr>
          <p:nvPr/>
        </p:nvCxnSpPr>
        <p:spPr>
          <a:xfrm>
            <a:off x="468748" y="1648910"/>
            <a:ext cx="1125449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4" name="RbLeanShape Left U-Shape 3">
            <a:extLst>
              <a:ext uri="{FF2B5EF4-FFF2-40B4-BE49-F238E27FC236}">
                <a16:creationId xmlns:a16="http://schemas.microsoft.com/office/drawing/2014/main" id="{DC82BF66-CB91-4FB8-9FF1-694A25EFD530}"/>
              </a:ext>
            </a:extLst>
          </p:cNvPr>
          <p:cNvSpPr/>
          <p:nvPr/>
        </p:nvSpPr>
        <p:spPr>
          <a:xfrm flipH="1">
            <a:off x="488947" y="2198006"/>
            <a:ext cx="1161153" cy="1968821"/>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fontAlgn="base">
              <a:lnSpc>
                <a:spcPct val="90000"/>
              </a:lnSpc>
              <a:spcAft>
                <a:spcPct val="0"/>
              </a:spcAft>
            </a:pPr>
            <a:endParaRPr lang="en-US" dirty="0"/>
          </a:p>
        </p:txBody>
      </p:sp>
    </p:spTree>
    <p:extLst>
      <p:ext uri="{BB962C8B-B14F-4D97-AF65-F5344CB8AC3E}">
        <p14:creationId xmlns:p14="http://schemas.microsoft.com/office/powerpoint/2010/main" val="331432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2A23C08-BF47-478E-94C1-08B3CB3B5E60}"/>
              </a:ext>
            </a:extLst>
          </p:cNvPr>
          <p:cNvGraphicFramePr>
            <a:graphicFrameLocks noChangeAspect="1"/>
          </p:cNvGraphicFramePr>
          <p:nvPr>
            <p:custDataLst>
              <p:tags r:id="rId2"/>
            </p:custDataLst>
            <p:extLst>
              <p:ext uri="{D42A27DB-BD31-4B8C-83A1-F6EECF244321}">
                <p14:modId xmlns:p14="http://schemas.microsoft.com/office/powerpoint/2010/main" val="4035669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1"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CA34787-6050-4BC9-947F-847C4A79238E}"/>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err="1">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B737B1C4-03D5-4FC6-9426-ADB9A7B8FE17}"/>
              </a:ext>
            </a:extLst>
          </p:cNvPr>
          <p:cNvSpPr>
            <a:spLocks noGrp="1"/>
          </p:cNvSpPr>
          <p:nvPr>
            <p:ph type="title"/>
          </p:nvPr>
        </p:nvSpPr>
        <p:spPr>
          <a:xfrm>
            <a:off x="384693" y="176995"/>
            <a:ext cx="11338560" cy="768263"/>
          </a:xfrm>
        </p:spPr>
        <p:txBody>
          <a:bodyPr/>
          <a:lstStyle/>
          <a:p>
            <a:r>
              <a:rPr lang="en-US" dirty="0"/>
              <a:t>The cancer treatment landscape has </a:t>
            </a:r>
            <a:r>
              <a:rPr lang="en-US"/>
              <a:t>been majorly transformed since 2011</a:t>
            </a:r>
            <a:endParaRPr lang="en-US" dirty="0"/>
          </a:p>
        </p:txBody>
      </p:sp>
      <p:pic>
        <p:nvPicPr>
          <p:cNvPr id="6" name="Picture 2" descr="http://yourtubetheme.com/wp-content/uploads/2013/07/The-Vitruvian-Man.jpg">
            <a:extLst>
              <a:ext uri="{FF2B5EF4-FFF2-40B4-BE49-F238E27FC236}">
                <a16:creationId xmlns:a16="http://schemas.microsoft.com/office/drawing/2014/main" id="{22678198-F367-4826-94EF-C97F5784749D}"/>
              </a:ext>
            </a:extLst>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512927" y="2280624"/>
            <a:ext cx="3474720" cy="3085546"/>
          </a:xfrm>
          <a:prstGeom prst="rect">
            <a:avLst/>
          </a:prstGeom>
          <a:noFill/>
        </p:spPr>
      </p:pic>
      <p:sp>
        <p:nvSpPr>
          <p:cNvPr id="7" name="Block Arc 6">
            <a:extLst>
              <a:ext uri="{FF2B5EF4-FFF2-40B4-BE49-F238E27FC236}">
                <a16:creationId xmlns:a16="http://schemas.microsoft.com/office/drawing/2014/main" id="{06EFEB53-3C56-41A1-80DE-5838F844602D}"/>
              </a:ext>
            </a:extLst>
          </p:cNvPr>
          <p:cNvSpPr/>
          <p:nvPr/>
        </p:nvSpPr>
        <p:spPr>
          <a:xfrm>
            <a:off x="4454610" y="2027721"/>
            <a:ext cx="3591355" cy="3591354"/>
          </a:xfrm>
          <a:prstGeom prst="blockArc">
            <a:avLst>
              <a:gd name="adj1" fmla="val 15218182"/>
              <a:gd name="adj2" fmla="val 16200000"/>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8" name="Block Arc 7">
            <a:extLst>
              <a:ext uri="{FF2B5EF4-FFF2-40B4-BE49-F238E27FC236}">
                <a16:creationId xmlns:a16="http://schemas.microsoft.com/office/drawing/2014/main" id="{2143B3DC-E134-40C2-8F2B-64749829D9C0}"/>
              </a:ext>
            </a:extLst>
          </p:cNvPr>
          <p:cNvSpPr/>
          <p:nvPr/>
        </p:nvSpPr>
        <p:spPr>
          <a:xfrm>
            <a:off x="4454610" y="2027721"/>
            <a:ext cx="3591355" cy="3591354"/>
          </a:xfrm>
          <a:prstGeom prst="blockArc">
            <a:avLst>
              <a:gd name="adj1" fmla="val 14236364"/>
              <a:gd name="adj2" fmla="val 15218182"/>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9" name="Block Arc 8">
            <a:extLst>
              <a:ext uri="{FF2B5EF4-FFF2-40B4-BE49-F238E27FC236}">
                <a16:creationId xmlns:a16="http://schemas.microsoft.com/office/drawing/2014/main" id="{0DEC6B03-C758-4AA5-934B-E5C4982FA9E0}"/>
              </a:ext>
            </a:extLst>
          </p:cNvPr>
          <p:cNvSpPr/>
          <p:nvPr/>
        </p:nvSpPr>
        <p:spPr>
          <a:xfrm>
            <a:off x="4454610" y="2027721"/>
            <a:ext cx="3591355" cy="3591354"/>
          </a:xfrm>
          <a:prstGeom prst="blockArc">
            <a:avLst>
              <a:gd name="adj1" fmla="val 13254545"/>
              <a:gd name="adj2" fmla="val 14236364"/>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0" name="Block Arc 9">
            <a:extLst>
              <a:ext uri="{FF2B5EF4-FFF2-40B4-BE49-F238E27FC236}">
                <a16:creationId xmlns:a16="http://schemas.microsoft.com/office/drawing/2014/main" id="{8775D7B5-3A6A-497E-AE93-FE7877256F5D}"/>
              </a:ext>
            </a:extLst>
          </p:cNvPr>
          <p:cNvSpPr/>
          <p:nvPr/>
        </p:nvSpPr>
        <p:spPr>
          <a:xfrm>
            <a:off x="4454610" y="2027721"/>
            <a:ext cx="3591355" cy="3591354"/>
          </a:xfrm>
          <a:prstGeom prst="blockArc">
            <a:avLst>
              <a:gd name="adj1" fmla="val 12272727"/>
              <a:gd name="adj2" fmla="val 13254545"/>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1" name="Block Arc 10">
            <a:extLst>
              <a:ext uri="{FF2B5EF4-FFF2-40B4-BE49-F238E27FC236}">
                <a16:creationId xmlns:a16="http://schemas.microsoft.com/office/drawing/2014/main" id="{1E105DAC-1573-406A-BB3D-374863D889C9}"/>
              </a:ext>
            </a:extLst>
          </p:cNvPr>
          <p:cNvSpPr/>
          <p:nvPr/>
        </p:nvSpPr>
        <p:spPr>
          <a:xfrm>
            <a:off x="4454610" y="2027721"/>
            <a:ext cx="3591355" cy="3591354"/>
          </a:xfrm>
          <a:prstGeom prst="blockArc">
            <a:avLst>
              <a:gd name="adj1" fmla="val 11290909"/>
              <a:gd name="adj2" fmla="val 12272727"/>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2" name="Block Arc 11">
            <a:extLst>
              <a:ext uri="{FF2B5EF4-FFF2-40B4-BE49-F238E27FC236}">
                <a16:creationId xmlns:a16="http://schemas.microsoft.com/office/drawing/2014/main" id="{8AD98C5D-9FF1-46FB-B04B-887DDF3EA686}"/>
              </a:ext>
            </a:extLst>
          </p:cNvPr>
          <p:cNvSpPr/>
          <p:nvPr/>
        </p:nvSpPr>
        <p:spPr>
          <a:xfrm>
            <a:off x="4454610" y="2027721"/>
            <a:ext cx="3591355" cy="3591354"/>
          </a:xfrm>
          <a:prstGeom prst="blockArc">
            <a:avLst>
              <a:gd name="adj1" fmla="val 10309091"/>
              <a:gd name="adj2" fmla="val 11290909"/>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3" name="Block Arc 12">
            <a:extLst>
              <a:ext uri="{FF2B5EF4-FFF2-40B4-BE49-F238E27FC236}">
                <a16:creationId xmlns:a16="http://schemas.microsoft.com/office/drawing/2014/main" id="{F1E724B9-62EB-416A-8D50-8C70AB1DBD08}"/>
              </a:ext>
            </a:extLst>
          </p:cNvPr>
          <p:cNvSpPr/>
          <p:nvPr/>
        </p:nvSpPr>
        <p:spPr>
          <a:xfrm>
            <a:off x="4454610" y="2027721"/>
            <a:ext cx="3591355" cy="3591354"/>
          </a:xfrm>
          <a:prstGeom prst="blockArc">
            <a:avLst>
              <a:gd name="adj1" fmla="val 9327273"/>
              <a:gd name="adj2" fmla="val 10309091"/>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4" name="Block Arc 13">
            <a:extLst>
              <a:ext uri="{FF2B5EF4-FFF2-40B4-BE49-F238E27FC236}">
                <a16:creationId xmlns:a16="http://schemas.microsoft.com/office/drawing/2014/main" id="{37B17BE6-5BC2-4053-8F7E-09636D8A18C6}"/>
              </a:ext>
            </a:extLst>
          </p:cNvPr>
          <p:cNvSpPr/>
          <p:nvPr/>
        </p:nvSpPr>
        <p:spPr>
          <a:xfrm>
            <a:off x="4454610" y="2027721"/>
            <a:ext cx="3591355" cy="3591354"/>
          </a:xfrm>
          <a:prstGeom prst="blockArc">
            <a:avLst>
              <a:gd name="adj1" fmla="val 8345455"/>
              <a:gd name="adj2" fmla="val 9327273"/>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5" name="Block Arc 14">
            <a:extLst>
              <a:ext uri="{FF2B5EF4-FFF2-40B4-BE49-F238E27FC236}">
                <a16:creationId xmlns:a16="http://schemas.microsoft.com/office/drawing/2014/main" id="{E3C17902-35EE-4DEC-B0D8-D51F512C3EAD}"/>
              </a:ext>
            </a:extLst>
          </p:cNvPr>
          <p:cNvSpPr/>
          <p:nvPr/>
        </p:nvSpPr>
        <p:spPr>
          <a:xfrm>
            <a:off x="4454610" y="2027721"/>
            <a:ext cx="3591355" cy="3591354"/>
          </a:xfrm>
          <a:prstGeom prst="blockArc">
            <a:avLst>
              <a:gd name="adj1" fmla="val 7363636"/>
              <a:gd name="adj2" fmla="val 8345455"/>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6" name="Block Arc 15">
            <a:extLst>
              <a:ext uri="{FF2B5EF4-FFF2-40B4-BE49-F238E27FC236}">
                <a16:creationId xmlns:a16="http://schemas.microsoft.com/office/drawing/2014/main" id="{B8B39D93-5782-4F40-B71D-5FEEDCE77BA0}"/>
              </a:ext>
            </a:extLst>
          </p:cNvPr>
          <p:cNvSpPr/>
          <p:nvPr/>
        </p:nvSpPr>
        <p:spPr>
          <a:xfrm>
            <a:off x="4454610" y="2027721"/>
            <a:ext cx="3591355" cy="3591354"/>
          </a:xfrm>
          <a:prstGeom prst="blockArc">
            <a:avLst>
              <a:gd name="adj1" fmla="val 6381818"/>
              <a:gd name="adj2" fmla="val 7363636"/>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7" name="Block Arc 16">
            <a:extLst>
              <a:ext uri="{FF2B5EF4-FFF2-40B4-BE49-F238E27FC236}">
                <a16:creationId xmlns:a16="http://schemas.microsoft.com/office/drawing/2014/main" id="{E47EA63C-B4C2-4222-BDA2-41930957F989}"/>
              </a:ext>
            </a:extLst>
          </p:cNvPr>
          <p:cNvSpPr/>
          <p:nvPr/>
        </p:nvSpPr>
        <p:spPr>
          <a:xfrm>
            <a:off x="4454610" y="2027721"/>
            <a:ext cx="3591355" cy="3591354"/>
          </a:xfrm>
          <a:prstGeom prst="blockArc">
            <a:avLst>
              <a:gd name="adj1" fmla="val 5400000"/>
              <a:gd name="adj2" fmla="val 6381818"/>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8" name="Block Arc 17">
            <a:extLst>
              <a:ext uri="{FF2B5EF4-FFF2-40B4-BE49-F238E27FC236}">
                <a16:creationId xmlns:a16="http://schemas.microsoft.com/office/drawing/2014/main" id="{ACE80324-27F8-47F5-AA39-A904C029E3C1}"/>
              </a:ext>
            </a:extLst>
          </p:cNvPr>
          <p:cNvSpPr/>
          <p:nvPr/>
        </p:nvSpPr>
        <p:spPr>
          <a:xfrm>
            <a:off x="4454610" y="2027721"/>
            <a:ext cx="3591355" cy="3591354"/>
          </a:xfrm>
          <a:prstGeom prst="blockArc">
            <a:avLst>
              <a:gd name="adj1" fmla="val 4418182"/>
              <a:gd name="adj2" fmla="val 5400000"/>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9" name="Block Arc 18">
            <a:extLst>
              <a:ext uri="{FF2B5EF4-FFF2-40B4-BE49-F238E27FC236}">
                <a16:creationId xmlns:a16="http://schemas.microsoft.com/office/drawing/2014/main" id="{3CE9AE73-E03A-4870-9992-1DBDE97CBEC8}"/>
              </a:ext>
            </a:extLst>
          </p:cNvPr>
          <p:cNvSpPr/>
          <p:nvPr/>
        </p:nvSpPr>
        <p:spPr>
          <a:xfrm>
            <a:off x="4454610" y="2027721"/>
            <a:ext cx="3591355" cy="3591354"/>
          </a:xfrm>
          <a:prstGeom prst="blockArc">
            <a:avLst>
              <a:gd name="adj1" fmla="val 3436364"/>
              <a:gd name="adj2" fmla="val 4418182"/>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0" name="Block Arc 19">
            <a:extLst>
              <a:ext uri="{FF2B5EF4-FFF2-40B4-BE49-F238E27FC236}">
                <a16:creationId xmlns:a16="http://schemas.microsoft.com/office/drawing/2014/main" id="{2D40FAE5-918D-410F-B589-4F12C7C42EBC}"/>
              </a:ext>
            </a:extLst>
          </p:cNvPr>
          <p:cNvSpPr/>
          <p:nvPr/>
        </p:nvSpPr>
        <p:spPr>
          <a:xfrm>
            <a:off x="4454610" y="2027721"/>
            <a:ext cx="3591355" cy="3591354"/>
          </a:xfrm>
          <a:prstGeom prst="blockArc">
            <a:avLst>
              <a:gd name="adj1" fmla="val 2454545"/>
              <a:gd name="adj2" fmla="val 3436364"/>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1" name="Block Arc 20">
            <a:extLst>
              <a:ext uri="{FF2B5EF4-FFF2-40B4-BE49-F238E27FC236}">
                <a16:creationId xmlns:a16="http://schemas.microsoft.com/office/drawing/2014/main" id="{D10EE391-77BE-45EB-AF2F-02932092B0F3}"/>
              </a:ext>
            </a:extLst>
          </p:cNvPr>
          <p:cNvSpPr/>
          <p:nvPr/>
        </p:nvSpPr>
        <p:spPr>
          <a:xfrm>
            <a:off x="4454610" y="2027721"/>
            <a:ext cx="3591355" cy="3591354"/>
          </a:xfrm>
          <a:prstGeom prst="blockArc">
            <a:avLst>
              <a:gd name="adj1" fmla="val 1472727"/>
              <a:gd name="adj2" fmla="val 2454545"/>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2" name="Block Arc 21">
            <a:extLst>
              <a:ext uri="{FF2B5EF4-FFF2-40B4-BE49-F238E27FC236}">
                <a16:creationId xmlns:a16="http://schemas.microsoft.com/office/drawing/2014/main" id="{273EAC76-827B-4749-8210-EF67226D8015}"/>
              </a:ext>
            </a:extLst>
          </p:cNvPr>
          <p:cNvSpPr/>
          <p:nvPr/>
        </p:nvSpPr>
        <p:spPr>
          <a:xfrm>
            <a:off x="4454610" y="2027721"/>
            <a:ext cx="3591355" cy="3591354"/>
          </a:xfrm>
          <a:prstGeom prst="blockArc">
            <a:avLst>
              <a:gd name="adj1" fmla="val 490909"/>
              <a:gd name="adj2" fmla="val 1472727"/>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3" name="Block Arc 22">
            <a:extLst>
              <a:ext uri="{FF2B5EF4-FFF2-40B4-BE49-F238E27FC236}">
                <a16:creationId xmlns:a16="http://schemas.microsoft.com/office/drawing/2014/main" id="{E124704B-C899-4132-B3A4-781B77C963AE}"/>
              </a:ext>
            </a:extLst>
          </p:cNvPr>
          <p:cNvSpPr/>
          <p:nvPr/>
        </p:nvSpPr>
        <p:spPr>
          <a:xfrm>
            <a:off x="4454610" y="2027721"/>
            <a:ext cx="3591355" cy="3591354"/>
          </a:xfrm>
          <a:prstGeom prst="blockArc">
            <a:avLst>
              <a:gd name="adj1" fmla="val 21109091"/>
              <a:gd name="adj2" fmla="val 490909"/>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4" name="Block Arc 23">
            <a:extLst>
              <a:ext uri="{FF2B5EF4-FFF2-40B4-BE49-F238E27FC236}">
                <a16:creationId xmlns:a16="http://schemas.microsoft.com/office/drawing/2014/main" id="{30E14E6B-0151-4285-82C8-6F53F68A5A8C}"/>
              </a:ext>
            </a:extLst>
          </p:cNvPr>
          <p:cNvSpPr/>
          <p:nvPr/>
        </p:nvSpPr>
        <p:spPr>
          <a:xfrm>
            <a:off x="4454610" y="2027721"/>
            <a:ext cx="3591355" cy="3591354"/>
          </a:xfrm>
          <a:prstGeom prst="blockArc">
            <a:avLst>
              <a:gd name="adj1" fmla="val 20127273"/>
              <a:gd name="adj2" fmla="val 21109091"/>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5" name="Block Arc 24">
            <a:extLst>
              <a:ext uri="{FF2B5EF4-FFF2-40B4-BE49-F238E27FC236}">
                <a16:creationId xmlns:a16="http://schemas.microsoft.com/office/drawing/2014/main" id="{7429595E-9E83-458B-87C3-33C60999752A}"/>
              </a:ext>
            </a:extLst>
          </p:cNvPr>
          <p:cNvSpPr/>
          <p:nvPr/>
        </p:nvSpPr>
        <p:spPr>
          <a:xfrm>
            <a:off x="4454610" y="2027721"/>
            <a:ext cx="3591355" cy="3591354"/>
          </a:xfrm>
          <a:prstGeom prst="blockArc">
            <a:avLst>
              <a:gd name="adj1" fmla="val 19145455"/>
              <a:gd name="adj2" fmla="val 20127273"/>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6" name="Block Arc 25">
            <a:extLst>
              <a:ext uri="{FF2B5EF4-FFF2-40B4-BE49-F238E27FC236}">
                <a16:creationId xmlns:a16="http://schemas.microsoft.com/office/drawing/2014/main" id="{65A9D32F-5A92-42EB-A615-6AE52CFC7497}"/>
              </a:ext>
            </a:extLst>
          </p:cNvPr>
          <p:cNvSpPr/>
          <p:nvPr/>
        </p:nvSpPr>
        <p:spPr>
          <a:xfrm>
            <a:off x="4454610" y="2027721"/>
            <a:ext cx="3591355" cy="3591354"/>
          </a:xfrm>
          <a:prstGeom prst="blockArc">
            <a:avLst>
              <a:gd name="adj1" fmla="val 18163636"/>
              <a:gd name="adj2" fmla="val 19145455"/>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7" name="Block Arc 26">
            <a:extLst>
              <a:ext uri="{FF2B5EF4-FFF2-40B4-BE49-F238E27FC236}">
                <a16:creationId xmlns:a16="http://schemas.microsoft.com/office/drawing/2014/main" id="{AB8622A6-79BE-4AC0-A069-250F4AFF466E}"/>
              </a:ext>
            </a:extLst>
          </p:cNvPr>
          <p:cNvSpPr/>
          <p:nvPr/>
        </p:nvSpPr>
        <p:spPr>
          <a:xfrm>
            <a:off x="4454610" y="2027721"/>
            <a:ext cx="3591355" cy="3591354"/>
          </a:xfrm>
          <a:prstGeom prst="blockArc">
            <a:avLst>
              <a:gd name="adj1" fmla="val 17181818"/>
              <a:gd name="adj2" fmla="val 18163636"/>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8" name="Block Arc 27">
            <a:extLst>
              <a:ext uri="{FF2B5EF4-FFF2-40B4-BE49-F238E27FC236}">
                <a16:creationId xmlns:a16="http://schemas.microsoft.com/office/drawing/2014/main" id="{6670AFD3-D7CE-4B98-BD41-5DDC97AABA76}"/>
              </a:ext>
            </a:extLst>
          </p:cNvPr>
          <p:cNvSpPr/>
          <p:nvPr/>
        </p:nvSpPr>
        <p:spPr>
          <a:xfrm>
            <a:off x="4454610" y="2027721"/>
            <a:ext cx="3591355" cy="3591354"/>
          </a:xfrm>
          <a:prstGeom prst="blockArc">
            <a:avLst>
              <a:gd name="adj1" fmla="val 16200000"/>
              <a:gd name="adj2" fmla="val 17181818"/>
              <a:gd name="adj3" fmla="val 126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9" name="Freeform 29">
            <a:extLst>
              <a:ext uri="{FF2B5EF4-FFF2-40B4-BE49-F238E27FC236}">
                <a16:creationId xmlns:a16="http://schemas.microsoft.com/office/drawing/2014/main" id="{8275B3B2-9507-4A0C-B2E2-F7845564561A}"/>
              </a:ext>
            </a:extLst>
          </p:cNvPr>
          <p:cNvSpPr/>
          <p:nvPr/>
        </p:nvSpPr>
        <p:spPr>
          <a:xfrm>
            <a:off x="6004787" y="1793555"/>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30" name="Freeform 30">
            <a:extLst>
              <a:ext uri="{FF2B5EF4-FFF2-40B4-BE49-F238E27FC236}">
                <a16:creationId xmlns:a16="http://schemas.microsoft.com/office/drawing/2014/main" id="{797CBC7D-E70F-46C5-8E16-F36EF61E31DB}"/>
              </a:ext>
            </a:extLst>
          </p:cNvPr>
          <p:cNvSpPr/>
          <p:nvPr/>
        </p:nvSpPr>
        <p:spPr>
          <a:xfrm>
            <a:off x="6507495" y="1865833"/>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31" name="Freeform 31">
            <a:extLst>
              <a:ext uri="{FF2B5EF4-FFF2-40B4-BE49-F238E27FC236}">
                <a16:creationId xmlns:a16="http://schemas.microsoft.com/office/drawing/2014/main" id="{0B266113-DFA9-48FB-A1D4-454931412910}"/>
              </a:ext>
            </a:extLst>
          </p:cNvPr>
          <p:cNvSpPr/>
          <p:nvPr/>
        </p:nvSpPr>
        <p:spPr>
          <a:xfrm>
            <a:off x="6969477" y="2076813"/>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32" name="Freeform 32">
            <a:extLst>
              <a:ext uri="{FF2B5EF4-FFF2-40B4-BE49-F238E27FC236}">
                <a16:creationId xmlns:a16="http://schemas.microsoft.com/office/drawing/2014/main" id="{AE49F402-EB6B-4E67-A5B0-FE5D4269F031}"/>
              </a:ext>
            </a:extLst>
          </p:cNvPr>
          <p:cNvSpPr/>
          <p:nvPr/>
        </p:nvSpPr>
        <p:spPr>
          <a:xfrm>
            <a:off x="7353304" y="2409401"/>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33" name="Freeform 33">
            <a:extLst>
              <a:ext uri="{FF2B5EF4-FFF2-40B4-BE49-F238E27FC236}">
                <a16:creationId xmlns:a16="http://schemas.microsoft.com/office/drawing/2014/main" id="{CFF71DA3-E399-42CA-A367-8D2841CA2189}"/>
              </a:ext>
            </a:extLst>
          </p:cNvPr>
          <p:cNvSpPr/>
          <p:nvPr/>
        </p:nvSpPr>
        <p:spPr>
          <a:xfrm>
            <a:off x="7627883" y="2836655"/>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34" name="Freeform 34">
            <a:extLst>
              <a:ext uri="{FF2B5EF4-FFF2-40B4-BE49-F238E27FC236}">
                <a16:creationId xmlns:a16="http://schemas.microsoft.com/office/drawing/2014/main" id="{C31DD2B9-09F8-4D15-849D-1FE38A19577D}"/>
              </a:ext>
            </a:extLst>
          </p:cNvPr>
          <p:cNvSpPr/>
          <p:nvPr/>
        </p:nvSpPr>
        <p:spPr>
          <a:xfrm>
            <a:off x="7770969" y="3323960"/>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35" name="Freeform 35">
            <a:extLst>
              <a:ext uri="{FF2B5EF4-FFF2-40B4-BE49-F238E27FC236}">
                <a16:creationId xmlns:a16="http://schemas.microsoft.com/office/drawing/2014/main" id="{3D4CE94B-FAD3-4472-BE18-B7CC74463922}"/>
              </a:ext>
            </a:extLst>
          </p:cNvPr>
          <p:cNvSpPr/>
          <p:nvPr/>
        </p:nvSpPr>
        <p:spPr>
          <a:xfrm>
            <a:off x="7770969" y="3831837"/>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lvl="0" algn="ctr" defTabSz="311150">
              <a:lnSpc>
                <a:spcPct val="90000"/>
              </a:lnSpc>
              <a:spcBef>
                <a:spcPct val="0"/>
              </a:spcBef>
              <a:spcAft>
                <a:spcPct val="35000"/>
              </a:spcAft>
            </a:pPr>
            <a:endParaRPr lang="en-US" sz="700" kern="1200" dirty="0"/>
          </a:p>
        </p:txBody>
      </p:sp>
      <p:sp>
        <p:nvSpPr>
          <p:cNvPr id="36" name="Freeform 36">
            <a:extLst>
              <a:ext uri="{FF2B5EF4-FFF2-40B4-BE49-F238E27FC236}">
                <a16:creationId xmlns:a16="http://schemas.microsoft.com/office/drawing/2014/main" id="{54C49695-BE50-47E5-B537-32D3D21D5D91}"/>
              </a:ext>
            </a:extLst>
          </p:cNvPr>
          <p:cNvSpPr/>
          <p:nvPr/>
        </p:nvSpPr>
        <p:spPr>
          <a:xfrm>
            <a:off x="7627883" y="4319140"/>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37" name="Freeform 37">
            <a:extLst>
              <a:ext uri="{FF2B5EF4-FFF2-40B4-BE49-F238E27FC236}">
                <a16:creationId xmlns:a16="http://schemas.microsoft.com/office/drawing/2014/main" id="{76642BA4-C43D-4BB4-B9A2-4857FAE1CDDF}"/>
              </a:ext>
            </a:extLst>
          </p:cNvPr>
          <p:cNvSpPr/>
          <p:nvPr/>
        </p:nvSpPr>
        <p:spPr>
          <a:xfrm>
            <a:off x="7353304" y="4746394"/>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lvl="0" algn="ctr" defTabSz="311150">
              <a:lnSpc>
                <a:spcPct val="90000"/>
              </a:lnSpc>
              <a:spcBef>
                <a:spcPct val="0"/>
              </a:spcBef>
              <a:spcAft>
                <a:spcPct val="35000"/>
              </a:spcAft>
            </a:pPr>
            <a:endParaRPr lang="en-US" sz="700" kern="1200" dirty="0"/>
          </a:p>
        </p:txBody>
      </p:sp>
      <p:sp>
        <p:nvSpPr>
          <p:cNvPr id="38" name="Freeform 38">
            <a:extLst>
              <a:ext uri="{FF2B5EF4-FFF2-40B4-BE49-F238E27FC236}">
                <a16:creationId xmlns:a16="http://schemas.microsoft.com/office/drawing/2014/main" id="{90B7BFBD-3E27-49D1-B40D-E22C6C321AB5}"/>
              </a:ext>
            </a:extLst>
          </p:cNvPr>
          <p:cNvSpPr/>
          <p:nvPr/>
        </p:nvSpPr>
        <p:spPr>
          <a:xfrm>
            <a:off x="6969477" y="5078982"/>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lvl="0" algn="ctr" defTabSz="311150">
              <a:lnSpc>
                <a:spcPct val="90000"/>
              </a:lnSpc>
              <a:spcBef>
                <a:spcPct val="0"/>
              </a:spcBef>
              <a:spcAft>
                <a:spcPct val="35000"/>
              </a:spcAft>
            </a:pPr>
            <a:endParaRPr lang="en-US" sz="700" kern="1200" dirty="0"/>
          </a:p>
        </p:txBody>
      </p:sp>
      <p:sp>
        <p:nvSpPr>
          <p:cNvPr id="39" name="Freeform 39">
            <a:extLst>
              <a:ext uri="{FF2B5EF4-FFF2-40B4-BE49-F238E27FC236}">
                <a16:creationId xmlns:a16="http://schemas.microsoft.com/office/drawing/2014/main" id="{72406082-A7CC-49F9-861A-27D8D76DF49F}"/>
              </a:ext>
            </a:extLst>
          </p:cNvPr>
          <p:cNvSpPr/>
          <p:nvPr/>
        </p:nvSpPr>
        <p:spPr>
          <a:xfrm>
            <a:off x="6507495" y="5289962"/>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lvl="0" algn="ctr" defTabSz="311150">
              <a:lnSpc>
                <a:spcPct val="90000"/>
              </a:lnSpc>
              <a:spcBef>
                <a:spcPct val="0"/>
              </a:spcBef>
              <a:spcAft>
                <a:spcPct val="35000"/>
              </a:spcAft>
            </a:pPr>
            <a:endParaRPr lang="en-US" sz="700" kern="1200" dirty="0"/>
          </a:p>
        </p:txBody>
      </p:sp>
      <p:sp>
        <p:nvSpPr>
          <p:cNvPr id="40" name="Freeform 40">
            <a:extLst>
              <a:ext uri="{FF2B5EF4-FFF2-40B4-BE49-F238E27FC236}">
                <a16:creationId xmlns:a16="http://schemas.microsoft.com/office/drawing/2014/main" id="{4C2EFE6F-8C96-455B-A0D9-0C6C2B8E108E}"/>
              </a:ext>
            </a:extLst>
          </p:cNvPr>
          <p:cNvSpPr/>
          <p:nvPr/>
        </p:nvSpPr>
        <p:spPr>
          <a:xfrm>
            <a:off x="6004787" y="5362240"/>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41" name="Freeform 41">
            <a:extLst>
              <a:ext uri="{FF2B5EF4-FFF2-40B4-BE49-F238E27FC236}">
                <a16:creationId xmlns:a16="http://schemas.microsoft.com/office/drawing/2014/main" id="{6CF58CC6-4857-4D4E-AAA7-337AF0BEF091}"/>
              </a:ext>
            </a:extLst>
          </p:cNvPr>
          <p:cNvSpPr/>
          <p:nvPr/>
        </p:nvSpPr>
        <p:spPr>
          <a:xfrm>
            <a:off x="5502080" y="5289962"/>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42" name="Freeform 42">
            <a:extLst>
              <a:ext uri="{FF2B5EF4-FFF2-40B4-BE49-F238E27FC236}">
                <a16:creationId xmlns:a16="http://schemas.microsoft.com/office/drawing/2014/main" id="{3A74E14F-AD13-4744-A0D9-4D286FF54045}"/>
              </a:ext>
            </a:extLst>
          </p:cNvPr>
          <p:cNvSpPr/>
          <p:nvPr/>
        </p:nvSpPr>
        <p:spPr>
          <a:xfrm>
            <a:off x="5040099" y="5078982"/>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43" name="Freeform 43">
            <a:extLst>
              <a:ext uri="{FF2B5EF4-FFF2-40B4-BE49-F238E27FC236}">
                <a16:creationId xmlns:a16="http://schemas.microsoft.com/office/drawing/2014/main" id="{C8F22017-8DC5-4FB7-899D-81BA6C56DD6F}"/>
              </a:ext>
            </a:extLst>
          </p:cNvPr>
          <p:cNvSpPr/>
          <p:nvPr/>
        </p:nvSpPr>
        <p:spPr>
          <a:xfrm>
            <a:off x="4656270" y="4746394"/>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44" name="Freeform 44">
            <a:extLst>
              <a:ext uri="{FF2B5EF4-FFF2-40B4-BE49-F238E27FC236}">
                <a16:creationId xmlns:a16="http://schemas.microsoft.com/office/drawing/2014/main" id="{4DEADD89-AEB7-4159-8CD8-215E536799EE}"/>
              </a:ext>
            </a:extLst>
          </p:cNvPr>
          <p:cNvSpPr/>
          <p:nvPr/>
        </p:nvSpPr>
        <p:spPr>
          <a:xfrm>
            <a:off x="4381691" y="4319140"/>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45" name="Freeform 45">
            <a:extLst>
              <a:ext uri="{FF2B5EF4-FFF2-40B4-BE49-F238E27FC236}">
                <a16:creationId xmlns:a16="http://schemas.microsoft.com/office/drawing/2014/main" id="{2DB0A056-788B-420D-BD99-1E49687ED97B}"/>
              </a:ext>
            </a:extLst>
          </p:cNvPr>
          <p:cNvSpPr/>
          <p:nvPr/>
        </p:nvSpPr>
        <p:spPr>
          <a:xfrm>
            <a:off x="4238606" y="3831837"/>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46" name="Freeform 46">
            <a:extLst>
              <a:ext uri="{FF2B5EF4-FFF2-40B4-BE49-F238E27FC236}">
                <a16:creationId xmlns:a16="http://schemas.microsoft.com/office/drawing/2014/main" id="{9C08F588-C8C2-4BAD-A2AC-39849AD68AC6}"/>
              </a:ext>
            </a:extLst>
          </p:cNvPr>
          <p:cNvSpPr/>
          <p:nvPr/>
        </p:nvSpPr>
        <p:spPr>
          <a:xfrm>
            <a:off x="4238606" y="3323960"/>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lvl="0" algn="ctr" defTabSz="311150">
              <a:lnSpc>
                <a:spcPct val="90000"/>
              </a:lnSpc>
              <a:spcBef>
                <a:spcPct val="0"/>
              </a:spcBef>
              <a:spcAft>
                <a:spcPct val="35000"/>
              </a:spcAft>
            </a:pPr>
            <a:endParaRPr lang="en-US" sz="700" kern="1200" dirty="0"/>
          </a:p>
        </p:txBody>
      </p:sp>
      <p:sp>
        <p:nvSpPr>
          <p:cNvPr id="47" name="Freeform 47">
            <a:extLst>
              <a:ext uri="{FF2B5EF4-FFF2-40B4-BE49-F238E27FC236}">
                <a16:creationId xmlns:a16="http://schemas.microsoft.com/office/drawing/2014/main" id="{09D25BAA-7573-43C7-B2C4-E7F83DCBECB8}"/>
              </a:ext>
            </a:extLst>
          </p:cNvPr>
          <p:cNvSpPr/>
          <p:nvPr/>
        </p:nvSpPr>
        <p:spPr>
          <a:xfrm>
            <a:off x="4381691" y="2836655"/>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lvl="0" algn="ctr" defTabSz="311150">
              <a:lnSpc>
                <a:spcPct val="90000"/>
              </a:lnSpc>
              <a:spcBef>
                <a:spcPct val="0"/>
              </a:spcBef>
              <a:spcAft>
                <a:spcPct val="35000"/>
              </a:spcAft>
            </a:pPr>
            <a:endParaRPr lang="en-US" sz="700" kern="1200" dirty="0"/>
          </a:p>
        </p:txBody>
      </p:sp>
      <p:sp>
        <p:nvSpPr>
          <p:cNvPr id="48" name="Freeform 48">
            <a:extLst>
              <a:ext uri="{FF2B5EF4-FFF2-40B4-BE49-F238E27FC236}">
                <a16:creationId xmlns:a16="http://schemas.microsoft.com/office/drawing/2014/main" id="{48B71564-2C77-4243-9729-7186FEBF10F2}"/>
              </a:ext>
            </a:extLst>
          </p:cNvPr>
          <p:cNvSpPr/>
          <p:nvPr/>
        </p:nvSpPr>
        <p:spPr>
          <a:xfrm>
            <a:off x="4656270" y="2409401"/>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49" name="Freeform 49">
            <a:extLst>
              <a:ext uri="{FF2B5EF4-FFF2-40B4-BE49-F238E27FC236}">
                <a16:creationId xmlns:a16="http://schemas.microsoft.com/office/drawing/2014/main" id="{B36B0B6B-5A84-440D-ABB6-7F2BE8B4622F}"/>
              </a:ext>
            </a:extLst>
          </p:cNvPr>
          <p:cNvSpPr/>
          <p:nvPr/>
        </p:nvSpPr>
        <p:spPr>
          <a:xfrm>
            <a:off x="5040099" y="2076813"/>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50" name="Freeform 50">
            <a:extLst>
              <a:ext uri="{FF2B5EF4-FFF2-40B4-BE49-F238E27FC236}">
                <a16:creationId xmlns:a16="http://schemas.microsoft.com/office/drawing/2014/main" id="{C25EE1C5-FF98-4573-AA7C-24BAD95EF8C8}"/>
              </a:ext>
            </a:extLst>
          </p:cNvPr>
          <p:cNvSpPr/>
          <p:nvPr/>
        </p:nvSpPr>
        <p:spPr>
          <a:xfrm>
            <a:off x="5502080" y="1865833"/>
            <a:ext cx="490999" cy="490999"/>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ln w="31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algn="ctr" defTabSz="311150">
              <a:lnSpc>
                <a:spcPct val="90000"/>
              </a:lnSpc>
              <a:spcBef>
                <a:spcPct val="0"/>
              </a:spcBef>
              <a:spcAft>
                <a:spcPct val="35000"/>
              </a:spcAft>
            </a:pPr>
            <a:endParaRPr lang="en-US" sz="700" dirty="0"/>
          </a:p>
        </p:txBody>
      </p:sp>
      <p:sp>
        <p:nvSpPr>
          <p:cNvPr id="51" name="Rectangle 50">
            <a:extLst>
              <a:ext uri="{FF2B5EF4-FFF2-40B4-BE49-F238E27FC236}">
                <a16:creationId xmlns:a16="http://schemas.microsoft.com/office/drawing/2014/main" id="{A94A6B91-7EC9-4435-B2C3-BF17F66F0225}"/>
              </a:ext>
            </a:extLst>
          </p:cNvPr>
          <p:cNvSpPr/>
          <p:nvPr/>
        </p:nvSpPr>
        <p:spPr>
          <a:xfrm>
            <a:off x="6054719" y="1994486"/>
            <a:ext cx="391133" cy="92333"/>
          </a:xfrm>
          <a:prstGeom prst="rect">
            <a:avLst/>
          </a:prstGeom>
        </p:spPr>
        <p:txBody>
          <a:bodyPr wrap="none" lIns="0" tIns="0" rIns="0" bIns="0">
            <a:spAutoFit/>
          </a:bodyPr>
          <a:lstStyle/>
          <a:p>
            <a:pPr algn="ctr"/>
            <a:r>
              <a:rPr lang="en-US" sz="600" b="1" dirty="0">
                <a:solidFill>
                  <a:schemeClr val="bg1"/>
                </a:solidFill>
                <a:latin typeface="+mj-lt"/>
              </a:rPr>
              <a:t>Pancreatic</a:t>
            </a:r>
          </a:p>
        </p:txBody>
      </p:sp>
      <p:sp>
        <p:nvSpPr>
          <p:cNvPr id="52" name="Rectangle 51">
            <a:extLst>
              <a:ext uri="{FF2B5EF4-FFF2-40B4-BE49-F238E27FC236}">
                <a16:creationId xmlns:a16="http://schemas.microsoft.com/office/drawing/2014/main" id="{1BDEA8DD-003B-4CF5-964D-22844AA190B0}"/>
              </a:ext>
            </a:extLst>
          </p:cNvPr>
          <p:cNvSpPr/>
          <p:nvPr/>
        </p:nvSpPr>
        <p:spPr>
          <a:xfrm>
            <a:off x="4736462" y="2489731"/>
            <a:ext cx="338234" cy="184666"/>
          </a:xfrm>
          <a:prstGeom prst="rect">
            <a:avLst/>
          </a:prstGeom>
        </p:spPr>
        <p:txBody>
          <a:bodyPr wrap="none" lIns="0" tIns="0" rIns="0" bIns="0">
            <a:spAutoFit/>
          </a:bodyPr>
          <a:lstStyle/>
          <a:p>
            <a:pPr algn="ctr"/>
            <a:r>
              <a:rPr lang="en-US" sz="600" b="1" dirty="0">
                <a:solidFill>
                  <a:schemeClr val="bg1"/>
                </a:solidFill>
                <a:latin typeface="+mj-lt"/>
              </a:rPr>
              <a:t>Neuro-</a:t>
            </a:r>
            <a:br>
              <a:rPr lang="en-US" sz="600" b="1" dirty="0">
                <a:solidFill>
                  <a:schemeClr val="bg1"/>
                </a:solidFill>
                <a:latin typeface="+mj-lt"/>
              </a:rPr>
            </a:br>
            <a:r>
              <a:rPr lang="en-US" sz="600" b="1" dirty="0" err="1">
                <a:solidFill>
                  <a:schemeClr val="bg1"/>
                </a:solidFill>
                <a:latin typeface="+mj-lt"/>
              </a:rPr>
              <a:t>blastoma</a:t>
            </a:r>
            <a:endParaRPr lang="en-US" sz="600" b="1" dirty="0">
              <a:solidFill>
                <a:schemeClr val="bg1"/>
              </a:solidFill>
              <a:latin typeface="+mj-lt"/>
            </a:endParaRPr>
          </a:p>
        </p:txBody>
      </p:sp>
      <p:sp>
        <p:nvSpPr>
          <p:cNvPr id="53" name="Rectangle 52">
            <a:extLst>
              <a:ext uri="{FF2B5EF4-FFF2-40B4-BE49-F238E27FC236}">
                <a16:creationId xmlns:a16="http://schemas.microsoft.com/office/drawing/2014/main" id="{C4FC3A43-9DBF-493F-AE3A-10D18FB5D864}"/>
              </a:ext>
            </a:extLst>
          </p:cNvPr>
          <p:cNvSpPr/>
          <p:nvPr/>
        </p:nvSpPr>
        <p:spPr>
          <a:xfrm>
            <a:off x="4490935" y="3035988"/>
            <a:ext cx="272510" cy="92333"/>
          </a:xfrm>
          <a:prstGeom prst="rect">
            <a:avLst/>
          </a:prstGeom>
        </p:spPr>
        <p:txBody>
          <a:bodyPr wrap="none" lIns="0" tIns="0" rIns="0" bIns="0">
            <a:noAutofit/>
          </a:bodyPr>
          <a:lstStyle/>
          <a:p>
            <a:pPr algn="ctr"/>
            <a:r>
              <a:rPr lang="en-US" sz="600" dirty="0">
                <a:solidFill>
                  <a:schemeClr val="bg1"/>
                </a:solidFill>
                <a:latin typeface="+mj-lt"/>
              </a:rPr>
              <a:t>Thyroid</a:t>
            </a:r>
          </a:p>
        </p:txBody>
      </p:sp>
      <p:sp>
        <p:nvSpPr>
          <p:cNvPr id="54" name="Rectangle 53">
            <a:extLst>
              <a:ext uri="{FF2B5EF4-FFF2-40B4-BE49-F238E27FC236}">
                <a16:creationId xmlns:a16="http://schemas.microsoft.com/office/drawing/2014/main" id="{69397A0F-DCFC-41C7-B20B-F77D86724C68}"/>
              </a:ext>
            </a:extLst>
          </p:cNvPr>
          <p:cNvSpPr/>
          <p:nvPr/>
        </p:nvSpPr>
        <p:spPr>
          <a:xfrm>
            <a:off x="4287738" y="3477126"/>
            <a:ext cx="392735" cy="184666"/>
          </a:xfrm>
          <a:prstGeom prst="rect">
            <a:avLst/>
          </a:prstGeom>
        </p:spPr>
        <p:txBody>
          <a:bodyPr wrap="none" lIns="0" tIns="0" rIns="0" bIns="0">
            <a:noAutofit/>
          </a:bodyPr>
          <a:lstStyle/>
          <a:p>
            <a:pPr algn="ctr"/>
            <a:r>
              <a:rPr lang="en-US" sz="600" dirty="0">
                <a:solidFill>
                  <a:schemeClr val="bg1"/>
                </a:solidFill>
                <a:latin typeface="+mj-lt"/>
              </a:rPr>
              <a:t>GIST</a:t>
            </a:r>
          </a:p>
          <a:p>
            <a:pPr algn="ctr"/>
            <a:r>
              <a:rPr lang="en-US" sz="600" dirty="0">
                <a:solidFill>
                  <a:schemeClr val="bg1"/>
                </a:solidFill>
                <a:latin typeface="+mj-lt"/>
              </a:rPr>
              <a:t>regorafenib</a:t>
            </a:r>
          </a:p>
        </p:txBody>
      </p:sp>
      <p:sp>
        <p:nvSpPr>
          <p:cNvPr id="55" name="Rectangle 54">
            <a:extLst>
              <a:ext uri="{FF2B5EF4-FFF2-40B4-BE49-F238E27FC236}">
                <a16:creationId xmlns:a16="http://schemas.microsoft.com/office/drawing/2014/main" id="{8FC6EC30-FCE9-4B3F-A1A9-BE502658C6C1}"/>
              </a:ext>
            </a:extLst>
          </p:cNvPr>
          <p:cNvSpPr/>
          <p:nvPr/>
        </p:nvSpPr>
        <p:spPr>
          <a:xfrm>
            <a:off x="4316592" y="4031170"/>
            <a:ext cx="335027" cy="92333"/>
          </a:xfrm>
          <a:prstGeom prst="rect">
            <a:avLst/>
          </a:prstGeom>
        </p:spPr>
        <p:txBody>
          <a:bodyPr wrap="none" lIns="0" tIns="0" rIns="0" bIns="0">
            <a:noAutofit/>
          </a:bodyPr>
          <a:lstStyle/>
          <a:p>
            <a:pPr algn="ctr"/>
            <a:r>
              <a:rPr lang="en-US" sz="600" dirty="0">
                <a:solidFill>
                  <a:schemeClr val="bg1"/>
                </a:solidFill>
                <a:latin typeface="+mj-lt"/>
              </a:rPr>
              <a:t>Leukemia</a:t>
            </a:r>
          </a:p>
        </p:txBody>
      </p:sp>
      <p:sp>
        <p:nvSpPr>
          <p:cNvPr id="56" name="Rectangle 55">
            <a:extLst>
              <a:ext uri="{FF2B5EF4-FFF2-40B4-BE49-F238E27FC236}">
                <a16:creationId xmlns:a16="http://schemas.microsoft.com/office/drawing/2014/main" id="{0CE33DDA-8A52-413D-B1BB-F38F906B9336}"/>
              </a:ext>
            </a:extLst>
          </p:cNvPr>
          <p:cNvSpPr/>
          <p:nvPr/>
        </p:nvSpPr>
        <p:spPr>
          <a:xfrm>
            <a:off x="4539826" y="4518473"/>
            <a:ext cx="174728" cy="92333"/>
          </a:xfrm>
          <a:prstGeom prst="rect">
            <a:avLst/>
          </a:prstGeom>
        </p:spPr>
        <p:txBody>
          <a:bodyPr wrap="none" lIns="0" tIns="0" rIns="0" bIns="0">
            <a:noAutofit/>
          </a:bodyPr>
          <a:lstStyle/>
          <a:p>
            <a:pPr algn="ctr"/>
            <a:r>
              <a:rPr lang="en-US" sz="600" dirty="0">
                <a:solidFill>
                  <a:schemeClr val="bg1"/>
                </a:solidFill>
                <a:latin typeface="+mj-lt"/>
              </a:rPr>
              <a:t>Lung</a:t>
            </a:r>
          </a:p>
        </p:txBody>
      </p:sp>
      <p:sp>
        <p:nvSpPr>
          <p:cNvPr id="57" name="Rectangle 56">
            <a:extLst>
              <a:ext uri="{FF2B5EF4-FFF2-40B4-BE49-F238E27FC236}">
                <a16:creationId xmlns:a16="http://schemas.microsoft.com/office/drawing/2014/main" id="{CED5010C-E2A4-458F-BA32-9D49A9C386F4}"/>
              </a:ext>
            </a:extLst>
          </p:cNvPr>
          <p:cNvSpPr/>
          <p:nvPr/>
        </p:nvSpPr>
        <p:spPr>
          <a:xfrm>
            <a:off x="4753492" y="4945727"/>
            <a:ext cx="296556" cy="92333"/>
          </a:xfrm>
          <a:prstGeom prst="rect">
            <a:avLst/>
          </a:prstGeom>
        </p:spPr>
        <p:txBody>
          <a:bodyPr wrap="none" lIns="0" tIns="0" rIns="0" bIns="0">
            <a:noAutofit/>
          </a:bodyPr>
          <a:lstStyle/>
          <a:p>
            <a:pPr algn="ctr"/>
            <a:r>
              <a:rPr lang="en-US" sz="600" dirty="0">
                <a:solidFill>
                  <a:schemeClr val="bg1"/>
                </a:solidFill>
                <a:latin typeface="+mj-lt"/>
              </a:rPr>
              <a:t>Sarcoma</a:t>
            </a:r>
          </a:p>
        </p:txBody>
      </p:sp>
      <p:sp>
        <p:nvSpPr>
          <p:cNvPr id="58" name="Rectangle 57">
            <a:extLst>
              <a:ext uri="{FF2B5EF4-FFF2-40B4-BE49-F238E27FC236}">
                <a16:creationId xmlns:a16="http://schemas.microsoft.com/office/drawing/2014/main" id="{9BA4C841-1B70-45DC-8EC1-005C792475FE}"/>
              </a:ext>
            </a:extLst>
          </p:cNvPr>
          <p:cNvSpPr/>
          <p:nvPr/>
        </p:nvSpPr>
        <p:spPr>
          <a:xfrm>
            <a:off x="5143733" y="5278315"/>
            <a:ext cx="283732" cy="92333"/>
          </a:xfrm>
          <a:prstGeom prst="rect">
            <a:avLst/>
          </a:prstGeom>
        </p:spPr>
        <p:txBody>
          <a:bodyPr wrap="none" lIns="0" tIns="0" rIns="0" bIns="0">
            <a:noAutofit/>
          </a:bodyPr>
          <a:lstStyle/>
          <a:p>
            <a:pPr algn="ctr"/>
            <a:r>
              <a:rPr lang="en-US" sz="600" dirty="0">
                <a:solidFill>
                  <a:schemeClr val="bg1"/>
                </a:solidFill>
                <a:latin typeface="+mj-lt"/>
              </a:rPr>
              <a:t>Prostate</a:t>
            </a:r>
          </a:p>
        </p:txBody>
      </p:sp>
      <p:sp>
        <p:nvSpPr>
          <p:cNvPr id="59" name="Rectangle 58">
            <a:extLst>
              <a:ext uri="{FF2B5EF4-FFF2-40B4-BE49-F238E27FC236}">
                <a16:creationId xmlns:a16="http://schemas.microsoft.com/office/drawing/2014/main" id="{E6D53C86-4F19-4B00-A338-DE4AD0A8D74F}"/>
              </a:ext>
            </a:extLst>
          </p:cNvPr>
          <p:cNvSpPr/>
          <p:nvPr/>
        </p:nvSpPr>
        <p:spPr>
          <a:xfrm>
            <a:off x="5591286" y="5443129"/>
            <a:ext cx="312586" cy="184666"/>
          </a:xfrm>
          <a:prstGeom prst="rect">
            <a:avLst/>
          </a:prstGeom>
        </p:spPr>
        <p:txBody>
          <a:bodyPr wrap="none" lIns="0" tIns="0" rIns="0" bIns="0">
            <a:noAutofit/>
          </a:bodyPr>
          <a:lstStyle/>
          <a:p>
            <a:pPr algn="ctr"/>
            <a:r>
              <a:rPr lang="en-US" sz="600" dirty="0">
                <a:solidFill>
                  <a:schemeClr val="bg1"/>
                </a:solidFill>
                <a:latin typeface="+mj-lt"/>
              </a:rPr>
              <a:t>Multiple </a:t>
            </a:r>
            <a:br>
              <a:rPr lang="en-US" sz="600" dirty="0">
                <a:solidFill>
                  <a:schemeClr val="bg1"/>
                </a:solidFill>
                <a:latin typeface="+mj-lt"/>
              </a:rPr>
            </a:br>
            <a:r>
              <a:rPr lang="en-US" sz="600" dirty="0">
                <a:solidFill>
                  <a:schemeClr val="bg1"/>
                </a:solidFill>
                <a:latin typeface="+mj-lt"/>
              </a:rPr>
              <a:t>myeloma</a:t>
            </a:r>
          </a:p>
        </p:txBody>
      </p:sp>
      <p:sp>
        <p:nvSpPr>
          <p:cNvPr id="60" name="Rectangle 59">
            <a:extLst>
              <a:ext uri="{FF2B5EF4-FFF2-40B4-BE49-F238E27FC236}">
                <a16:creationId xmlns:a16="http://schemas.microsoft.com/office/drawing/2014/main" id="{E11C5B06-E5C6-45A0-9FD4-20C150228D7D}"/>
              </a:ext>
            </a:extLst>
          </p:cNvPr>
          <p:cNvSpPr/>
          <p:nvPr/>
        </p:nvSpPr>
        <p:spPr>
          <a:xfrm>
            <a:off x="6017049" y="5553506"/>
            <a:ext cx="466474" cy="184666"/>
          </a:xfrm>
          <a:prstGeom prst="rect">
            <a:avLst/>
          </a:prstGeom>
        </p:spPr>
        <p:txBody>
          <a:bodyPr wrap="none" lIns="0" tIns="0" rIns="0" bIns="0">
            <a:noAutofit/>
          </a:bodyPr>
          <a:lstStyle/>
          <a:p>
            <a:pPr algn="ctr"/>
            <a:r>
              <a:rPr lang="en-US" sz="600" dirty="0">
                <a:solidFill>
                  <a:schemeClr val="bg1"/>
                </a:solidFill>
                <a:latin typeface="+mj-lt"/>
              </a:rPr>
              <a:t>Gastric</a:t>
            </a:r>
          </a:p>
        </p:txBody>
      </p:sp>
      <p:sp>
        <p:nvSpPr>
          <p:cNvPr id="61" name="Rectangle 60">
            <a:extLst>
              <a:ext uri="{FF2B5EF4-FFF2-40B4-BE49-F238E27FC236}">
                <a16:creationId xmlns:a16="http://schemas.microsoft.com/office/drawing/2014/main" id="{E9F14C3D-4BBA-43B0-985F-6118186517D9}"/>
              </a:ext>
            </a:extLst>
          </p:cNvPr>
          <p:cNvSpPr/>
          <p:nvPr/>
        </p:nvSpPr>
        <p:spPr>
          <a:xfrm>
            <a:off x="6571855" y="5487579"/>
            <a:ext cx="362279" cy="184666"/>
          </a:xfrm>
          <a:prstGeom prst="rect">
            <a:avLst/>
          </a:prstGeom>
        </p:spPr>
        <p:txBody>
          <a:bodyPr wrap="none" lIns="0" tIns="0" rIns="0" bIns="0">
            <a:noAutofit/>
          </a:bodyPr>
          <a:lstStyle/>
          <a:p>
            <a:pPr algn="ctr"/>
            <a:r>
              <a:rPr lang="en-US" sz="600" dirty="0">
                <a:solidFill>
                  <a:schemeClr val="bg1"/>
                </a:solidFill>
                <a:latin typeface="+mj-lt"/>
              </a:rPr>
              <a:t>MPD</a:t>
            </a:r>
          </a:p>
        </p:txBody>
      </p:sp>
      <p:sp>
        <p:nvSpPr>
          <p:cNvPr id="62" name="Rectangle 61">
            <a:extLst>
              <a:ext uri="{FF2B5EF4-FFF2-40B4-BE49-F238E27FC236}">
                <a16:creationId xmlns:a16="http://schemas.microsoft.com/office/drawing/2014/main" id="{9852FA7A-BC1A-417E-8FD8-0F16E51BFF39}"/>
              </a:ext>
            </a:extLst>
          </p:cNvPr>
          <p:cNvSpPr/>
          <p:nvPr/>
        </p:nvSpPr>
        <p:spPr>
          <a:xfrm>
            <a:off x="7037043" y="5185982"/>
            <a:ext cx="355867" cy="276999"/>
          </a:xfrm>
          <a:prstGeom prst="rect">
            <a:avLst/>
          </a:prstGeom>
        </p:spPr>
        <p:txBody>
          <a:bodyPr wrap="none" lIns="0" tIns="0" rIns="0" bIns="0">
            <a:noAutofit/>
          </a:bodyPr>
          <a:lstStyle/>
          <a:p>
            <a:pPr algn="ctr"/>
            <a:r>
              <a:rPr lang="en-US" sz="600" dirty="0">
                <a:solidFill>
                  <a:schemeClr val="bg1"/>
                </a:solidFill>
                <a:latin typeface="+mj-lt"/>
              </a:rPr>
              <a:t>Basal </a:t>
            </a:r>
            <a:br>
              <a:rPr lang="en-US" sz="600" dirty="0">
                <a:solidFill>
                  <a:schemeClr val="bg1"/>
                </a:solidFill>
                <a:latin typeface="+mj-lt"/>
              </a:rPr>
            </a:br>
            <a:r>
              <a:rPr lang="en-US" sz="600" dirty="0">
                <a:solidFill>
                  <a:schemeClr val="bg1"/>
                </a:solidFill>
                <a:latin typeface="+mj-lt"/>
              </a:rPr>
              <a:t>cell </a:t>
            </a:r>
            <a:br>
              <a:rPr lang="en-US" sz="600" dirty="0">
                <a:solidFill>
                  <a:schemeClr val="bg1"/>
                </a:solidFill>
                <a:latin typeface="+mj-lt"/>
              </a:rPr>
            </a:br>
            <a:r>
              <a:rPr lang="en-US" sz="600" dirty="0">
                <a:solidFill>
                  <a:schemeClr val="bg1"/>
                </a:solidFill>
                <a:latin typeface="+mj-lt"/>
              </a:rPr>
              <a:t>carcinoma</a:t>
            </a:r>
          </a:p>
        </p:txBody>
      </p:sp>
      <p:sp>
        <p:nvSpPr>
          <p:cNvPr id="63" name="Rectangle 62">
            <a:extLst>
              <a:ext uri="{FF2B5EF4-FFF2-40B4-BE49-F238E27FC236}">
                <a16:creationId xmlns:a16="http://schemas.microsoft.com/office/drawing/2014/main" id="{E92DD2BD-B509-4A1A-B659-8B8E0911C415}"/>
              </a:ext>
            </a:extLst>
          </p:cNvPr>
          <p:cNvSpPr/>
          <p:nvPr/>
        </p:nvSpPr>
        <p:spPr>
          <a:xfrm>
            <a:off x="7377589" y="4931310"/>
            <a:ext cx="442429" cy="184666"/>
          </a:xfrm>
          <a:prstGeom prst="rect">
            <a:avLst/>
          </a:prstGeom>
        </p:spPr>
        <p:txBody>
          <a:bodyPr wrap="none" lIns="0" tIns="0" rIns="0" bIns="0">
            <a:noAutofit/>
          </a:bodyPr>
          <a:lstStyle/>
          <a:p>
            <a:pPr algn="ctr"/>
            <a:r>
              <a:rPr lang="en-US" sz="600" dirty="0">
                <a:solidFill>
                  <a:schemeClr val="bg1"/>
                </a:solidFill>
                <a:latin typeface="+mj-lt"/>
              </a:rPr>
              <a:t>Cervical</a:t>
            </a:r>
          </a:p>
        </p:txBody>
      </p:sp>
      <p:sp>
        <p:nvSpPr>
          <p:cNvPr id="64" name="Rectangle 63">
            <a:extLst>
              <a:ext uri="{FF2B5EF4-FFF2-40B4-BE49-F238E27FC236}">
                <a16:creationId xmlns:a16="http://schemas.microsoft.com/office/drawing/2014/main" id="{C9823577-C5B8-4DA4-AA7F-9201E13D1081}"/>
              </a:ext>
            </a:extLst>
          </p:cNvPr>
          <p:cNvSpPr/>
          <p:nvPr/>
        </p:nvSpPr>
        <p:spPr>
          <a:xfrm>
            <a:off x="7737128" y="4518473"/>
            <a:ext cx="272510" cy="92333"/>
          </a:xfrm>
          <a:prstGeom prst="rect">
            <a:avLst/>
          </a:prstGeom>
        </p:spPr>
        <p:txBody>
          <a:bodyPr wrap="none" lIns="0" tIns="0" rIns="0" bIns="0">
            <a:noAutofit/>
          </a:bodyPr>
          <a:lstStyle/>
          <a:p>
            <a:pPr algn="ctr"/>
            <a:r>
              <a:rPr lang="en-US" sz="600" b="1" dirty="0">
                <a:solidFill>
                  <a:schemeClr val="bg1"/>
                </a:solidFill>
                <a:latin typeface="+mj-lt"/>
              </a:rPr>
              <a:t>Ovarian</a:t>
            </a:r>
          </a:p>
        </p:txBody>
      </p:sp>
      <p:sp>
        <p:nvSpPr>
          <p:cNvPr id="65" name="Rectangle 64">
            <a:extLst>
              <a:ext uri="{FF2B5EF4-FFF2-40B4-BE49-F238E27FC236}">
                <a16:creationId xmlns:a16="http://schemas.microsoft.com/office/drawing/2014/main" id="{1E925059-43A8-4895-8786-E5DE4CD6BC77}"/>
              </a:ext>
            </a:extLst>
          </p:cNvPr>
          <p:cNvSpPr/>
          <p:nvPr/>
        </p:nvSpPr>
        <p:spPr>
          <a:xfrm>
            <a:off x="7811284" y="3985003"/>
            <a:ext cx="410369" cy="184666"/>
          </a:xfrm>
          <a:prstGeom prst="rect">
            <a:avLst/>
          </a:prstGeom>
        </p:spPr>
        <p:txBody>
          <a:bodyPr wrap="none" lIns="0" tIns="0" rIns="0" bIns="0">
            <a:noAutofit/>
          </a:bodyPr>
          <a:lstStyle/>
          <a:p>
            <a:pPr algn="ctr"/>
            <a:r>
              <a:rPr lang="en-US" sz="600" dirty="0">
                <a:solidFill>
                  <a:schemeClr val="bg1"/>
                </a:solidFill>
                <a:latin typeface="+mj-lt"/>
              </a:rPr>
              <a:t>Castleman’s</a:t>
            </a:r>
          </a:p>
          <a:p>
            <a:pPr algn="ctr"/>
            <a:r>
              <a:rPr lang="en-US" sz="600" dirty="0">
                <a:solidFill>
                  <a:schemeClr val="bg1"/>
                </a:solidFill>
                <a:latin typeface="+mj-lt"/>
              </a:rPr>
              <a:t>siltuximab</a:t>
            </a:r>
          </a:p>
        </p:txBody>
      </p:sp>
      <p:sp>
        <p:nvSpPr>
          <p:cNvPr id="66" name="Rectangle 65">
            <a:extLst>
              <a:ext uri="{FF2B5EF4-FFF2-40B4-BE49-F238E27FC236}">
                <a16:creationId xmlns:a16="http://schemas.microsoft.com/office/drawing/2014/main" id="{A4A8C6F1-876B-4737-978C-DEC636ED6E9F}"/>
              </a:ext>
            </a:extLst>
          </p:cNvPr>
          <p:cNvSpPr/>
          <p:nvPr/>
        </p:nvSpPr>
        <p:spPr>
          <a:xfrm>
            <a:off x="7822505" y="3523293"/>
            <a:ext cx="387927" cy="92333"/>
          </a:xfrm>
          <a:prstGeom prst="rect">
            <a:avLst/>
          </a:prstGeom>
        </p:spPr>
        <p:txBody>
          <a:bodyPr wrap="none" lIns="0" tIns="0" rIns="0" bIns="0">
            <a:noAutofit/>
          </a:bodyPr>
          <a:lstStyle/>
          <a:p>
            <a:pPr algn="ctr"/>
            <a:r>
              <a:rPr lang="en-US" sz="600" b="1" dirty="0">
                <a:solidFill>
                  <a:schemeClr val="bg1"/>
                </a:solidFill>
                <a:latin typeface="+mj-lt"/>
              </a:rPr>
              <a:t>Lymphoma</a:t>
            </a:r>
          </a:p>
        </p:txBody>
      </p:sp>
      <p:sp>
        <p:nvSpPr>
          <p:cNvPr id="67" name="Rectangle 66">
            <a:extLst>
              <a:ext uri="{FF2B5EF4-FFF2-40B4-BE49-F238E27FC236}">
                <a16:creationId xmlns:a16="http://schemas.microsoft.com/office/drawing/2014/main" id="{D0D8C873-F238-4B21-9CC3-97979858A395}"/>
              </a:ext>
            </a:extLst>
          </p:cNvPr>
          <p:cNvSpPr/>
          <p:nvPr/>
        </p:nvSpPr>
        <p:spPr>
          <a:xfrm>
            <a:off x="7689839" y="2989821"/>
            <a:ext cx="367087" cy="184666"/>
          </a:xfrm>
          <a:prstGeom prst="rect">
            <a:avLst/>
          </a:prstGeom>
        </p:spPr>
        <p:txBody>
          <a:bodyPr wrap="square" lIns="0" tIns="0" rIns="0" bIns="0">
            <a:spAutoFit/>
          </a:bodyPr>
          <a:lstStyle/>
          <a:p>
            <a:pPr algn="ctr"/>
            <a:r>
              <a:rPr lang="en-US" sz="600" dirty="0">
                <a:solidFill>
                  <a:schemeClr val="bg1"/>
                </a:solidFill>
                <a:latin typeface="+mj-lt"/>
              </a:rPr>
              <a:t>Colorectal </a:t>
            </a:r>
            <a:br>
              <a:rPr lang="en-US" sz="600" dirty="0">
                <a:solidFill>
                  <a:schemeClr val="bg1"/>
                </a:solidFill>
                <a:latin typeface="+mj-lt"/>
              </a:rPr>
            </a:br>
            <a:r>
              <a:rPr lang="en-US" sz="600" dirty="0">
                <a:solidFill>
                  <a:schemeClr val="bg1"/>
                </a:solidFill>
                <a:latin typeface="+mj-lt"/>
              </a:rPr>
              <a:t>cancer</a:t>
            </a:r>
          </a:p>
        </p:txBody>
      </p:sp>
      <p:sp>
        <p:nvSpPr>
          <p:cNvPr id="68" name="Rectangle 67">
            <a:extLst>
              <a:ext uri="{FF2B5EF4-FFF2-40B4-BE49-F238E27FC236}">
                <a16:creationId xmlns:a16="http://schemas.microsoft.com/office/drawing/2014/main" id="{3198BA62-A59A-4799-BFDB-67AB6423ED89}"/>
              </a:ext>
            </a:extLst>
          </p:cNvPr>
          <p:cNvSpPr/>
          <p:nvPr/>
        </p:nvSpPr>
        <p:spPr>
          <a:xfrm>
            <a:off x="7417664" y="2608734"/>
            <a:ext cx="362279" cy="92333"/>
          </a:xfrm>
          <a:prstGeom prst="rect">
            <a:avLst/>
          </a:prstGeom>
        </p:spPr>
        <p:txBody>
          <a:bodyPr wrap="none" lIns="0" tIns="0" rIns="0" bIns="0">
            <a:noAutofit/>
          </a:bodyPr>
          <a:lstStyle/>
          <a:p>
            <a:pPr algn="ctr"/>
            <a:r>
              <a:rPr lang="en-US" sz="600" dirty="0">
                <a:solidFill>
                  <a:schemeClr val="bg1"/>
                </a:solidFill>
                <a:latin typeface="+mj-lt"/>
              </a:rPr>
              <a:t>Melanoma</a:t>
            </a:r>
          </a:p>
        </p:txBody>
      </p:sp>
      <p:sp>
        <p:nvSpPr>
          <p:cNvPr id="69" name="Rectangle 68">
            <a:extLst>
              <a:ext uri="{FF2B5EF4-FFF2-40B4-BE49-F238E27FC236}">
                <a16:creationId xmlns:a16="http://schemas.microsoft.com/office/drawing/2014/main" id="{319B0783-A1CE-4BCE-BBFB-BB86C1EC6896}"/>
              </a:ext>
            </a:extLst>
          </p:cNvPr>
          <p:cNvSpPr/>
          <p:nvPr/>
        </p:nvSpPr>
        <p:spPr>
          <a:xfrm>
            <a:off x="7035440" y="2253063"/>
            <a:ext cx="359073" cy="138499"/>
          </a:xfrm>
          <a:prstGeom prst="rect">
            <a:avLst/>
          </a:prstGeom>
        </p:spPr>
        <p:txBody>
          <a:bodyPr wrap="none" lIns="0" tIns="0" rIns="0" bIns="0">
            <a:noAutofit/>
          </a:bodyPr>
          <a:lstStyle/>
          <a:p>
            <a:pPr algn="ctr"/>
            <a:r>
              <a:rPr lang="en-US" sz="600" b="1" dirty="0">
                <a:solidFill>
                  <a:schemeClr val="bg1"/>
                </a:solidFill>
                <a:latin typeface="+mj-lt"/>
              </a:rPr>
              <a:t>Breast</a:t>
            </a:r>
          </a:p>
        </p:txBody>
      </p:sp>
      <p:sp>
        <p:nvSpPr>
          <p:cNvPr id="70" name="Rectangle 69">
            <a:extLst>
              <a:ext uri="{FF2B5EF4-FFF2-40B4-BE49-F238E27FC236}">
                <a16:creationId xmlns:a16="http://schemas.microsoft.com/office/drawing/2014/main" id="{C11A9739-CA0E-489A-8719-C1A1926C3D74}"/>
              </a:ext>
            </a:extLst>
          </p:cNvPr>
          <p:cNvSpPr/>
          <p:nvPr/>
        </p:nvSpPr>
        <p:spPr>
          <a:xfrm>
            <a:off x="6647997" y="2065166"/>
            <a:ext cx="209993" cy="92333"/>
          </a:xfrm>
          <a:prstGeom prst="rect">
            <a:avLst/>
          </a:prstGeom>
        </p:spPr>
        <p:txBody>
          <a:bodyPr wrap="none" lIns="0" tIns="0" rIns="0" bIns="0">
            <a:spAutoFit/>
          </a:bodyPr>
          <a:lstStyle/>
          <a:p>
            <a:pPr algn="ctr"/>
            <a:r>
              <a:rPr lang="en-US" sz="600" b="1" dirty="0">
                <a:solidFill>
                  <a:schemeClr val="bg1"/>
                </a:solidFill>
                <a:latin typeface="+mj-lt"/>
              </a:rPr>
              <a:t>Renal</a:t>
            </a:r>
          </a:p>
        </p:txBody>
      </p:sp>
      <p:sp>
        <p:nvSpPr>
          <p:cNvPr id="71" name="Rectangle 70">
            <a:extLst>
              <a:ext uri="{FF2B5EF4-FFF2-40B4-BE49-F238E27FC236}">
                <a16:creationId xmlns:a16="http://schemas.microsoft.com/office/drawing/2014/main" id="{76C2D451-FECE-4A43-AFEF-2494C607BD4C}"/>
              </a:ext>
            </a:extLst>
          </p:cNvPr>
          <p:cNvSpPr/>
          <p:nvPr/>
        </p:nvSpPr>
        <p:spPr>
          <a:xfrm>
            <a:off x="5060377" y="2229979"/>
            <a:ext cx="450443" cy="184666"/>
          </a:xfrm>
          <a:prstGeom prst="rect">
            <a:avLst/>
          </a:prstGeom>
        </p:spPr>
        <p:txBody>
          <a:bodyPr wrap="none" lIns="0" tIns="0" rIns="0" bIns="0">
            <a:noAutofit/>
          </a:bodyPr>
          <a:lstStyle/>
          <a:p>
            <a:pPr algn="ctr"/>
            <a:r>
              <a:rPr lang="en-US" sz="600" b="1" dirty="0">
                <a:solidFill>
                  <a:schemeClr val="bg1"/>
                </a:solidFill>
                <a:latin typeface="+mj-lt"/>
              </a:rPr>
              <a:t>Bladder</a:t>
            </a:r>
          </a:p>
        </p:txBody>
      </p:sp>
      <p:sp>
        <p:nvSpPr>
          <p:cNvPr id="72" name="Rectangle 71">
            <a:extLst>
              <a:ext uri="{FF2B5EF4-FFF2-40B4-BE49-F238E27FC236}">
                <a16:creationId xmlns:a16="http://schemas.microsoft.com/office/drawing/2014/main" id="{9DBA1145-20D3-46EE-856A-98D30D5D78B4}"/>
              </a:ext>
            </a:extLst>
          </p:cNvPr>
          <p:cNvSpPr/>
          <p:nvPr/>
        </p:nvSpPr>
        <p:spPr>
          <a:xfrm>
            <a:off x="5482887" y="2004302"/>
            <a:ext cx="537005" cy="197125"/>
          </a:xfrm>
          <a:prstGeom prst="rect">
            <a:avLst/>
          </a:prstGeom>
        </p:spPr>
        <p:txBody>
          <a:bodyPr wrap="none" lIns="0" tIns="0" rIns="0" bIns="0">
            <a:noAutofit/>
          </a:bodyPr>
          <a:lstStyle/>
          <a:p>
            <a:pPr algn="ctr">
              <a:lnSpc>
                <a:spcPct val="90000"/>
              </a:lnSpc>
            </a:pPr>
            <a:r>
              <a:rPr lang="en-US" sz="600" b="1" dirty="0">
                <a:solidFill>
                  <a:schemeClr val="bg1"/>
                </a:solidFill>
                <a:latin typeface="+mj-lt"/>
              </a:rPr>
              <a:t>Head &amp; </a:t>
            </a:r>
            <a:br>
              <a:rPr lang="en-US" sz="600" b="1" dirty="0">
                <a:solidFill>
                  <a:schemeClr val="bg1"/>
                </a:solidFill>
                <a:latin typeface="+mj-lt"/>
              </a:rPr>
            </a:br>
            <a:r>
              <a:rPr lang="en-US" sz="600" b="1" dirty="0">
                <a:solidFill>
                  <a:schemeClr val="bg1"/>
                </a:solidFill>
                <a:latin typeface="+mj-lt"/>
              </a:rPr>
              <a:t>Neck</a:t>
            </a:r>
          </a:p>
        </p:txBody>
      </p:sp>
      <p:sp>
        <p:nvSpPr>
          <p:cNvPr id="73" name="Rectangle 72">
            <a:extLst>
              <a:ext uri="{FF2B5EF4-FFF2-40B4-BE49-F238E27FC236}">
                <a16:creationId xmlns:a16="http://schemas.microsoft.com/office/drawing/2014/main" id="{E6C19EA6-C2C8-4E1B-BB53-A7CDD6498FE3}"/>
              </a:ext>
            </a:extLst>
          </p:cNvPr>
          <p:cNvSpPr/>
          <p:nvPr/>
        </p:nvSpPr>
        <p:spPr>
          <a:xfrm>
            <a:off x="6851475" y="1411554"/>
            <a:ext cx="630351" cy="434925"/>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axitinib</a:t>
            </a:r>
          </a:p>
          <a:p>
            <a:pPr marL="64008" indent="-64008">
              <a:buFont typeface="Arial" panose="020B0604020202020204" pitchFamily="34" charset="0"/>
              <a:buChar char="•"/>
            </a:pPr>
            <a:r>
              <a:rPr lang="en-US" sz="600">
                <a:solidFill>
                  <a:schemeClr val="tx1"/>
                </a:solidFill>
              </a:rPr>
              <a:t>nivolumab</a:t>
            </a:r>
          </a:p>
          <a:p>
            <a:pPr marL="64008" indent="-64008">
              <a:buFont typeface="Arial" panose="020B0604020202020204" pitchFamily="34" charset="0"/>
              <a:buChar char="•"/>
            </a:pPr>
            <a:r>
              <a:rPr lang="en-US" sz="600">
                <a:solidFill>
                  <a:schemeClr val="tx1"/>
                </a:solidFill>
              </a:rPr>
              <a:t>lenvatinib</a:t>
            </a:r>
          </a:p>
          <a:p>
            <a:pPr marL="64008" indent="-64008">
              <a:buFont typeface="Arial" panose="020B0604020202020204" pitchFamily="34" charset="0"/>
              <a:buChar char="•"/>
            </a:pPr>
            <a:r>
              <a:rPr lang="en-US" sz="600">
                <a:solidFill>
                  <a:schemeClr val="tx1"/>
                </a:solidFill>
              </a:rPr>
              <a:t>cabozantinib</a:t>
            </a:r>
            <a:endParaRPr lang="en-US" sz="600" dirty="0">
              <a:solidFill>
                <a:schemeClr val="tx1"/>
              </a:solidFill>
            </a:endParaRPr>
          </a:p>
        </p:txBody>
      </p:sp>
      <p:sp>
        <p:nvSpPr>
          <p:cNvPr id="74" name="Rectangle 73">
            <a:extLst>
              <a:ext uri="{FF2B5EF4-FFF2-40B4-BE49-F238E27FC236}">
                <a16:creationId xmlns:a16="http://schemas.microsoft.com/office/drawing/2014/main" id="{3C1AE70C-2059-43DE-A376-19178F42BDC6}"/>
              </a:ext>
            </a:extLst>
          </p:cNvPr>
          <p:cNvSpPr/>
          <p:nvPr/>
        </p:nvSpPr>
        <p:spPr>
          <a:xfrm>
            <a:off x="7561543" y="1807091"/>
            <a:ext cx="1129367" cy="454004"/>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pertuzumab</a:t>
            </a:r>
          </a:p>
          <a:p>
            <a:pPr marL="64008" indent="-64008">
              <a:buFont typeface="Arial" panose="020B0604020202020204" pitchFamily="34" charset="0"/>
              <a:buChar char="•"/>
            </a:pPr>
            <a:r>
              <a:rPr lang="en-US" sz="600">
                <a:solidFill>
                  <a:schemeClr val="tx1"/>
                </a:solidFill>
              </a:rPr>
              <a:t>ado-trastuzumab emtansine</a:t>
            </a:r>
          </a:p>
          <a:p>
            <a:pPr marL="64008" indent="-64008">
              <a:buFont typeface="Arial" panose="020B0604020202020204" pitchFamily="34" charset="0"/>
              <a:buChar char="•"/>
            </a:pPr>
            <a:r>
              <a:rPr lang="en-US" sz="600">
                <a:solidFill>
                  <a:schemeClr val="tx1"/>
                </a:solidFill>
              </a:rPr>
              <a:t>Palbociclib</a:t>
            </a:r>
          </a:p>
          <a:p>
            <a:pPr marL="64008" indent="-64008">
              <a:buFont typeface="Arial" panose="020B0604020202020204" pitchFamily="34" charset="0"/>
              <a:buChar char="•"/>
            </a:pPr>
            <a:r>
              <a:rPr lang="en-US" sz="600">
                <a:solidFill>
                  <a:schemeClr val="tx1"/>
                </a:solidFill>
              </a:rPr>
              <a:t>Abemaciclib</a:t>
            </a:r>
            <a:endParaRPr lang="en-US" sz="600" dirty="0">
              <a:solidFill>
                <a:schemeClr val="tx1"/>
              </a:solidFill>
            </a:endParaRPr>
          </a:p>
        </p:txBody>
      </p:sp>
      <p:sp>
        <p:nvSpPr>
          <p:cNvPr id="75" name="Rectangle 74">
            <a:extLst>
              <a:ext uri="{FF2B5EF4-FFF2-40B4-BE49-F238E27FC236}">
                <a16:creationId xmlns:a16="http://schemas.microsoft.com/office/drawing/2014/main" id="{71BFD323-0D0C-4D67-AD7C-1CA0F7946557}"/>
              </a:ext>
            </a:extLst>
          </p:cNvPr>
          <p:cNvSpPr/>
          <p:nvPr/>
        </p:nvSpPr>
        <p:spPr>
          <a:xfrm>
            <a:off x="7974892" y="2294395"/>
            <a:ext cx="1387624" cy="462698"/>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2" spcCol="0" rtlCol="0" fromWordArt="0" anchor="t"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ipilimumab</a:t>
            </a:r>
          </a:p>
          <a:p>
            <a:pPr marL="64008" indent="-64008">
              <a:buFont typeface="Arial" panose="020B0604020202020204" pitchFamily="34" charset="0"/>
              <a:buChar char="•"/>
            </a:pPr>
            <a:r>
              <a:rPr lang="en-US" sz="600">
                <a:solidFill>
                  <a:schemeClr val="tx1"/>
                </a:solidFill>
              </a:rPr>
              <a:t>vemurafenib</a:t>
            </a:r>
          </a:p>
          <a:p>
            <a:pPr marL="64008" indent="-64008">
              <a:buFont typeface="Arial" panose="020B0604020202020204" pitchFamily="34" charset="0"/>
              <a:buChar char="•"/>
            </a:pPr>
            <a:r>
              <a:rPr lang="en-US" sz="600">
                <a:solidFill>
                  <a:schemeClr val="tx1"/>
                </a:solidFill>
              </a:rPr>
              <a:t>trametinib</a:t>
            </a:r>
          </a:p>
          <a:p>
            <a:pPr marL="64008" indent="-64008">
              <a:buFont typeface="Arial" panose="020B0604020202020204" pitchFamily="34" charset="0"/>
              <a:buChar char="•"/>
            </a:pPr>
            <a:r>
              <a:rPr lang="en-US" sz="600">
                <a:solidFill>
                  <a:schemeClr val="tx1"/>
                </a:solidFill>
              </a:rPr>
              <a:t>dabrafenib</a:t>
            </a:r>
          </a:p>
          <a:p>
            <a:pPr marL="64008" indent="-64008">
              <a:buFont typeface="Arial" panose="020B0604020202020204" pitchFamily="34" charset="0"/>
              <a:buChar char="•"/>
            </a:pPr>
            <a:r>
              <a:rPr lang="en-US" sz="600">
                <a:solidFill>
                  <a:schemeClr val="tx1"/>
                </a:solidFill>
              </a:rPr>
              <a:t>pembrolizumab</a:t>
            </a:r>
          </a:p>
          <a:p>
            <a:pPr marL="64008" indent="-64008">
              <a:buFont typeface="Arial" panose="020B0604020202020204" pitchFamily="34" charset="0"/>
              <a:buChar char="•"/>
            </a:pPr>
            <a:r>
              <a:rPr lang="en-US" sz="600">
                <a:solidFill>
                  <a:schemeClr val="tx1"/>
                </a:solidFill>
              </a:rPr>
              <a:t>nivolumab</a:t>
            </a:r>
          </a:p>
          <a:p>
            <a:pPr marL="64008" indent="-64008">
              <a:buFont typeface="Arial" panose="020B0604020202020204" pitchFamily="34" charset="0"/>
              <a:buChar char="•"/>
            </a:pPr>
            <a:r>
              <a:rPr lang="en-US" sz="600">
                <a:solidFill>
                  <a:schemeClr val="tx1"/>
                </a:solidFill>
              </a:rPr>
              <a:t>cobimetinib</a:t>
            </a:r>
          </a:p>
          <a:p>
            <a:pPr marL="64008" indent="-64008">
              <a:buFont typeface="Arial" panose="020B0604020202020204" pitchFamily="34" charset="0"/>
              <a:buChar char="•"/>
            </a:pPr>
            <a:r>
              <a:rPr lang="en-US" sz="600">
                <a:solidFill>
                  <a:schemeClr val="tx1"/>
                </a:solidFill>
              </a:rPr>
              <a:t>T-vec</a:t>
            </a:r>
            <a:endParaRPr lang="en-US" sz="600" dirty="0">
              <a:solidFill>
                <a:schemeClr val="tx1"/>
              </a:solidFill>
            </a:endParaRPr>
          </a:p>
        </p:txBody>
      </p:sp>
      <p:sp>
        <p:nvSpPr>
          <p:cNvPr id="76" name="Rectangle 75">
            <a:extLst>
              <a:ext uri="{FF2B5EF4-FFF2-40B4-BE49-F238E27FC236}">
                <a16:creationId xmlns:a16="http://schemas.microsoft.com/office/drawing/2014/main" id="{7959EABD-D5AD-472E-9DE9-2A086EB2EB28}"/>
              </a:ext>
            </a:extLst>
          </p:cNvPr>
          <p:cNvSpPr/>
          <p:nvPr/>
        </p:nvSpPr>
        <p:spPr>
          <a:xfrm>
            <a:off x="8222999" y="2790394"/>
            <a:ext cx="966739" cy="354948"/>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regorafenib</a:t>
            </a:r>
          </a:p>
          <a:p>
            <a:pPr marL="64008" indent="-64008">
              <a:buFont typeface="Arial" panose="020B0604020202020204" pitchFamily="34" charset="0"/>
              <a:buChar char="•"/>
            </a:pPr>
            <a:r>
              <a:rPr lang="en-US" sz="600">
                <a:solidFill>
                  <a:schemeClr val="tx1"/>
                </a:solidFill>
              </a:rPr>
              <a:t>ziv-aflibercept</a:t>
            </a:r>
          </a:p>
          <a:p>
            <a:pPr marL="64008" indent="-64008">
              <a:buFont typeface="Arial" panose="020B0604020202020204" pitchFamily="34" charset="0"/>
              <a:buChar char="•"/>
            </a:pPr>
            <a:r>
              <a:rPr lang="en-US" sz="600">
                <a:solidFill>
                  <a:schemeClr val="tx1"/>
                </a:solidFill>
              </a:rPr>
              <a:t>tipiracil/trifluridine</a:t>
            </a:r>
            <a:endParaRPr lang="en-US" sz="600" dirty="0">
              <a:solidFill>
                <a:schemeClr val="tx1"/>
              </a:solidFill>
            </a:endParaRPr>
          </a:p>
        </p:txBody>
      </p:sp>
      <p:sp>
        <p:nvSpPr>
          <p:cNvPr id="77" name="Rectangle 76">
            <a:extLst>
              <a:ext uri="{FF2B5EF4-FFF2-40B4-BE49-F238E27FC236}">
                <a16:creationId xmlns:a16="http://schemas.microsoft.com/office/drawing/2014/main" id="{81941593-3EB5-4290-A440-4E06E3CEFD6E}"/>
              </a:ext>
            </a:extLst>
          </p:cNvPr>
          <p:cNvSpPr/>
          <p:nvPr/>
        </p:nvSpPr>
        <p:spPr>
          <a:xfrm>
            <a:off x="8354144" y="3181690"/>
            <a:ext cx="1146694" cy="1263094"/>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2"/>
                </a:solidFill>
              </a:rPr>
              <a:t>romidepsin (PTCL, CTCL)</a:t>
            </a:r>
          </a:p>
          <a:p>
            <a:pPr marL="64008" indent="-64008">
              <a:buFont typeface="Arial" panose="020B0604020202020204" pitchFamily="34" charset="0"/>
              <a:buChar char="•"/>
            </a:pPr>
            <a:r>
              <a:rPr lang="en-US" sz="600">
                <a:solidFill>
                  <a:schemeClr val="tx2"/>
                </a:solidFill>
              </a:rPr>
              <a:t>brentuximab vedotin (Hodgkin’s, ALCL)</a:t>
            </a:r>
          </a:p>
          <a:p>
            <a:pPr marL="64008" indent="-64008">
              <a:buFont typeface="Arial" panose="020B0604020202020204" pitchFamily="34" charset="0"/>
              <a:buChar char="•"/>
            </a:pPr>
            <a:r>
              <a:rPr lang="en-US" sz="600">
                <a:solidFill>
                  <a:schemeClr val="tx2"/>
                </a:solidFill>
              </a:rPr>
              <a:t>pixantrone (NHL)</a:t>
            </a:r>
          </a:p>
          <a:p>
            <a:pPr marL="64008" indent="-64008">
              <a:buFont typeface="Arial" panose="020B0604020202020204" pitchFamily="34" charset="0"/>
              <a:buChar char="•"/>
            </a:pPr>
            <a:r>
              <a:rPr lang="en-US" sz="600">
                <a:solidFill>
                  <a:schemeClr val="tx2"/>
                </a:solidFill>
              </a:rPr>
              <a:t>rituximab (NHL)</a:t>
            </a:r>
          </a:p>
          <a:p>
            <a:pPr marL="64008" indent="-64008">
              <a:buFont typeface="Arial" panose="020B0604020202020204" pitchFamily="34" charset="0"/>
              <a:buChar char="•"/>
            </a:pPr>
            <a:r>
              <a:rPr lang="en-US" sz="600">
                <a:solidFill>
                  <a:schemeClr val="tx2"/>
                </a:solidFill>
              </a:rPr>
              <a:t>Idelalisib (CLL, FL, SLL)</a:t>
            </a:r>
          </a:p>
          <a:p>
            <a:pPr marL="64008" indent="-64008">
              <a:buFont typeface="Arial" panose="020B0604020202020204" pitchFamily="34" charset="0"/>
              <a:buChar char="•"/>
            </a:pPr>
            <a:r>
              <a:rPr lang="en-US" sz="600">
                <a:solidFill>
                  <a:schemeClr val="tx2"/>
                </a:solidFill>
              </a:rPr>
              <a:t>mogamulizumab (ATCL)</a:t>
            </a:r>
          </a:p>
          <a:p>
            <a:pPr marL="64008" indent="-64008">
              <a:buFont typeface="Arial" panose="020B0604020202020204" pitchFamily="34" charset="0"/>
              <a:buChar char="•"/>
            </a:pPr>
            <a:r>
              <a:rPr lang="en-US" sz="600">
                <a:solidFill>
                  <a:schemeClr val="tx2"/>
                </a:solidFill>
              </a:rPr>
              <a:t>belinostat (PTCL)</a:t>
            </a:r>
          </a:p>
          <a:p>
            <a:pPr marL="64008" indent="-64008">
              <a:buFont typeface="Arial" panose="020B0604020202020204" pitchFamily="34" charset="0"/>
              <a:buChar char="•"/>
            </a:pPr>
            <a:r>
              <a:rPr lang="en-US" sz="600">
                <a:solidFill>
                  <a:schemeClr val="tx2"/>
                </a:solidFill>
              </a:rPr>
              <a:t>ibrutinib (MCL, WM)</a:t>
            </a:r>
          </a:p>
          <a:p>
            <a:pPr marL="64008" indent="-64008">
              <a:buFont typeface="Arial" panose="020B0604020202020204" pitchFamily="34" charset="0"/>
              <a:buChar char="•"/>
            </a:pPr>
            <a:r>
              <a:rPr lang="en-US" sz="600">
                <a:solidFill>
                  <a:schemeClr val="tx2"/>
                </a:solidFill>
              </a:rPr>
              <a:t>bortezomib (MCL)</a:t>
            </a:r>
          </a:p>
          <a:p>
            <a:pPr marL="64008" indent="-64008">
              <a:buFont typeface="Arial" panose="020B0604020202020204" pitchFamily="34" charset="0"/>
              <a:buChar char="•"/>
            </a:pPr>
            <a:r>
              <a:rPr lang="en-US" sz="600">
                <a:solidFill>
                  <a:schemeClr val="tx2"/>
                </a:solidFill>
              </a:rPr>
              <a:t>chidamide (PTCL)</a:t>
            </a:r>
          </a:p>
          <a:p>
            <a:pPr marL="64008" indent="-64008">
              <a:buFont typeface="Arial" panose="020B0604020202020204" pitchFamily="34" charset="0"/>
              <a:buChar char="•"/>
            </a:pPr>
            <a:r>
              <a:rPr lang="en-US" sz="600">
                <a:solidFill>
                  <a:schemeClr val="tx2"/>
                </a:solidFill>
              </a:rPr>
              <a:t>venetoclax (CLL)</a:t>
            </a:r>
          </a:p>
          <a:p>
            <a:pPr marL="64008" indent="-64008">
              <a:buFont typeface="Arial" panose="020B0604020202020204" pitchFamily="34" charset="0"/>
              <a:buChar char="•"/>
            </a:pPr>
            <a:r>
              <a:rPr lang="en-US" sz="600">
                <a:solidFill>
                  <a:schemeClr val="tx2"/>
                </a:solidFill>
              </a:rPr>
              <a:t>nivolumab (Hodgkin’s)</a:t>
            </a:r>
            <a:endParaRPr lang="en-US" sz="600" dirty="0">
              <a:solidFill>
                <a:schemeClr val="tx2"/>
              </a:solidFill>
            </a:endParaRPr>
          </a:p>
        </p:txBody>
      </p:sp>
      <p:sp>
        <p:nvSpPr>
          <p:cNvPr id="78" name="Rectangle 77">
            <a:extLst>
              <a:ext uri="{FF2B5EF4-FFF2-40B4-BE49-F238E27FC236}">
                <a16:creationId xmlns:a16="http://schemas.microsoft.com/office/drawing/2014/main" id="{AF6D58BA-345A-40FA-A103-4E560CBA57E4}"/>
              </a:ext>
            </a:extLst>
          </p:cNvPr>
          <p:cNvSpPr/>
          <p:nvPr/>
        </p:nvSpPr>
        <p:spPr>
          <a:xfrm>
            <a:off x="8248654" y="4518472"/>
            <a:ext cx="635138" cy="354948"/>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olaparib</a:t>
            </a:r>
          </a:p>
          <a:p>
            <a:pPr marL="64008" indent="-64008">
              <a:buFont typeface="Arial" panose="020B0604020202020204" pitchFamily="34" charset="0"/>
              <a:buChar char="•"/>
            </a:pPr>
            <a:r>
              <a:rPr lang="en-US" sz="600">
                <a:solidFill>
                  <a:schemeClr val="tx1"/>
                </a:solidFill>
              </a:rPr>
              <a:t>bevacizumab</a:t>
            </a:r>
          </a:p>
          <a:p>
            <a:pPr marL="64008" indent="-64008">
              <a:buFont typeface="Arial" panose="020B0604020202020204" pitchFamily="34" charset="0"/>
              <a:buChar char="•"/>
            </a:pPr>
            <a:r>
              <a:rPr lang="en-US" sz="600">
                <a:solidFill>
                  <a:schemeClr val="tx1"/>
                </a:solidFill>
              </a:rPr>
              <a:t>rucaparib</a:t>
            </a:r>
            <a:endParaRPr lang="en-US" sz="600" dirty="0">
              <a:solidFill>
                <a:schemeClr val="tx1"/>
              </a:solidFill>
            </a:endParaRPr>
          </a:p>
        </p:txBody>
      </p:sp>
      <p:sp>
        <p:nvSpPr>
          <p:cNvPr id="79" name="Rectangle 78">
            <a:extLst>
              <a:ext uri="{FF2B5EF4-FFF2-40B4-BE49-F238E27FC236}">
                <a16:creationId xmlns:a16="http://schemas.microsoft.com/office/drawing/2014/main" id="{690D606A-4623-4466-BD57-DC92D521D2A6}"/>
              </a:ext>
            </a:extLst>
          </p:cNvPr>
          <p:cNvSpPr/>
          <p:nvPr/>
        </p:nvSpPr>
        <p:spPr>
          <a:xfrm>
            <a:off x="7430224" y="5583247"/>
            <a:ext cx="555417" cy="293270"/>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vismodegib</a:t>
            </a:r>
          </a:p>
          <a:p>
            <a:pPr marL="64008" indent="-64008">
              <a:buFont typeface="Arial" panose="020B0604020202020204" pitchFamily="34" charset="0"/>
              <a:buChar char="•"/>
            </a:pPr>
            <a:r>
              <a:rPr lang="en-US" sz="600">
                <a:solidFill>
                  <a:schemeClr val="tx1"/>
                </a:solidFill>
              </a:rPr>
              <a:t>sonidegib</a:t>
            </a:r>
            <a:endParaRPr lang="en-US" sz="600" dirty="0">
              <a:solidFill>
                <a:schemeClr val="tx1"/>
              </a:solidFill>
            </a:endParaRPr>
          </a:p>
        </p:txBody>
      </p:sp>
      <p:sp>
        <p:nvSpPr>
          <p:cNvPr id="80" name="Rectangle 79">
            <a:extLst>
              <a:ext uri="{FF2B5EF4-FFF2-40B4-BE49-F238E27FC236}">
                <a16:creationId xmlns:a16="http://schemas.microsoft.com/office/drawing/2014/main" id="{FBD8E661-5303-4C65-B9C6-01E12A16618F}"/>
              </a:ext>
            </a:extLst>
          </p:cNvPr>
          <p:cNvSpPr/>
          <p:nvPr/>
        </p:nvSpPr>
        <p:spPr>
          <a:xfrm>
            <a:off x="4691205" y="5602012"/>
            <a:ext cx="745464" cy="579663"/>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carfilzomib</a:t>
            </a:r>
          </a:p>
          <a:p>
            <a:pPr marL="64008" indent="-64008">
              <a:buFont typeface="Arial" panose="020B0604020202020204" pitchFamily="34" charset="0"/>
              <a:buChar char="•"/>
            </a:pPr>
            <a:r>
              <a:rPr lang="en-US" sz="600">
                <a:solidFill>
                  <a:schemeClr val="tx1"/>
                </a:solidFill>
              </a:rPr>
              <a:t>pomalidomide</a:t>
            </a:r>
          </a:p>
          <a:p>
            <a:pPr marL="64008" indent="-64008">
              <a:buFont typeface="Arial" panose="020B0604020202020204" pitchFamily="34" charset="0"/>
              <a:buChar char="•"/>
            </a:pPr>
            <a:r>
              <a:rPr lang="en-US" sz="600">
                <a:solidFill>
                  <a:schemeClr val="tx1"/>
                </a:solidFill>
              </a:rPr>
              <a:t>daratumumab</a:t>
            </a:r>
          </a:p>
          <a:p>
            <a:pPr marL="64008" indent="-64008">
              <a:buFont typeface="Arial" panose="020B0604020202020204" pitchFamily="34" charset="0"/>
              <a:buChar char="•"/>
            </a:pPr>
            <a:r>
              <a:rPr lang="en-US" sz="600">
                <a:solidFill>
                  <a:schemeClr val="tx1"/>
                </a:solidFill>
              </a:rPr>
              <a:t>lxazomib</a:t>
            </a:r>
          </a:p>
          <a:p>
            <a:pPr marL="64008" indent="-64008">
              <a:buFont typeface="Arial" panose="020B0604020202020204" pitchFamily="34" charset="0"/>
              <a:buChar char="•"/>
            </a:pPr>
            <a:r>
              <a:rPr lang="en-US" sz="600">
                <a:solidFill>
                  <a:schemeClr val="tx1"/>
                </a:solidFill>
              </a:rPr>
              <a:t>panobinostat</a:t>
            </a:r>
          </a:p>
          <a:p>
            <a:pPr marL="64008" indent="-64008">
              <a:buFont typeface="Arial" panose="020B0604020202020204" pitchFamily="34" charset="0"/>
              <a:buChar char="•"/>
            </a:pPr>
            <a:r>
              <a:rPr lang="en-US" sz="600">
                <a:solidFill>
                  <a:schemeClr val="tx1"/>
                </a:solidFill>
              </a:rPr>
              <a:t>elotuzumab</a:t>
            </a:r>
            <a:endParaRPr lang="en-US" sz="600" dirty="0">
              <a:solidFill>
                <a:schemeClr val="tx1"/>
              </a:solidFill>
            </a:endParaRPr>
          </a:p>
        </p:txBody>
      </p:sp>
      <p:sp>
        <p:nvSpPr>
          <p:cNvPr id="81" name="Rectangle 80">
            <a:extLst>
              <a:ext uri="{FF2B5EF4-FFF2-40B4-BE49-F238E27FC236}">
                <a16:creationId xmlns:a16="http://schemas.microsoft.com/office/drawing/2014/main" id="{DC11949A-0D23-4DA7-9E21-4796FC5150BD}"/>
              </a:ext>
            </a:extLst>
          </p:cNvPr>
          <p:cNvSpPr/>
          <p:nvPr/>
        </p:nvSpPr>
        <p:spPr>
          <a:xfrm>
            <a:off x="4003617" y="5219010"/>
            <a:ext cx="804531" cy="349859"/>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abiraterone acetate</a:t>
            </a:r>
          </a:p>
          <a:p>
            <a:pPr marL="64008" indent="-64008">
              <a:buFont typeface="Arial" panose="020B0604020202020204" pitchFamily="34" charset="0"/>
              <a:buChar char="•"/>
            </a:pPr>
            <a:r>
              <a:rPr lang="en-US" sz="600">
                <a:solidFill>
                  <a:schemeClr val="tx1"/>
                </a:solidFill>
              </a:rPr>
              <a:t>enzalutamide</a:t>
            </a:r>
          </a:p>
          <a:p>
            <a:pPr marL="64008" indent="-64008">
              <a:buFont typeface="Arial" panose="020B0604020202020204" pitchFamily="34" charset="0"/>
              <a:buChar char="•"/>
            </a:pPr>
            <a:r>
              <a:rPr lang="en-US" sz="600">
                <a:solidFill>
                  <a:schemeClr val="tx1"/>
                </a:solidFill>
              </a:rPr>
              <a:t>ra 223 dichloride</a:t>
            </a:r>
            <a:endParaRPr lang="en-US" sz="600" dirty="0">
              <a:solidFill>
                <a:schemeClr val="tx1"/>
              </a:solidFill>
            </a:endParaRPr>
          </a:p>
        </p:txBody>
      </p:sp>
      <p:sp>
        <p:nvSpPr>
          <p:cNvPr id="82" name="Rectangle 81">
            <a:extLst>
              <a:ext uri="{FF2B5EF4-FFF2-40B4-BE49-F238E27FC236}">
                <a16:creationId xmlns:a16="http://schemas.microsoft.com/office/drawing/2014/main" id="{914DDBB7-40EC-4BEF-BA1D-5AB3BFCD4A6B}"/>
              </a:ext>
            </a:extLst>
          </p:cNvPr>
          <p:cNvSpPr/>
          <p:nvPr/>
        </p:nvSpPr>
        <p:spPr>
          <a:xfrm>
            <a:off x="3891422" y="4790181"/>
            <a:ext cx="610685" cy="384170"/>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mifamurtide</a:t>
            </a:r>
          </a:p>
          <a:p>
            <a:pPr marL="64008" indent="-64008">
              <a:buFont typeface="Arial" panose="020B0604020202020204" pitchFamily="34" charset="0"/>
              <a:buChar char="•"/>
            </a:pPr>
            <a:r>
              <a:rPr lang="en-US" sz="600">
                <a:solidFill>
                  <a:schemeClr val="tx1"/>
                </a:solidFill>
              </a:rPr>
              <a:t>trabectedin</a:t>
            </a:r>
          </a:p>
          <a:p>
            <a:pPr marL="64008" indent="-64008">
              <a:buFont typeface="Arial" panose="020B0604020202020204" pitchFamily="34" charset="0"/>
              <a:buChar char="•"/>
            </a:pPr>
            <a:r>
              <a:rPr lang="en-US" sz="600">
                <a:solidFill>
                  <a:schemeClr val="tx1"/>
                </a:solidFill>
              </a:rPr>
              <a:t>eribulin</a:t>
            </a:r>
          </a:p>
          <a:p>
            <a:pPr marL="64008" indent="-64008">
              <a:buFont typeface="Arial" panose="020B0604020202020204" pitchFamily="34" charset="0"/>
              <a:buChar char="•"/>
            </a:pPr>
            <a:r>
              <a:rPr lang="en-US" sz="600">
                <a:solidFill>
                  <a:schemeClr val="tx1"/>
                </a:solidFill>
              </a:rPr>
              <a:t>olaratumab</a:t>
            </a:r>
            <a:endParaRPr lang="en-US" sz="600" dirty="0">
              <a:solidFill>
                <a:schemeClr val="tx1"/>
              </a:solidFill>
            </a:endParaRPr>
          </a:p>
        </p:txBody>
      </p:sp>
      <p:sp>
        <p:nvSpPr>
          <p:cNvPr id="83" name="Rectangle 82">
            <a:extLst>
              <a:ext uri="{FF2B5EF4-FFF2-40B4-BE49-F238E27FC236}">
                <a16:creationId xmlns:a16="http://schemas.microsoft.com/office/drawing/2014/main" id="{B39332A4-163E-43BC-B247-0E167D05C383}"/>
              </a:ext>
            </a:extLst>
          </p:cNvPr>
          <p:cNvSpPr/>
          <p:nvPr/>
        </p:nvSpPr>
        <p:spPr>
          <a:xfrm>
            <a:off x="2888907" y="4139266"/>
            <a:ext cx="1291131" cy="585672"/>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2"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crizotinib</a:t>
            </a:r>
          </a:p>
          <a:p>
            <a:pPr marL="64008" indent="-64008">
              <a:buFont typeface="Arial" panose="020B0604020202020204" pitchFamily="34" charset="0"/>
              <a:buChar char="•"/>
            </a:pPr>
            <a:r>
              <a:rPr lang="en-US" sz="600">
                <a:solidFill>
                  <a:schemeClr val="tx1"/>
                </a:solidFill>
              </a:rPr>
              <a:t>afatinib</a:t>
            </a:r>
          </a:p>
          <a:p>
            <a:pPr marL="64008" indent="-64008">
              <a:buFont typeface="Arial" panose="020B0604020202020204" pitchFamily="34" charset="0"/>
              <a:buChar char="•"/>
            </a:pPr>
            <a:r>
              <a:rPr lang="en-US" sz="600">
                <a:solidFill>
                  <a:schemeClr val="tx1"/>
                </a:solidFill>
              </a:rPr>
              <a:t>alectinib</a:t>
            </a:r>
          </a:p>
          <a:p>
            <a:pPr marL="64008" indent="-64008">
              <a:buFont typeface="Arial" panose="020B0604020202020204" pitchFamily="34" charset="0"/>
              <a:buChar char="•"/>
            </a:pPr>
            <a:r>
              <a:rPr lang="en-US" sz="600">
                <a:solidFill>
                  <a:schemeClr val="tx1"/>
                </a:solidFill>
              </a:rPr>
              <a:t>ceritinib</a:t>
            </a:r>
          </a:p>
          <a:p>
            <a:pPr marL="64008" indent="-64008">
              <a:buFont typeface="Arial" panose="020B0604020202020204" pitchFamily="34" charset="0"/>
              <a:buChar char="•"/>
            </a:pPr>
            <a:r>
              <a:rPr lang="en-US" sz="600">
                <a:solidFill>
                  <a:schemeClr val="tx1"/>
                </a:solidFill>
              </a:rPr>
              <a:t>ramucirumab</a:t>
            </a:r>
          </a:p>
          <a:p>
            <a:pPr marL="64008" indent="-64008">
              <a:buFont typeface="Arial" panose="020B0604020202020204" pitchFamily="34" charset="0"/>
              <a:buChar char="•"/>
            </a:pPr>
            <a:r>
              <a:rPr lang="en-US" sz="600">
                <a:solidFill>
                  <a:schemeClr val="tx1"/>
                </a:solidFill>
              </a:rPr>
              <a:t>nivolumab</a:t>
            </a:r>
          </a:p>
          <a:p>
            <a:pPr marL="64008" indent="-64008">
              <a:buFont typeface="Arial" panose="020B0604020202020204" pitchFamily="34" charset="0"/>
              <a:buChar char="•"/>
            </a:pPr>
            <a:r>
              <a:rPr lang="en-US" sz="600">
                <a:solidFill>
                  <a:schemeClr val="tx1"/>
                </a:solidFill>
              </a:rPr>
              <a:t>pembrolizumab</a:t>
            </a:r>
          </a:p>
          <a:p>
            <a:pPr marL="64008" indent="-64008">
              <a:buFont typeface="Arial" panose="020B0604020202020204" pitchFamily="34" charset="0"/>
              <a:buChar char="•"/>
            </a:pPr>
            <a:r>
              <a:rPr lang="en-US" sz="600">
                <a:solidFill>
                  <a:schemeClr val="tx1"/>
                </a:solidFill>
              </a:rPr>
              <a:t>necitumumab</a:t>
            </a:r>
          </a:p>
          <a:p>
            <a:pPr marL="64008" indent="-64008">
              <a:buFont typeface="Arial" panose="020B0604020202020204" pitchFamily="34" charset="0"/>
              <a:buChar char="•"/>
            </a:pPr>
            <a:r>
              <a:rPr lang="en-US" sz="600">
                <a:solidFill>
                  <a:schemeClr val="tx1"/>
                </a:solidFill>
              </a:rPr>
              <a:t>osimertinib</a:t>
            </a:r>
          </a:p>
          <a:p>
            <a:pPr marL="64008" indent="-64008">
              <a:buFont typeface="Arial" panose="020B0604020202020204" pitchFamily="34" charset="0"/>
              <a:buChar char="•"/>
            </a:pPr>
            <a:r>
              <a:rPr lang="en-US" sz="600">
                <a:solidFill>
                  <a:schemeClr val="tx1"/>
                </a:solidFill>
              </a:rPr>
              <a:t>gefitinib</a:t>
            </a:r>
          </a:p>
          <a:p>
            <a:pPr marL="64008" indent="-64008">
              <a:buFont typeface="Arial" panose="020B0604020202020204" pitchFamily="34" charset="0"/>
              <a:buChar char="•"/>
            </a:pPr>
            <a:r>
              <a:rPr lang="en-US" sz="600">
                <a:solidFill>
                  <a:schemeClr val="tx1"/>
                </a:solidFill>
              </a:rPr>
              <a:t>atezolizumab</a:t>
            </a:r>
            <a:endParaRPr lang="en-US" sz="600" dirty="0">
              <a:solidFill>
                <a:schemeClr val="tx1"/>
              </a:solidFill>
            </a:endParaRPr>
          </a:p>
        </p:txBody>
      </p:sp>
      <p:sp>
        <p:nvSpPr>
          <p:cNvPr id="84" name="Rectangle 83">
            <a:extLst>
              <a:ext uri="{FF2B5EF4-FFF2-40B4-BE49-F238E27FC236}">
                <a16:creationId xmlns:a16="http://schemas.microsoft.com/office/drawing/2014/main" id="{20E4D3BB-DE5E-4EE3-A630-2F33DF56326A}"/>
              </a:ext>
            </a:extLst>
          </p:cNvPr>
          <p:cNvSpPr/>
          <p:nvPr/>
        </p:nvSpPr>
        <p:spPr>
          <a:xfrm>
            <a:off x="3176127" y="3079757"/>
            <a:ext cx="1000760" cy="994290"/>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bosutinib (CML)</a:t>
            </a:r>
          </a:p>
          <a:p>
            <a:pPr marL="64008" indent="-64008">
              <a:buFont typeface="Arial" panose="020B0604020202020204" pitchFamily="34" charset="0"/>
              <a:buChar char="•"/>
            </a:pPr>
            <a:r>
              <a:rPr lang="en-US" sz="600">
                <a:solidFill>
                  <a:schemeClr val="tx1"/>
                </a:solidFill>
              </a:rPr>
              <a:t>omacetaxine</a:t>
            </a:r>
          </a:p>
          <a:p>
            <a:pPr marL="64008" indent="-64008">
              <a:buFont typeface="Arial" panose="020B0604020202020204" pitchFamily="34" charset="0"/>
              <a:buChar char="•"/>
            </a:pPr>
            <a:r>
              <a:rPr lang="en-US" sz="600">
                <a:solidFill>
                  <a:schemeClr val="tx1"/>
                </a:solidFill>
              </a:rPr>
              <a:t>mepesuccinate (CML)</a:t>
            </a:r>
          </a:p>
          <a:p>
            <a:pPr marL="64008" indent="-64008">
              <a:buFont typeface="Arial" panose="020B0604020202020204" pitchFamily="34" charset="0"/>
              <a:buChar char="•"/>
            </a:pPr>
            <a:r>
              <a:rPr lang="en-US" sz="600">
                <a:solidFill>
                  <a:schemeClr val="tx1"/>
                </a:solidFill>
              </a:rPr>
              <a:t>radotinib (CML)</a:t>
            </a:r>
          </a:p>
          <a:p>
            <a:pPr marL="64008" indent="-64008">
              <a:buFont typeface="Arial" panose="020B0604020202020204" pitchFamily="34" charset="0"/>
              <a:buChar char="•"/>
            </a:pPr>
            <a:r>
              <a:rPr lang="en-US" sz="600">
                <a:solidFill>
                  <a:schemeClr val="tx1"/>
                </a:solidFill>
              </a:rPr>
              <a:t>obinutuzumab (CLL, FL)</a:t>
            </a:r>
          </a:p>
          <a:p>
            <a:pPr marL="64008" indent="-64008">
              <a:buFont typeface="Arial" panose="020B0604020202020204" pitchFamily="34" charset="0"/>
              <a:buChar char="•"/>
            </a:pPr>
            <a:r>
              <a:rPr lang="en-US" sz="600">
                <a:solidFill>
                  <a:schemeClr val="tx1"/>
                </a:solidFill>
              </a:rPr>
              <a:t>ponatinib (CML, ALL)</a:t>
            </a:r>
          </a:p>
          <a:p>
            <a:pPr marL="64008" indent="-64008">
              <a:buFont typeface="Arial" panose="020B0604020202020204" pitchFamily="34" charset="0"/>
              <a:buChar char="•"/>
            </a:pPr>
            <a:r>
              <a:rPr lang="en-US" sz="600">
                <a:solidFill>
                  <a:schemeClr val="tx1"/>
                </a:solidFill>
              </a:rPr>
              <a:t>blinatumomab (ALL)</a:t>
            </a:r>
          </a:p>
          <a:p>
            <a:pPr marL="64008" indent="-64008">
              <a:buFont typeface="Arial" panose="020B0604020202020204" pitchFamily="34" charset="0"/>
              <a:buChar char="•"/>
            </a:pPr>
            <a:r>
              <a:rPr lang="en-US" sz="600">
                <a:solidFill>
                  <a:schemeClr val="tx1"/>
                </a:solidFill>
              </a:rPr>
              <a:t>ibrutinib (CLL)</a:t>
            </a:r>
          </a:p>
          <a:p>
            <a:pPr marL="64008" indent="-64008">
              <a:buFont typeface="Arial" panose="020B0604020202020204" pitchFamily="34" charset="0"/>
              <a:buChar char="•"/>
            </a:pPr>
            <a:r>
              <a:rPr lang="en-US" sz="600">
                <a:solidFill>
                  <a:schemeClr val="tx1"/>
                </a:solidFill>
              </a:rPr>
              <a:t>ofatumumab (CLL)</a:t>
            </a:r>
          </a:p>
          <a:p>
            <a:pPr marL="64008" indent="-64008">
              <a:buFont typeface="Arial" panose="020B0604020202020204" pitchFamily="34" charset="0"/>
              <a:buChar char="•"/>
            </a:pPr>
            <a:r>
              <a:rPr lang="en-US" sz="600">
                <a:solidFill>
                  <a:schemeClr val="tx1"/>
                </a:solidFill>
              </a:rPr>
              <a:t>venetoclax (CLL)</a:t>
            </a:r>
            <a:endParaRPr lang="en-US" sz="600" dirty="0">
              <a:solidFill>
                <a:schemeClr val="tx1"/>
              </a:solidFill>
            </a:endParaRPr>
          </a:p>
        </p:txBody>
      </p:sp>
      <p:sp>
        <p:nvSpPr>
          <p:cNvPr id="85" name="Rectangle 84">
            <a:extLst>
              <a:ext uri="{FF2B5EF4-FFF2-40B4-BE49-F238E27FC236}">
                <a16:creationId xmlns:a16="http://schemas.microsoft.com/office/drawing/2014/main" id="{2BC2D67A-5DE3-4A03-86CD-DAF1343DE68D}"/>
              </a:ext>
            </a:extLst>
          </p:cNvPr>
          <p:cNvSpPr/>
          <p:nvPr/>
        </p:nvSpPr>
        <p:spPr>
          <a:xfrm>
            <a:off x="3654033" y="2639808"/>
            <a:ext cx="619656" cy="384170"/>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vandetanib,</a:t>
            </a:r>
          </a:p>
          <a:p>
            <a:pPr marL="64008" indent="-64008">
              <a:buFont typeface="Arial" panose="020B0604020202020204" pitchFamily="34" charset="0"/>
              <a:buChar char="•"/>
            </a:pPr>
            <a:r>
              <a:rPr lang="en-US" sz="600">
                <a:solidFill>
                  <a:schemeClr val="tx1"/>
                </a:solidFill>
              </a:rPr>
              <a:t>cabozantinib</a:t>
            </a:r>
          </a:p>
          <a:p>
            <a:pPr marL="64008" indent="-64008">
              <a:buFont typeface="Arial" panose="020B0604020202020204" pitchFamily="34" charset="0"/>
              <a:buChar char="•"/>
            </a:pPr>
            <a:r>
              <a:rPr lang="en-US" sz="600">
                <a:solidFill>
                  <a:schemeClr val="tx1"/>
                </a:solidFill>
              </a:rPr>
              <a:t>lenvatinib</a:t>
            </a:r>
            <a:endParaRPr lang="en-US" sz="600" dirty="0">
              <a:solidFill>
                <a:schemeClr val="tx1"/>
              </a:solidFill>
            </a:endParaRPr>
          </a:p>
        </p:txBody>
      </p:sp>
      <p:sp>
        <p:nvSpPr>
          <p:cNvPr id="86" name="Down Arrow 86">
            <a:extLst>
              <a:ext uri="{FF2B5EF4-FFF2-40B4-BE49-F238E27FC236}">
                <a16:creationId xmlns:a16="http://schemas.microsoft.com/office/drawing/2014/main" id="{51349991-205D-4F15-B7CD-FEF263792C95}"/>
              </a:ext>
            </a:extLst>
          </p:cNvPr>
          <p:cNvSpPr/>
          <p:nvPr/>
        </p:nvSpPr>
        <p:spPr>
          <a:xfrm rot="13025332">
            <a:off x="6892919" y="1871486"/>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87" name="Down Arrow 87">
            <a:extLst>
              <a:ext uri="{FF2B5EF4-FFF2-40B4-BE49-F238E27FC236}">
                <a16:creationId xmlns:a16="http://schemas.microsoft.com/office/drawing/2014/main" id="{AD99A6C2-1D09-44A3-88FE-B5E50562CA94}"/>
              </a:ext>
            </a:extLst>
          </p:cNvPr>
          <p:cNvSpPr/>
          <p:nvPr/>
        </p:nvSpPr>
        <p:spPr>
          <a:xfrm rot="16200000">
            <a:off x="7426334" y="2173063"/>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88" name="Down Arrow 88">
            <a:extLst>
              <a:ext uri="{FF2B5EF4-FFF2-40B4-BE49-F238E27FC236}">
                <a16:creationId xmlns:a16="http://schemas.microsoft.com/office/drawing/2014/main" id="{0CBB4071-57EF-4E97-83F4-267B117E748E}"/>
              </a:ext>
            </a:extLst>
          </p:cNvPr>
          <p:cNvSpPr/>
          <p:nvPr/>
        </p:nvSpPr>
        <p:spPr>
          <a:xfrm rot="15936920">
            <a:off x="7818728" y="2575125"/>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89" name="Down Arrow 89">
            <a:extLst>
              <a:ext uri="{FF2B5EF4-FFF2-40B4-BE49-F238E27FC236}">
                <a16:creationId xmlns:a16="http://schemas.microsoft.com/office/drawing/2014/main" id="{CF0EFE6C-6744-4D41-AE45-B7DFE150B6BB}"/>
              </a:ext>
            </a:extLst>
          </p:cNvPr>
          <p:cNvSpPr/>
          <p:nvPr/>
        </p:nvSpPr>
        <p:spPr>
          <a:xfrm rot="16200000">
            <a:off x="8090063" y="3010318"/>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90" name="Down Arrow 90">
            <a:extLst>
              <a:ext uri="{FF2B5EF4-FFF2-40B4-BE49-F238E27FC236}">
                <a16:creationId xmlns:a16="http://schemas.microsoft.com/office/drawing/2014/main" id="{E6ABCB6F-A059-482C-9753-7738E234EBD9}"/>
              </a:ext>
            </a:extLst>
          </p:cNvPr>
          <p:cNvSpPr/>
          <p:nvPr/>
        </p:nvSpPr>
        <p:spPr>
          <a:xfrm rot="16200000">
            <a:off x="8235330" y="3523776"/>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91" name="Down Arrow 91">
            <a:extLst>
              <a:ext uri="{FF2B5EF4-FFF2-40B4-BE49-F238E27FC236}">
                <a16:creationId xmlns:a16="http://schemas.microsoft.com/office/drawing/2014/main" id="{B045B8D5-3618-483A-A5DB-BC7561210E29}"/>
              </a:ext>
            </a:extLst>
          </p:cNvPr>
          <p:cNvSpPr/>
          <p:nvPr/>
        </p:nvSpPr>
        <p:spPr>
          <a:xfrm rot="16200000">
            <a:off x="8097629" y="4552556"/>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92" name="Down Arrow 92">
            <a:extLst>
              <a:ext uri="{FF2B5EF4-FFF2-40B4-BE49-F238E27FC236}">
                <a16:creationId xmlns:a16="http://schemas.microsoft.com/office/drawing/2014/main" id="{F41345C2-F503-4B2C-A0F3-5302A9C2570B}"/>
              </a:ext>
            </a:extLst>
          </p:cNvPr>
          <p:cNvSpPr/>
          <p:nvPr/>
        </p:nvSpPr>
        <p:spPr>
          <a:xfrm rot="20040000">
            <a:off x="7306500" y="5547306"/>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93" name="Down Arrow 93">
            <a:extLst>
              <a:ext uri="{FF2B5EF4-FFF2-40B4-BE49-F238E27FC236}">
                <a16:creationId xmlns:a16="http://schemas.microsoft.com/office/drawing/2014/main" id="{0CE673AF-2676-4E3A-98A2-D701C904F07D}"/>
              </a:ext>
            </a:extLst>
          </p:cNvPr>
          <p:cNvSpPr/>
          <p:nvPr/>
        </p:nvSpPr>
        <p:spPr>
          <a:xfrm rot="2820000">
            <a:off x="5440970" y="5684877"/>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94" name="Down Arrow 94">
            <a:extLst>
              <a:ext uri="{FF2B5EF4-FFF2-40B4-BE49-F238E27FC236}">
                <a16:creationId xmlns:a16="http://schemas.microsoft.com/office/drawing/2014/main" id="{B7B59BA0-08A0-4742-82C6-850B17F8DABC}"/>
              </a:ext>
            </a:extLst>
          </p:cNvPr>
          <p:cNvSpPr/>
          <p:nvPr/>
        </p:nvSpPr>
        <p:spPr>
          <a:xfrm rot="16200000" flipV="1">
            <a:off x="4926152" y="5353713"/>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95" name="Down Arrow 95">
            <a:extLst>
              <a:ext uri="{FF2B5EF4-FFF2-40B4-BE49-F238E27FC236}">
                <a16:creationId xmlns:a16="http://schemas.microsoft.com/office/drawing/2014/main" id="{00975AB7-59FD-4A05-92DE-7B480263379B}"/>
              </a:ext>
            </a:extLst>
          </p:cNvPr>
          <p:cNvSpPr/>
          <p:nvPr/>
        </p:nvSpPr>
        <p:spPr>
          <a:xfrm rot="16200000" flipV="1">
            <a:off x="4539706" y="5023092"/>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96" name="Down Arrow 96">
            <a:extLst>
              <a:ext uri="{FF2B5EF4-FFF2-40B4-BE49-F238E27FC236}">
                <a16:creationId xmlns:a16="http://schemas.microsoft.com/office/drawing/2014/main" id="{DAFD4E8B-67F2-410D-AF12-8F3530C527AF}"/>
              </a:ext>
            </a:extLst>
          </p:cNvPr>
          <p:cNvSpPr/>
          <p:nvPr/>
        </p:nvSpPr>
        <p:spPr>
          <a:xfrm rot="16688586" flipV="1">
            <a:off x="4220285" y="4510517"/>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97" name="Down Arrow 97">
            <a:extLst>
              <a:ext uri="{FF2B5EF4-FFF2-40B4-BE49-F238E27FC236}">
                <a16:creationId xmlns:a16="http://schemas.microsoft.com/office/drawing/2014/main" id="{E4349360-3C71-4B79-A7FF-58676B9C49C9}"/>
              </a:ext>
            </a:extLst>
          </p:cNvPr>
          <p:cNvSpPr/>
          <p:nvPr/>
        </p:nvSpPr>
        <p:spPr>
          <a:xfrm rot="18454357" flipV="1">
            <a:off x="4178717" y="3861415"/>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98" name="Down Arrow 98">
            <a:extLst>
              <a:ext uri="{FF2B5EF4-FFF2-40B4-BE49-F238E27FC236}">
                <a16:creationId xmlns:a16="http://schemas.microsoft.com/office/drawing/2014/main" id="{AF789B79-23A3-4DC1-AFE3-7B24AA563A46}"/>
              </a:ext>
            </a:extLst>
          </p:cNvPr>
          <p:cNvSpPr/>
          <p:nvPr/>
        </p:nvSpPr>
        <p:spPr>
          <a:xfrm rot="17949064" flipV="1">
            <a:off x="4262324" y="2962822"/>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99" name="Rectangle 98">
            <a:extLst>
              <a:ext uri="{FF2B5EF4-FFF2-40B4-BE49-F238E27FC236}">
                <a16:creationId xmlns:a16="http://schemas.microsoft.com/office/drawing/2014/main" id="{EAC3084C-FE60-4B1C-94E1-FE0183596098}"/>
              </a:ext>
            </a:extLst>
          </p:cNvPr>
          <p:cNvSpPr/>
          <p:nvPr/>
        </p:nvSpPr>
        <p:spPr>
          <a:xfrm>
            <a:off x="3945724" y="2358599"/>
            <a:ext cx="619656" cy="229240"/>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dinutuximab</a:t>
            </a:r>
            <a:endParaRPr lang="en-US" sz="600" dirty="0">
              <a:solidFill>
                <a:schemeClr val="tx1"/>
              </a:solidFill>
            </a:endParaRPr>
          </a:p>
        </p:txBody>
      </p:sp>
      <p:sp>
        <p:nvSpPr>
          <p:cNvPr id="100" name="Down Arrow 100">
            <a:extLst>
              <a:ext uri="{FF2B5EF4-FFF2-40B4-BE49-F238E27FC236}">
                <a16:creationId xmlns:a16="http://schemas.microsoft.com/office/drawing/2014/main" id="{6946DDA1-C22B-45A6-B260-1EC69AEBCB17}"/>
              </a:ext>
            </a:extLst>
          </p:cNvPr>
          <p:cNvSpPr/>
          <p:nvPr/>
        </p:nvSpPr>
        <p:spPr>
          <a:xfrm rot="17439539" flipV="1">
            <a:off x="4564525" y="2453113"/>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101" name="Rectangle 100">
            <a:extLst>
              <a:ext uri="{FF2B5EF4-FFF2-40B4-BE49-F238E27FC236}">
                <a16:creationId xmlns:a16="http://schemas.microsoft.com/office/drawing/2014/main" id="{F7F8A2E2-1617-4E26-BBA6-B8450E825DF2}"/>
              </a:ext>
            </a:extLst>
          </p:cNvPr>
          <p:cNvSpPr/>
          <p:nvPr/>
        </p:nvSpPr>
        <p:spPr>
          <a:xfrm>
            <a:off x="4252925" y="2040879"/>
            <a:ext cx="619656" cy="229240"/>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atezolizumab</a:t>
            </a:r>
            <a:endParaRPr lang="en-US" sz="600" dirty="0">
              <a:solidFill>
                <a:schemeClr val="tx1"/>
              </a:solidFill>
            </a:endParaRPr>
          </a:p>
        </p:txBody>
      </p:sp>
      <p:sp>
        <p:nvSpPr>
          <p:cNvPr id="102" name="Down Arrow 102">
            <a:extLst>
              <a:ext uri="{FF2B5EF4-FFF2-40B4-BE49-F238E27FC236}">
                <a16:creationId xmlns:a16="http://schemas.microsoft.com/office/drawing/2014/main" id="{F9A06754-4F9C-4249-A12B-EE9C534F65D2}"/>
              </a:ext>
            </a:extLst>
          </p:cNvPr>
          <p:cNvSpPr/>
          <p:nvPr/>
        </p:nvSpPr>
        <p:spPr>
          <a:xfrm rot="17544205" flipV="1">
            <a:off x="4900192" y="2155646"/>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103" name="Rectangle 102">
            <a:extLst>
              <a:ext uri="{FF2B5EF4-FFF2-40B4-BE49-F238E27FC236}">
                <a16:creationId xmlns:a16="http://schemas.microsoft.com/office/drawing/2014/main" id="{805FB0B4-D563-4232-91FD-9C4741C9FE7B}"/>
              </a:ext>
            </a:extLst>
          </p:cNvPr>
          <p:cNvSpPr/>
          <p:nvPr/>
        </p:nvSpPr>
        <p:spPr>
          <a:xfrm>
            <a:off x="4702299" y="1733301"/>
            <a:ext cx="692846" cy="274145"/>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nivolumab</a:t>
            </a:r>
          </a:p>
          <a:p>
            <a:pPr marL="64008" indent="-64008">
              <a:buFont typeface="Arial" panose="020B0604020202020204" pitchFamily="34" charset="0"/>
              <a:buChar char="•"/>
            </a:pPr>
            <a:r>
              <a:rPr lang="en-US" sz="600">
                <a:solidFill>
                  <a:schemeClr val="tx1"/>
                </a:solidFill>
              </a:rPr>
              <a:t>pembrolizumab</a:t>
            </a:r>
            <a:endParaRPr lang="en-US" sz="600" dirty="0">
              <a:solidFill>
                <a:schemeClr val="tx1"/>
              </a:solidFill>
            </a:endParaRPr>
          </a:p>
        </p:txBody>
      </p:sp>
      <p:sp>
        <p:nvSpPr>
          <p:cNvPr id="104" name="Down Arrow 104">
            <a:extLst>
              <a:ext uri="{FF2B5EF4-FFF2-40B4-BE49-F238E27FC236}">
                <a16:creationId xmlns:a16="http://schemas.microsoft.com/office/drawing/2014/main" id="{0F7CD168-D942-47EC-A1E3-6748FA082E64}"/>
              </a:ext>
            </a:extLst>
          </p:cNvPr>
          <p:cNvSpPr/>
          <p:nvPr/>
        </p:nvSpPr>
        <p:spPr>
          <a:xfrm rot="7070945">
            <a:off x="5408773" y="1902534"/>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105" name="Rectangle 104">
            <a:extLst>
              <a:ext uri="{FF2B5EF4-FFF2-40B4-BE49-F238E27FC236}">
                <a16:creationId xmlns:a16="http://schemas.microsoft.com/office/drawing/2014/main" id="{8505A910-16A7-4D48-AD00-C21321312F42}"/>
              </a:ext>
            </a:extLst>
          </p:cNvPr>
          <p:cNvSpPr/>
          <p:nvPr/>
        </p:nvSpPr>
        <p:spPr>
          <a:xfrm>
            <a:off x="5526362" y="5878068"/>
            <a:ext cx="620529" cy="289631"/>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ramucirumab</a:t>
            </a:r>
            <a:endParaRPr lang="en-US" sz="600" dirty="0">
              <a:solidFill>
                <a:schemeClr val="tx1"/>
              </a:solidFill>
            </a:endParaRPr>
          </a:p>
        </p:txBody>
      </p:sp>
      <p:sp>
        <p:nvSpPr>
          <p:cNvPr id="106" name="Down Arrow 106">
            <a:extLst>
              <a:ext uri="{FF2B5EF4-FFF2-40B4-BE49-F238E27FC236}">
                <a16:creationId xmlns:a16="http://schemas.microsoft.com/office/drawing/2014/main" id="{2365F698-C9D1-4DFC-ACFE-2764F2CAB622}"/>
              </a:ext>
            </a:extLst>
          </p:cNvPr>
          <p:cNvSpPr/>
          <p:nvPr/>
        </p:nvSpPr>
        <p:spPr>
          <a:xfrm rot="2083163">
            <a:off x="5946360" y="5782583"/>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107" name="Rectangle 106">
            <a:extLst>
              <a:ext uri="{FF2B5EF4-FFF2-40B4-BE49-F238E27FC236}">
                <a16:creationId xmlns:a16="http://schemas.microsoft.com/office/drawing/2014/main" id="{B9299B38-C11D-47BB-9770-51CCA1012C6E}"/>
              </a:ext>
            </a:extLst>
          </p:cNvPr>
          <p:cNvSpPr/>
          <p:nvPr/>
        </p:nvSpPr>
        <p:spPr>
          <a:xfrm>
            <a:off x="6659559" y="5880143"/>
            <a:ext cx="555417" cy="237779"/>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ruxolitinib</a:t>
            </a:r>
            <a:endParaRPr lang="en-US" sz="600" dirty="0">
              <a:solidFill>
                <a:schemeClr val="tx1"/>
              </a:solidFill>
            </a:endParaRPr>
          </a:p>
        </p:txBody>
      </p:sp>
      <p:sp>
        <p:nvSpPr>
          <p:cNvPr id="108" name="Down Arrow 108">
            <a:extLst>
              <a:ext uri="{FF2B5EF4-FFF2-40B4-BE49-F238E27FC236}">
                <a16:creationId xmlns:a16="http://schemas.microsoft.com/office/drawing/2014/main" id="{7BFBFE97-C7FF-4086-8CD1-FA9C11C1AC4C}"/>
              </a:ext>
            </a:extLst>
          </p:cNvPr>
          <p:cNvSpPr/>
          <p:nvPr/>
        </p:nvSpPr>
        <p:spPr>
          <a:xfrm rot="20040000">
            <a:off x="6785758" y="5780582"/>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109" name="Rectangle 108">
            <a:extLst>
              <a:ext uri="{FF2B5EF4-FFF2-40B4-BE49-F238E27FC236}">
                <a16:creationId xmlns:a16="http://schemas.microsoft.com/office/drawing/2014/main" id="{E8C58B37-AFA9-4275-AB17-A75FE1100CE5}"/>
              </a:ext>
            </a:extLst>
          </p:cNvPr>
          <p:cNvSpPr/>
          <p:nvPr/>
        </p:nvSpPr>
        <p:spPr>
          <a:xfrm>
            <a:off x="7906673" y="5144877"/>
            <a:ext cx="625911" cy="186510"/>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bevacizumab</a:t>
            </a:r>
            <a:endParaRPr lang="en-US" sz="600" dirty="0">
              <a:solidFill>
                <a:schemeClr val="tx1"/>
              </a:solidFill>
            </a:endParaRPr>
          </a:p>
        </p:txBody>
      </p:sp>
      <p:sp>
        <p:nvSpPr>
          <p:cNvPr id="110" name="Down Arrow 110">
            <a:extLst>
              <a:ext uri="{FF2B5EF4-FFF2-40B4-BE49-F238E27FC236}">
                <a16:creationId xmlns:a16="http://schemas.microsoft.com/office/drawing/2014/main" id="{067860DB-EEFA-407D-ACDB-C3F80DE9E321}"/>
              </a:ext>
            </a:extLst>
          </p:cNvPr>
          <p:cNvSpPr/>
          <p:nvPr/>
        </p:nvSpPr>
        <p:spPr>
          <a:xfrm rot="18960000">
            <a:off x="7782949" y="5108936"/>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115" name="Footer Placeholder 4">
            <a:extLst>
              <a:ext uri="{FF2B5EF4-FFF2-40B4-BE49-F238E27FC236}">
                <a16:creationId xmlns:a16="http://schemas.microsoft.com/office/drawing/2014/main" id="{DAE2D180-CD1B-4640-9456-C70633633ACB}"/>
              </a:ext>
            </a:extLst>
          </p:cNvPr>
          <p:cNvSpPr>
            <a:spLocks noGrp="1"/>
          </p:cNvSpPr>
          <p:nvPr>
            <p:ph type="ftr" sz="quarter" idx="10"/>
          </p:nvPr>
        </p:nvSpPr>
        <p:spPr>
          <a:xfrm>
            <a:off x="384693" y="6602834"/>
            <a:ext cx="9116145" cy="123111"/>
          </a:xfrm>
        </p:spPr>
        <p:txBody>
          <a:bodyPr/>
          <a:lstStyle/>
          <a:p>
            <a:r>
              <a:rPr lang="en-US" dirty="0" err="1"/>
              <a:t>Onkologia</a:t>
            </a:r>
            <a:r>
              <a:rPr lang="en-US" dirty="0"/>
              <a:t> </a:t>
            </a:r>
            <a:r>
              <a:rPr lang="en-US" dirty="0" err="1"/>
              <a:t>na</a:t>
            </a:r>
            <a:r>
              <a:rPr lang="en-US" dirty="0"/>
              <a:t> </a:t>
            </a:r>
            <a:r>
              <a:rPr lang="en-US" dirty="0" err="1"/>
              <a:t>Slovensku</a:t>
            </a:r>
            <a:endParaRPr lang="en-US" dirty="0"/>
          </a:p>
        </p:txBody>
      </p:sp>
      <p:sp>
        <p:nvSpPr>
          <p:cNvPr id="113" name="Rectangle 112">
            <a:extLst>
              <a:ext uri="{FF2B5EF4-FFF2-40B4-BE49-F238E27FC236}">
                <a16:creationId xmlns:a16="http://schemas.microsoft.com/office/drawing/2014/main" id="{50B4FDAC-A426-48B3-B137-FA2B95934100}"/>
              </a:ext>
            </a:extLst>
          </p:cNvPr>
          <p:cNvSpPr/>
          <p:nvPr/>
        </p:nvSpPr>
        <p:spPr>
          <a:xfrm>
            <a:off x="6184975" y="1434397"/>
            <a:ext cx="555417" cy="237779"/>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64008" indent="-64008">
              <a:buFont typeface="Arial" panose="020B0604020202020204" pitchFamily="34" charset="0"/>
              <a:buChar char="•"/>
            </a:pPr>
            <a:r>
              <a:rPr lang="en-US" sz="600">
                <a:solidFill>
                  <a:schemeClr val="tx1"/>
                </a:solidFill>
              </a:rPr>
              <a:t>Irinotecan liposome</a:t>
            </a:r>
            <a:endParaRPr lang="en-US" sz="600" dirty="0">
              <a:solidFill>
                <a:schemeClr val="tx1"/>
              </a:solidFill>
            </a:endParaRPr>
          </a:p>
        </p:txBody>
      </p:sp>
      <p:sp>
        <p:nvSpPr>
          <p:cNvPr id="114" name="Down Arrow 108">
            <a:extLst>
              <a:ext uri="{FF2B5EF4-FFF2-40B4-BE49-F238E27FC236}">
                <a16:creationId xmlns:a16="http://schemas.microsoft.com/office/drawing/2014/main" id="{5FF294DC-7922-480C-9EB2-3C16D2246CA2}"/>
              </a:ext>
            </a:extLst>
          </p:cNvPr>
          <p:cNvSpPr/>
          <p:nvPr/>
        </p:nvSpPr>
        <p:spPr>
          <a:xfrm rot="12031136">
            <a:off x="6211489" y="1703717"/>
            <a:ext cx="142177" cy="7400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1600" i="1" dirty="0">
              <a:solidFill>
                <a:schemeClr val="tx1"/>
              </a:solidFill>
              <a:latin typeface="Arial" pitchFamily="34" charset="0"/>
              <a:cs typeface="Arial" pitchFamily="34" charset="0"/>
            </a:endParaRPr>
          </a:p>
        </p:txBody>
      </p:sp>
      <p:sp>
        <p:nvSpPr>
          <p:cNvPr id="116" name="Rectangle 115">
            <a:extLst>
              <a:ext uri="{FF2B5EF4-FFF2-40B4-BE49-F238E27FC236}">
                <a16:creationId xmlns:a16="http://schemas.microsoft.com/office/drawing/2014/main" id="{1BAA9C6C-DA8F-4109-8FFD-5D31CF90E2F6}"/>
              </a:ext>
            </a:extLst>
          </p:cNvPr>
          <p:cNvSpPr/>
          <p:nvPr/>
        </p:nvSpPr>
        <p:spPr>
          <a:xfrm>
            <a:off x="2942965" y="998670"/>
            <a:ext cx="6557873" cy="369332"/>
          </a:xfrm>
          <a:prstGeom prst="rect">
            <a:avLst/>
          </a:prstGeom>
        </p:spPr>
        <p:txBody>
          <a:bodyPr wrap="square">
            <a:spAutoFit/>
          </a:bodyPr>
          <a:lstStyle/>
          <a:p>
            <a:pPr algn="ctr"/>
            <a:r>
              <a:rPr lang="en-US" b="1" kern="0" dirty="0">
                <a:solidFill>
                  <a:schemeClr val="accent2"/>
                </a:solidFill>
              </a:rPr>
              <a:t>New Active Substance </a:t>
            </a:r>
            <a:r>
              <a:rPr lang="en-US" b="1" kern="0">
                <a:solidFill>
                  <a:schemeClr val="accent2"/>
                </a:solidFill>
              </a:rPr>
              <a:t>Launches from 2011 </a:t>
            </a:r>
            <a:r>
              <a:rPr lang="en-US" b="1" kern="0" dirty="0">
                <a:solidFill>
                  <a:schemeClr val="accent2"/>
                </a:solidFill>
              </a:rPr>
              <a:t>by Indication</a:t>
            </a:r>
          </a:p>
        </p:txBody>
      </p:sp>
    </p:spTree>
    <p:extLst>
      <p:ext uri="{BB962C8B-B14F-4D97-AF65-F5344CB8AC3E}">
        <p14:creationId xmlns:p14="http://schemas.microsoft.com/office/powerpoint/2010/main" val="368160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 name="Object 102" hidden="1">
            <a:extLst>
              <a:ext uri="{FF2B5EF4-FFF2-40B4-BE49-F238E27FC236}">
                <a16:creationId xmlns:a16="http://schemas.microsoft.com/office/drawing/2014/main" id="{9889AF3A-06CA-479F-BAE4-0C27916C8730}"/>
              </a:ext>
            </a:extLst>
          </p:cNvPr>
          <p:cNvGraphicFramePr>
            <a:graphicFrameLocks noChangeAspect="1"/>
          </p:cNvGraphicFramePr>
          <p:nvPr>
            <p:custDataLst>
              <p:tags r:id="rId2"/>
            </p:custDataLst>
            <p:extLst>
              <p:ext uri="{D42A27DB-BD31-4B8C-83A1-F6EECF244321}">
                <p14:modId xmlns:p14="http://schemas.microsoft.com/office/powerpoint/2010/main" val="110063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5"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10000488" y="6396228"/>
            <a:ext cx="1394459" cy="243840"/>
          </a:xfrm>
          <a:prstGeom prst="rect">
            <a:avLst/>
          </a:prstGeom>
          <a:blipFill>
            <a:blip r:embed="rId7" cstate="print"/>
            <a:stretch>
              <a:fillRect/>
            </a:stretch>
          </a:blipFill>
        </p:spPr>
        <p:txBody>
          <a:bodyPr wrap="square" lIns="0" tIns="0" rIns="0" bIns="0" rtlCol="0"/>
          <a:lstStyle/>
          <a:p>
            <a:endParaRPr lang="en-US" dirty="0"/>
          </a:p>
        </p:txBody>
      </p:sp>
      <p:sp>
        <p:nvSpPr>
          <p:cNvPr id="3" name="object 3"/>
          <p:cNvSpPr/>
          <p:nvPr/>
        </p:nvSpPr>
        <p:spPr>
          <a:xfrm>
            <a:off x="11615928" y="6420611"/>
            <a:ext cx="576580" cy="177165"/>
          </a:xfrm>
          <a:custGeom>
            <a:avLst/>
            <a:gdLst/>
            <a:ahLst/>
            <a:cxnLst/>
            <a:rect l="l" t="t" r="r" b="b"/>
            <a:pathLst>
              <a:path w="576579" h="177165">
                <a:moveTo>
                  <a:pt x="0" y="176783"/>
                </a:moveTo>
                <a:lnTo>
                  <a:pt x="576072" y="176783"/>
                </a:lnTo>
                <a:lnTo>
                  <a:pt x="576072" y="0"/>
                </a:lnTo>
                <a:lnTo>
                  <a:pt x="0" y="0"/>
                </a:lnTo>
                <a:lnTo>
                  <a:pt x="0" y="176783"/>
                </a:lnTo>
                <a:close/>
              </a:path>
            </a:pathLst>
          </a:custGeom>
          <a:solidFill>
            <a:srgbClr val="00A2DF"/>
          </a:solidFill>
        </p:spPr>
        <p:txBody>
          <a:bodyPr wrap="square" lIns="0" tIns="0" rIns="0" bIns="0" rtlCol="0"/>
          <a:lstStyle/>
          <a:p>
            <a:endParaRPr lang="en-US" dirty="0"/>
          </a:p>
        </p:txBody>
      </p:sp>
      <p:sp>
        <p:nvSpPr>
          <p:cNvPr id="4" name="object 4"/>
          <p:cNvSpPr txBox="1"/>
          <p:nvPr/>
        </p:nvSpPr>
        <p:spPr>
          <a:xfrm>
            <a:off x="11941302" y="6425895"/>
            <a:ext cx="89535" cy="151323"/>
          </a:xfrm>
          <a:prstGeom prst="rect">
            <a:avLst/>
          </a:prstGeom>
        </p:spPr>
        <p:txBody>
          <a:bodyPr vert="horz" wrap="square" lIns="0" tIns="12700" rIns="0" bIns="0" rtlCol="0">
            <a:spAutoFit/>
          </a:bodyPr>
          <a:lstStyle/>
          <a:p>
            <a:pPr marL="12700">
              <a:lnSpc>
                <a:spcPct val="100000"/>
              </a:lnSpc>
              <a:spcBef>
                <a:spcPts val="100"/>
              </a:spcBef>
            </a:pPr>
            <a:r>
              <a:rPr lang="en-US" sz="900" b="1" spc="-5">
                <a:solidFill>
                  <a:srgbClr val="FFFFFF"/>
                </a:solidFill>
                <a:latin typeface="Arial"/>
                <a:cs typeface="Arial"/>
              </a:rPr>
              <a:t>5</a:t>
            </a:r>
            <a:endParaRPr lang="en-US" sz="900" dirty="0">
              <a:latin typeface="Arial"/>
              <a:cs typeface="Arial"/>
            </a:endParaRPr>
          </a:p>
        </p:txBody>
      </p:sp>
      <p:sp>
        <p:nvSpPr>
          <p:cNvPr id="5" name="object 5"/>
          <p:cNvSpPr txBox="1"/>
          <p:nvPr/>
        </p:nvSpPr>
        <p:spPr>
          <a:xfrm>
            <a:off x="463397" y="6543852"/>
            <a:ext cx="5932170" cy="259045"/>
          </a:xfrm>
          <a:prstGeom prst="rect">
            <a:avLst/>
          </a:prstGeom>
        </p:spPr>
        <p:txBody>
          <a:bodyPr vert="horz" wrap="square" lIns="0" tIns="12700" rIns="0" bIns="0" rtlCol="0">
            <a:spAutoFit/>
          </a:bodyPr>
          <a:lstStyle/>
          <a:p>
            <a:pPr marL="12700">
              <a:lnSpc>
                <a:spcPct val="100000"/>
              </a:lnSpc>
              <a:spcBef>
                <a:spcPts val="100"/>
              </a:spcBef>
            </a:pPr>
            <a:r>
              <a:rPr lang="en-US" sz="800" spc="-5">
                <a:solidFill>
                  <a:srgbClr val="2B3942"/>
                </a:solidFill>
                <a:latin typeface="Liberation Sans Narrow"/>
                <a:cs typeface="Liberation Sans Narrow"/>
              </a:rPr>
              <a:t>Source: IQVIA European Thought Leadership, </a:t>
            </a:r>
            <a:r>
              <a:rPr lang="en-US" sz="800">
                <a:solidFill>
                  <a:srgbClr val="2B3942"/>
                </a:solidFill>
                <a:latin typeface="Liberation Sans Narrow"/>
                <a:cs typeface="Liberation Sans Narrow"/>
              </a:rPr>
              <a:t>MIDAS Padds MAT Q4 2018, </a:t>
            </a:r>
            <a:r>
              <a:rPr lang="en-US" sz="800" spc="-5">
                <a:solidFill>
                  <a:srgbClr val="2B3942"/>
                </a:solidFill>
                <a:latin typeface="Liberation Sans Narrow"/>
                <a:cs typeface="Liberation Sans Narrow"/>
              </a:rPr>
              <a:t>Innovative Branded </a:t>
            </a:r>
            <a:r>
              <a:rPr lang="en-US" sz="800">
                <a:solidFill>
                  <a:srgbClr val="2B3942"/>
                </a:solidFill>
                <a:latin typeface="Liberation Sans Narrow"/>
                <a:cs typeface="Liberation Sans Narrow"/>
              </a:rPr>
              <a:t>New </a:t>
            </a:r>
            <a:r>
              <a:rPr lang="en-US" sz="800" spc="-5">
                <a:solidFill>
                  <a:srgbClr val="2B3942"/>
                </a:solidFill>
                <a:latin typeface="Liberation Sans Narrow"/>
                <a:cs typeface="Liberation Sans Narrow"/>
              </a:rPr>
              <a:t>Active Substances globally launched between 2010-2017.</a:t>
            </a:r>
            <a:endParaRPr lang="en-US" sz="800" dirty="0">
              <a:latin typeface="Liberation Sans Narrow"/>
              <a:cs typeface="Liberation Sans Narrow"/>
            </a:endParaRPr>
          </a:p>
        </p:txBody>
      </p:sp>
      <p:sp>
        <p:nvSpPr>
          <p:cNvPr id="6" name="object 6"/>
          <p:cNvSpPr txBox="1">
            <a:spLocks noGrp="1"/>
          </p:cNvSpPr>
          <p:nvPr>
            <p:ph type="title"/>
          </p:nvPr>
        </p:nvSpPr>
        <p:spPr>
          <a:xfrm>
            <a:off x="463397" y="146742"/>
            <a:ext cx="9354185" cy="873957"/>
          </a:xfrm>
          <a:prstGeom prst="rect">
            <a:avLst/>
          </a:prstGeom>
        </p:spPr>
        <p:txBody>
          <a:bodyPr vert="horz" wrap="square" lIns="0" tIns="12065" rIns="0" bIns="0" rtlCol="0">
            <a:spAutoFit/>
          </a:bodyPr>
          <a:lstStyle/>
          <a:p>
            <a:pPr marL="12700">
              <a:lnSpc>
                <a:spcPct val="100000"/>
              </a:lnSpc>
              <a:spcBef>
                <a:spcPts val="95"/>
              </a:spcBef>
            </a:pPr>
            <a:r>
              <a:rPr lang="en-US" spc="-5"/>
              <a:t>Oncology is the innovation powerhouse of the</a:t>
            </a:r>
            <a:r>
              <a:rPr lang="en-US" spc="150"/>
              <a:t> </a:t>
            </a:r>
            <a:r>
              <a:rPr lang="en-US" spc="-5"/>
              <a:t>pharmaceutical</a:t>
            </a:r>
            <a:r>
              <a:rPr lang="en-US" spc="150"/>
              <a:t> </a:t>
            </a:r>
            <a:r>
              <a:rPr lang="en-US" spc="-5"/>
              <a:t>industry</a:t>
            </a:r>
            <a:endParaRPr lang="en-US" spc="-5" dirty="0"/>
          </a:p>
        </p:txBody>
      </p:sp>
      <p:sp>
        <p:nvSpPr>
          <p:cNvPr id="7" name="object 7"/>
          <p:cNvSpPr/>
          <p:nvPr/>
        </p:nvSpPr>
        <p:spPr>
          <a:xfrm>
            <a:off x="1190244" y="4939284"/>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8" name="object 8"/>
          <p:cNvSpPr/>
          <p:nvPr/>
        </p:nvSpPr>
        <p:spPr>
          <a:xfrm>
            <a:off x="1190244" y="4443984"/>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9" name="object 9"/>
          <p:cNvSpPr/>
          <p:nvPr/>
        </p:nvSpPr>
        <p:spPr>
          <a:xfrm>
            <a:off x="1190244" y="5433059"/>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10" name="object 10"/>
          <p:cNvSpPr/>
          <p:nvPr/>
        </p:nvSpPr>
        <p:spPr>
          <a:xfrm>
            <a:off x="1190244" y="3701796"/>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11" name="object 11"/>
          <p:cNvSpPr/>
          <p:nvPr/>
        </p:nvSpPr>
        <p:spPr>
          <a:xfrm>
            <a:off x="1190244" y="3454908"/>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12" name="object 12"/>
          <p:cNvSpPr/>
          <p:nvPr/>
        </p:nvSpPr>
        <p:spPr>
          <a:xfrm>
            <a:off x="1190244" y="3206495"/>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13" name="object 13"/>
          <p:cNvSpPr/>
          <p:nvPr/>
        </p:nvSpPr>
        <p:spPr>
          <a:xfrm>
            <a:off x="1190244" y="5679947"/>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14" name="object 14"/>
          <p:cNvSpPr/>
          <p:nvPr/>
        </p:nvSpPr>
        <p:spPr>
          <a:xfrm>
            <a:off x="1190244" y="2217420"/>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15" name="object 15"/>
          <p:cNvSpPr/>
          <p:nvPr/>
        </p:nvSpPr>
        <p:spPr>
          <a:xfrm>
            <a:off x="1190244" y="4195571"/>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16" name="object 16"/>
          <p:cNvSpPr/>
          <p:nvPr/>
        </p:nvSpPr>
        <p:spPr>
          <a:xfrm>
            <a:off x="1190244" y="5184647"/>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17" name="object 17"/>
          <p:cNvSpPr/>
          <p:nvPr/>
        </p:nvSpPr>
        <p:spPr>
          <a:xfrm>
            <a:off x="1190244" y="3950208"/>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18" name="object 18"/>
          <p:cNvSpPr/>
          <p:nvPr/>
        </p:nvSpPr>
        <p:spPr>
          <a:xfrm>
            <a:off x="1190244" y="2465832"/>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19" name="object 19"/>
          <p:cNvSpPr/>
          <p:nvPr/>
        </p:nvSpPr>
        <p:spPr>
          <a:xfrm>
            <a:off x="1190244" y="4690871"/>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20" name="object 20"/>
          <p:cNvSpPr/>
          <p:nvPr/>
        </p:nvSpPr>
        <p:spPr>
          <a:xfrm>
            <a:off x="1190244" y="1738883"/>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21" name="object 21"/>
          <p:cNvSpPr/>
          <p:nvPr/>
        </p:nvSpPr>
        <p:spPr>
          <a:xfrm>
            <a:off x="1190244" y="2712720"/>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22" name="object 22"/>
          <p:cNvSpPr/>
          <p:nvPr/>
        </p:nvSpPr>
        <p:spPr>
          <a:xfrm>
            <a:off x="1190244" y="2961132"/>
            <a:ext cx="59055" cy="0"/>
          </a:xfrm>
          <a:custGeom>
            <a:avLst/>
            <a:gdLst/>
            <a:ahLst/>
            <a:cxnLst/>
            <a:rect l="l" t="t" r="r" b="b"/>
            <a:pathLst>
              <a:path w="59055">
                <a:moveTo>
                  <a:pt x="0" y="0"/>
                </a:moveTo>
                <a:lnTo>
                  <a:pt x="58737" y="0"/>
                </a:lnTo>
              </a:path>
            </a:pathLst>
          </a:custGeom>
          <a:ln w="9144">
            <a:solidFill>
              <a:srgbClr val="2B3942"/>
            </a:solidFill>
          </a:ln>
        </p:spPr>
        <p:txBody>
          <a:bodyPr wrap="square" lIns="0" tIns="0" rIns="0" bIns="0" rtlCol="0"/>
          <a:lstStyle/>
          <a:p>
            <a:endParaRPr lang="en-US" dirty="0"/>
          </a:p>
        </p:txBody>
      </p:sp>
      <p:sp>
        <p:nvSpPr>
          <p:cNvPr id="23" name="object 23"/>
          <p:cNvSpPr/>
          <p:nvPr/>
        </p:nvSpPr>
        <p:spPr>
          <a:xfrm>
            <a:off x="1249680" y="1738883"/>
            <a:ext cx="9462770" cy="3941445"/>
          </a:xfrm>
          <a:custGeom>
            <a:avLst/>
            <a:gdLst/>
            <a:ahLst/>
            <a:cxnLst/>
            <a:rect l="l" t="t" r="r" b="b"/>
            <a:pathLst>
              <a:path w="9462770" h="3941445">
                <a:moveTo>
                  <a:pt x="0" y="3941064"/>
                </a:moveTo>
                <a:lnTo>
                  <a:pt x="9462516" y="3941064"/>
                </a:lnTo>
                <a:lnTo>
                  <a:pt x="9462516" y="0"/>
                </a:lnTo>
                <a:lnTo>
                  <a:pt x="0" y="0"/>
                </a:lnTo>
                <a:lnTo>
                  <a:pt x="0" y="3941064"/>
                </a:lnTo>
                <a:close/>
              </a:path>
            </a:pathLst>
          </a:custGeom>
          <a:ln w="3175">
            <a:solidFill>
              <a:srgbClr val="2B3942"/>
            </a:solidFill>
          </a:ln>
        </p:spPr>
        <p:txBody>
          <a:bodyPr wrap="square" lIns="0" tIns="0" rIns="0" bIns="0" rtlCol="0"/>
          <a:lstStyle/>
          <a:p>
            <a:endParaRPr lang="en-US" dirty="0"/>
          </a:p>
        </p:txBody>
      </p:sp>
      <p:sp>
        <p:nvSpPr>
          <p:cNvPr id="24" name="object 24"/>
          <p:cNvSpPr/>
          <p:nvPr/>
        </p:nvSpPr>
        <p:spPr>
          <a:xfrm>
            <a:off x="1249680" y="1738883"/>
            <a:ext cx="0" cy="3941445"/>
          </a:xfrm>
          <a:custGeom>
            <a:avLst/>
            <a:gdLst/>
            <a:ahLst/>
            <a:cxnLst/>
            <a:rect l="l" t="t" r="r" b="b"/>
            <a:pathLst>
              <a:path h="3941445">
                <a:moveTo>
                  <a:pt x="0" y="3941064"/>
                </a:moveTo>
                <a:lnTo>
                  <a:pt x="0" y="0"/>
                </a:lnTo>
              </a:path>
            </a:pathLst>
          </a:custGeom>
          <a:ln w="9144">
            <a:solidFill>
              <a:srgbClr val="2B3942"/>
            </a:solidFill>
          </a:ln>
        </p:spPr>
        <p:txBody>
          <a:bodyPr wrap="square" lIns="0" tIns="0" rIns="0" bIns="0" rtlCol="0"/>
          <a:lstStyle/>
          <a:p>
            <a:endParaRPr lang="en-US" dirty="0"/>
          </a:p>
        </p:txBody>
      </p:sp>
      <p:sp>
        <p:nvSpPr>
          <p:cNvPr id="25" name="object 25"/>
          <p:cNvSpPr/>
          <p:nvPr/>
        </p:nvSpPr>
        <p:spPr>
          <a:xfrm>
            <a:off x="1249680" y="5679947"/>
            <a:ext cx="9462770" cy="0"/>
          </a:xfrm>
          <a:custGeom>
            <a:avLst/>
            <a:gdLst/>
            <a:ahLst/>
            <a:cxnLst/>
            <a:rect l="l" t="t" r="r" b="b"/>
            <a:pathLst>
              <a:path w="9462770">
                <a:moveTo>
                  <a:pt x="0" y="0"/>
                </a:moveTo>
                <a:lnTo>
                  <a:pt x="9462516" y="0"/>
                </a:lnTo>
              </a:path>
            </a:pathLst>
          </a:custGeom>
          <a:ln w="9144">
            <a:solidFill>
              <a:srgbClr val="2B3942"/>
            </a:solidFill>
          </a:ln>
        </p:spPr>
        <p:txBody>
          <a:bodyPr wrap="square" lIns="0" tIns="0" rIns="0" bIns="0" rtlCol="0"/>
          <a:lstStyle/>
          <a:p>
            <a:endParaRPr lang="en-US" dirty="0"/>
          </a:p>
        </p:txBody>
      </p:sp>
      <p:sp>
        <p:nvSpPr>
          <p:cNvPr id="26" name="object 26"/>
          <p:cNvSpPr/>
          <p:nvPr/>
        </p:nvSpPr>
        <p:spPr>
          <a:xfrm>
            <a:off x="1249680"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27" name="object 27"/>
          <p:cNvSpPr/>
          <p:nvPr/>
        </p:nvSpPr>
        <p:spPr>
          <a:xfrm>
            <a:off x="1536191"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28" name="object 28"/>
          <p:cNvSpPr/>
          <p:nvPr/>
        </p:nvSpPr>
        <p:spPr>
          <a:xfrm>
            <a:off x="1822704"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29" name="object 29"/>
          <p:cNvSpPr/>
          <p:nvPr/>
        </p:nvSpPr>
        <p:spPr>
          <a:xfrm>
            <a:off x="2109216"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30" name="object 30"/>
          <p:cNvSpPr/>
          <p:nvPr/>
        </p:nvSpPr>
        <p:spPr>
          <a:xfrm>
            <a:off x="2395727"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31" name="object 31"/>
          <p:cNvSpPr/>
          <p:nvPr/>
        </p:nvSpPr>
        <p:spPr>
          <a:xfrm>
            <a:off x="2683764"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32" name="object 32"/>
          <p:cNvSpPr/>
          <p:nvPr/>
        </p:nvSpPr>
        <p:spPr>
          <a:xfrm>
            <a:off x="2970276"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33" name="object 33"/>
          <p:cNvSpPr/>
          <p:nvPr/>
        </p:nvSpPr>
        <p:spPr>
          <a:xfrm>
            <a:off x="3256788"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34" name="object 34"/>
          <p:cNvSpPr/>
          <p:nvPr/>
        </p:nvSpPr>
        <p:spPr>
          <a:xfrm>
            <a:off x="3543300"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35" name="object 35"/>
          <p:cNvSpPr/>
          <p:nvPr/>
        </p:nvSpPr>
        <p:spPr>
          <a:xfrm>
            <a:off x="3829811"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36" name="object 36"/>
          <p:cNvSpPr/>
          <p:nvPr/>
        </p:nvSpPr>
        <p:spPr>
          <a:xfrm>
            <a:off x="4116323"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37" name="object 37"/>
          <p:cNvSpPr/>
          <p:nvPr/>
        </p:nvSpPr>
        <p:spPr>
          <a:xfrm>
            <a:off x="4404359"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38" name="object 38"/>
          <p:cNvSpPr/>
          <p:nvPr/>
        </p:nvSpPr>
        <p:spPr>
          <a:xfrm>
            <a:off x="4690871"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39" name="object 39"/>
          <p:cNvSpPr/>
          <p:nvPr/>
        </p:nvSpPr>
        <p:spPr>
          <a:xfrm>
            <a:off x="4977384"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40" name="object 40"/>
          <p:cNvSpPr/>
          <p:nvPr/>
        </p:nvSpPr>
        <p:spPr>
          <a:xfrm>
            <a:off x="5263896"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41" name="object 41"/>
          <p:cNvSpPr/>
          <p:nvPr/>
        </p:nvSpPr>
        <p:spPr>
          <a:xfrm>
            <a:off x="5550408"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42" name="object 42"/>
          <p:cNvSpPr/>
          <p:nvPr/>
        </p:nvSpPr>
        <p:spPr>
          <a:xfrm>
            <a:off x="5836920"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43" name="object 43"/>
          <p:cNvSpPr/>
          <p:nvPr/>
        </p:nvSpPr>
        <p:spPr>
          <a:xfrm>
            <a:off x="6124955"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44" name="object 44"/>
          <p:cNvSpPr/>
          <p:nvPr/>
        </p:nvSpPr>
        <p:spPr>
          <a:xfrm>
            <a:off x="6411467"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45" name="object 45"/>
          <p:cNvSpPr/>
          <p:nvPr/>
        </p:nvSpPr>
        <p:spPr>
          <a:xfrm>
            <a:off x="6697980"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46" name="object 46"/>
          <p:cNvSpPr/>
          <p:nvPr/>
        </p:nvSpPr>
        <p:spPr>
          <a:xfrm>
            <a:off x="6984492"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47" name="object 47"/>
          <p:cNvSpPr/>
          <p:nvPr/>
        </p:nvSpPr>
        <p:spPr>
          <a:xfrm>
            <a:off x="7271004"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48" name="object 48"/>
          <p:cNvSpPr/>
          <p:nvPr/>
        </p:nvSpPr>
        <p:spPr>
          <a:xfrm>
            <a:off x="7557516"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49" name="object 49"/>
          <p:cNvSpPr/>
          <p:nvPr/>
        </p:nvSpPr>
        <p:spPr>
          <a:xfrm>
            <a:off x="7845552"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50" name="object 50"/>
          <p:cNvSpPr/>
          <p:nvPr/>
        </p:nvSpPr>
        <p:spPr>
          <a:xfrm>
            <a:off x="8132064"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51" name="object 51"/>
          <p:cNvSpPr/>
          <p:nvPr/>
        </p:nvSpPr>
        <p:spPr>
          <a:xfrm>
            <a:off x="8418576"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52" name="object 52"/>
          <p:cNvSpPr/>
          <p:nvPr/>
        </p:nvSpPr>
        <p:spPr>
          <a:xfrm>
            <a:off x="8705088"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53" name="object 53"/>
          <p:cNvSpPr/>
          <p:nvPr/>
        </p:nvSpPr>
        <p:spPr>
          <a:xfrm>
            <a:off x="8991600"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54" name="object 54"/>
          <p:cNvSpPr/>
          <p:nvPr/>
        </p:nvSpPr>
        <p:spPr>
          <a:xfrm>
            <a:off x="9278111"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55" name="object 55"/>
          <p:cNvSpPr/>
          <p:nvPr/>
        </p:nvSpPr>
        <p:spPr>
          <a:xfrm>
            <a:off x="9566147"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56" name="object 56"/>
          <p:cNvSpPr/>
          <p:nvPr/>
        </p:nvSpPr>
        <p:spPr>
          <a:xfrm>
            <a:off x="9852659"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57" name="object 57"/>
          <p:cNvSpPr/>
          <p:nvPr/>
        </p:nvSpPr>
        <p:spPr>
          <a:xfrm>
            <a:off x="10139171"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58" name="object 58"/>
          <p:cNvSpPr/>
          <p:nvPr/>
        </p:nvSpPr>
        <p:spPr>
          <a:xfrm>
            <a:off x="10425683"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59" name="object 59"/>
          <p:cNvSpPr/>
          <p:nvPr/>
        </p:nvSpPr>
        <p:spPr>
          <a:xfrm>
            <a:off x="10712195" y="5679947"/>
            <a:ext cx="0" cy="53340"/>
          </a:xfrm>
          <a:custGeom>
            <a:avLst/>
            <a:gdLst/>
            <a:ahLst/>
            <a:cxnLst/>
            <a:rect l="l" t="t" r="r" b="b"/>
            <a:pathLst>
              <a:path h="53339">
                <a:moveTo>
                  <a:pt x="0" y="0"/>
                </a:moveTo>
                <a:lnTo>
                  <a:pt x="0" y="53339"/>
                </a:lnTo>
              </a:path>
            </a:pathLst>
          </a:custGeom>
          <a:ln w="9144">
            <a:solidFill>
              <a:srgbClr val="2B3942"/>
            </a:solidFill>
          </a:ln>
        </p:spPr>
        <p:txBody>
          <a:bodyPr wrap="square" lIns="0" tIns="0" rIns="0" bIns="0" rtlCol="0"/>
          <a:lstStyle/>
          <a:p>
            <a:endParaRPr lang="en-US" dirty="0"/>
          </a:p>
        </p:txBody>
      </p:sp>
      <p:sp>
        <p:nvSpPr>
          <p:cNvPr id="60" name="object 60"/>
          <p:cNvSpPr/>
          <p:nvPr/>
        </p:nvSpPr>
        <p:spPr>
          <a:xfrm>
            <a:off x="7616952" y="2368295"/>
            <a:ext cx="986155" cy="984885"/>
          </a:xfrm>
          <a:custGeom>
            <a:avLst/>
            <a:gdLst/>
            <a:ahLst/>
            <a:cxnLst/>
            <a:rect l="l" t="t" r="r" b="b"/>
            <a:pathLst>
              <a:path w="986154" h="984885">
                <a:moveTo>
                  <a:pt x="493014" y="0"/>
                </a:moveTo>
                <a:lnTo>
                  <a:pt x="445532" y="2252"/>
                </a:lnTo>
                <a:lnTo>
                  <a:pt x="399328" y="8874"/>
                </a:lnTo>
                <a:lnTo>
                  <a:pt x="354608" y="19658"/>
                </a:lnTo>
                <a:lnTo>
                  <a:pt x="311578" y="34398"/>
                </a:lnTo>
                <a:lnTo>
                  <a:pt x="270445" y="52888"/>
                </a:lnTo>
                <a:lnTo>
                  <a:pt x="231415" y="74922"/>
                </a:lnTo>
                <a:lnTo>
                  <a:pt x="194695" y="100295"/>
                </a:lnTo>
                <a:lnTo>
                  <a:pt x="160492" y="128798"/>
                </a:lnTo>
                <a:lnTo>
                  <a:pt x="129012" y="160228"/>
                </a:lnTo>
                <a:lnTo>
                  <a:pt x="100462" y="194377"/>
                </a:lnTo>
                <a:lnTo>
                  <a:pt x="75048" y="231039"/>
                </a:lnTo>
                <a:lnTo>
                  <a:pt x="52977" y="270009"/>
                </a:lnTo>
                <a:lnTo>
                  <a:pt x="34456" y="311080"/>
                </a:lnTo>
                <a:lnTo>
                  <a:pt x="19691" y="354046"/>
                </a:lnTo>
                <a:lnTo>
                  <a:pt x="8889" y="398700"/>
                </a:lnTo>
                <a:lnTo>
                  <a:pt x="2256" y="444838"/>
                </a:lnTo>
                <a:lnTo>
                  <a:pt x="0" y="492251"/>
                </a:lnTo>
                <a:lnTo>
                  <a:pt x="2256" y="539665"/>
                </a:lnTo>
                <a:lnTo>
                  <a:pt x="8889" y="585803"/>
                </a:lnTo>
                <a:lnTo>
                  <a:pt x="19691" y="630457"/>
                </a:lnTo>
                <a:lnTo>
                  <a:pt x="34456" y="673423"/>
                </a:lnTo>
                <a:lnTo>
                  <a:pt x="52977" y="714494"/>
                </a:lnTo>
                <a:lnTo>
                  <a:pt x="75048" y="753464"/>
                </a:lnTo>
                <a:lnTo>
                  <a:pt x="100462" y="790126"/>
                </a:lnTo>
                <a:lnTo>
                  <a:pt x="129012" y="824275"/>
                </a:lnTo>
                <a:lnTo>
                  <a:pt x="160492" y="855705"/>
                </a:lnTo>
                <a:lnTo>
                  <a:pt x="194695" y="884208"/>
                </a:lnTo>
                <a:lnTo>
                  <a:pt x="231415" y="909581"/>
                </a:lnTo>
                <a:lnTo>
                  <a:pt x="270445" y="931615"/>
                </a:lnTo>
                <a:lnTo>
                  <a:pt x="311578" y="950105"/>
                </a:lnTo>
                <a:lnTo>
                  <a:pt x="354608" y="964845"/>
                </a:lnTo>
                <a:lnTo>
                  <a:pt x="399328" y="975629"/>
                </a:lnTo>
                <a:lnTo>
                  <a:pt x="445532" y="982251"/>
                </a:lnTo>
                <a:lnTo>
                  <a:pt x="493014" y="984503"/>
                </a:lnTo>
                <a:lnTo>
                  <a:pt x="540495" y="982251"/>
                </a:lnTo>
                <a:lnTo>
                  <a:pt x="586699" y="975629"/>
                </a:lnTo>
                <a:lnTo>
                  <a:pt x="631419" y="964845"/>
                </a:lnTo>
                <a:lnTo>
                  <a:pt x="674449" y="950105"/>
                </a:lnTo>
                <a:lnTo>
                  <a:pt x="715582" y="931615"/>
                </a:lnTo>
                <a:lnTo>
                  <a:pt x="754612" y="909581"/>
                </a:lnTo>
                <a:lnTo>
                  <a:pt x="791332" y="884208"/>
                </a:lnTo>
                <a:lnTo>
                  <a:pt x="825535" y="855705"/>
                </a:lnTo>
                <a:lnTo>
                  <a:pt x="857015" y="824275"/>
                </a:lnTo>
                <a:lnTo>
                  <a:pt x="885565" y="790126"/>
                </a:lnTo>
                <a:lnTo>
                  <a:pt x="910979" y="753464"/>
                </a:lnTo>
                <a:lnTo>
                  <a:pt x="933050" y="714494"/>
                </a:lnTo>
                <a:lnTo>
                  <a:pt x="951571" y="673423"/>
                </a:lnTo>
                <a:lnTo>
                  <a:pt x="966336" y="630457"/>
                </a:lnTo>
                <a:lnTo>
                  <a:pt x="977138" y="585803"/>
                </a:lnTo>
                <a:lnTo>
                  <a:pt x="983771" y="539665"/>
                </a:lnTo>
                <a:lnTo>
                  <a:pt x="986027" y="492251"/>
                </a:lnTo>
                <a:lnTo>
                  <a:pt x="983771" y="444838"/>
                </a:lnTo>
                <a:lnTo>
                  <a:pt x="977138" y="398700"/>
                </a:lnTo>
                <a:lnTo>
                  <a:pt x="966336" y="354046"/>
                </a:lnTo>
                <a:lnTo>
                  <a:pt x="951571" y="311080"/>
                </a:lnTo>
                <a:lnTo>
                  <a:pt x="933050" y="270009"/>
                </a:lnTo>
                <a:lnTo>
                  <a:pt x="910979" y="231039"/>
                </a:lnTo>
                <a:lnTo>
                  <a:pt x="885565" y="194377"/>
                </a:lnTo>
                <a:lnTo>
                  <a:pt x="857015" y="160228"/>
                </a:lnTo>
                <a:lnTo>
                  <a:pt x="825535" y="128798"/>
                </a:lnTo>
                <a:lnTo>
                  <a:pt x="791332" y="100295"/>
                </a:lnTo>
                <a:lnTo>
                  <a:pt x="754612" y="74922"/>
                </a:lnTo>
                <a:lnTo>
                  <a:pt x="715582" y="52888"/>
                </a:lnTo>
                <a:lnTo>
                  <a:pt x="674449" y="34398"/>
                </a:lnTo>
                <a:lnTo>
                  <a:pt x="631419" y="19658"/>
                </a:lnTo>
                <a:lnTo>
                  <a:pt x="586699" y="8874"/>
                </a:lnTo>
                <a:lnTo>
                  <a:pt x="540495" y="2252"/>
                </a:lnTo>
                <a:lnTo>
                  <a:pt x="493014" y="0"/>
                </a:lnTo>
                <a:close/>
              </a:path>
            </a:pathLst>
          </a:custGeom>
          <a:solidFill>
            <a:srgbClr val="FD8912"/>
          </a:solidFill>
        </p:spPr>
        <p:txBody>
          <a:bodyPr wrap="square" lIns="0" tIns="0" rIns="0" bIns="0" rtlCol="0"/>
          <a:lstStyle/>
          <a:p>
            <a:endParaRPr lang="en-US" dirty="0"/>
          </a:p>
        </p:txBody>
      </p:sp>
      <p:sp>
        <p:nvSpPr>
          <p:cNvPr id="61" name="object 61"/>
          <p:cNvSpPr/>
          <p:nvPr/>
        </p:nvSpPr>
        <p:spPr>
          <a:xfrm>
            <a:off x="7616952" y="2368550"/>
            <a:ext cx="986155" cy="984250"/>
          </a:xfrm>
          <a:custGeom>
            <a:avLst/>
            <a:gdLst/>
            <a:ahLst/>
            <a:cxnLst/>
            <a:rect l="l" t="t" r="r" b="b"/>
            <a:pathLst>
              <a:path w="986154" h="984250">
                <a:moveTo>
                  <a:pt x="493014" y="0"/>
                </a:moveTo>
                <a:lnTo>
                  <a:pt x="442595" y="2539"/>
                </a:lnTo>
                <a:lnTo>
                  <a:pt x="393700" y="10160"/>
                </a:lnTo>
                <a:lnTo>
                  <a:pt x="323596" y="30479"/>
                </a:lnTo>
                <a:lnTo>
                  <a:pt x="279273" y="49529"/>
                </a:lnTo>
                <a:lnTo>
                  <a:pt x="237363" y="71120"/>
                </a:lnTo>
                <a:lnTo>
                  <a:pt x="217297" y="85089"/>
                </a:lnTo>
                <a:lnTo>
                  <a:pt x="197993" y="97789"/>
                </a:lnTo>
                <a:lnTo>
                  <a:pt x="161544" y="128270"/>
                </a:lnTo>
                <a:lnTo>
                  <a:pt x="128143" y="161289"/>
                </a:lnTo>
                <a:lnTo>
                  <a:pt x="97917" y="198120"/>
                </a:lnTo>
                <a:lnTo>
                  <a:pt x="71374" y="237489"/>
                </a:lnTo>
                <a:lnTo>
                  <a:pt x="48641" y="279400"/>
                </a:lnTo>
                <a:lnTo>
                  <a:pt x="29845" y="323850"/>
                </a:lnTo>
                <a:lnTo>
                  <a:pt x="15494" y="369570"/>
                </a:lnTo>
                <a:lnTo>
                  <a:pt x="5715" y="417829"/>
                </a:lnTo>
                <a:lnTo>
                  <a:pt x="634" y="467360"/>
                </a:lnTo>
                <a:lnTo>
                  <a:pt x="0" y="492760"/>
                </a:lnTo>
                <a:lnTo>
                  <a:pt x="634" y="518160"/>
                </a:lnTo>
                <a:lnTo>
                  <a:pt x="5715" y="567689"/>
                </a:lnTo>
                <a:lnTo>
                  <a:pt x="15494" y="615950"/>
                </a:lnTo>
                <a:lnTo>
                  <a:pt x="29845" y="661670"/>
                </a:lnTo>
                <a:lnTo>
                  <a:pt x="48641" y="706120"/>
                </a:lnTo>
                <a:lnTo>
                  <a:pt x="71374" y="748029"/>
                </a:lnTo>
                <a:lnTo>
                  <a:pt x="97917" y="787400"/>
                </a:lnTo>
                <a:lnTo>
                  <a:pt x="128143" y="824229"/>
                </a:lnTo>
                <a:lnTo>
                  <a:pt x="161544" y="857250"/>
                </a:lnTo>
                <a:lnTo>
                  <a:pt x="197993" y="887729"/>
                </a:lnTo>
                <a:lnTo>
                  <a:pt x="237363" y="913129"/>
                </a:lnTo>
                <a:lnTo>
                  <a:pt x="279273" y="935989"/>
                </a:lnTo>
                <a:lnTo>
                  <a:pt x="323596" y="955039"/>
                </a:lnTo>
                <a:lnTo>
                  <a:pt x="393700" y="975360"/>
                </a:lnTo>
                <a:lnTo>
                  <a:pt x="442595" y="982979"/>
                </a:lnTo>
                <a:lnTo>
                  <a:pt x="467614" y="984250"/>
                </a:lnTo>
                <a:lnTo>
                  <a:pt x="518287" y="984250"/>
                </a:lnTo>
                <a:lnTo>
                  <a:pt x="543432" y="982979"/>
                </a:lnTo>
                <a:lnTo>
                  <a:pt x="568071" y="979170"/>
                </a:lnTo>
                <a:lnTo>
                  <a:pt x="492887" y="979170"/>
                </a:lnTo>
                <a:lnTo>
                  <a:pt x="443102" y="976629"/>
                </a:lnTo>
                <a:lnTo>
                  <a:pt x="394716" y="969010"/>
                </a:lnTo>
                <a:lnTo>
                  <a:pt x="371221" y="963929"/>
                </a:lnTo>
                <a:lnTo>
                  <a:pt x="348106" y="957579"/>
                </a:lnTo>
                <a:lnTo>
                  <a:pt x="325500" y="948689"/>
                </a:lnTo>
                <a:lnTo>
                  <a:pt x="303402" y="941070"/>
                </a:lnTo>
                <a:lnTo>
                  <a:pt x="260857" y="919479"/>
                </a:lnTo>
                <a:lnTo>
                  <a:pt x="220599" y="895350"/>
                </a:lnTo>
                <a:lnTo>
                  <a:pt x="183261" y="867410"/>
                </a:lnTo>
                <a:lnTo>
                  <a:pt x="148590" y="836929"/>
                </a:lnTo>
                <a:lnTo>
                  <a:pt x="117221" y="801370"/>
                </a:lnTo>
                <a:lnTo>
                  <a:pt x="89153" y="764539"/>
                </a:lnTo>
                <a:lnTo>
                  <a:pt x="64770" y="723900"/>
                </a:lnTo>
                <a:lnTo>
                  <a:pt x="44323" y="681989"/>
                </a:lnTo>
                <a:lnTo>
                  <a:pt x="27940" y="637539"/>
                </a:lnTo>
                <a:lnTo>
                  <a:pt x="16001" y="590550"/>
                </a:lnTo>
                <a:lnTo>
                  <a:pt x="8636" y="542289"/>
                </a:lnTo>
                <a:lnTo>
                  <a:pt x="6096" y="492760"/>
                </a:lnTo>
                <a:lnTo>
                  <a:pt x="6730" y="467360"/>
                </a:lnTo>
                <a:lnTo>
                  <a:pt x="11811" y="417829"/>
                </a:lnTo>
                <a:lnTo>
                  <a:pt x="21463" y="370839"/>
                </a:lnTo>
                <a:lnTo>
                  <a:pt x="35687" y="325120"/>
                </a:lnTo>
                <a:lnTo>
                  <a:pt x="54228" y="281939"/>
                </a:lnTo>
                <a:lnTo>
                  <a:pt x="76580" y="240029"/>
                </a:lnTo>
                <a:lnTo>
                  <a:pt x="102870" y="201929"/>
                </a:lnTo>
                <a:lnTo>
                  <a:pt x="132715" y="165100"/>
                </a:lnTo>
                <a:lnTo>
                  <a:pt x="165734" y="132079"/>
                </a:lnTo>
                <a:lnTo>
                  <a:pt x="201802" y="102870"/>
                </a:lnTo>
                <a:lnTo>
                  <a:pt x="240665" y="76200"/>
                </a:lnTo>
                <a:lnTo>
                  <a:pt x="282067" y="54610"/>
                </a:lnTo>
                <a:lnTo>
                  <a:pt x="325754" y="35560"/>
                </a:lnTo>
                <a:lnTo>
                  <a:pt x="371475" y="21589"/>
                </a:lnTo>
                <a:lnTo>
                  <a:pt x="418973" y="11429"/>
                </a:lnTo>
                <a:lnTo>
                  <a:pt x="493141" y="6350"/>
                </a:lnTo>
                <a:lnTo>
                  <a:pt x="568071" y="6350"/>
                </a:lnTo>
                <a:lnTo>
                  <a:pt x="543432" y="2539"/>
                </a:lnTo>
                <a:lnTo>
                  <a:pt x="493014" y="0"/>
                </a:lnTo>
                <a:close/>
              </a:path>
              <a:path w="986154" h="984250">
                <a:moveTo>
                  <a:pt x="568071" y="6350"/>
                </a:moveTo>
                <a:lnTo>
                  <a:pt x="493141" y="6350"/>
                </a:lnTo>
                <a:lnTo>
                  <a:pt x="542925" y="8889"/>
                </a:lnTo>
                <a:lnTo>
                  <a:pt x="591312" y="16510"/>
                </a:lnTo>
                <a:lnTo>
                  <a:pt x="637921" y="27939"/>
                </a:lnTo>
                <a:lnTo>
                  <a:pt x="682751" y="44450"/>
                </a:lnTo>
                <a:lnTo>
                  <a:pt x="725170" y="64770"/>
                </a:lnTo>
                <a:lnTo>
                  <a:pt x="765428" y="90170"/>
                </a:lnTo>
                <a:lnTo>
                  <a:pt x="802894" y="118110"/>
                </a:lnTo>
                <a:lnTo>
                  <a:pt x="837438" y="148589"/>
                </a:lnTo>
                <a:lnTo>
                  <a:pt x="853567" y="166370"/>
                </a:lnTo>
                <a:lnTo>
                  <a:pt x="868806" y="182879"/>
                </a:lnTo>
                <a:lnTo>
                  <a:pt x="896874" y="220979"/>
                </a:lnTo>
                <a:lnTo>
                  <a:pt x="921257" y="261620"/>
                </a:lnTo>
                <a:lnTo>
                  <a:pt x="941704" y="303529"/>
                </a:lnTo>
                <a:lnTo>
                  <a:pt x="958088" y="347979"/>
                </a:lnTo>
                <a:lnTo>
                  <a:pt x="970026" y="394970"/>
                </a:lnTo>
                <a:lnTo>
                  <a:pt x="977392" y="443229"/>
                </a:lnTo>
                <a:lnTo>
                  <a:pt x="979931" y="492760"/>
                </a:lnTo>
                <a:lnTo>
                  <a:pt x="979297" y="518160"/>
                </a:lnTo>
                <a:lnTo>
                  <a:pt x="974217" y="566420"/>
                </a:lnTo>
                <a:lnTo>
                  <a:pt x="964565" y="614679"/>
                </a:lnTo>
                <a:lnTo>
                  <a:pt x="950341" y="660400"/>
                </a:lnTo>
                <a:lnTo>
                  <a:pt x="931926" y="703579"/>
                </a:lnTo>
                <a:lnTo>
                  <a:pt x="909447" y="745489"/>
                </a:lnTo>
                <a:lnTo>
                  <a:pt x="883157" y="783589"/>
                </a:lnTo>
                <a:lnTo>
                  <a:pt x="853313" y="819150"/>
                </a:lnTo>
                <a:lnTo>
                  <a:pt x="837183" y="836929"/>
                </a:lnTo>
                <a:lnTo>
                  <a:pt x="802640" y="867410"/>
                </a:lnTo>
                <a:lnTo>
                  <a:pt x="765175" y="895350"/>
                </a:lnTo>
                <a:lnTo>
                  <a:pt x="724916" y="919479"/>
                </a:lnTo>
                <a:lnTo>
                  <a:pt x="682371" y="941070"/>
                </a:lnTo>
                <a:lnTo>
                  <a:pt x="660273" y="948689"/>
                </a:lnTo>
                <a:lnTo>
                  <a:pt x="637667" y="957579"/>
                </a:lnTo>
                <a:lnTo>
                  <a:pt x="614552" y="963929"/>
                </a:lnTo>
                <a:lnTo>
                  <a:pt x="590930" y="969010"/>
                </a:lnTo>
                <a:lnTo>
                  <a:pt x="542671" y="976629"/>
                </a:lnTo>
                <a:lnTo>
                  <a:pt x="492887" y="979170"/>
                </a:lnTo>
                <a:lnTo>
                  <a:pt x="568071" y="979170"/>
                </a:lnTo>
                <a:lnTo>
                  <a:pt x="639572" y="962660"/>
                </a:lnTo>
                <a:lnTo>
                  <a:pt x="684911" y="946150"/>
                </a:lnTo>
                <a:lnTo>
                  <a:pt x="727964" y="925829"/>
                </a:lnTo>
                <a:lnTo>
                  <a:pt x="768603" y="900429"/>
                </a:lnTo>
                <a:lnTo>
                  <a:pt x="806703" y="872489"/>
                </a:lnTo>
                <a:lnTo>
                  <a:pt x="841628" y="840739"/>
                </a:lnTo>
                <a:lnTo>
                  <a:pt x="873378" y="805179"/>
                </a:lnTo>
                <a:lnTo>
                  <a:pt x="888111" y="787400"/>
                </a:lnTo>
                <a:lnTo>
                  <a:pt x="914653" y="748029"/>
                </a:lnTo>
                <a:lnTo>
                  <a:pt x="937387" y="706120"/>
                </a:lnTo>
                <a:lnTo>
                  <a:pt x="956055" y="661670"/>
                </a:lnTo>
                <a:lnTo>
                  <a:pt x="970533" y="615950"/>
                </a:lnTo>
                <a:lnTo>
                  <a:pt x="980313" y="567689"/>
                </a:lnTo>
                <a:lnTo>
                  <a:pt x="985393" y="518160"/>
                </a:lnTo>
                <a:lnTo>
                  <a:pt x="986027" y="492760"/>
                </a:lnTo>
                <a:lnTo>
                  <a:pt x="985393" y="467360"/>
                </a:lnTo>
                <a:lnTo>
                  <a:pt x="980313" y="417829"/>
                </a:lnTo>
                <a:lnTo>
                  <a:pt x="970533" y="369570"/>
                </a:lnTo>
                <a:lnTo>
                  <a:pt x="956055" y="323850"/>
                </a:lnTo>
                <a:lnTo>
                  <a:pt x="937387" y="279400"/>
                </a:lnTo>
                <a:lnTo>
                  <a:pt x="914653" y="237489"/>
                </a:lnTo>
                <a:lnTo>
                  <a:pt x="888111" y="198120"/>
                </a:lnTo>
                <a:lnTo>
                  <a:pt x="857884" y="161289"/>
                </a:lnTo>
                <a:lnTo>
                  <a:pt x="824483" y="128270"/>
                </a:lnTo>
                <a:lnTo>
                  <a:pt x="788034" y="97789"/>
                </a:lnTo>
                <a:lnTo>
                  <a:pt x="768603" y="85089"/>
                </a:lnTo>
                <a:lnTo>
                  <a:pt x="748665" y="71120"/>
                </a:lnTo>
                <a:lnTo>
                  <a:pt x="706754" y="49529"/>
                </a:lnTo>
                <a:lnTo>
                  <a:pt x="662558" y="30479"/>
                </a:lnTo>
                <a:lnTo>
                  <a:pt x="616203" y="15239"/>
                </a:lnTo>
                <a:lnTo>
                  <a:pt x="592327" y="10160"/>
                </a:lnTo>
                <a:lnTo>
                  <a:pt x="568071" y="6350"/>
                </a:lnTo>
                <a:close/>
              </a:path>
            </a:pathLst>
          </a:custGeom>
          <a:solidFill>
            <a:srgbClr val="2B3942"/>
          </a:solidFill>
        </p:spPr>
        <p:txBody>
          <a:bodyPr wrap="square" lIns="0" tIns="0" rIns="0" bIns="0" rtlCol="0"/>
          <a:lstStyle/>
          <a:p>
            <a:endParaRPr lang="en-US" dirty="0"/>
          </a:p>
        </p:txBody>
      </p:sp>
      <p:sp>
        <p:nvSpPr>
          <p:cNvPr id="62" name="object 62"/>
          <p:cNvSpPr/>
          <p:nvPr/>
        </p:nvSpPr>
        <p:spPr>
          <a:xfrm>
            <a:off x="4046220" y="4099559"/>
            <a:ext cx="829310" cy="829310"/>
          </a:xfrm>
          <a:custGeom>
            <a:avLst/>
            <a:gdLst/>
            <a:ahLst/>
            <a:cxnLst/>
            <a:rect l="l" t="t" r="r" b="b"/>
            <a:pathLst>
              <a:path w="829310" h="829310">
                <a:moveTo>
                  <a:pt x="414527" y="0"/>
                </a:moveTo>
                <a:lnTo>
                  <a:pt x="366177" y="2788"/>
                </a:lnTo>
                <a:lnTo>
                  <a:pt x="319466" y="10945"/>
                </a:lnTo>
                <a:lnTo>
                  <a:pt x="274707" y="24161"/>
                </a:lnTo>
                <a:lnTo>
                  <a:pt x="232210" y="42125"/>
                </a:lnTo>
                <a:lnTo>
                  <a:pt x="192285" y="64526"/>
                </a:lnTo>
                <a:lnTo>
                  <a:pt x="155243" y="91053"/>
                </a:lnTo>
                <a:lnTo>
                  <a:pt x="121396" y="121396"/>
                </a:lnTo>
                <a:lnTo>
                  <a:pt x="91053" y="155243"/>
                </a:lnTo>
                <a:lnTo>
                  <a:pt x="64526" y="192285"/>
                </a:lnTo>
                <a:lnTo>
                  <a:pt x="42125" y="232210"/>
                </a:lnTo>
                <a:lnTo>
                  <a:pt x="24161" y="274707"/>
                </a:lnTo>
                <a:lnTo>
                  <a:pt x="10945" y="319466"/>
                </a:lnTo>
                <a:lnTo>
                  <a:pt x="2788" y="366177"/>
                </a:lnTo>
                <a:lnTo>
                  <a:pt x="0" y="414527"/>
                </a:lnTo>
                <a:lnTo>
                  <a:pt x="2788" y="462878"/>
                </a:lnTo>
                <a:lnTo>
                  <a:pt x="10945" y="509589"/>
                </a:lnTo>
                <a:lnTo>
                  <a:pt x="24161" y="554348"/>
                </a:lnTo>
                <a:lnTo>
                  <a:pt x="42125" y="596845"/>
                </a:lnTo>
                <a:lnTo>
                  <a:pt x="64526" y="636770"/>
                </a:lnTo>
                <a:lnTo>
                  <a:pt x="91053" y="673812"/>
                </a:lnTo>
                <a:lnTo>
                  <a:pt x="121396" y="707659"/>
                </a:lnTo>
                <a:lnTo>
                  <a:pt x="155243" y="738002"/>
                </a:lnTo>
                <a:lnTo>
                  <a:pt x="192285" y="764529"/>
                </a:lnTo>
                <a:lnTo>
                  <a:pt x="232210" y="786930"/>
                </a:lnTo>
                <a:lnTo>
                  <a:pt x="274707" y="804894"/>
                </a:lnTo>
                <a:lnTo>
                  <a:pt x="319466" y="818110"/>
                </a:lnTo>
                <a:lnTo>
                  <a:pt x="366177" y="826267"/>
                </a:lnTo>
                <a:lnTo>
                  <a:pt x="414527" y="829056"/>
                </a:lnTo>
                <a:lnTo>
                  <a:pt x="462878" y="826267"/>
                </a:lnTo>
                <a:lnTo>
                  <a:pt x="509589" y="818110"/>
                </a:lnTo>
                <a:lnTo>
                  <a:pt x="554348" y="804894"/>
                </a:lnTo>
                <a:lnTo>
                  <a:pt x="596845" y="786930"/>
                </a:lnTo>
                <a:lnTo>
                  <a:pt x="636770" y="764529"/>
                </a:lnTo>
                <a:lnTo>
                  <a:pt x="673812" y="738002"/>
                </a:lnTo>
                <a:lnTo>
                  <a:pt x="707659" y="707659"/>
                </a:lnTo>
                <a:lnTo>
                  <a:pt x="738002" y="673812"/>
                </a:lnTo>
                <a:lnTo>
                  <a:pt x="764529" y="636770"/>
                </a:lnTo>
                <a:lnTo>
                  <a:pt x="786930" y="596845"/>
                </a:lnTo>
                <a:lnTo>
                  <a:pt x="804894" y="554348"/>
                </a:lnTo>
                <a:lnTo>
                  <a:pt x="818110" y="509589"/>
                </a:lnTo>
                <a:lnTo>
                  <a:pt x="826267" y="462878"/>
                </a:lnTo>
                <a:lnTo>
                  <a:pt x="829055" y="414527"/>
                </a:lnTo>
                <a:lnTo>
                  <a:pt x="826267" y="366177"/>
                </a:lnTo>
                <a:lnTo>
                  <a:pt x="818110" y="319466"/>
                </a:lnTo>
                <a:lnTo>
                  <a:pt x="804894" y="274707"/>
                </a:lnTo>
                <a:lnTo>
                  <a:pt x="786930" y="232210"/>
                </a:lnTo>
                <a:lnTo>
                  <a:pt x="764529" y="192285"/>
                </a:lnTo>
                <a:lnTo>
                  <a:pt x="738002" y="155243"/>
                </a:lnTo>
                <a:lnTo>
                  <a:pt x="707659" y="121396"/>
                </a:lnTo>
                <a:lnTo>
                  <a:pt x="673812" y="91053"/>
                </a:lnTo>
                <a:lnTo>
                  <a:pt x="636770" y="64526"/>
                </a:lnTo>
                <a:lnTo>
                  <a:pt x="596845" y="42125"/>
                </a:lnTo>
                <a:lnTo>
                  <a:pt x="554348" y="24161"/>
                </a:lnTo>
                <a:lnTo>
                  <a:pt x="509589" y="10945"/>
                </a:lnTo>
                <a:lnTo>
                  <a:pt x="462878" y="2788"/>
                </a:lnTo>
                <a:lnTo>
                  <a:pt x="414527" y="0"/>
                </a:lnTo>
                <a:close/>
              </a:path>
            </a:pathLst>
          </a:custGeom>
          <a:solidFill>
            <a:srgbClr val="00A2DF"/>
          </a:solidFill>
        </p:spPr>
        <p:txBody>
          <a:bodyPr wrap="square" lIns="0" tIns="0" rIns="0" bIns="0" rtlCol="0"/>
          <a:lstStyle/>
          <a:p>
            <a:endParaRPr lang="en-US" dirty="0"/>
          </a:p>
        </p:txBody>
      </p:sp>
      <p:sp>
        <p:nvSpPr>
          <p:cNvPr id="63" name="object 63"/>
          <p:cNvSpPr/>
          <p:nvPr/>
        </p:nvSpPr>
        <p:spPr>
          <a:xfrm>
            <a:off x="4046220" y="4100576"/>
            <a:ext cx="829310" cy="828040"/>
          </a:xfrm>
          <a:custGeom>
            <a:avLst/>
            <a:gdLst/>
            <a:ahLst/>
            <a:cxnLst/>
            <a:rect l="l" t="t" r="r" b="b"/>
            <a:pathLst>
              <a:path w="829310" h="828039">
                <a:moveTo>
                  <a:pt x="435863" y="0"/>
                </a:moveTo>
                <a:lnTo>
                  <a:pt x="393191" y="0"/>
                </a:lnTo>
                <a:lnTo>
                  <a:pt x="372109" y="1270"/>
                </a:lnTo>
                <a:lnTo>
                  <a:pt x="330962" y="7620"/>
                </a:lnTo>
                <a:lnTo>
                  <a:pt x="291210" y="17780"/>
                </a:lnTo>
                <a:lnTo>
                  <a:pt x="253110" y="31750"/>
                </a:lnTo>
                <a:lnTo>
                  <a:pt x="216915" y="49530"/>
                </a:lnTo>
                <a:lnTo>
                  <a:pt x="182752" y="69850"/>
                </a:lnTo>
                <a:lnTo>
                  <a:pt x="166496" y="82550"/>
                </a:lnTo>
                <a:lnTo>
                  <a:pt x="150875" y="93980"/>
                </a:lnTo>
                <a:lnTo>
                  <a:pt x="135762" y="106680"/>
                </a:lnTo>
                <a:lnTo>
                  <a:pt x="121412" y="120650"/>
                </a:lnTo>
                <a:lnTo>
                  <a:pt x="107695" y="135890"/>
                </a:lnTo>
                <a:lnTo>
                  <a:pt x="94614" y="149860"/>
                </a:lnTo>
                <a:lnTo>
                  <a:pt x="70738" y="182880"/>
                </a:lnTo>
                <a:lnTo>
                  <a:pt x="50037" y="215900"/>
                </a:lnTo>
                <a:lnTo>
                  <a:pt x="32512" y="252730"/>
                </a:lnTo>
                <a:lnTo>
                  <a:pt x="18668" y="290830"/>
                </a:lnTo>
                <a:lnTo>
                  <a:pt x="8381" y="330200"/>
                </a:lnTo>
                <a:lnTo>
                  <a:pt x="2031" y="372110"/>
                </a:lnTo>
                <a:lnTo>
                  <a:pt x="0" y="414020"/>
                </a:lnTo>
                <a:lnTo>
                  <a:pt x="507" y="435610"/>
                </a:lnTo>
                <a:lnTo>
                  <a:pt x="4699" y="477520"/>
                </a:lnTo>
                <a:lnTo>
                  <a:pt x="13080" y="518160"/>
                </a:lnTo>
                <a:lnTo>
                  <a:pt x="25145" y="556260"/>
                </a:lnTo>
                <a:lnTo>
                  <a:pt x="40893" y="594360"/>
                </a:lnTo>
                <a:lnTo>
                  <a:pt x="59943" y="628650"/>
                </a:lnTo>
                <a:lnTo>
                  <a:pt x="82422" y="661670"/>
                </a:lnTo>
                <a:lnTo>
                  <a:pt x="94614" y="678180"/>
                </a:lnTo>
                <a:lnTo>
                  <a:pt x="107695" y="692150"/>
                </a:lnTo>
                <a:lnTo>
                  <a:pt x="121412" y="707390"/>
                </a:lnTo>
                <a:lnTo>
                  <a:pt x="135762" y="721360"/>
                </a:lnTo>
                <a:lnTo>
                  <a:pt x="166496" y="746760"/>
                </a:lnTo>
                <a:lnTo>
                  <a:pt x="199643" y="768350"/>
                </a:lnTo>
                <a:lnTo>
                  <a:pt x="234822" y="787400"/>
                </a:lnTo>
                <a:lnTo>
                  <a:pt x="272033" y="803910"/>
                </a:lnTo>
                <a:lnTo>
                  <a:pt x="330962" y="820420"/>
                </a:lnTo>
                <a:lnTo>
                  <a:pt x="372109" y="826770"/>
                </a:lnTo>
                <a:lnTo>
                  <a:pt x="393191" y="828040"/>
                </a:lnTo>
                <a:lnTo>
                  <a:pt x="435863" y="828040"/>
                </a:lnTo>
                <a:lnTo>
                  <a:pt x="456945" y="826770"/>
                </a:lnTo>
                <a:lnTo>
                  <a:pt x="477646" y="824230"/>
                </a:lnTo>
                <a:lnTo>
                  <a:pt x="484462" y="822960"/>
                </a:lnTo>
                <a:lnTo>
                  <a:pt x="414400" y="822960"/>
                </a:lnTo>
                <a:lnTo>
                  <a:pt x="372617" y="820420"/>
                </a:lnTo>
                <a:lnTo>
                  <a:pt x="312419" y="810260"/>
                </a:lnTo>
                <a:lnTo>
                  <a:pt x="273938" y="797560"/>
                </a:lnTo>
                <a:lnTo>
                  <a:pt x="237235" y="782320"/>
                </a:lnTo>
                <a:lnTo>
                  <a:pt x="202691" y="763270"/>
                </a:lnTo>
                <a:lnTo>
                  <a:pt x="170052" y="741680"/>
                </a:lnTo>
                <a:lnTo>
                  <a:pt x="139826" y="716280"/>
                </a:lnTo>
                <a:lnTo>
                  <a:pt x="112140" y="688340"/>
                </a:lnTo>
                <a:lnTo>
                  <a:pt x="87121" y="657860"/>
                </a:lnTo>
                <a:lnTo>
                  <a:pt x="75691" y="642620"/>
                </a:lnTo>
                <a:lnTo>
                  <a:pt x="55244" y="608330"/>
                </a:lnTo>
                <a:lnTo>
                  <a:pt x="38100" y="572770"/>
                </a:lnTo>
                <a:lnTo>
                  <a:pt x="24510" y="535940"/>
                </a:lnTo>
                <a:lnTo>
                  <a:pt x="14350" y="496570"/>
                </a:lnTo>
                <a:lnTo>
                  <a:pt x="8127" y="455930"/>
                </a:lnTo>
                <a:lnTo>
                  <a:pt x="6095" y="414020"/>
                </a:lnTo>
                <a:lnTo>
                  <a:pt x="6603" y="392430"/>
                </a:lnTo>
                <a:lnTo>
                  <a:pt x="10794" y="351790"/>
                </a:lnTo>
                <a:lnTo>
                  <a:pt x="18922" y="312420"/>
                </a:lnTo>
                <a:lnTo>
                  <a:pt x="30860" y="273050"/>
                </a:lnTo>
                <a:lnTo>
                  <a:pt x="46481" y="236220"/>
                </a:lnTo>
                <a:lnTo>
                  <a:pt x="65277" y="201930"/>
                </a:lnTo>
                <a:lnTo>
                  <a:pt x="87375" y="170180"/>
                </a:lnTo>
                <a:lnTo>
                  <a:pt x="99440" y="153670"/>
                </a:lnTo>
                <a:lnTo>
                  <a:pt x="125856" y="125730"/>
                </a:lnTo>
                <a:lnTo>
                  <a:pt x="154812" y="99060"/>
                </a:lnTo>
                <a:lnTo>
                  <a:pt x="186308" y="74930"/>
                </a:lnTo>
                <a:lnTo>
                  <a:pt x="219963" y="54610"/>
                </a:lnTo>
                <a:lnTo>
                  <a:pt x="255650" y="38100"/>
                </a:lnTo>
                <a:lnTo>
                  <a:pt x="293242" y="24130"/>
                </a:lnTo>
                <a:lnTo>
                  <a:pt x="332358" y="13970"/>
                </a:lnTo>
                <a:lnTo>
                  <a:pt x="372871" y="7620"/>
                </a:lnTo>
                <a:lnTo>
                  <a:pt x="414654" y="5080"/>
                </a:lnTo>
                <a:lnTo>
                  <a:pt x="484462" y="5080"/>
                </a:lnTo>
                <a:lnTo>
                  <a:pt x="477646" y="3810"/>
                </a:lnTo>
                <a:lnTo>
                  <a:pt x="456945" y="1270"/>
                </a:lnTo>
                <a:lnTo>
                  <a:pt x="435863" y="0"/>
                </a:lnTo>
                <a:close/>
              </a:path>
              <a:path w="829310" h="828039">
                <a:moveTo>
                  <a:pt x="484462" y="5080"/>
                </a:moveTo>
                <a:lnTo>
                  <a:pt x="414654" y="5080"/>
                </a:lnTo>
                <a:lnTo>
                  <a:pt x="456438" y="7620"/>
                </a:lnTo>
                <a:lnTo>
                  <a:pt x="476884" y="10160"/>
                </a:lnTo>
                <a:lnTo>
                  <a:pt x="536066" y="24130"/>
                </a:lnTo>
                <a:lnTo>
                  <a:pt x="591819" y="45720"/>
                </a:lnTo>
                <a:lnTo>
                  <a:pt x="626490" y="64770"/>
                </a:lnTo>
                <a:lnTo>
                  <a:pt x="659002" y="86360"/>
                </a:lnTo>
                <a:lnTo>
                  <a:pt x="689228" y="111760"/>
                </a:lnTo>
                <a:lnTo>
                  <a:pt x="717041" y="139700"/>
                </a:lnTo>
                <a:lnTo>
                  <a:pt x="741933" y="170180"/>
                </a:lnTo>
                <a:lnTo>
                  <a:pt x="763904" y="201930"/>
                </a:lnTo>
                <a:lnTo>
                  <a:pt x="782827" y="237490"/>
                </a:lnTo>
                <a:lnTo>
                  <a:pt x="798194" y="274320"/>
                </a:lnTo>
                <a:lnTo>
                  <a:pt x="810132" y="312420"/>
                </a:lnTo>
                <a:lnTo>
                  <a:pt x="818260" y="351790"/>
                </a:lnTo>
                <a:lnTo>
                  <a:pt x="822451" y="393700"/>
                </a:lnTo>
                <a:lnTo>
                  <a:pt x="822959" y="414020"/>
                </a:lnTo>
                <a:lnTo>
                  <a:pt x="822451" y="435610"/>
                </a:lnTo>
                <a:lnTo>
                  <a:pt x="818260" y="476250"/>
                </a:lnTo>
                <a:lnTo>
                  <a:pt x="810005" y="516890"/>
                </a:lnTo>
                <a:lnTo>
                  <a:pt x="798067" y="554990"/>
                </a:lnTo>
                <a:lnTo>
                  <a:pt x="782574" y="591820"/>
                </a:lnTo>
                <a:lnTo>
                  <a:pt x="763777" y="626110"/>
                </a:lnTo>
                <a:lnTo>
                  <a:pt x="741806" y="659130"/>
                </a:lnTo>
                <a:lnTo>
                  <a:pt x="716788" y="688340"/>
                </a:lnTo>
                <a:lnTo>
                  <a:pt x="703326" y="703580"/>
                </a:lnTo>
                <a:lnTo>
                  <a:pt x="674242" y="728980"/>
                </a:lnTo>
                <a:lnTo>
                  <a:pt x="642746" y="753110"/>
                </a:lnTo>
                <a:lnTo>
                  <a:pt x="609091" y="773430"/>
                </a:lnTo>
                <a:lnTo>
                  <a:pt x="573404" y="789940"/>
                </a:lnTo>
                <a:lnTo>
                  <a:pt x="516508" y="810260"/>
                </a:lnTo>
                <a:lnTo>
                  <a:pt x="476630" y="817880"/>
                </a:lnTo>
                <a:lnTo>
                  <a:pt x="414400" y="822960"/>
                </a:lnTo>
                <a:lnTo>
                  <a:pt x="484462" y="822960"/>
                </a:lnTo>
                <a:lnTo>
                  <a:pt x="537717" y="810260"/>
                </a:lnTo>
                <a:lnTo>
                  <a:pt x="575817" y="796290"/>
                </a:lnTo>
                <a:lnTo>
                  <a:pt x="612139" y="778510"/>
                </a:lnTo>
                <a:lnTo>
                  <a:pt x="646302" y="758190"/>
                </a:lnTo>
                <a:lnTo>
                  <a:pt x="678179" y="734060"/>
                </a:lnTo>
                <a:lnTo>
                  <a:pt x="707643" y="707390"/>
                </a:lnTo>
                <a:lnTo>
                  <a:pt x="721359" y="692150"/>
                </a:lnTo>
                <a:lnTo>
                  <a:pt x="734313" y="678180"/>
                </a:lnTo>
                <a:lnTo>
                  <a:pt x="758316" y="646430"/>
                </a:lnTo>
                <a:lnTo>
                  <a:pt x="768984" y="628650"/>
                </a:lnTo>
                <a:lnTo>
                  <a:pt x="779017" y="612140"/>
                </a:lnTo>
                <a:lnTo>
                  <a:pt x="796416" y="575310"/>
                </a:lnTo>
                <a:lnTo>
                  <a:pt x="810387" y="537210"/>
                </a:lnTo>
                <a:lnTo>
                  <a:pt x="820674" y="497840"/>
                </a:lnTo>
                <a:lnTo>
                  <a:pt x="826896" y="455930"/>
                </a:lnTo>
                <a:lnTo>
                  <a:pt x="829055" y="414020"/>
                </a:lnTo>
                <a:lnTo>
                  <a:pt x="828420" y="392430"/>
                </a:lnTo>
                <a:lnTo>
                  <a:pt x="824229" y="350520"/>
                </a:lnTo>
                <a:lnTo>
                  <a:pt x="815975" y="309880"/>
                </a:lnTo>
                <a:lnTo>
                  <a:pt x="803909" y="271780"/>
                </a:lnTo>
                <a:lnTo>
                  <a:pt x="788162" y="234950"/>
                </a:lnTo>
                <a:lnTo>
                  <a:pt x="768984" y="199390"/>
                </a:lnTo>
                <a:lnTo>
                  <a:pt x="746759" y="166370"/>
                </a:lnTo>
                <a:lnTo>
                  <a:pt x="721359" y="135890"/>
                </a:lnTo>
                <a:lnTo>
                  <a:pt x="707643" y="120650"/>
                </a:lnTo>
                <a:lnTo>
                  <a:pt x="693165" y="106680"/>
                </a:lnTo>
                <a:lnTo>
                  <a:pt x="678179" y="93980"/>
                </a:lnTo>
                <a:lnTo>
                  <a:pt x="662558" y="82550"/>
                </a:lnTo>
                <a:lnTo>
                  <a:pt x="646302" y="69850"/>
                </a:lnTo>
                <a:lnTo>
                  <a:pt x="612139" y="49530"/>
                </a:lnTo>
                <a:lnTo>
                  <a:pt x="575817" y="31750"/>
                </a:lnTo>
                <a:lnTo>
                  <a:pt x="537717" y="17780"/>
                </a:lnTo>
                <a:lnTo>
                  <a:pt x="498093" y="7620"/>
                </a:lnTo>
                <a:lnTo>
                  <a:pt x="484462" y="5080"/>
                </a:lnTo>
                <a:close/>
              </a:path>
            </a:pathLst>
          </a:custGeom>
          <a:solidFill>
            <a:srgbClr val="2B3942"/>
          </a:solidFill>
        </p:spPr>
        <p:txBody>
          <a:bodyPr wrap="square" lIns="0" tIns="0" rIns="0" bIns="0" rtlCol="0"/>
          <a:lstStyle/>
          <a:p>
            <a:endParaRPr lang="en-US" dirty="0"/>
          </a:p>
        </p:txBody>
      </p:sp>
      <p:sp>
        <p:nvSpPr>
          <p:cNvPr id="64" name="object 64"/>
          <p:cNvSpPr/>
          <p:nvPr/>
        </p:nvSpPr>
        <p:spPr>
          <a:xfrm>
            <a:off x="1680972" y="3689603"/>
            <a:ext cx="768350" cy="768350"/>
          </a:xfrm>
          <a:custGeom>
            <a:avLst/>
            <a:gdLst/>
            <a:ahLst/>
            <a:cxnLst/>
            <a:rect l="l" t="t" r="r" b="b"/>
            <a:pathLst>
              <a:path w="768350" h="768350">
                <a:moveTo>
                  <a:pt x="384047" y="0"/>
                </a:moveTo>
                <a:lnTo>
                  <a:pt x="335876" y="2992"/>
                </a:lnTo>
                <a:lnTo>
                  <a:pt x="289489" y="11730"/>
                </a:lnTo>
                <a:lnTo>
                  <a:pt x="245248" y="25852"/>
                </a:lnTo>
                <a:lnTo>
                  <a:pt x="203511" y="44999"/>
                </a:lnTo>
                <a:lnTo>
                  <a:pt x="164639" y="68812"/>
                </a:lnTo>
                <a:lnTo>
                  <a:pt x="128991" y="96929"/>
                </a:lnTo>
                <a:lnTo>
                  <a:pt x="96929" y="128991"/>
                </a:lnTo>
                <a:lnTo>
                  <a:pt x="68812" y="164639"/>
                </a:lnTo>
                <a:lnTo>
                  <a:pt x="44999" y="203511"/>
                </a:lnTo>
                <a:lnTo>
                  <a:pt x="25852" y="245248"/>
                </a:lnTo>
                <a:lnTo>
                  <a:pt x="11730" y="289489"/>
                </a:lnTo>
                <a:lnTo>
                  <a:pt x="2992" y="335876"/>
                </a:lnTo>
                <a:lnTo>
                  <a:pt x="0" y="384048"/>
                </a:lnTo>
                <a:lnTo>
                  <a:pt x="2992" y="432219"/>
                </a:lnTo>
                <a:lnTo>
                  <a:pt x="11730" y="478606"/>
                </a:lnTo>
                <a:lnTo>
                  <a:pt x="25852" y="522847"/>
                </a:lnTo>
                <a:lnTo>
                  <a:pt x="44999" y="564584"/>
                </a:lnTo>
                <a:lnTo>
                  <a:pt x="68812" y="603456"/>
                </a:lnTo>
                <a:lnTo>
                  <a:pt x="96929" y="639104"/>
                </a:lnTo>
                <a:lnTo>
                  <a:pt x="128991" y="671166"/>
                </a:lnTo>
                <a:lnTo>
                  <a:pt x="164639" y="699283"/>
                </a:lnTo>
                <a:lnTo>
                  <a:pt x="203511" y="723096"/>
                </a:lnTo>
                <a:lnTo>
                  <a:pt x="245248" y="742243"/>
                </a:lnTo>
                <a:lnTo>
                  <a:pt x="289489" y="756365"/>
                </a:lnTo>
                <a:lnTo>
                  <a:pt x="335876" y="765103"/>
                </a:lnTo>
                <a:lnTo>
                  <a:pt x="384047" y="768096"/>
                </a:lnTo>
                <a:lnTo>
                  <a:pt x="432219" y="765103"/>
                </a:lnTo>
                <a:lnTo>
                  <a:pt x="478606" y="756365"/>
                </a:lnTo>
                <a:lnTo>
                  <a:pt x="522847" y="742243"/>
                </a:lnTo>
                <a:lnTo>
                  <a:pt x="564584" y="723096"/>
                </a:lnTo>
                <a:lnTo>
                  <a:pt x="603456" y="699283"/>
                </a:lnTo>
                <a:lnTo>
                  <a:pt x="639104" y="671166"/>
                </a:lnTo>
                <a:lnTo>
                  <a:pt x="671166" y="639104"/>
                </a:lnTo>
                <a:lnTo>
                  <a:pt x="699283" y="603456"/>
                </a:lnTo>
                <a:lnTo>
                  <a:pt x="723096" y="564584"/>
                </a:lnTo>
                <a:lnTo>
                  <a:pt x="742243" y="522847"/>
                </a:lnTo>
                <a:lnTo>
                  <a:pt x="756365" y="478606"/>
                </a:lnTo>
                <a:lnTo>
                  <a:pt x="765103" y="432219"/>
                </a:lnTo>
                <a:lnTo>
                  <a:pt x="768095" y="384048"/>
                </a:lnTo>
                <a:lnTo>
                  <a:pt x="765103" y="335876"/>
                </a:lnTo>
                <a:lnTo>
                  <a:pt x="756365" y="289489"/>
                </a:lnTo>
                <a:lnTo>
                  <a:pt x="742243" y="245248"/>
                </a:lnTo>
                <a:lnTo>
                  <a:pt x="723096" y="203511"/>
                </a:lnTo>
                <a:lnTo>
                  <a:pt x="699283" y="164639"/>
                </a:lnTo>
                <a:lnTo>
                  <a:pt x="671166" y="128991"/>
                </a:lnTo>
                <a:lnTo>
                  <a:pt x="639104" y="96929"/>
                </a:lnTo>
                <a:lnTo>
                  <a:pt x="603456" y="68812"/>
                </a:lnTo>
                <a:lnTo>
                  <a:pt x="564584" y="44999"/>
                </a:lnTo>
                <a:lnTo>
                  <a:pt x="522847" y="25852"/>
                </a:lnTo>
                <a:lnTo>
                  <a:pt x="478606" y="11730"/>
                </a:lnTo>
                <a:lnTo>
                  <a:pt x="432219" y="2992"/>
                </a:lnTo>
                <a:lnTo>
                  <a:pt x="384047" y="0"/>
                </a:lnTo>
                <a:close/>
              </a:path>
            </a:pathLst>
          </a:custGeom>
          <a:solidFill>
            <a:srgbClr val="00A2DF"/>
          </a:solidFill>
        </p:spPr>
        <p:txBody>
          <a:bodyPr wrap="square" lIns="0" tIns="0" rIns="0" bIns="0" rtlCol="0"/>
          <a:lstStyle/>
          <a:p>
            <a:endParaRPr lang="en-US" dirty="0"/>
          </a:p>
        </p:txBody>
      </p:sp>
      <p:sp>
        <p:nvSpPr>
          <p:cNvPr id="65" name="object 65"/>
          <p:cNvSpPr/>
          <p:nvPr/>
        </p:nvSpPr>
        <p:spPr>
          <a:xfrm>
            <a:off x="1680972" y="3690620"/>
            <a:ext cx="768350" cy="767080"/>
          </a:xfrm>
          <a:custGeom>
            <a:avLst/>
            <a:gdLst/>
            <a:ahLst/>
            <a:cxnLst/>
            <a:rect l="l" t="t" r="r" b="b"/>
            <a:pathLst>
              <a:path w="768350" h="767079">
                <a:moveTo>
                  <a:pt x="403859" y="0"/>
                </a:moveTo>
                <a:lnTo>
                  <a:pt x="364363" y="0"/>
                </a:lnTo>
                <a:lnTo>
                  <a:pt x="344804" y="1269"/>
                </a:lnTo>
                <a:lnTo>
                  <a:pt x="288163" y="11429"/>
                </a:lnTo>
                <a:lnTo>
                  <a:pt x="234569" y="29209"/>
                </a:lnTo>
                <a:lnTo>
                  <a:pt x="184911" y="54609"/>
                </a:lnTo>
                <a:lnTo>
                  <a:pt x="139826" y="87629"/>
                </a:lnTo>
                <a:lnTo>
                  <a:pt x="99821" y="125729"/>
                </a:lnTo>
                <a:lnTo>
                  <a:pt x="65658" y="168909"/>
                </a:lnTo>
                <a:lnTo>
                  <a:pt x="37845" y="217169"/>
                </a:lnTo>
                <a:lnTo>
                  <a:pt x="17271" y="269239"/>
                </a:lnTo>
                <a:lnTo>
                  <a:pt x="4317" y="325119"/>
                </a:lnTo>
                <a:lnTo>
                  <a:pt x="507" y="364489"/>
                </a:lnTo>
                <a:lnTo>
                  <a:pt x="0" y="383539"/>
                </a:lnTo>
                <a:lnTo>
                  <a:pt x="507" y="403859"/>
                </a:lnTo>
                <a:lnTo>
                  <a:pt x="4317" y="441959"/>
                </a:lnTo>
                <a:lnTo>
                  <a:pt x="12064" y="480059"/>
                </a:lnTo>
                <a:lnTo>
                  <a:pt x="30225" y="533399"/>
                </a:lnTo>
                <a:lnTo>
                  <a:pt x="55625" y="582929"/>
                </a:lnTo>
                <a:lnTo>
                  <a:pt x="87756" y="627379"/>
                </a:lnTo>
                <a:lnTo>
                  <a:pt x="125856" y="668019"/>
                </a:lnTo>
                <a:lnTo>
                  <a:pt x="169290" y="702309"/>
                </a:lnTo>
                <a:lnTo>
                  <a:pt x="217550" y="730249"/>
                </a:lnTo>
                <a:lnTo>
                  <a:pt x="269875" y="750569"/>
                </a:lnTo>
                <a:lnTo>
                  <a:pt x="325627" y="763269"/>
                </a:lnTo>
                <a:lnTo>
                  <a:pt x="364363" y="767079"/>
                </a:lnTo>
                <a:lnTo>
                  <a:pt x="403732" y="767079"/>
                </a:lnTo>
                <a:lnTo>
                  <a:pt x="423290" y="765809"/>
                </a:lnTo>
                <a:lnTo>
                  <a:pt x="442467" y="763269"/>
                </a:lnTo>
                <a:lnTo>
                  <a:pt x="448775" y="761999"/>
                </a:lnTo>
                <a:lnTo>
                  <a:pt x="383920" y="761999"/>
                </a:lnTo>
                <a:lnTo>
                  <a:pt x="345313" y="759459"/>
                </a:lnTo>
                <a:lnTo>
                  <a:pt x="271525" y="744219"/>
                </a:lnTo>
                <a:lnTo>
                  <a:pt x="220090" y="723899"/>
                </a:lnTo>
                <a:lnTo>
                  <a:pt x="187959" y="706119"/>
                </a:lnTo>
                <a:lnTo>
                  <a:pt x="172592" y="697229"/>
                </a:lnTo>
                <a:lnTo>
                  <a:pt x="157860" y="685799"/>
                </a:lnTo>
                <a:lnTo>
                  <a:pt x="143636" y="675639"/>
                </a:lnTo>
                <a:lnTo>
                  <a:pt x="129793" y="662939"/>
                </a:lnTo>
                <a:lnTo>
                  <a:pt x="92328" y="623569"/>
                </a:lnTo>
                <a:lnTo>
                  <a:pt x="60705" y="579119"/>
                </a:lnTo>
                <a:lnTo>
                  <a:pt x="35686" y="530859"/>
                </a:lnTo>
                <a:lnTo>
                  <a:pt x="17906" y="477519"/>
                </a:lnTo>
                <a:lnTo>
                  <a:pt x="8000" y="421639"/>
                </a:lnTo>
                <a:lnTo>
                  <a:pt x="6095" y="383539"/>
                </a:lnTo>
                <a:lnTo>
                  <a:pt x="6603" y="364489"/>
                </a:lnTo>
                <a:lnTo>
                  <a:pt x="10413" y="326389"/>
                </a:lnTo>
                <a:lnTo>
                  <a:pt x="23113" y="271779"/>
                </a:lnTo>
                <a:lnTo>
                  <a:pt x="43433" y="219709"/>
                </a:lnTo>
                <a:lnTo>
                  <a:pt x="70738" y="172719"/>
                </a:lnTo>
                <a:lnTo>
                  <a:pt x="104393" y="129539"/>
                </a:lnTo>
                <a:lnTo>
                  <a:pt x="143763" y="91439"/>
                </a:lnTo>
                <a:lnTo>
                  <a:pt x="188213" y="60959"/>
                </a:lnTo>
                <a:lnTo>
                  <a:pt x="203961" y="50799"/>
                </a:lnTo>
                <a:lnTo>
                  <a:pt x="271779" y="22859"/>
                </a:lnTo>
                <a:lnTo>
                  <a:pt x="345566" y="7619"/>
                </a:lnTo>
                <a:lnTo>
                  <a:pt x="384175" y="5079"/>
                </a:lnTo>
                <a:lnTo>
                  <a:pt x="448817" y="5079"/>
                </a:lnTo>
                <a:lnTo>
                  <a:pt x="442467" y="3809"/>
                </a:lnTo>
                <a:lnTo>
                  <a:pt x="423290" y="1269"/>
                </a:lnTo>
                <a:lnTo>
                  <a:pt x="403859" y="0"/>
                </a:lnTo>
                <a:close/>
              </a:path>
              <a:path w="768350" h="767079">
                <a:moveTo>
                  <a:pt x="448817" y="5079"/>
                </a:moveTo>
                <a:lnTo>
                  <a:pt x="384175" y="5079"/>
                </a:lnTo>
                <a:lnTo>
                  <a:pt x="422782" y="7619"/>
                </a:lnTo>
                <a:lnTo>
                  <a:pt x="441832" y="10159"/>
                </a:lnTo>
                <a:lnTo>
                  <a:pt x="496569" y="22859"/>
                </a:lnTo>
                <a:lnTo>
                  <a:pt x="564388" y="50799"/>
                </a:lnTo>
                <a:lnTo>
                  <a:pt x="580135" y="60959"/>
                </a:lnTo>
                <a:lnTo>
                  <a:pt x="595502" y="69849"/>
                </a:lnTo>
                <a:lnTo>
                  <a:pt x="638301" y="104139"/>
                </a:lnTo>
                <a:lnTo>
                  <a:pt x="675766" y="143509"/>
                </a:lnTo>
                <a:lnTo>
                  <a:pt x="707389" y="187959"/>
                </a:lnTo>
                <a:lnTo>
                  <a:pt x="732408" y="236219"/>
                </a:lnTo>
                <a:lnTo>
                  <a:pt x="750188" y="289559"/>
                </a:lnTo>
                <a:lnTo>
                  <a:pt x="760094" y="345439"/>
                </a:lnTo>
                <a:lnTo>
                  <a:pt x="762000" y="383539"/>
                </a:lnTo>
                <a:lnTo>
                  <a:pt x="761491" y="403859"/>
                </a:lnTo>
                <a:lnTo>
                  <a:pt x="757682" y="441959"/>
                </a:lnTo>
                <a:lnTo>
                  <a:pt x="744982" y="496569"/>
                </a:lnTo>
                <a:lnTo>
                  <a:pt x="724661" y="547369"/>
                </a:lnTo>
                <a:lnTo>
                  <a:pt x="707135" y="579119"/>
                </a:lnTo>
                <a:lnTo>
                  <a:pt x="697357" y="595629"/>
                </a:lnTo>
                <a:lnTo>
                  <a:pt x="663701" y="637539"/>
                </a:lnTo>
                <a:lnTo>
                  <a:pt x="624332" y="675639"/>
                </a:lnTo>
                <a:lnTo>
                  <a:pt x="579882" y="707389"/>
                </a:lnTo>
                <a:lnTo>
                  <a:pt x="530986" y="731519"/>
                </a:lnTo>
                <a:lnTo>
                  <a:pt x="459994" y="754379"/>
                </a:lnTo>
                <a:lnTo>
                  <a:pt x="383920" y="761999"/>
                </a:lnTo>
                <a:lnTo>
                  <a:pt x="448775" y="761999"/>
                </a:lnTo>
                <a:lnTo>
                  <a:pt x="498220" y="750569"/>
                </a:lnTo>
                <a:lnTo>
                  <a:pt x="550544" y="730249"/>
                </a:lnTo>
                <a:lnTo>
                  <a:pt x="598677" y="702309"/>
                </a:lnTo>
                <a:lnTo>
                  <a:pt x="642238" y="668019"/>
                </a:lnTo>
                <a:lnTo>
                  <a:pt x="680338" y="627379"/>
                </a:lnTo>
                <a:lnTo>
                  <a:pt x="712469" y="582929"/>
                </a:lnTo>
                <a:lnTo>
                  <a:pt x="737869" y="533399"/>
                </a:lnTo>
                <a:lnTo>
                  <a:pt x="756030" y="480059"/>
                </a:lnTo>
                <a:lnTo>
                  <a:pt x="763651" y="441959"/>
                </a:lnTo>
                <a:lnTo>
                  <a:pt x="767588" y="403859"/>
                </a:lnTo>
                <a:lnTo>
                  <a:pt x="768095" y="383539"/>
                </a:lnTo>
                <a:lnTo>
                  <a:pt x="767460" y="364489"/>
                </a:lnTo>
                <a:lnTo>
                  <a:pt x="763651" y="325119"/>
                </a:lnTo>
                <a:lnTo>
                  <a:pt x="750823" y="269239"/>
                </a:lnTo>
                <a:lnTo>
                  <a:pt x="730122" y="217169"/>
                </a:lnTo>
                <a:lnTo>
                  <a:pt x="702436" y="168909"/>
                </a:lnTo>
                <a:lnTo>
                  <a:pt x="668401" y="125729"/>
                </a:lnTo>
                <a:lnTo>
                  <a:pt x="628395" y="87629"/>
                </a:lnTo>
                <a:lnTo>
                  <a:pt x="583183" y="54609"/>
                </a:lnTo>
                <a:lnTo>
                  <a:pt x="533526" y="29209"/>
                </a:lnTo>
                <a:lnTo>
                  <a:pt x="480059" y="11429"/>
                </a:lnTo>
                <a:lnTo>
                  <a:pt x="448817" y="5079"/>
                </a:lnTo>
                <a:close/>
              </a:path>
            </a:pathLst>
          </a:custGeom>
          <a:solidFill>
            <a:srgbClr val="2B3942"/>
          </a:solidFill>
        </p:spPr>
        <p:txBody>
          <a:bodyPr wrap="square" lIns="0" tIns="0" rIns="0" bIns="0" rtlCol="0"/>
          <a:lstStyle/>
          <a:p>
            <a:endParaRPr lang="en-US" dirty="0"/>
          </a:p>
        </p:txBody>
      </p:sp>
      <p:sp>
        <p:nvSpPr>
          <p:cNvPr id="66" name="object 66"/>
          <p:cNvSpPr/>
          <p:nvPr/>
        </p:nvSpPr>
        <p:spPr>
          <a:xfrm>
            <a:off x="3023616" y="4776215"/>
            <a:ext cx="599440" cy="597535"/>
          </a:xfrm>
          <a:custGeom>
            <a:avLst/>
            <a:gdLst/>
            <a:ahLst/>
            <a:cxnLst/>
            <a:rect l="l" t="t" r="r" b="b"/>
            <a:pathLst>
              <a:path w="599439" h="597535">
                <a:moveTo>
                  <a:pt x="299466" y="0"/>
                </a:moveTo>
                <a:lnTo>
                  <a:pt x="250899" y="3909"/>
                </a:lnTo>
                <a:lnTo>
                  <a:pt x="204825" y="15227"/>
                </a:lnTo>
                <a:lnTo>
                  <a:pt x="161860" y="33340"/>
                </a:lnTo>
                <a:lnTo>
                  <a:pt x="122621" y="57631"/>
                </a:lnTo>
                <a:lnTo>
                  <a:pt x="87725" y="87487"/>
                </a:lnTo>
                <a:lnTo>
                  <a:pt x="57790" y="122291"/>
                </a:lnTo>
                <a:lnTo>
                  <a:pt x="33432" y="161430"/>
                </a:lnTo>
                <a:lnTo>
                  <a:pt x="15270" y="204289"/>
                </a:lnTo>
                <a:lnTo>
                  <a:pt x="3920" y="250251"/>
                </a:lnTo>
                <a:lnTo>
                  <a:pt x="0" y="298703"/>
                </a:lnTo>
                <a:lnTo>
                  <a:pt x="3920" y="347156"/>
                </a:lnTo>
                <a:lnTo>
                  <a:pt x="15270" y="393118"/>
                </a:lnTo>
                <a:lnTo>
                  <a:pt x="33432" y="435977"/>
                </a:lnTo>
                <a:lnTo>
                  <a:pt x="57790" y="475116"/>
                </a:lnTo>
                <a:lnTo>
                  <a:pt x="87725" y="509920"/>
                </a:lnTo>
                <a:lnTo>
                  <a:pt x="122621" y="539776"/>
                </a:lnTo>
                <a:lnTo>
                  <a:pt x="161860" y="564067"/>
                </a:lnTo>
                <a:lnTo>
                  <a:pt x="204825" y="582180"/>
                </a:lnTo>
                <a:lnTo>
                  <a:pt x="250899" y="593498"/>
                </a:lnTo>
                <a:lnTo>
                  <a:pt x="299466" y="597407"/>
                </a:lnTo>
                <a:lnTo>
                  <a:pt x="348032" y="593498"/>
                </a:lnTo>
                <a:lnTo>
                  <a:pt x="394106" y="582180"/>
                </a:lnTo>
                <a:lnTo>
                  <a:pt x="437071" y="564067"/>
                </a:lnTo>
                <a:lnTo>
                  <a:pt x="476310" y="539776"/>
                </a:lnTo>
                <a:lnTo>
                  <a:pt x="511206" y="509920"/>
                </a:lnTo>
                <a:lnTo>
                  <a:pt x="541141" y="475116"/>
                </a:lnTo>
                <a:lnTo>
                  <a:pt x="565499" y="435977"/>
                </a:lnTo>
                <a:lnTo>
                  <a:pt x="583661" y="393118"/>
                </a:lnTo>
                <a:lnTo>
                  <a:pt x="595011" y="347156"/>
                </a:lnTo>
                <a:lnTo>
                  <a:pt x="598932" y="298703"/>
                </a:lnTo>
                <a:lnTo>
                  <a:pt x="595011" y="250251"/>
                </a:lnTo>
                <a:lnTo>
                  <a:pt x="583661" y="204289"/>
                </a:lnTo>
                <a:lnTo>
                  <a:pt x="565499" y="161430"/>
                </a:lnTo>
                <a:lnTo>
                  <a:pt x="541141" y="122291"/>
                </a:lnTo>
                <a:lnTo>
                  <a:pt x="511206" y="87487"/>
                </a:lnTo>
                <a:lnTo>
                  <a:pt x="476310" y="57631"/>
                </a:lnTo>
                <a:lnTo>
                  <a:pt x="437071" y="33340"/>
                </a:lnTo>
                <a:lnTo>
                  <a:pt x="394106" y="15227"/>
                </a:lnTo>
                <a:lnTo>
                  <a:pt x="348032" y="3909"/>
                </a:lnTo>
                <a:lnTo>
                  <a:pt x="299466" y="0"/>
                </a:lnTo>
                <a:close/>
              </a:path>
            </a:pathLst>
          </a:custGeom>
          <a:solidFill>
            <a:srgbClr val="00A2DF"/>
          </a:solidFill>
        </p:spPr>
        <p:txBody>
          <a:bodyPr wrap="square" lIns="0" tIns="0" rIns="0" bIns="0" rtlCol="0"/>
          <a:lstStyle/>
          <a:p>
            <a:endParaRPr lang="en-US" dirty="0"/>
          </a:p>
        </p:txBody>
      </p:sp>
      <p:sp>
        <p:nvSpPr>
          <p:cNvPr id="67" name="object 67"/>
          <p:cNvSpPr/>
          <p:nvPr/>
        </p:nvSpPr>
        <p:spPr>
          <a:xfrm>
            <a:off x="3023619" y="4776215"/>
            <a:ext cx="599440" cy="597535"/>
          </a:xfrm>
          <a:custGeom>
            <a:avLst/>
            <a:gdLst/>
            <a:ahLst/>
            <a:cxnLst/>
            <a:rect l="l" t="t" r="r" b="b"/>
            <a:pathLst>
              <a:path w="599439" h="597535">
                <a:moveTo>
                  <a:pt x="299462" y="0"/>
                </a:moveTo>
                <a:lnTo>
                  <a:pt x="253869" y="3428"/>
                </a:lnTo>
                <a:lnTo>
                  <a:pt x="210435" y="13461"/>
                </a:lnTo>
                <a:lnTo>
                  <a:pt x="169668" y="29463"/>
                </a:lnTo>
                <a:lnTo>
                  <a:pt x="131949" y="51053"/>
                </a:lnTo>
                <a:lnTo>
                  <a:pt x="87753" y="87502"/>
                </a:lnTo>
                <a:lnTo>
                  <a:pt x="51177" y="131698"/>
                </a:lnTo>
                <a:lnTo>
                  <a:pt x="29460" y="169163"/>
                </a:lnTo>
                <a:lnTo>
                  <a:pt x="13458" y="209803"/>
                </a:lnTo>
                <a:lnTo>
                  <a:pt x="3425" y="253110"/>
                </a:lnTo>
                <a:lnTo>
                  <a:pt x="0" y="298576"/>
                </a:lnTo>
                <a:lnTo>
                  <a:pt x="377" y="314070"/>
                </a:lnTo>
                <a:lnTo>
                  <a:pt x="6092" y="358901"/>
                </a:lnTo>
                <a:lnTo>
                  <a:pt x="18157" y="401319"/>
                </a:lnTo>
                <a:lnTo>
                  <a:pt x="36191" y="441070"/>
                </a:lnTo>
                <a:lnTo>
                  <a:pt x="68322" y="488695"/>
                </a:lnTo>
                <a:lnTo>
                  <a:pt x="108962" y="529208"/>
                </a:lnTo>
                <a:lnTo>
                  <a:pt x="144141" y="554100"/>
                </a:lnTo>
                <a:lnTo>
                  <a:pt x="182876" y="573912"/>
                </a:lnTo>
                <a:lnTo>
                  <a:pt x="224532" y="588009"/>
                </a:lnTo>
                <a:lnTo>
                  <a:pt x="268855" y="595883"/>
                </a:lnTo>
                <a:lnTo>
                  <a:pt x="299462" y="597407"/>
                </a:lnTo>
                <a:lnTo>
                  <a:pt x="314829" y="597026"/>
                </a:lnTo>
                <a:lnTo>
                  <a:pt x="330069" y="595883"/>
                </a:lnTo>
                <a:lnTo>
                  <a:pt x="345055" y="593978"/>
                </a:lnTo>
                <a:lnTo>
                  <a:pt x="359787" y="591311"/>
                </a:lnTo>
                <a:lnTo>
                  <a:pt x="299335" y="591311"/>
                </a:lnTo>
                <a:lnTo>
                  <a:pt x="284222" y="590930"/>
                </a:lnTo>
                <a:lnTo>
                  <a:pt x="240153" y="585342"/>
                </a:lnTo>
                <a:lnTo>
                  <a:pt x="198497" y="573531"/>
                </a:lnTo>
                <a:lnTo>
                  <a:pt x="159508" y="556005"/>
                </a:lnTo>
                <a:lnTo>
                  <a:pt x="112645" y="524255"/>
                </a:lnTo>
                <a:lnTo>
                  <a:pt x="72894" y="484631"/>
                </a:lnTo>
                <a:lnTo>
                  <a:pt x="48510" y="450214"/>
                </a:lnTo>
                <a:lnTo>
                  <a:pt x="29079" y="412495"/>
                </a:lnTo>
                <a:lnTo>
                  <a:pt x="15236" y="371728"/>
                </a:lnTo>
                <a:lnTo>
                  <a:pt x="7616" y="328548"/>
                </a:lnTo>
                <a:lnTo>
                  <a:pt x="6092" y="298576"/>
                </a:lnTo>
                <a:lnTo>
                  <a:pt x="6483" y="283336"/>
                </a:lnTo>
                <a:lnTo>
                  <a:pt x="12061" y="239648"/>
                </a:lnTo>
                <a:lnTo>
                  <a:pt x="23999" y="197992"/>
                </a:lnTo>
                <a:lnTo>
                  <a:pt x="41652" y="159130"/>
                </a:lnTo>
                <a:lnTo>
                  <a:pt x="73275" y="112267"/>
                </a:lnTo>
                <a:lnTo>
                  <a:pt x="113026" y="72643"/>
                </a:lnTo>
                <a:lnTo>
                  <a:pt x="147443" y="48386"/>
                </a:lnTo>
                <a:lnTo>
                  <a:pt x="185416" y="28955"/>
                </a:lnTo>
                <a:lnTo>
                  <a:pt x="226310" y="15239"/>
                </a:lnTo>
                <a:lnTo>
                  <a:pt x="269617" y="7619"/>
                </a:lnTo>
                <a:lnTo>
                  <a:pt x="299589" y="6095"/>
                </a:lnTo>
                <a:lnTo>
                  <a:pt x="359787" y="6095"/>
                </a:lnTo>
                <a:lnTo>
                  <a:pt x="345055" y="3428"/>
                </a:lnTo>
                <a:lnTo>
                  <a:pt x="330069" y="1523"/>
                </a:lnTo>
                <a:lnTo>
                  <a:pt x="314829" y="380"/>
                </a:lnTo>
                <a:lnTo>
                  <a:pt x="299462" y="0"/>
                </a:lnTo>
                <a:close/>
              </a:path>
              <a:path w="599439" h="597535">
                <a:moveTo>
                  <a:pt x="359787" y="6095"/>
                </a:moveTo>
                <a:lnTo>
                  <a:pt x="299589" y="6095"/>
                </a:lnTo>
                <a:lnTo>
                  <a:pt x="314702" y="6476"/>
                </a:lnTo>
                <a:lnTo>
                  <a:pt x="329688" y="7619"/>
                </a:lnTo>
                <a:lnTo>
                  <a:pt x="372995" y="15366"/>
                </a:lnTo>
                <a:lnTo>
                  <a:pt x="413762" y="29082"/>
                </a:lnTo>
                <a:lnTo>
                  <a:pt x="451735" y="48513"/>
                </a:lnTo>
                <a:lnTo>
                  <a:pt x="486279" y="73151"/>
                </a:lnTo>
                <a:lnTo>
                  <a:pt x="526030" y="112775"/>
                </a:lnTo>
                <a:lnTo>
                  <a:pt x="550414" y="147192"/>
                </a:lnTo>
                <a:lnTo>
                  <a:pt x="569845" y="184911"/>
                </a:lnTo>
                <a:lnTo>
                  <a:pt x="583688" y="225678"/>
                </a:lnTo>
                <a:lnTo>
                  <a:pt x="591308" y="268858"/>
                </a:lnTo>
                <a:lnTo>
                  <a:pt x="592832" y="298830"/>
                </a:lnTo>
                <a:lnTo>
                  <a:pt x="592442" y="314070"/>
                </a:lnTo>
                <a:lnTo>
                  <a:pt x="586863" y="357758"/>
                </a:lnTo>
                <a:lnTo>
                  <a:pt x="574925" y="399414"/>
                </a:lnTo>
                <a:lnTo>
                  <a:pt x="557399" y="438276"/>
                </a:lnTo>
                <a:lnTo>
                  <a:pt x="525649" y="485012"/>
                </a:lnTo>
                <a:lnTo>
                  <a:pt x="485898" y="524636"/>
                </a:lnTo>
                <a:lnTo>
                  <a:pt x="451481" y="549020"/>
                </a:lnTo>
                <a:lnTo>
                  <a:pt x="413508" y="568451"/>
                </a:lnTo>
                <a:lnTo>
                  <a:pt x="372614" y="582167"/>
                </a:lnTo>
                <a:lnTo>
                  <a:pt x="329307" y="589787"/>
                </a:lnTo>
                <a:lnTo>
                  <a:pt x="299335" y="591311"/>
                </a:lnTo>
                <a:lnTo>
                  <a:pt x="359787" y="591311"/>
                </a:lnTo>
                <a:lnTo>
                  <a:pt x="402459" y="579246"/>
                </a:lnTo>
                <a:lnTo>
                  <a:pt x="442210" y="561339"/>
                </a:lnTo>
                <a:lnTo>
                  <a:pt x="489962" y="529208"/>
                </a:lnTo>
                <a:lnTo>
                  <a:pt x="530475" y="488695"/>
                </a:lnTo>
                <a:lnTo>
                  <a:pt x="555621" y="453516"/>
                </a:lnTo>
                <a:lnTo>
                  <a:pt x="575433" y="415035"/>
                </a:lnTo>
                <a:lnTo>
                  <a:pt x="589530" y="373379"/>
                </a:lnTo>
                <a:lnTo>
                  <a:pt x="597404" y="329310"/>
                </a:lnTo>
                <a:lnTo>
                  <a:pt x="598925" y="298830"/>
                </a:lnTo>
                <a:lnTo>
                  <a:pt x="598547" y="283336"/>
                </a:lnTo>
                <a:lnTo>
                  <a:pt x="592832" y="238505"/>
                </a:lnTo>
                <a:lnTo>
                  <a:pt x="580767" y="195960"/>
                </a:lnTo>
                <a:lnTo>
                  <a:pt x="562860" y="156336"/>
                </a:lnTo>
                <a:lnTo>
                  <a:pt x="530475" y="108711"/>
                </a:lnTo>
                <a:lnTo>
                  <a:pt x="489962" y="68198"/>
                </a:lnTo>
                <a:lnTo>
                  <a:pt x="454783" y="43179"/>
                </a:lnTo>
                <a:lnTo>
                  <a:pt x="416048" y="23367"/>
                </a:lnTo>
                <a:lnTo>
                  <a:pt x="374265" y="9397"/>
                </a:lnTo>
                <a:lnTo>
                  <a:pt x="359787" y="6095"/>
                </a:lnTo>
                <a:close/>
              </a:path>
            </a:pathLst>
          </a:custGeom>
          <a:solidFill>
            <a:srgbClr val="2B3942"/>
          </a:solidFill>
        </p:spPr>
        <p:txBody>
          <a:bodyPr wrap="square" lIns="0" tIns="0" rIns="0" bIns="0" rtlCol="0"/>
          <a:lstStyle/>
          <a:p>
            <a:endParaRPr lang="en-US" dirty="0"/>
          </a:p>
        </p:txBody>
      </p:sp>
      <p:sp>
        <p:nvSpPr>
          <p:cNvPr id="68" name="object 68"/>
          <p:cNvSpPr/>
          <p:nvPr/>
        </p:nvSpPr>
        <p:spPr>
          <a:xfrm>
            <a:off x="10253471" y="5394959"/>
            <a:ext cx="467995" cy="294640"/>
          </a:xfrm>
          <a:custGeom>
            <a:avLst/>
            <a:gdLst/>
            <a:ahLst/>
            <a:cxnLst/>
            <a:rect l="l" t="t" r="r" b="b"/>
            <a:pathLst>
              <a:path w="467995" h="294639">
                <a:moveTo>
                  <a:pt x="274320" y="0"/>
                </a:moveTo>
                <a:lnTo>
                  <a:pt x="225008" y="4419"/>
                </a:lnTo>
                <a:lnTo>
                  <a:pt x="178597" y="17161"/>
                </a:lnTo>
                <a:lnTo>
                  <a:pt x="135861" y="37450"/>
                </a:lnTo>
                <a:lnTo>
                  <a:pt x="97575" y="64513"/>
                </a:lnTo>
                <a:lnTo>
                  <a:pt x="64513" y="97575"/>
                </a:lnTo>
                <a:lnTo>
                  <a:pt x="37450" y="135861"/>
                </a:lnTo>
                <a:lnTo>
                  <a:pt x="17161" y="178597"/>
                </a:lnTo>
                <a:lnTo>
                  <a:pt x="4419" y="225008"/>
                </a:lnTo>
                <a:lnTo>
                  <a:pt x="0" y="274319"/>
                </a:lnTo>
                <a:lnTo>
                  <a:pt x="1775" y="294131"/>
                </a:lnTo>
                <a:lnTo>
                  <a:pt x="467867" y="294131"/>
                </a:lnTo>
                <a:lnTo>
                  <a:pt x="467867" y="81317"/>
                </a:lnTo>
                <a:lnTo>
                  <a:pt x="412778" y="37450"/>
                </a:lnTo>
                <a:lnTo>
                  <a:pt x="370042" y="17161"/>
                </a:lnTo>
                <a:lnTo>
                  <a:pt x="323631" y="4419"/>
                </a:lnTo>
                <a:lnTo>
                  <a:pt x="274320" y="0"/>
                </a:lnTo>
                <a:close/>
              </a:path>
            </a:pathLst>
          </a:custGeom>
          <a:solidFill>
            <a:srgbClr val="00A2DF"/>
          </a:solidFill>
        </p:spPr>
        <p:txBody>
          <a:bodyPr wrap="square" lIns="0" tIns="0" rIns="0" bIns="0" rtlCol="0"/>
          <a:lstStyle/>
          <a:p>
            <a:endParaRPr lang="en-US" dirty="0"/>
          </a:p>
        </p:txBody>
      </p:sp>
      <p:sp>
        <p:nvSpPr>
          <p:cNvPr id="69" name="object 69"/>
          <p:cNvSpPr/>
          <p:nvPr/>
        </p:nvSpPr>
        <p:spPr>
          <a:xfrm>
            <a:off x="10253471" y="5394959"/>
            <a:ext cx="467995" cy="294640"/>
          </a:xfrm>
          <a:custGeom>
            <a:avLst/>
            <a:gdLst/>
            <a:ahLst/>
            <a:cxnLst/>
            <a:rect l="l" t="t" r="r" b="b"/>
            <a:pathLst>
              <a:path w="467995" h="294639">
                <a:moveTo>
                  <a:pt x="274320" y="0"/>
                </a:moveTo>
                <a:lnTo>
                  <a:pt x="232536" y="3174"/>
                </a:lnTo>
                <a:lnTo>
                  <a:pt x="192785" y="12318"/>
                </a:lnTo>
                <a:lnTo>
                  <a:pt x="155448" y="27050"/>
                </a:lnTo>
                <a:lnTo>
                  <a:pt x="120903" y="46862"/>
                </a:lnTo>
                <a:lnTo>
                  <a:pt x="80391" y="80390"/>
                </a:lnTo>
                <a:lnTo>
                  <a:pt x="46862" y="120903"/>
                </a:lnTo>
                <a:lnTo>
                  <a:pt x="27050" y="155447"/>
                </a:lnTo>
                <a:lnTo>
                  <a:pt x="12319" y="192785"/>
                </a:lnTo>
                <a:lnTo>
                  <a:pt x="3175" y="232600"/>
                </a:lnTo>
                <a:lnTo>
                  <a:pt x="0" y="274319"/>
                </a:lnTo>
                <a:lnTo>
                  <a:pt x="380" y="288416"/>
                </a:lnTo>
                <a:lnTo>
                  <a:pt x="798" y="294131"/>
                </a:lnTo>
                <a:lnTo>
                  <a:pt x="6938" y="294131"/>
                </a:lnTo>
                <a:lnTo>
                  <a:pt x="6476" y="287959"/>
                </a:lnTo>
                <a:lnTo>
                  <a:pt x="6096" y="274154"/>
                </a:lnTo>
                <a:lnTo>
                  <a:pt x="9144" y="233349"/>
                </a:lnTo>
                <a:lnTo>
                  <a:pt x="18287" y="194462"/>
                </a:lnTo>
                <a:lnTo>
                  <a:pt x="32638" y="157987"/>
                </a:lnTo>
                <a:lnTo>
                  <a:pt x="52070" y="124078"/>
                </a:lnTo>
                <a:lnTo>
                  <a:pt x="84835" y="84454"/>
                </a:lnTo>
                <a:lnTo>
                  <a:pt x="124586" y="51688"/>
                </a:lnTo>
                <a:lnTo>
                  <a:pt x="158242" y="32511"/>
                </a:lnTo>
                <a:lnTo>
                  <a:pt x="194691" y="18160"/>
                </a:lnTo>
                <a:lnTo>
                  <a:pt x="233679" y="9143"/>
                </a:lnTo>
                <a:lnTo>
                  <a:pt x="274447" y="6095"/>
                </a:lnTo>
                <a:lnTo>
                  <a:pt x="331893" y="6095"/>
                </a:lnTo>
                <a:lnTo>
                  <a:pt x="329692" y="5587"/>
                </a:lnTo>
                <a:lnTo>
                  <a:pt x="316102" y="3174"/>
                </a:lnTo>
                <a:lnTo>
                  <a:pt x="302386" y="1396"/>
                </a:lnTo>
                <a:lnTo>
                  <a:pt x="288417" y="380"/>
                </a:lnTo>
                <a:lnTo>
                  <a:pt x="274320" y="0"/>
                </a:lnTo>
                <a:close/>
              </a:path>
              <a:path w="467995" h="294639">
                <a:moveTo>
                  <a:pt x="331893" y="6095"/>
                </a:moveTo>
                <a:lnTo>
                  <a:pt x="274447" y="6095"/>
                </a:lnTo>
                <a:lnTo>
                  <a:pt x="288289" y="6476"/>
                </a:lnTo>
                <a:lnTo>
                  <a:pt x="302005" y="7492"/>
                </a:lnTo>
                <a:lnTo>
                  <a:pt x="341502" y="14604"/>
                </a:lnTo>
                <a:lnTo>
                  <a:pt x="378841" y="27177"/>
                </a:lnTo>
                <a:lnTo>
                  <a:pt x="424560" y="52069"/>
                </a:lnTo>
                <a:lnTo>
                  <a:pt x="464184" y="84962"/>
                </a:lnTo>
                <a:lnTo>
                  <a:pt x="467867" y="88998"/>
                </a:lnTo>
                <a:lnTo>
                  <a:pt x="467867" y="79929"/>
                </a:lnTo>
                <a:lnTo>
                  <a:pt x="427608" y="46862"/>
                </a:lnTo>
                <a:lnTo>
                  <a:pt x="393319" y="27050"/>
                </a:lnTo>
                <a:lnTo>
                  <a:pt x="355980" y="12318"/>
                </a:lnTo>
                <a:lnTo>
                  <a:pt x="342900" y="8635"/>
                </a:lnTo>
                <a:lnTo>
                  <a:pt x="331893" y="6095"/>
                </a:lnTo>
                <a:close/>
              </a:path>
            </a:pathLst>
          </a:custGeom>
          <a:solidFill>
            <a:srgbClr val="2B3942"/>
          </a:solidFill>
        </p:spPr>
        <p:txBody>
          <a:bodyPr wrap="square" lIns="0" tIns="0" rIns="0" bIns="0" rtlCol="0"/>
          <a:lstStyle/>
          <a:p>
            <a:endParaRPr lang="en-US" dirty="0"/>
          </a:p>
        </p:txBody>
      </p:sp>
      <p:sp>
        <p:nvSpPr>
          <p:cNvPr id="70" name="object 70"/>
          <p:cNvSpPr/>
          <p:nvPr/>
        </p:nvSpPr>
        <p:spPr>
          <a:xfrm>
            <a:off x="5291328" y="4764023"/>
            <a:ext cx="497205" cy="495300"/>
          </a:xfrm>
          <a:custGeom>
            <a:avLst/>
            <a:gdLst/>
            <a:ahLst/>
            <a:cxnLst/>
            <a:rect l="l" t="t" r="r" b="b"/>
            <a:pathLst>
              <a:path w="497204" h="495300">
                <a:moveTo>
                  <a:pt x="248412" y="0"/>
                </a:moveTo>
                <a:lnTo>
                  <a:pt x="198358" y="5031"/>
                </a:lnTo>
                <a:lnTo>
                  <a:pt x="151733" y="19460"/>
                </a:lnTo>
                <a:lnTo>
                  <a:pt x="109537" y="42293"/>
                </a:lnTo>
                <a:lnTo>
                  <a:pt x="72770" y="72532"/>
                </a:lnTo>
                <a:lnTo>
                  <a:pt x="42433" y="109184"/>
                </a:lnTo>
                <a:lnTo>
                  <a:pt x="19526" y="151251"/>
                </a:lnTo>
                <a:lnTo>
                  <a:pt x="5048" y="197738"/>
                </a:lnTo>
                <a:lnTo>
                  <a:pt x="0" y="247650"/>
                </a:lnTo>
                <a:lnTo>
                  <a:pt x="5048" y="297561"/>
                </a:lnTo>
                <a:lnTo>
                  <a:pt x="19526" y="344048"/>
                </a:lnTo>
                <a:lnTo>
                  <a:pt x="42433" y="386115"/>
                </a:lnTo>
                <a:lnTo>
                  <a:pt x="72771" y="422767"/>
                </a:lnTo>
                <a:lnTo>
                  <a:pt x="109537" y="453006"/>
                </a:lnTo>
                <a:lnTo>
                  <a:pt x="151733" y="475839"/>
                </a:lnTo>
                <a:lnTo>
                  <a:pt x="198358" y="490268"/>
                </a:lnTo>
                <a:lnTo>
                  <a:pt x="248412" y="495300"/>
                </a:lnTo>
                <a:lnTo>
                  <a:pt x="298465" y="490268"/>
                </a:lnTo>
                <a:lnTo>
                  <a:pt x="345090" y="475839"/>
                </a:lnTo>
                <a:lnTo>
                  <a:pt x="387286" y="453006"/>
                </a:lnTo>
                <a:lnTo>
                  <a:pt x="424053" y="422767"/>
                </a:lnTo>
                <a:lnTo>
                  <a:pt x="454390" y="386115"/>
                </a:lnTo>
                <a:lnTo>
                  <a:pt x="477297" y="344048"/>
                </a:lnTo>
                <a:lnTo>
                  <a:pt x="491775" y="297561"/>
                </a:lnTo>
                <a:lnTo>
                  <a:pt x="496824" y="247650"/>
                </a:lnTo>
                <a:lnTo>
                  <a:pt x="491775" y="197738"/>
                </a:lnTo>
                <a:lnTo>
                  <a:pt x="477297" y="151251"/>
                </a:lnTo>
                <a:lnTo>
                  <a:pt x="454390" y="109184"/>
                </a:lnTo>
                <a:lnTo>
                  <a:pt x="424052" y="72532"/>
                </a:lnTo>
                <a:lnTo>
                  <a:pt x="387286" y="42293"/>
                </a:lnTo>
                <a:lnTo>
                  <a:pt x="345090" y="19460"/>
                </a:lnTo>
                <a:lnTo>
                  <a:pt x="298465" y="5031"/>
                </a:lnTo>
                <a:lnTo>
                  <a:pt x="248412" y="0"/>
                </a:lnTo>
                <a:close/>
              </a:path>
            </a:pathLst>
          </a:custGeom>
          <a:solidFill>
            <a:srgbClr val="00A2DF"/>
          </a:solidFill>
        </p:spPr>
        <p:txBody>
          <a:bodyPr wrap="square" lIns="0" tIns="0" rIns="0" bIns="0" rtlCol="0"/>
          <a:lstStyle/>
          <a:p>
            <a:endParaRPr lang="en-US" dirty="0"/>
          </a:p>
        </p:txBody>
      </p:sp>
      <p:sp>
        <p:nvSpPr>
          <p:cNvPr id="71" name="object 71"/>
          <p:cNvSpPr/>
          <p:nvPr/>
        </p:nvSpPr>
        <p:spPr>
          <a:xfrm>
            <a:off x="5291330" y="4764023"/>
            <a:ext cx="497205" cy="495300"/>
          </a:xfrm>
          <a:custGeom>
            <a:avLst/>
            <a:gdLst/>
            <a:ahLst/>
            <a:cxnLst/>
            <a:rect l="l" t="t" r="r" b="b"/>
            <a:pathLst>
              <a:path w="497204" h="495300">
                <a:moveTo>
                  <a:pt x="248409" y="0"/>
                </a:moveTo>
                <a:lnTo>
                  <a:pt x="198371" y="5080"/>
                </a:lnTo>
                <a:lnTo>
                  <a:pt x="151762" y="19431"/>
                </a:lnTo>
                <a:lnTo>
                  <a:pt x="109471" y="42290"/>
                </a:lnTo>
                <a:lnTo>
                  <a:pt x="72768" y="72517"/>
                </a:lnTo>
                <a:lnTo>
                  <a:pt x="42415" y="109219"/>
                </a:lnTo>
                <a:lnTo>
                  <a:pt x="19555" y="151256"/>
                </a:lnTo>
                <a:lnTo>
                  <a:pt x="5077" y="197738"/>
                </a:lnTo>
                <a:lnTo>
                  <a:pt x="0" y="247776"/>
                </a:lnTo>
                <a:lnTo>
                  <a:pt x="251" y="260350"/>
                </a:lnTo>
                <a:lnTo>
                  <a:pt x="7744" y="309499"/>
                </a:lnTo>
                <a:lnTo>
                  <a:pt x="29969" y="365632"/>
                </a:lnTo>
                <a:lnTo>
                  <a:pt x="56766" y="405130"/>
                </a:lnTo>
                <a:lnTo>
                  <a:pt x="90421" y="438657"/>
                </a:lnTo>
                <a:lnTo>
                  <a:pt x="130045" y="465327"/>
                </a:lnTo>
                <a:lnTo>
                  <a:pt x="174622" y="484123"/>
                </a:lnTo>
                <a:lnTo>
                  <a:pt x="223009" y="494029"/>
                </a:lnTo>
                <a:lnTo>
                  <a:pt x="248409" y="495300"/>
                </a:lnTo>
                <a:lnTo>
                  <a:pt x="261109" y="495045"/>
                </a:lnTo>
                <a:lnTo>
                  <a:pt x="273682" y="494029"/>
                </a:lnTo>
                <a:lnTo>
                  <a:pt x="286255" y="492378"/>
                </a:lnTo>
                <a:lnTo>
                  <a:pt x="298447" y="490219"/>
                </a:lnTo>
                <a:lnTo>
                  <a:pt x="302834" y="489203"/>
                </a:lnTo>
                <a:lnTo>
                  <a:pt x="248282" y="489203"/>
                </a:lnTo>
                <a:lnTo>
                  <a:pt x="235836" y="488950"/>
                </a:lnTo>
                <a:lnTo>
                  <a:pt x="187703" y="481584"/>
                </a:lnTo>
                <a:lnTo>
                  <a:pt x="132712" y="459867"/>
                </a:lnTo>
                <a:lnTo>
                  <a:pt x="93977" y="433831"/>
                </a:lnTo>
                <a:lnTo>
                  <a:pt x="61338" y="401065"/>
                </a:lnTo>
                <a:lnTo>
                  <a:pt x="35176" y="362457"/>
                </a:lnTo>
                <a:lnTo>
                  <a:pt x="16888" y="319150"/>
                </a:lnTo>
                <a:lnTo>
                  <a:pt x="7236" y="272161"/>
                </a:lnTo>
                <a:lnTo>
                  <a:pt x="6093" y="247523"/>
                </a:lnTo>
                <a:lnTo>
                  <a:pt x="6342" y="235331"/>
                </a:lnTo>
                <a:lnTo>
                  <a:pt x="13713" y="187198"/>
                </a:lnTo>
                <a:lnTo>
                  <a:pt x="35430" y="132333"/>
                </a:lnTo>
                <a:lnTo>
                  <a:pt x="61592" y="93852"/>
                </a:lnTo>
                <a:lnTo>
                  <a:pt x="94485" y="61087"/>
                </a:lnTo>
                <a:lnTo>
                  <a:pt x="133220" y="35178"/>
                </a:lnTo>
                <a:lnTo>
                  <a:pt x="176654" y="16890"/>
                </a:lnTo>
                <a:lnTo>
                  <a:pt x="223771" y="7238"/>
                </a:lnTo>
                <a:lnTo>
                  <a:pt x="248536" y="6095"/>
                </a:lnTo>
                <a:lnTo>
                  <a:pt x="303043" y="6095"/>
                </a:lnTo>
                <a:lnTo>
                  <a:pt x="298447" y="5080"/>
                </a:lnTo>
                <a:lnTo>
                  <a:pt x="286255" y="2793"/>
                </a:lnTo>
                <a:lnTo>
                  <a:pt x="273809" y="1269"/>
                </a:lnTo>
                <a:lnTo>
                  <a:pt x="261109" y="253"/>
                </a:lnTo>
                <a:lnTo>
                  <a:pt x="248409" y="0"/>
                </a:lnTo>
                <a:close/>
              </a:path>
              <a:path w="497204" h="495300">
                <a:moveTo>
                  <a:pt x="303043" y="6095"/>
                </a:moveTo>
                <a:lnTo>
                  <a:pt x="248536" y="6095"/>
                </a:lnTo>
                <a:lnTo>
                  <a:pt x="260982" y="6350"/>
                </a:lnTo>
                <a:lnTo>
                  <a:pt x="273428" y="7365"/>
                </a:lnTo>
                <a:lnTo>
                  <a:pt x="320672" y="17018"/>
                </a:lnTo>
                <a:lnTo>
                  <a:pt x="364106" y="35432"/>
                </a:lnTo>
                <a:lnTo>
                  <a:pt x="402841" y="61468"/>
                </a:lnTo>
                <a:lnTo>
                  <a:pt x="435607" y="94233"/>
                </a:lnTo>
                <a:lnTo>
                  <a:pt x="461642" y="132842"/>
                </a:lnTo>
                <a:lnTo>
                  <a:pt x="479930" y="176149"/>
                </a:lnTo>
                <a:lnTo>
                  <a:pt x="489455" y="223012"/>
                </a:lnTo>
                <a:lnTo>
                  <a:pt x="490725" y="247776"/>
                </a:lnTo>
                <a:lnTo>
                  <a:pt x="490460" y="260350"/>
                </a:lnTo>
                <a:lnTo>
                  <a:pt x="483105" y="308228"/>
                </a:lnTo>
                <a:lnTo>
                  <a:pt x="461388" y="362965"/>
                </a:lnTo>
                <a:lnTo>
                  <a:pt x="435226" y="401574"/>
                </a:lnTo>
                <a:lnTo>
                  <a:pt x="402333" y="434213"/>
                </a:lnTo>
                <a:lnTo>
                  <a:pt x="363598" y="460120"/>
                </a:lnTo>
                <a:lnTo>
                  <a:pt x="320291" y="478409"/>
                </a:lnTo>
                <a:lnTo>
                  <a:pt x="272920" y="488060"/>
                </a:lnTo>
                <a:lnTo>
                  <a:pt x="248282" y="489203"/>
                </a:lnTo>
                <a:lnTo>
                  <a:pt x="302834" y="489203"/>
                </a:lnTo>
                <a:lnTo>
                  <a:pt x="345056" y="475869"/>
                </a:lnTo>
                <a:lnTo>
                  <a:pt x="387220" y="453008"/>
                </a:lnTo>
                <a:lnTo>
                  <a:pt x="424050" y="422656"/>
                </a:lnTo>
                <a:lnTo>
                  <a:pt x="454403" y="386080"/>
                </a:lnTo>
                <a:lnTo>
                  <a:pt x="477263" y="344043"/>
                </a:lnTo>
                <a:lnTo>
                  <a:pt x="491741" y="297561"/>
                </a:lnTo>
                <a:lnTo>
                  <a:pt x="496817" y="247523"/>
                </a:lnTo>
                <a:lnTo>
                  <a:pt x="496440" y="234823"/>
                </a:lnTo>
                <a:lnTo>
                  <a:pt x="488947" y="185674"/>
                </a:lnTo>
                <a:lnTo>
                  <a:pt x="466849" y="129667"/>
                </a:lnTo>
                <a:lnTo>
                  <a:pt x="440179" y="90043"/>
                </a:lnTo>
                <a:lnTo>
                  <a:pt x="406397" y="56514"/>
                </a:lnTo>
                <a:lnTo>
                  <a:pt x="366773" y="29844"/>
                </a:lnTo>
                <a:lnTo>
                  <a:pt x="322323" y="11175"/>
                </a:lnTo>
                <a:lnTo>
                  <a:pt x="310512" y="7746"/>
                </a:lnTo>
                <a:lnTo>
                  <a:pt x="303043" y="6095"/>
                </a:lnTo>
                <a:close/>
              </a:path>
            </a:pathLst>
          </a:custGeom>
          <a:solidFill>
            <a:srgbClr val="2B3942"/>
          </a:solidFill>
        </p:spPr>
        <p:txBody>
          <a:bodyPr wrap="square" lIns="0" tIns="0" rIns="0" bIns="0" rtlCol="0"/>
          <a:lstStyle/>
          <a:p>
            <a:endParaRPr lang="en-US" dirty="0"/>
          </a:p>
        </p:txBody>
      </p:sp>
      <p:sp>
        <p:nvSpPr>
          <p:cNvPr id="72" name="object 72"/>
          <p:cNvSpPr/>
          <p:nvPr/>
        </p:nvSpPr>
        <p:spPr>
          <a:xfrm>
            <a:off x="5193791" y="1737360"/>
            <a:ext cx="495300" cy="469900"/>
          </a:xfrm>
          <a:custGeom>
            <a:avLst/>
            <a:gdLst/>
            <a:ahLst/>
            <a:cxnLst/>
            <a:rect l="l" t="t" r="r" b="b"/>
            <a:pathLst>
              <a:path w="495300" h="469900">
                <a:moveTo>
                  <a:pt x="358566" y="0"/>
                </a:moveTo>
                <a:lnTo>
                  <a:pt x="136733" y="0"/>
                </a:lnTo>
                <a:lnTo>
                  <a:pt x="109184" y="15001"/>
                </a:lnTo>
                <a:lnTo>
                  <a:pt x="72532" y="45339"/>
                </a:lnTo>
                <a:lnTo>
                  <a:pt x="42293" y="82105"/>
                </a:lnTo>
                <a:lnTo>
                  <a:pt x="19460" y="124301"/>
                </a:lnTo>
                <a:lnTo>
                  <a:pt x="5031" y="170926"/>
                </a:lnTo>
                <a:lnTo>
                  <a:pt x="0" y="220980"/>
                </a:lnTo>
                <a:lnTo>
                  <a:pt x="5031" y="271033"/>
                </a:lnTo>
                <a:lnTo>
                  <a:pt x="19460" y="317658"/>
                </a:lnTo>
                <a:lnTo>
                  <a:pt x="42293" y="359854"/>
                </a:lnTo>
                <a:lnTo>
                  <a:pt x="72532" y="396621"/>
                </a:lnTo>
                <a:lnTo>
                  <a:pt x="109184" y="426958"/>
                </a:lnTo>
                <a:lnTo>
                  <a:pt x="151251" y="449865"/>
                </a:lnTo>
                <a:lnTo>
                  <a:pt x="197738" y="464343"/>
                </a:lnTo>
                <a:lnTo>
                  <a:pt x="247650" y="469392"/>
                </a:lnTo>
                <a:lnTo>
                  <a:pt x="297561" y="464343"/>
                </a:lnTo>
                <a:lnTo>
                  <a:pt x="344048" y="449865"/>
                </a:lnTo>
                <a:lnTo>
                  <a:pt x="386115" y="426958"/>
                </a:lnTo>
                <a:lnTo>
                  <a:pt x="422767" y="396621"/>
                </a:lnTo>
                <a:lnTo>
                  <a:pt x="453006" y="359854"/>
                </a:lnTo>
                <a:lnTo>
                  <a:pt x="475839" y="317658"/>
                </a:lnTo>
                <a:lnTo>
                  <a:pt x="490268" y="271033"/>
                </a:lnTo>
                <a:lnTo>
                  <a:pt x="495300" y="220980"/>
                </a:lnTo>
                <a:lnTo>
                  <a:pt x="490268" y="170926"/>
                </a:lnTo>
                <a:lnTo>
                  <a:pt x="475839" y="124301"/>
                </a:lnTo>
                <a:lnTo>
                  <a:pt x="453006" y="82105"/>
                </a:lnTo>
                <a:lnTo>
                  <a:pt x="422767" y="45339"/>
                </a:lnTo>
                <a:lnTo>
                  <a:pt x="386115" y="15001"/>
                </a:lnTo>
                <a:lnTo>
                  <a:pt x="358566" y="0"/>
                </a:lnTo>
                <a:close/>
              </a:path>
            </a:pathLst>
          </a:custGeom>
          <a:solidFill>
            <a:srgbClr val="00A2DF"/>
          </a:solidFill>
        </p:spPr>
        <p:txBody>
          <a:bodyPr wrap="square" lIns="0" tIns="0" rIns="0" bIns="0" rtlCol="0"/>
          <a:lstStyle/>
          <a:p>
            <a:endParaRPr lang="en-US" dirty="0"/>
          </a:p>
        </p:txBody>
      </p:sp>
      <p:sp>
        <p:nvSpPr>
          <p:cNvPr id="73" name="object 73"/>
          <p:cNvSpPr/>
          <p:nvPr/>
        </p:nvSpPr>
        <p:spPr>
          <a:xfrm>
            <a:off x="5193794" y="1737360"/>
            <a:ext cx="495300" cy="469900"/>
          </a:xfrm>
          <a:custGeom>
            <a:avLst/>
            <a:gdLst/>
            <a:ahLst/>
            <a:cxnLst/>
            <a:rect l="l" t="t" r="r" b="b"/>
            <a:pathLst>
              <a:path w="495300" h="469900">
                <a:moveTo>
                  <a:pt x="148914" y="0"/>
                </a:moveTo>
                <a:lnTo>
                  <a:pt x="134930" y="0"/>
                </a:lnTo>
                <a:lnTo>
                  <a:pt x="129664" y="2540"/>
                </a:lnTo>
                <a:lnTo>
                  <a:pt x="90040" y="29337"/>
                </a:lnTo>
                <a:lnTo>
                  <a:pt x="56512" y="62992"/>
                </a:lnTo>
                <a:lnTo>
                  <a:pt x="29842" y="102616"/>
                </a:lnTo>
                <a:lnTo>
                  <a:pt x="11173" y="147193"/>
                </a:lnTo>
                <a:lnTo>
                  <a:pt x="1267" y="195580"/>
                </a:lnTo>
                <a:lnTo>
                  <a:pt x="0" y="220853"/>
                </a:lnTo>
                <a:lnTo>
                  <a:pt x="251" y="233680"/>
                </a:lnTo>
                <a:lnTo>
                  <a:pt x="7744" y="283083"/>
                </a:lnTo>
                <a:lnTo>
                  <a:pt x="29842" y="339344"/>
                </a:lnTo>
                <a:lnTo>
                  <a:pt x="56512" y="378968"/>
                </a:lnTo>
                <a:lnTo>
                  <a:pt x="90167" y="412750"/>
                </a:lnTo>
                <a:lnTo>
                  <a:pt x="129664" y="439420"/>
                </a:lnTo>
                <a:lnTo>
                  <a:pt x="173987" y="458216"/>
                </a:lnTo>
                <a:lnTo>
                  <a:pt x="222374" y="468122"/>
                </a:lnTo>
                <a:lnTo>
                  <a:pt x="247647" y="469392"/>
                </a:lnTo>
                <a:lnTo>
                  <a:pt x="260474" y="469011"/>
                </a:lnTo>
                <a:lnTo>
                  <a:pt x="272920" y="467995"/>
                </a:lnTo>
                <a:lnTo>
                  <a:pt x="285366" y="466471"/>
                </a:lnTo>
                <a:lnTo>
                  <a:pt x="297558" y="464312"/>
                </a:lnTo>
                <a:lnTo>
                  <a:pt x="301899" y="463296"/>
                </a:lnTo>
                <a:lnTo>
                  <a:pt x="247520" y="463296"/>
                </a:lnTo>
                <a:lnTo>
                  <a:pt x="235074" y="463042"/>
                </a:lnTo>
                <a:lnTo>
                  <a:pt x="187195" y="455676"/>
                </a:lnTo>
                <a:lnTo>
                  <a:pt x="132331" y="433959"/>
                </a:lnTo>
                <a:lnTo>
                  <a:pt x="93850" y="407797"/>
                </a:lnTo>
                <a:lnTo>
                  <a:pt x="61084" y="374904"/>
                </a:lnTo>
                <a:lnTo>
                  <a:pt x="35176" y="336169"/>
                </a:lnTo>
                <a:lnTo>
                  <a:pt x="16888" y="292862"/>
                </a:lnTo>
                <a:lnTo>
                  <a:pt x="7236" y="245491"/>
                </a:lnTo>
                <a:lnTo>
                  <a:pt x="6093" y="220853"/>
                </a:lnTo>
                <a:lnTo>
                  <a:pt x="6357" y="208280"/>
                </a:lnTo>
                <a:lnTo>
                  <a:pt x="13713" y="160274"/>
                </a:lnTo>
                <a:lnTo>
                  <a:pt x="35430" y="105283"/>
                </a:lnTo>
                <a:lnTo>
                  <a:pt x="61465" y="66548"/>
                </a:lnTo>
                <a:lnTo>
                  <a:pt x="94231" y="33782"/>
                </a:lnTo>
                <a:lnTo>
                  <a:pt x="132839" y="7747"/>
                </a:lnTo>
                <a:lnTo>
                  <a:pt x="148914" y="0"/>
                </a:lnTo>
                <a:close/>
              </a:path>
              <a:path w="495300" h="469900">
                <a:moveTo>
                  <a:pt x="360364" y="0"/>
                </a:moveTo>
                <a:lnTo>
                  <a:pt x="346361" y="0"/>
                </a:lnTo>
                <a:lnTo>
                  <a:pt x="362963" y="8001"/>
                </a:lnTo>
                <a:lnTo>
                  <a:pt x="383029" y="20193"/>
                </a:lnTo>
                <a:lnTo>
                  <a:pt x="418589" y="49784"/>
                </a:lnTo>
                <a:lnTo>
                  <a:pt x="448180" y="85725"/>
                </a:lnTo>
                <a:lnTo>
                  <a:pt x="470405" y="127000"/>
                </a:lnTo>
                <a:lnTo>
                  <a:pt x="484248" y="172339"/>
                </a:lnTo>
                <a:lnTo>
                  <a:pt x="489201" y="221107"/>
                </a:lnTo>
                <a:lnTo>
                  <a:pt x="488937" y="233680"/>
                </a:lnTo>
                <a:lnTo>
                  <a:pt x="481581" y="281686"/>
                </a:lnTo>
                <a:lnTo>
                  <a:pt x="459864" y="336677"/>
                </a:lnTo>
                <a:lnTo>
                  <a:pt x="433829" y="375412"/>
                </a:lnTo>
                <a:lnTo>
                  <a:pt x="401063" y="408178"/>
                </a:lnTo>
                <a:lnTo>
                  <a:pt x="362455" y="434213"/>
                </a:lnTo>
                <a:lnTo>
                  <a:pt x="319148" y="452501"/>
                </a:lnTo>
                <a:lnTo>
                  <a:pt x="272285" y="462026"/>
                </a:lnTo>
                <a:lnTo>
                  <a:pt x="247520" y="463296"/>
                </a:lnTo>
                <a:lnTo>
                  <a:pt x="301899" y="463296"/>
                </a:lnTo>
                <a:lnTo>
                  <a:pt x="344040" y="449834"/>
                </a:lnTo>
                <a:lnTo>
                  <a:pt x="386077" y="426974"/>
                </a:lnTo>
                <a:lnTo>
                  <a:pt x="422780" y="396621"/>
                </a:lnTo>
                <a:lnTo>
                  <a:pt x="453006" y="359918"/>
                </a:lnTo>
                <a:lnTo>
                  <a:pt x="475866" y="317627"/>
                </a:lnTo>
                <a:lnTo>
                  <a:pt x="490217" y="271018"/>
                </a:lnTo>
                <a:lnTo>
                  <a:pt x="495294" y="221107"/>
                </a:lnTo>
                <a:lnTo>
                  <a:pt x="495043" y="208280"/>
                </a:lnTo>
                <a:lnTo>
                  <a:pt x="487423" y="158877"/>
                </a:lnTo>
                <a:lnTo>
                  <a:pt x="465325" y="102616"/>
                </a:lnTo>
                <a:lnTo>
                  <a:pt x="438655" y="62992"/>
                </a:lnTo>
                <a:lnTo>
                  <a:pt x="405127" y="29337"/>
                </a:lnTo>
                <a:lnTo>
                  <a:pt x="365630" y="2540"/>
                </a:lnTo>
                <a:lnTo>
                  <a:pt x="360364" y="0"/>
                </a:lnTo>
                <a:close/>
              </a:path>
            </a:pathLst>
          </a:custGeom>
          <a:solidFill>
            <a:srgbClr val="2B3942"/>
          </a:solidFill>
        </p:spPr>
        <p:txBody>
          <a:bodyPr wrap="square" lIns="0" tIns="0" rIns="0" bIns="0" rtlCol="0"/>
          <a:lstStyle/>
          <a:p>
            <a:endParaRPr lang="en-US" dirty="0"/>
          </a:p>
        </p:txBody>
      </p:sp>
      <p:sp>
        <p:nvSpPr>
          <p:cNvPr id="74" name="object 74"/>
          <p:cNvSpPr/>
          <p:nvPr/>
        </p:nvSpPr>
        <p:spPr>
          <a:xfrm>
            <a:off x="7991856" y="4085844"/>
            <a:ext cx="449580" cy="448309"/>
          </a:xfrm>
          <a:custGeom>
            <a:avLst/>
            <a:gdLst/>
            <a:ahLst/>
            <a:cxnLst/>
            <a:rect l="l" t="t" r="r" b="b"/>
            <a:pathLst>
              <a:path w="449579" h="448310">
                <a:moveTo>
                  <a:pt x="224790" y="0"/>
                </a:moveTo>
                <a:lnTo>
                  <a:pt x="179470" y="4552"/>
                </a:lnTo>
                <a:lnTo>
                  <a:pt x="137267" y="17609"/>
                </a:lnTo>
                <a:lnTo>
                  <a:pt x="99082" y="38268"/>
                </a:lnTo>
                <a:lnTo>
                  <a:pt x="65817" y="65627"/>
                </a:lnTo>
                <a:lnTo>
                  <a:pt x="38375" y="98784"/>
                </a:lnTo>
                <a:lnTo>
                  <a:pt x="17656" y="136838"/>
                </a:lnTo>
                <a:lnTo>
                  <a:pt x="4564" y="178886"/>
                </a:lnTo>
                <a:lnTo>
                  <a:pt x="0" y="224027"/>
                </a:lnTo>
                <a:lnTo>
                  <a:pt x="4564" y="269169"/>
                </a:lnTo>
                <a:lnTo>
                  <a:pt x="17656" y="311217"/>
                </a:lnTo>
                <a:lnTo>
                  <a:pt x="38375" y="349271"/>
                </a:lnTo>
                <a:lnTo>
                  <a:pt x="65817" y="382428"/>
                </a:lnTo>
                <a:lnTo>
                  <a:pt x="99082" y="409787"/>
                </a:lnTo>
                <a:lnTo>
                  <a:pt x="137267" y="430446"/>
                </a:lnTo>
                <a:lnTo>
                  <a:pt x="179470" y="443503"/>
                </a:lnTo>
                <a:lnTo>
                  <a:pt x="224790" y="448055"/>
                </a:lnTo>
                <a:lnTo>
                  <a:pt x="270109" y="443503"/>
                </a:lnTo>
                <a:lnTo>
                  <a:pt x="312312" y="430446"/>
                </a:lnTo>
                <a:lnTo>
                  <a:pt x="350497" y="409787"/>
                </a:lnTo>
                <a:lnTo>
                  <a:pt x="383762" y="382428"/>
                </a:lnTo>
                <a:lnTo>
                  <a:pt x="411204" y="349271"/>
                </a:lnTo>
                <a:lnTo>
                  <a:pt x="431923" y="311217"/>
                </a:lnTo>
                <a:lnTo>
                  <a:pt x="445015" y="269169"/>
                </a:lnTo>
                <a:lnTo>
                  <a:pt x="449579" y="224027"/>
                </a:lnTo>
                <a:lnTo>
                  <a:pt x="445015" y="178886"/>
                </a:lnTo>
                <a:lnTo>
                  <a:pt x="431923" y="136838"/>
                </a:lnTo>
                <a:lnTo>
                  <a:pt x="411204" y="98784"/>
                </a:lnTo>
                <a:lnTo>
                  <a:pt x="383762" y="65627"/>
                </a:lnTo>
                <a:lnTo>
                  <a:pt x="350497" y="38268"/>
                </a:lnTo>
                <a:lnTo>
                  <a:pt x="312312" y="17609"/>
                </a:lnTo>
                <a:lnTo>
                  <a:pt x="270109" y="4552"/>
                </a:lnTo>
                <a:lnTo>
                  <a:pt x="224790" y="0"/>
                </a:lnTo>
                <a:close/>
              </a:path>
            </a:pathLst>
          </a:custGeom>
          <a:solidFill>
            <a:srgbClr val="00A2DF"/>
          </a:solidFill>
        </p:spPr>
        <p:txBody>
          <a:bodyPr wrap="square" lIns="0" tIns="0" rIns="0" bIns="0" rtlCol="0"/>
          <a:lstStyle/>
          <a:p>
            <a:endParaRPr lang="en-US" dirty="0"/>
          </a:p>
        </p:txBody>
      </p:sp>
      <p:sp>
        <p:nvSpPr>
          <p:cNvPr id="75" name="object 75"/>
          <p:cNvSpPr/>
          <p:nvPr/>
        </p:nvSpPr>
        <p:spPr>
          <a:xfrm>
            <a:off x="7991858" y="4085844"/>
            <a:ext cx="449580" cy="448309"/>
          </a:xfrm>
          <a:custGeom>
            <a:avLst/>
            <a:gdLst/>
            <a:ahLst/>
            <a:cxnLst/>
            <a:rect l="l" t="t" r="r" b="b"/>
            <a:pathLst>
              <a:path w="449579" h="448310">
                <a:moveTo>
                  <a:pt x="224787" y="0"/>
                </a:moveTo>
                <a:lnTo>
                  <a:pt x="179448" y="4571"/>
                </a:lnTo>
                <a:lnTo>
                  <a:pt x="137284" y="17652"/>
                </a:lnTo>
                <a:lnTo>
                  <a:pt x="99184" y="38226"/>
                </a:lnTo>
                <a:lnTo>
                  <a:pt x="65783" y="65658"/>
                </a:lnTo>
                <a:lnTo>
                  <a:pt x="38351" y="98805"/>
                </a:lnTo>
                <a:lnTo>
                  <a:pt x="17650" y="136778"/>
                </a:lnTo>
                <a:lnTo>
                  <a:pt x="4569" y="178815"/>
                </a:lnTo>
                <a:lnTo>
                  <a:pt x="0" y="223900"/>
                </a:lnTo>
                <a:lnTo>
                  <a:pt x="251" y="235584"/>
                </a:lnTo>
                <a:lnTo>
                  <a:pt x="10030" y="290575"/>
                </a:lnTo>
                <a:lnTo>
                  <a:pt x="27175" y="330834"/>
                </a:lnTo>
                <a:lnTo>
                  <a:pt x="51305" y="366521"/>
                </a:lnTo>
                <a:lnTo>
                  <a:pt x="81785" y="396874"/>
                </a:lnTo>
                <a:lnTo>
                  <a:pt x="117599" y="421004"/>
                </a:lnTo>
                <a:lnTo>
                  <a:pt x="157858" y="437895"/>
                </a:lnTo>
                <a:lnTo>
                  <a:pt x="201800" y="446912"/>
                </a:lnTo>
                <a:lnTo>
                  <a:pt x="224787" y="448055"/>
                </a:lnTo>
                <a:lnTo>
                  <a:pt x="236344" y="447801"/>
                </a:lnTo>
                <a:lnTo>
                  <a:pt x="247774" y="446912"/>
                </a:lnTo>
                <a:lnTo>
                  <a:pt x="270126" y="443483"/>
                </a:lnTo>
                <a:lnTo>
                  <a:pt x="276014" y="441959"/>
                </a:lnTo>
                <a:lnTo>
                  <a:pt x="224660" y="441959"/>
                </a:lnTo>
                <a:lnTo>
                  <a:pt x="213357" y="441705"/>
                </a:lnTo>
                <a:lnTo>
                  <a:pt x="159382" y="432053"/>
                </a:lnTo>
                <a:lnTo>
                  <a:pt x="120266" y="415543"/>
                </a:lnTo>
                <a:lnTo>
                  <a:pt x="85468" y="392048"/>
                </a:lnTo>
                <a:lnTo>
                  <a:pt x="55877" y="362457"/>
                </a:lnTo>
                <a:lnTo>
                  <a:pt x="32382" y="327659"/>
                </a:lnTo>
                <a:lnTo>
                  <a:pt x="15872" y="288543"/>
                </a:lnTo>
                <a:lnTo>
                  <a:pt x="7109" y="245998"/>
                </a:lnTo>
                <a:lnTo>
                  <a:pt x="6093" y="223900"/>
                </a:lnTo>
                <a:lnTo>
                  <a:pt x="6357" y="212470"/>
                </a:lnTo>
                <a:lnTo>
                  <a:pt x="15999" y="159003"/>
                </a:lnTo>
                <a:lnTo>
                  <a:pt x="32636" y="119887"/>
                </a:lnTo>
                <a:lnTo>
                  <a:pt x="56258" y="85216"/>
                </a:lnTo>
                <a:lnTo>
                  <a:pt x="85849" y="55625"/>
                </a:lnTo>
                <a:lnTo>
                  <a:pt x="120774" y="32257"/>
                </a:lnTo>
                <a:lnTo>
                  <a:pt x="160017" y="15874"/>
                </a:lnTo>
                <a:lnTo>
                  <a:pt x="202816" y="7111"/>
                </a:lnTo>
                <a:lnTo>
                  <a:pt x="224914" y="6095"/>
                </a:lnTo>
                <a:lnTo>
                  <a:pt x="276151" y="6095"/>
                </a:lnTo>
                <a:lnTo>
                  <a:pt x="270126" y="4571"/>
                </a:lnTo>
                <a:lnTo>
                  <a:pt x="247774" y="1142"/>
                </a:lnTo>
                <a:lnTo>
                  <a:pt x="236344" y="253"/>
                </a:lnTo>
                <a:lnTo>
                  <a:pt x="224787" y="0"/>
                </a:lnTo>
                <a:close/>
              </a:path>
              <a:path w="449579" h="448310">
                <a:moveTo>
                  <a:pt x="276151" y="6095"/>
                </a:moveTo>
                <a:lnTo>
                  <a:pt x="224914" y="6095"/>
                </a:lnTo>
                <a:lnTo>
                  <a:pt x="236217" y="6349"/>
                </a:lnTo>
                <a:lnTo>
                  <a:pt x="247266" y="7238"/>
                </a:lnTo>
                <a:lnTo>
                  <a:pt x="290192" y="16001"/>
                </a:lnTo>
                <a:lnTo>
                  <a:pt x="329308" y="32511"/>
                </a:lnTo>
                <a:lnTo>
                  <a:pt x="364106" y="56006"/>
                </a:lnTo>
                <a:lnTo>
                  <a:pt x="393697" y="85597"/>
                </a:lnTo>
                <a:lnTo>
                  <a:pt x="417192" y="120395"/>
                </a:lnTo>
                <a:lnTo>
                  <a:pt x="433702" y="159384"/>
                </a:lnTo>
                <a:lnTo>
                  <a:pt x="442465" y="202056"/>
                </a:lnTo>
                <a:lnTo>
                  <a:pt x="443481" y="224154"/>
                </a:lnTo>
                <a:lnTo>
                  <a:pt x="443216" y="235584"/>
                </a:lnTo>
                <a:lnTo>
                  <a:pt x="433575" y="289051"/>
                </a:lnTo>
                <a:lnTo>
                  <a:pt x="416938" y="328167"/>
                </a:lnTo>
                <a:lnTo>
                  <a:pt x="393316" y="362838"/>
                </a:lnTo>
                <a:lnTo>
                  <a:pt x="363725" y="392429"/>
                </a:lnTo>
                <a:lnTo>
                  <a:pt x="328800" y="415797"/>
                </a:lnTo>
                <a:lnTo>
                  <a:pt x="289557" y="432180"/>
                </a:lnTo>
                <a:lnTo>
                  <a:pt x="246758" y="440943"/>
                </a:lnTo>
                <a:lnTo>
                  <a:pt x="224660" y="441959"/>
                </a:lnTo>
                <a:lnTo>
                  <a:pt x="276014" y="441959"/>
                </a:lnTo>
                <a:lnTo>
                  <a:pt x="331975" y="421004"/>
                </a:lnTo>
                <a:lnTo>
                  <a:pt x="367789" y="396874"/>
                </a:lnTo>
                <a:lnTo>
                  <a:pt x="398269" y="366521"/>
                </a:lnTo>
                <a:lnTo>
                  <a:pt x="422399" y="330834"/>
                </a:lnTo>
                <a:lnTo>
                  <a:pt x="439417" y="290575"/>
                </a:lnTo>
                <a:lnTo>
                  <a:pt x="448434" y="246887"/>
                </a:lnTo>
                <a:lnTo>
                  <a:pt x="449574" y="224154"/>
                </a:lnTo>
                <a:lnTo>
                  <a:pt x="449323" y="212470"/>
                </a:lnTo>
                <a:lnTo>
                  <a:pt x="439417" y="157352"/>
                </a:lnTo>
                <a:lnTo>
                  <a:pt x="422399" y="117220"/>
                </a:lnTo>
                <a:lnTo>
                  <a:pt x="398269" y="81533"/>
                </a:lnTo>
                <a:lnTo>
                  <a:pt x="367789" y="51180"/>
                </a:lnTo>
                <a:lnTo>
                  <a:pt x="331975" y="27050"/>
                </a:lnTo>
                <a:lnTo>
                  <a:pt x="291716" y="10032"/>
                </a:lnTo>
                <a:lnTo>
                  <a:pt x="276151" y="6095"/>
                </a:lnTo>
                <a:close/>
              </a:path>
            </a:pathLst>
          </a:custGeom>
          <a:solidFill>
            <a:srgbClr val="2B3942"/>
          </a:solidFill>
        </p:spPr>
        <p:txBody>
          <a:bodyPr wrap="square" lIns="0" tIns="0" rIns="0" bIns="0" rtlCol="0"/>
          <a:lstStyle/>
          <a:p>
            <a:endParaRPr lang="en-US" dirty="0"/>
          </a:p>
        </p:txBody>
      </p:sp>
      <p:sp>
        <p:nvSpPr>
          <p:cNvPr id="76" name="object 76"/>
          <p:cNvSpPr/>
          <p:nvPr/>
        </p:nvSpPr>
        <p:spPr>
          <a:xfrm>
            <a:off x="1412747" y="1737360"/>
            <a:ext cx="382905" cy="281940"/>
          </a:xfrm>
          <a:custGeom>
            <a:avLst/>
            <a:gdLst/>
            <a:ahLst/>
            <a:cxnLst/>
            <a:rect l="l" t="t" r="r" b="b"/>
            <a:pathLst>
              <a:path w="382905" h="281939">
                <a:moveTo>
                  <a:pt x="358925" y="0"/>
                </a:moveTo>
                <a:lnTo>
                  <a:pt x="23598" y="0"/>
                </a:lnTo>
                <a:lnTo>
                  <a:pt x="19434" y="6551"/>
                </a:lnTo>
                <a:lnTo>
                  <a:pt x="5049" y="46813"/>
                </a:lnTo>
                <a:lnTo>
                  <a:pt x="0" y="90678"/>
                </a:lnTo>
                <a:lnTo>
                  <a:pt x="5049" y="134542"/>
                </a:lnTo>
                <a:lnTo>
                  <a:pt x="19434" y="174804"/>
                </a:lnTo>
                <a:lnTo>
                  <a:pt x="42007" y="210316"/>
                </a:lnTo>
                <a:lnTo>
                  <a:pt x="71623" y="239932"/>
                </a:lnTo>
                <a:lnTo>
                  <a:pt x="107135" y="262505"/>
                </a:lnTo>
                <a:lnTo>
                  <a:pt x="147397" y="276890"/>
                </a:lnTo>
                <a:lnTo>
                  <a:pt x="191262" y="281940"/>
                </a:lnTo>
                <a:lnTo>
                  <a:pt x="235126" y="276890"/>
                </a:lnTo>
                <a:lnTo>
                  <a:pt x="275388" y="262505"/>
                </a:lnTo>
                <a:lnTo>
                  <a:pt x="310900" y="239932"/>
                </a:lnTo>
                <a:lnTo>
                  <a:pt x="340516" y="210316"/>
                </a:lnTo>
                <a:lnTo>
                  <a:pt x="363089" y="174804"/>
                </a:lnTo>
                <a:lnTo>
                  <a:pt x="377474" y="134542"/>
                </a:lnTo>
                <a:lnTo>
                  <a:pt x="382524" y="90678"/>
                </a:lnTo>
                <a:lnTo>
                  <a:pt x="377474" y="46813"/>
                </a:lnTo>
                <a:lnTo>
                  <a:pt x="363089" y="6551"/>
                </a:lnTo>
                <a:lnTo>
                  <a:pt x="358925" y="0"/>
                </a:lnTo>
                <a:close/>
              </a:path>
            </a:pathLst>
          </a:custGeom>
          <a:solidFill>
            <a:srgbClr val="00A2DF"/>
          </a:solidFill>
        </p:spPr>
        <p:txBody>
          <a:bodyPr wrap="square" lIns="0" tIns="0" rIns="0" bIns="0" rtlCol="0"/>
          <a:lstStyle/>
          <a:p>
            <a:endParaRPr lang="en-US" dirty="0"/>
          </a:p>
        </p:txBody>
      </p:sp>
      <p:sp>
        <p:nvSpPr>
          <p:cNvPr id="77" name="object 77"/>
          <p:cNvSpPr/>
          <p:nvPr/>
        </p:nvSpPr>
        <p:spPr>
          <a:xfrm>
            <a:off x="1412759" y="1737360"/>
            <a:ext cx="382905" cy="281940"/>
          </a:xfrm>
          <a:custGeom>
            <a:avLst/>
            <a:gdLst/>
            <a:ahLst/>
            <a:cxnLst/>
            <a:rect l="l" t="t" r="r" b="b"/>
            <a:pathLst>
              <a:path w="382905" h="281939">
                <a:moveTo>
                  <a:pt x="29876" y="0"/>
                </a:moveTo>
                <a:lnTo>
                  <a:pt x="22733" y="0"/>
                </a:lnTo>
                <a:lnTo>
                  <a:pt x="14974" y="16256"/>
                </a:lnTo>
                <a:lnTo>
                  <a:pt x="8497" y="33782"/>
                </a:lnTo>
                <a:lnTo>
                  <a:pt x="3925" y="52070"/>
                </a:lnTo>
                <a:lnTo>
                  <a:pt x="877" y="71120"/>
                </a:lnTo>
                <a:lnTo>
                  <a:pt x="0" y="90424"/>
                </a:lnTo>
                <a:lnTo>
                  <a:pt x="0" y="90932"/>
                </a:lnTo>
                <a:lnTo>
                  <a:pt x="3925" y="129286"/>
                </a:lnTo>
                <a:lnTo>
                  <a:pt x="22975" y="181864"/>
                </a:lnTo>
                <a:lnTo>
                  <a:pt x="55995" y="225933"/>
                </a:lnTo>
                <a:lnTo>
                  <a:pt x="100064" y="258826"/>
                </a:lnTo>
                <a:lnTo>
                  <a:pt x="152642" y="278003"/>
                </a:lnTo>
                <a:lnTo>
                  <a:pt x="191250" y="281940"/>
                </a:lnTo>
                <a:lnTo>
                  <a:pt x="210808" y="280924"/>
                </a:lnTo>
                <a:lnTo>
                  <a:pt x="229858" y="278003"/>
                </a:lnTo>
                <a:lnTo>
                  <a:pt x="238494" y="275844"/>
                </a:lnTo>
                <a:lnTo>
                  <a:pt x="190996" y="275844"/>
                </a:lnTo>
                <a:lnTo>
                  <a:pt x="172073" y="274955"/>
                </a:lnTo>
                <a:lnTo>
                  <a:pt x="118860" y="261112"/>
                </a:lnTo>
                <a:lnTo>
                  <a:pt x="73267" y="233299"/>
                </a:lnTo>
                <a:lnTo>
                  <a:pt x="37580" y="193929"/>
                </a:lnTo>
                <a:lnTo>
                  <a:pt x="14339" y="145415"/>
                </a:lnTo>
                <a:lnTo>
                  <a:pt x="6084" y="90424"/>
                </a:lnTo>
                <a:lnTo>
                  <a:pt x="6943" y="72136"/>
                </a:lnTo>
                <a:lnTo>
                  <a:pt x="20816" y="18288"/>
                </a:lnTo>
                <a:lnTo>
                  <a:pt x="28563" y="2159"/>
                </a:lnTo>
                <a:lnTo>
                  <a:pt x="29876" y="0"/>
                </a:lnTo>
                <a:close/>
              </a:path>
              <a:path w="382905" h="281939">
                <a:moveTo>
                  <a:pt x="359640" y="0"/>
                </a:moveTo>
                <a:lnTo>
                  <a:pt x="352569" y="0"/>
                </a:lnTo>
                <a:lnTo>
                  <a:pt x="354191" y="2667"/>
                </a:lnTo>
                <a:lnTo>
                  <a:pt x="361938" y="18796"/>
                </a:lnTo>
                <a:lnTo>
                  <a:pt x="368161" y="35941"/>
                </a:lnTo>
                <a:lnTo>
                  <a:pt x="372733" y="53594"/>
                </a:lnTo>
                <a:lnTo>
                  <a:pt x="375527" y="72136"/>
                </a:lnTo>
                <a:lnTo>
                  <a:pt x="376416" y="90932"/>
                </a:lnTo>
                <a:lnTo>
                  <a:pt x="375557" y="109220"/>
                </a:lnTo>
                <a:lnTo>
                  <a:pt x="361684" y="163068"/>
                </a:lnTo>
                <a:lnTo>
                  <a:pt x="333871" y="208661"/>
                </a:lnTo>
                <a:lnTo>
                  <a:pt x="294501" y="244348"/>
                </a:lnTo>
                <a:lnTo>
                  <a:pt x="245987" y="267589"/>
                </a:lnTo>
                <a:lnTo>
                  <a:pt x="190996" y="275844"/>
                </a:lnTo>
                <a:lnTo>
                  <a:pt x="238494" y="275844"/>
                </a:lnTo>
                <a:lnTo>
                  <a:pt x="282436" y="258826"/>
                </a:lnTo>
                <a:lnTo>
                  <a:pt x="326505" y="225933"/>
                </a:lnTo>
                <a:lnTo>
                  <a:pt x="359398" y="181864"/>
                </a:lnTo>
                <a:lnTo>
                  <a:pt x="378575" y="129286"/>
                </a:lnTo>
                <a:lnTo>
                  <a:pt x="382499" y="90932"/>
                </a:lnTo>
                <a:lnTo>
                  <a:pt x="382499" y="90424"/>
                </a:lnTo>
                <a:lnTo>
                  <a:pt x="381496" y="71120"/>
                </a:lnTo>
                <a:lnTo>
                  <a:pt x="378575" y="52070"/>
                </a:lnTo>
                <a:lnTo>
                  <a:pt x="373876" y="33782"/>
                </a:lnTo>
                <a:lnTo>
                  <a:pt x="367399" y="16256"/>
                </a:lnTo>
                <a:lnTo>
                  <a:pt x="359640" y="0"/>
                </a:lnTo>
                <a:close/>
              </a:path>
            </a:pathLst>
          </a:custGeom>
          <a:solidFill>
            <a:srgbClr val="2B3942"/>
          </a:solidFill>
        </p:spPr>
        <p:txBody>
          <a:bodyPr wrap="square" lIns="0" tIns="0" rIns="0" bIns="0" rtlCol="0"/>
          <a:lstStyle/>
          <a:p>
            <a:endParaRPr lang="en-US" dirty="0"/>
          </a:p>
        </p:txBody>
      </p:sp>
      <p:sp>
        <p:nvSpPr>
          <p:cNvPr id="78" name="object 78"/>
          <p:cNvSpPr txBox="1"/>
          <p:nvPr/>
        </p:nvSpPr>
        <p:spPr>
          <a:xfrm>
            <a:off x="862075" y="1608201"/>
            <a:ext cx="223520" cy="228909"/>
          </a:xfrm>
          <a:prstGeom prst="rect">
            <a:avLst/>
          </a:prstGeom>
        </p:spPr>
        <p:txBody>
          <a:bodyPr vert="horz" wrap="square" lIns="0" tIns="13335" rIns="0" bIns="0" rtlCol="0">
            <a:spAutoFit/>
          </a:bodyPr>
          <a:lstStyle/>
          <a:p>
            <a:pPr marL="12700">
              <a:lnSpc>
                <a:spcPct val="100000"/>
              </a:lnSpc>
              <a:spcBef>
                <a:spcPts val="105"/>
              </a:spcBef>
            </a:pPr>
            <a:r>
              <a:rPr lang="en-US" sz="1400" spc="-5">
                <a:solidFill>
                  <a:srgbClr val="2B3942"/>
                </a:solidFill>
                <a:latin typeface="Arial"/>
                <a:cs typeface="Arial"/>
              </a:rPr>
              <a:t>84</a:t>
            </a:r>
            <a:endParaRPr lang="en-US" sz="1400" dirty="0">
              <a:latin typeface="Arial"/>
              <a:cs typeface="Arial"/>
            </a:endParaRPr>
          </a:p>
        </p:txBody>
      </p:sp>
      <p:sp>
        <p:nvSpPr>
          <p:cNvPr id="79" name="object 79"/>
          <p:cNvSpPr txBox="1"/>
          <p:nvPr/>
        </p:nvSpPr>
        <p:spPr>
          <a:xfrm>
            <a:off x="862075" y="2053691"/>
            <a:ext cx="224790" cy="3817712"/>
          </a:xfrm>
          <a:prstGeom prst="rect">
            <a:avLst/>
          </a:prstGeom>
        </p:spPr>
        <p:txBody>
          <a:bodyPr vert="horz" wrap="square" lIns="0" tIns="46990" rIns="0" bIns="0" rtlCol="0">
            <a:spAutoFit/>
          </a:bodyPr>
          <a:lstStyle/>
          <a:p>
            <a:pPr algn="ctr">
              <a:lnSpc>
                <a:spcPct val="100000"/>
              </a:lnSpc>
              <a:spcBef>
                <a:spcPts val="370"/>
              </a:spcBef>
            </a:pPr>
            <a:r>
              <a:rPr lang="en-US" sz="1400" spc="-5">
                <a:solidFill>
                  <a:srgbClr val="2B3942"/>
                </a:solidFill>
                <a:latin typeface="Arial"/>
                <a:cs typeface="Arial"/>
              </a:rPr>
              <a:t>28</a:t>
            </a:r>
            <a:endParaRPr lang="en-US" sz="1400">
              <a:latin typeface="Arial"/>
              <a:cs typeface="Arial"/>
            </a:endParaRPr>
          </a:p>
          <a:p>
            <a:pPr algn="ctr">
              <a:lnSpc>
                <a:spcPct val="100000"/>
              </a:lnSpc>
              <a:spcBef>
                <a:spcPts val="270"/>
              </a:spcBef>
            </a:pPr>
            <a:r>
              <a:rPr lang="en-US" sz="1400" spc="-5">
                <a:solidFill>
                  <a:srgbClr val="2B3942"/>
                </a:solidFill>
                <a:latin typeface="Arial"/>
                <a:cs typeface="Arial"/>
              </a:rPr>
              <a:t>26</a:t>
            </a:r>
            <a:endParaRPr lang="en-US" sz="1400">
              <a:latin typeface="Arial"/>
              <a:cs typeface="Arial"/>
            </a:endParaRPr>
          </a:p>
          <a:p>
            <a:pPr algn="ctr">
              <a:lnSpc>
                <a:spcPct val="100000"/>
              </a:lnSpc>
              <a:spcBef>
                <a:spcPts val="270"/>
              </a:spcBef>
            </a:pPr>
            <a:r>
              <a:rPr lang="en-US" sz="1400" spc="-5">
                <a:solidFill>
                  <a:srgbClr val="2B3942"/>
                </a:solidFill>
                <a:latin typeface="Arial"/>
                <a:cs typeface="Arial"/>
              </a:rPr>
              <a:t>24</a:t>
            </a:r>
            <a:endParaRPr lang="en-US" sz="1400">
              <a:latin typeface="Arial"/>
              <a:cs typeface="Arial"/>
            </a:endParaRPr>
          </a:p>
          <a:p>
            <a:pPr algn="ctr">
              <a:lnSpc>
                <a:spcPct val="100000"/>
              </a:lnSpc>
              <a:spcBef>
                <a:spcPts val="270"/>
              </a:spcBef>
            </a:pPr>
            <a:r>
              <a:rPr lang="en-US" sz="1400" spc="-5">
                <a:solidFill>
                  <a:srgbClr val="2B3942"/>
                </a:solidFill>
                <a:latin typeface="Arial"/>
                <a:cs typeface="Arial"/>
              </a:rPr>
              <a:t>22</a:t>
            </a:r>
            <a:endParaRPr lang="en-US" sz="1400">
              <a:latin typeface="Arial"/>
              <a:cs typeface="Arial"/>
            </a:endParaRPr>
          </a:p>
          <a:p>
            <a:pPr algn="ctr">
              <a:lnSpc>
                <a:spcPct val="100000"/>
              </a:lnSpc>
              <a:spcBef>
                <a:spcPts val="259"/>
              </a:spcBef>
            </a:pPr>
            <a:r>
              <a:rPr lang="en-US" sz="1400" spc="-5">
                <a:solidFill>
                  <a:srgbClr val="2B3942"/>
                </a:solidFill>
                <a:latin typeface="Arial"/>
                <a:cs typeface="Arial"/>
              </a:rPr>
              <a:t>20</a:t>
            </a:r>
            <a:endParaRPr lang="en-US" sz="1400">
              <a:latin typeface="Arial"/>
              <a:cs typeface="Arial"/>
            </a:endParaRPr>
          </a:p>
          <a:p>
            <a:pPr algn="ctr">
              <a:lnSpc>
                <a:spcPct val="100000"/>
              </a:lnSpc>
              <a:spcBef>
                <a:spcPts val="270"/>
              </a:spcBef>
            </a:pPr>
            <a:r>
              <a:rPr lang="en-US" sz="1400" spc="-5">
                <a:solidFill>
                  <a:srgbClr val="2B3942"/>
                </a:solidFill>
                <a:latin typeface="Arial"/>
                <a:cs typeface="Arial"/>
              </a:rPr>
              <a:t>18</a:t>
            </a:r>
            <a:endParaRPr lang="en-US" sz="1400">
              <a:latin typeface="Arial"/>
              <a:cs typeface="Arial"/>
            </a:endParaRPr>
          </a:p>
          <a:p>
            <a:pPr algn="ctr">
              <a:lnSpc>
                <a:spcPct val="100000"/>
              </a:lnSpc>
              <a:spcBef>
                <a:spcPts val="270"/>
              </a:spcBef>
            </a:pPr>
            <a:r>
              <a:rPr lang="en-US" sz="1400" spc="-5">
                <a:solidFill>
                  <a:srgbClr val="2B3942"/>
                </a:solidFill>
                <a:latin typeface="Arial"/>
                <a:cs typeface="Arial"/>
              </a:rPr>
              <a:t>16</a:t>
            </a:r>
            <a:endParaRPr lang="en-US" sz="1400">
              <a:latin typeface="Arial"/>
              <a:cs typeface="Arial"/>
            </a:endParaRPr>
          </a:p>
          <a:p>
            <a:pPr algn="ctr">
              <a:lnSpc>
                <a:spcPct val="100000"/>
              </a:lnSpc>
              <a:spcBef>
                <a:spcPts val="270"/>
              </a:spcBef>
            </a:pPr>
            <a:r>
              <a:rPr lang="en-US" sz="1400" spc="-5">
                <a:solidFill>
                  <a:srgbClr val="2B3942"/>
                </a:solidFill>
                <a:latin typeface="Arial"/>
                <a:cs typeface="Arial"/>
              </a:rPr>
              <a:t>14</a:t>
            </a:r>
            <a:endParaRPr lang="en-US" sz="1400">
              <a:latin typeface="Arial"/>
              <a:cs typeface="Arial"/>
            </a:endParaRPr>
          </a:p>
          <a:p>
            <a:pPr algn="ctr">
              <a:lnSpc>
                <a:spcPct val="100000"/>
              </a:lnSpc>
              <a:spcBef>
                <a:spcPts val="260"/>
              </a:spcBef>
            </a:pPr>
            <a:r>
              <a:rPr lang="en-US" sz="1400" spc="-5">
                <a:solidFill>
                  <a:srgbClr val="2B3942"/>
                </a:solidFill>
                <a:latin typeface="Arial"/>
                <a:cs typeface="Arial"/>
              </a:rPr>
              <a:t>12</a:t>
            </a:r>
            <a:endParaRPr lang="en-US" sz="1400">
              <a:latin typeface="Arial"/>
              <a:cs typeface="Arial"/>
            </a:endParaRPr>
          </a:p>
          <a:p>
            <a:pPr algn="ctr">
              <a:lnSpc>
                <a:spcPct val="100000"/>
              </a:lnSpc>
              <a:spcBef>
                <a:spcPts val="270"/>
              </a:spcBef>
            </a:pPr>
            <a:r>
              <a:rPr lang="en-US" sz="1400" spc="-5">
                <a:solidFill>
                  <a:srgbClr val="2B3942"/>
                </a:solidFill>
                <a:latin typeface="Arial"/>
                <a:cs typeface="Arial"/>
              </a:rPr>
              <a:t>10</a:t>
            </a:r>
            <a:endParaRPr lang="en-US" sz="1400">
              <a:latin typeface="Arial"/>
              <a:cs typeface="Arial"/>
            </a:endParaRPr>
          </a:p>
          <a:p>
            <a:pPr marL="99695" algn="ctr">
              <a:lnSpc>
                <a:spcPct val="100000"/>
              </a:lnSpc>
              <a:spcBef>
                <a:spcPts val="270"/>
              </a:spcBef>
            </a:pPr>
            <a:r>
              <a:rPr lang="en-US" sz="1400">
                <a:solidFill>
                  <a:srgbClr val="2B3942"/>
                </a:solidFill>
                <a:latin typeface="Arial"/>
                <a:cs typeface="Arial"/>
              </a:rPr>
              <a:t>8</a:t>
            </a:r>
            <a:endParaRPr lang="en-US" sz="1400">
              <a:latin typeface="Arial"/>
              <a:cs typeface="Arial"/>
            </a:endParaRPr>
          </a:p>
          <a:p>
            <a:pPr marL="99695" algn="ctr">
              <a:lnSpc>
                <a:spcPct val="100000"/>
              </a:lnSpc>
              <a:spcBef>
                <a:spcPts val="270"/>
              </a:spcBef>
            </a:pPr>
            <a:r>
              <a:rPr lang="en-US" sz="1400">
                <a:solidFill>
                  <a:srgbClr val="2B3942"/>
                </a:solidFill>
                <a:latin typeface="Arial"/>
                <a:cs typeface="Arial"/>
              </a:rPr>
              <a:t>6</a:t>
            </a:r>
            <a:endParaRPr lang="en-US" sz="1400">
              <a:latin typeface="Arial"/>
              <a:cs typeface="Arial"/>
            </a:endParaRPr>
          </a:p>
          <a:p>
            <a:pPr marL="99695" algn="ctr">
              <a:lnSpc>
                <a:spcPct val="100000"/>
              </a:lnSpc>
              <a:spcBef>
                <a:spcPts val="254"/>
              </a:spcBef>
            </a:pPr>
            <a:r>
              <a:rPr lang="en-US" sz="1400">
                <a:solidFill>
                  <a:srgbClr val="2B3942"/>
                </a:solidFill>
                <a:latin typeface="Arial"/>
                <a:cs typeface="Arial"/>
              </a:rPr>
              <a:t>4</a:t>
            </a:r>
            <a:endParaRPr lang="en-US" sz="1400">
              <a:latin typeface="Arial"/>
              <a:cs typeface="Arial"/>
            </a:endParaRPr>
          </a:p>
          <a:p>
            <a:pPr marL="99695" algn="ctr">
              <a:lnSpc>
                <a:spcPct val="100000"/>
              </a:lnSpc>
              <a:spcBef>
                <a:spcPts val="275"/>
              </a:spcBef>
            </a:pPr>
            <a:r>
              <a:rPr lang="en-US" sz="1400">
                <a:solidFill>
                  <a:srgbClr val="2B3942"/>
                </a:solidFill>
                <a:latin typeface="Arial"/>
                <a:cs typeface="Arial"/>
              </a:rPr>
              <a:t>2</a:t>
            </a:r>
            <a:endParaRPr lang="en-US" sz="1400">
              <a:latin typeface="Arial"/>
              <a:cs typeface="Arial"/>
            </a:endParaRPr>
          </a:p>
          <a:p>
            <a:pPr marL="99695" algn="ctr">
              <a:lnSpc>
                <a:spcPct val="100000"/>
              </a:lnSpc>
              <a:spcBef>
                <a:spcPts val="270"/>
              </a:spcBef>
            </a:pPr>
            <a:r>
              <a:rPr lang="en-US" sz="1400">
                <a:solidFill>
                  <a:srgbClr val="2B3942"/>
                </a:solidFill>
                <a:latin typeface="Arial"/>
                <a:cs typeface="Arial"/>
              </a:rPr>
              <a:t>0</a:t>
            </a:r>
            <a:endParaRPr lang="en-US" sz="1400" dirty="0">
              <a:latin typeface="Arial"/>
              <a:cs typeface="Arial"/>
            </a:endParaRPr>
          </a:p>
        </p:txBody>
      </p:sp>
      <p:sp>
        <p:nvSpPr>
          <p:cNvPr id="80" name="object 80"/>
          <p:cNvSpPr/>
          <p:nvPr/>
        </p:nvSpPr>
        <p:spPr>
          <a:xfrm>
            <a:off x="1171955" y="1840992"/>
            <a:ext cx="155447" cy="106680"/>
          </a:xfrm>
          <a:prstGeom prst="rect">
            <a:avLst/>
          </a:prstGeom>
          <a:blipFill>
            <a:blip r:embed="rId8" cstate="print"/>
            <a:stretch>
              <a:fillRect/>
            </a:stretch>
          </a:blipFill>
        </p:spPr>
        <p:txBody>
          <a:bodyPr wrap="square" lIns="0" tIns="0" rIns="0" bIns="0" rtlCol="0"/>
          <a:lstStyle/>
          <a:p>
            <a:endParaRPr lang="en-US" dirty="0"/>
          </a:p>
        </p:txBody>
      </p:sp>
      <p:sp>
        <p:nvSpPr>
          <p:cNvPr id="81" name="object 81"/>
          <p:cNvSpPr txBox="1"/>
          <p:nvPr/>
        </p:nvSpPr>
        <p:spPr>
          <a:xfrm>
            <a:off x="5817234" y="4877561"/>
            <a:ext cx="1120775" cy="228268"/>
          </a:xfrm>
          <a:prstGeom prst="rect">
            <a:avLst/>
          </a:prstGeom>
        </p:spPr>
        <p:txBody>
          <a:bodyPr vert="horz" wrap="square" lIns="0" tIns="12700" rIns="0" bIns="0" rtlCol="0">
            <a:spAutoFit/>
          </a:bodyPr>
          <a:lstStyle/>
          <a:p>
            <a:pPr marL="12700">
              <a:lnSpc>
                <a:spcPct val="100000"/>
              </a:lnSpc>
              <a:spcBef>
                <a:spcPts val="100"/>
              </a:spcBef>
            </a:pPr>
            <a:r>
              <a:rPr lang="en-US" sz="1400">
                <a:solidFill>
                  <a:srgbClr val="2B3942"/>
                </a:solidFill>
                <a:latin typeface="Arial"/>
                <a:cs typeface="Arial"/>
              </a:rPr>
              <a:t>Mental</a:t>
            </a:r>
            <a:r>
              <a:rPr lang="en-US" sz="1400" spc="-105">
                <a:solidFill>
                  <a:srgbClr val="2B3942"/>
                </a:solidFill>
                <a:latin typeface="Arial"/>
                <a:cs typeface="Arial"/>
              </a:rPr>
              <a:t> </a:t>
            </a:r>
            <a:r>
              <a:rPr lang="en-US" sz="1400">
                <a:solidFill>
                  <a:srgbClr val="2B3942"/>
                </a:solidFill>
                <a:latin typeface="Arial"/>
                <a:cs typeface="Arial"/>
              </a:rPr>
              <a:t>Health</a:t>
            </a:r>
            <a:endParaRPr lang="en-US" sz="1400" dirty="0">
              <a:latin typeface="Arial"/>
              <a:cs typeface="Arial"/>
            </a:endParaRPr>
          </a:p>
        </p:txBody>
      </p:sp>
      <p:sp>
        <p:nvSpPr>
          <p:cNvPr id="82" name="object 82"/>
          <p:cNvSpPr txBox="1"/>
          <p:nvPr/>
        </p:nvSpPr>
        <p:spPr>
          <a:xfrm>
            <a:off x="8470138" y="4175505"/>
            <a:ext cx="1409700" cy="228268"/>
          </a:xfrm>
          <a:prstGeom prst="rect">
            <a:avLst/>
          </a:prstGeom>
        </p:spPr>
        <p:txBody>
          <a:bodyPr vert="horz" wrap="square" lIns="0" tIns="12700" rIns="0" bIns="0" rtlCol="0">
            <a:spAutoFit/>
          </a:bodyPr>
          <a:lstStyle/>
          <a:p>
            <a:pPr marL="12700">
              <a:lnSpc>
                <a:spcPct val="100000"/>
              </a:lnSpc>
              <a:spcBef>
                <a:spcPts val="100"/>
              </a:spcBef>
            </a:pPr>
            <a:r>
              <a:rPr lang="en-US" sz="1400">
                <a:solidFill>
                  <a:srgbClr val="2B3942"/>
                </a:solidFill>
                <a:latin typeface="Arial"/>
                <a:cs typeface="Arial"/>
              </a:rPr>
              <a:t>Multiple</a:t>
            </a:r>
            <a:r>
              <a:rPr lang="en-US" sz="1400" spc="-95">
                <a:solidFill>
                  <a:srgbClr val="2B3942"/>
                </a:solidFill>
                <a:latin typeface="Arial"/>
                <a:cs typeface="Arial"/>
              </a:rPr>
              <a:t> </a:t>
            </a:r>
            <a:r>
              <a:rPr lang="en-US" sz="1400">
                <a:solidFill>
                  <a:srgbClr val="2B3942"/>
                </a:solidFill>
                <a:latin typeface="Arial"/>
                <a:cs typeface="Arial"/>
              </a:rPr>
              <a:t>Sclerosis</a:t>
            </a:r>
            <a:endParaRPr lang="en-US" sz="1400" dirty="0">
              <a:latin typeface="Arial"/>
              <a:cs typeface="Arial"/>
            </a:endParaRPr>
          </a:p>
        </p:txBody>
      </p:sp>
      <p:sp>
        <p:nvSpPr>
          <p:cNvPr id="83" name="object 83"/>
          <p:cNvSpPr txBox="1"/>
          <p:nvPr/>
        </p:nvSpPr>
        <p:spPr>
          <a:xfrm>
            <a:off x="1824354" y="1732026"/>
            <a:ext cx="1120775" cy="228909"/>
          </a:xfrm>
          <a:prstGeom prst="rect">
            <a:avLst/>
          </a:prstGeom>
        </p:spPr>
        <p:txBody>
          <a:bodyPr vert="horz" wrap="square" lIns="0" tIns="13335" rIns="0" bIns="0" rtlCol="0">
            <a:spAutoFit/>
          </a:bodyPr>
          <a:lstStyle/>
          <a:p>
            <a:pPr marL="12700">
              <a:lnSpc>
                <a:spcPct val="100000"/>
              </a:lnSpc>
              <a:spcBef>
                <a:spcPts val="105"/>
              </a:spcBef>
            </a:pPr>
            <a:r>
              <a:rPr lang="en-US" sz="1400" spc="-5">
                <a:solidFill>
                  <a:srgbClr val="2B3942"/>
                </a:solidFill>
                <a:latin typeface="Arial"/>
                <a:cs typeface="Arial"/>
              </a:rPr>
              <a:t>Viral</a:t>
            </a:r>
            <a:r>
              <a:rPr lang="en-US" sz="1400" spc="-85">
                <a:solidFill>
                  <a:srgbClr val="2B3942"/>
                </a:solidFill>
                <a:latin typeface="Arial"/>
                <a:cs typeface="Arial"/>
              </a:rPr>
              <a:t> </a:t>
            </a:r>
            <a:r>
              <a:rPr lang="en-US" sz="1400">
                <a:solidFill>
                  <a:srgbClr val="2B3942"/>
                </a:solidFill>
                <a:latin typeface="Arial"/>
                <a:cs typeface="Arial"/>
              </a:rPr>
              <a:t>Hepatitis</a:t>
            </a:r>
            <a:endParaRPr lang="en-US" sz="1400" dirty="0">
              <a:latin typeface="Arial"/>
              <a:cs typeface="Arial"/>
            </a:endParaRPr>
          </a:p>
        </p:txBody>
      </p:sp>
      <p:sp>
        <p:nvSpPr>
          <p:cNvPr id="84" name="object 84"/>
          <p:cNvSpPr txBox="1"/>
          <p:nvPr/>
        </p:nvSpPr>
        <p:spPr>
          <a:xfrm>
            <a:off x="5282310" y="1823974"/>
            <a:ext cx="322580" cy="228909"/>
          </a:xfrm>
          <a:prstGeom prst="rect">
            <a:avLst/>
          </a:prstGeom>
        </p:spPr>
        <p:txBody>
          <a:bodyPr vert="horz" wrap="square" lIns="0" tIns="13335" rIns="0" bIns="0" rtlCol="0">
            <a:spAutoFit/>
          </a:bodyPr>
          <a:lstStyle/>
          <a:p>
            <a:pPr marL="12700">
              <a:lnSpc>
                <a:spcPct val="100000"/>
              </a:lnSpc>
              <a:spcBef>
                <a:spcPts val="105"/>
              </a:spcBef>
            </a:pPr>
            <a:r>
              <a:rPr lang="en-US" sz="1400" spc="-10">
                <a:solidFill>
                  <a:srgbClr val="FFFFFF"/>
                </a:solidFill>
                <a:latin typeface="Arial"/>
                <a:cs typeface="Arial"/>
              </a:rPr>
              <a:t>H</a:t>
            </a:r>
            <a:r>
              <a:rPr lang="en-US" sz="1400">
                <a:solidFill>
                  <a:srgbClr val="FFFFFF"/>
                </a:solidFill>
                <a:latin typeface="Arial"/>
                <a:cs typeface="Arial"/>
              </a:rPr>
              <a:t>IV</a:t>
            </a:r>
            <a:endParaRPr lang="en-US" sz="1400" dirty="0">
              <a:latin typeface="Arial"/>
              <a:cs typeface="Arial"/>
            </a:endParaRPr>
          </a:p>
        </p:txBody>
      </p:sp>
      <p:sp>
        <p:nvSpPr>
          <p:cNvPr id="85" name="object 85"/>
          <p:cNvSpPr txBox="1"/>
          <p:nvPr/>
        </p:nvSpPr>
        <p:spPr>
          <a:xfrm>
            <a:off x="7659116" y="2725927"/>
            <a:ext cx="908685" cy="228909"/>
          </a:xfrm>
          <a:prstGeom prst="rect">
            <a:avLst/>
          </a:prstGeom>
        </p:spPr>
        <p:txBody>
          <a:bodyPr vert="horz" wrap="square" lIns="0" tIns="13335" rIns="0" bIns="0" rtlCol="0">
            <a:spAutoFit/>
          </a:bodyPr>
          <a:lstStyle/>
          <a:p>
            <a:pPr marL="12700">
              <a:lnSpc>
                <a:spcPct val="100000"/>
              </a:lnSpc>
              <a:spcBef>
                <a:spcPts val="105"/>
              </a:spcBef>
            </a:pPr>
            <a:r>
              <a:rPr lang="en-US" sz="1400">
                <a:solidFill>
                  <a:srgbClr val="FFFFFF"/>
                </a:solidFill>
                <a:latin typeface="Arial"/>
                <a:cs typeface="Arial"/>
              </a:rPr>
              <a:t>Oncologics</a:t>
            </a:r>
            <a:endParaRPr lang="en-US" sz="1400" dirty="0">
              <a:latin typeface="Arial"/>
              <a:cs typeface="Arial"/>
            </a:endParaRPr>
          </a:p>
        </p:txBody>
      </p:sp>
      <p:sp>
        <p:nvSpPr>
          <p:cNvPr id="86" name="object 86"/>
          <p:cNvSpPr txBox="1"/>
          <p:nvPr/>
        </p:nvSpPr>
        <p:spPr>
          <a:xfrm>
            <a:off x="3653154" y="4940934"/>
            <a:ext cx="1527175" cy="228268"/>
          </a:xfrm>
          <a:prstGeom prst="rect">
            <a:avLst/>
          </a:prstGeom>
        </p:spPr>
        <p:txBody>
          <a:bodyPr vert="horz" wrap="square" lIns="0" tIns="12700" rIns="0" bIns="0" rtlCol="0">
            <a:spAutoFit/>
          </a:bodyPr>
          <a:lstStyle/>
          <a:p>
            <a:pPr marL="12700">
              <a:lnSpc>
                <a:spcPct val="100000"/>
              </a:lnSpc>
              <a:spcBef>
                <a:spcPts val="100"/>
              </a:spcBef>
            </a:pPr>
            <a:r>
              <a:rPr lang="en-US" sz="1400" spc="-5">
                <a:solidFill>
                  <a:srgbClr val="2B3942"/>
                </a:solidFill>
                <a:latin typeface="Arial"/>
                <a:cs typeface="Arial"/>
              </a:rPr>
              <a:t>Respiratory</a:t>
            </a:r>
            <a:r>
              <a:rPr lang="en-US" sz="1400" spc="-140">
                <a:solidFill>
                  <a:srgbClr val="2B3942"/>
                </a:solidFill>
                <a:latin typeface="Arial"/>
                <a:cs typeface="Arial"/>
              </a:rPr>
              <a:t> </a:t>
            </a:r>
            <a:r>
              <a:rPr lang="en-US" sz="1400">
                <a:solidFill>
                  <a:srgbClr val="2B3942"/>
                </a:solidFill>
                <a:latin typeface="Arial"/>
                <a:cs typeface="Arial"/>
              </a:rPr>
              <a:t>Agents</a:t>
            </a:r>
            <a:endParaRPr lang="en-US" sz="1400" dirty="0">
              <a:latin typeface="Arial"/>
              <a:cs typeface="Arial"/>
            </a:endParaRPr>
          </a:p>
        </p:txBody>
      </p:sp>
      <p:sp>
        <p:nvSpPr>
          <p:cNvPr id="87" name="object 87"/>
          <p:cNvSpPr txBox="1"/>
          <p:nvPr/>
        </p:nvSpPr>
        <p:spPr>
          <a:xfrm>
            <a:off x="1289050" y="4434332"/>
            <a:ext cx="1802764" cy="228268"/>
          </a:xfrm>
          <a:prstGeom prst="rect">
            <a:avLst/>
          </a:prstGeom>
        </p:spPr>
        <p:txBody>
          <a:bodyPr vert="horz" wrap="square" lIns="0" tIns="12700" rIns="0" bIns="0" rtlCol="0">
            <a:spAutoFit/>
          </a:bodyPr>
          <a:lstStyle/>
          <a:p>
            <a:pPr marL="12700">
              <a:lnSpc>
                <a:spcPct val="100000"/>
              </a:lnSpc>
              <a:spcBef>
                <a:spcPts val="100"/>
              </a:spcBef>
            </a:pPr>
            <a:r>
              <a:rPr lang="en-US" sz="1400">
                <a:solidFill>
                  <a:srgbClr val="2B3942"/>
                </a:solidFill>
                <a:latin typeface="Arial"/>
                <a:cs typeface="Arial"/>
              </a:rPr>
              <a:t>Autoimmune</a:t>
            </a:r>
            <a:r>
              <a:rPr lang="en-US" sz="1400" spc="-114">
                <a:solidFill>
                  <a:srgbClr val="2B3942"/>
                </a:solidFill>
                <a:latin typeface="Arial"/>
                <a:cs typeface="Arial"/>
              </a:rPr>
              <a:t> </a:t>
            </a:r>
            <a:r>
              <a:rPr lang="en-US" sz="1400">
                <a:solidFill>
                  <a:srgbClr val="2B3942"/>
                </a:solidFill>
                <a:latin typeface="Arial"/>
                <a:cs typeface="Arial"/>
              </a:rPr>
              <a:t>Diseases</a:t>
            </a:r>
            <a:endParaRPr lang="en-US" sz="1400" dirty="0">
              <a:latin typeface="Arial"/>
              <a:cs typeface="Arial"/>
            </a:endParaRPr>
          </a:p>
        </p:txBody>
      </p:sp>
      <p:sp>
        <p:nvSpPr>
          <p:cNvPr id="88" name="object 88"/>
          <p:cNvSpPr txBox="1"/>
          <p:nvPr/>
        </p:nvSpPr>
        <p:spPr>
          <a:xfrm>
            <a:off x="9024366" y="5444439"/>
            <a:ext cx="1193165" cy="228268"/>
          </a:xfrm>
          <a:prstGeom prst="rect">
            <a:avLst/>
          </a:prstGeom>
        </p:spPr>
        <p:txBody>
          <a:bodyPr vert="horz" wrap="square" lIns="0" tIns="12700" rIns="0" bIns="0" rtlCol="0">
            <a:spAutoFit/>
          </a:bodyPr>
          <a:lstStyle/>
          <a:p>
            <a:pPr marL="12700">
              <a:lnSpc>
                <a:spcPct val="100000"/>
              </a:lnSpc>
              <a:spcBef>
                <a:spcPts val="100"/>
              </a:spcBef>
            </a:pPr>
            <a:r>
              <a:rPr lang="en-US" sz="1400" spc="-5">
                <a:solidFill>
                  <a:srgbClr val="2B3942"/>
                </a:solidFill>
                <a:latin typeface="Arial"/>
                <a:cs typeface="Arial"/>
              </a:rPr>
              <a:t>Anticoagulants</a:t>
            </a:r>
            <a:endParaRPr lang="en-US" sz="1400" dirty="0">
              <a:latin typeface="Arial"/>
              <a:cs typeface="Arial"/>
            </a:endParaRPr>
          </a:p>
        </p:txBody>
      </p:sp>
      <p:sp>
        <p:nvSpPr>
          <p:cNvPr id="89" name="object 89"/>
          <p:cNvSpPr txBox="1"/>
          <p:nvPr/>
        </p:nvSpPr>
        <p:spPr>
          <a:xfrm>
            <a:off x="4904359" y="4378833"/>
            <a:ext cx="1036955" cy="228268"/>
          </a:xfrm>
          <a:prstGeom prst="rect">
            <a:avLst/>
          </a:prstGeom>
        </p:spPr>
        <p:txBody>
          <a:bodyPr vert="horz" wrap="square" lIns="0" tIns="12700" rIns="0" bIns="0" rtlCol="0">
            <a:spAutoFit/>
          </a:bodyPr>
          <a:lstStyle/>
          <a:p>
            <a:pPr marL="12700">
              <a:lnSpc>
                <a:spcPct val="100000"/>
              </a:lnSpc>
              <a:spcBef>
                <a:spcPts val="100"/>
              </a:spcBef>
            </a:pPr>
            <a:r>
              <a:rPr lang="en-US" sz="1400">
                <a:solidFill>
                  <a:srgbClr val="2B3942"/>
                </a:solidFill>
                <a:latin typeface="Arial"/>
                <a:cs typeface="Arial"/>
              </a:rPr>
              <a:t>Antidiabetics</a:t>
            </a:r>
            <a:endParaRPr lang="en-US" sz="1400" dirty="0">
              <a:latin typeface="Arial"/>
              <a:cs typeface="Arial"/>
            </a:endParaRPr>
          </a:p>
        </p:txBody>
      </p:sp>
      <p:sp>
        <p:nvSpPr>
          <p:cNvPr id="90" name="object 90"/>
          <p:cNvSpPr txBox="1"/>
          <p:nvPr/>
        </p:nvSpPr>
        <p:spPr>
          <a:xfrm>
            <a:off x="4068826" y="1217802"/>
            <a:ext cx="3759200" cy="228909"/>
          </a:xfrm>
          <a:prstGeom prst="rect">
            <a:avLst/>
          </a:prstGeom>
        </p:spPr>
        <p:txBody>
          <a:bodyPr vert="horz" wrap="square" lIns="0" tIns="13335" rIns="0" bIns="0" rtlCol="0">
            <a:spAutoFit/>
          </a:bodyPr>
          <a:lstStyle/>
          <a:p>
            <a:pPr marL="12700">
              <a:lnSpc>
                <a:spcPct val="100000"/>
              </a:lnSpc>
              <a:spcBef>
                <a:spcPts val="105"/>
              </a:spcBef>
            </a:pPr>
            <a:r>
              <a:rPr lang="en-US" sz="1400" b="1" u="sng" spc="-40">
                <a:solidFill>
                  <a:srgbClr val="2B3942"/>
                </a:solidFill>
                <a:uFill>
                  <a:solidFill>
                    <a:srgbClr val="2B3942"/>
                  </a:solidFill>
                </a:uFill>
                <a:latin typeface="Arial"/>
                <a:cs typeface="Arial"/>
              </a:rPr>
              <a:t>Top </a:t>
            </a:r>
            <a:r>
              <a:rPr lang="en-US" sz="1400" b="1" u="sng" spc="-5">
                <a:solidFill>
                  <a:srgbClr val="2B3942"/>
                </a:solidFill>
                <a:uFill>
                  <a:solidFill>
                    <a:srgbClr val="2B3942"/>
                  </a:solidFill>
                </a:uFill>
                <a:latin typeface="Arial"/>
                <a:cs typeface="Arial"/>
              </a:rPr>
              <a:t>Therapy </a:t>
            </a:r>
            <a:r>
              <a:rPr lang="en-US" sz="1400" b="1" u="sng" spc="-10">
                <a:solidFill>
                  <a:srgbClr val="2B3942"/>
                </a:solidFill>
                <a:uFill>
                  <a:solidFill>
                    <a:srgbClr val="2B3942"/>
                  </a:solidFill>
                </a:uFill>
                <a:latin typeface="Arial"/>
                <a:cs typeface="Arial"/>
              </a:rPr>
              <a:t>Area </a:t>
            </a:r>
            <a:r>
              <a:rPr lang="en-US" sz="1400" b="1" u="sng">
                <a:solidFill>
                  <a:srgbClr val="2B3942"/>
                </a:solidFill>
                <a:uFill>
                  <a:solidFill>
                    <a:srgbClr val="2B3942"/>
                  </a:solidFill>
                </a:uFill>
                <a:latin typeface="Arial"/>
                <a:cs typeface="Arial"/>
              </a:rPr>
              <a:t>– </a:t>
            </a:r>
            <a:r>
              <a:rPr lang="en-US" sz="1400" b="1" u="sng" spc="-5">
                <a:solidFill>
                  <a:srgbClr val="2B3942"/>
                </a:solidFill>
                <a:uFill>
                  <a:solidFill>
                    <a:srgbClr val="2B3942"/>
                  </a:solidFill>
                </a:uFill>
                <a:latin typeface="Arial"/>
                <a:cs typeface="Arial"/>
              </a:rPr>
              <a:t>Global </a:t>
            </a:r>
            <a:r>
              <a:rPr lang="en-US" sz="1400" b="1" u="sng">
                <a:solidFill>
                  <a:srgbClr val="2B3942"/>
                </a:solidFill>
                <a:uFill>
                  <a:solidFill>
                    <a:srgbClr val="2B3942"/>
                  </a:solidFill>
                </a:uFill>
                <a:latin typeface="Arial"/>
                <a:cs typeface="Arial"/>
              </a:rPr>
              <a:t>2018 Sales</a:t>
            </a:r>
            <a:r>
              <a:rPr lang="en-US" sz="1400" b="1" u="sng" spc="-105">
                <a:solidFill>
                  <a:srgbClr val="2B3942"/>
                </a:solidFill>
                <a:uFill>
                  <a:solidFill>
                    <a:srgbClr val="2B3942"/>
                  </a:solidFill>
                </a:uFill>
                <a:latin typeface="Arial"/>
                <a:cs typeface="Arial"/>
              </a:rPr>
              <a:t> </a:t>
            </a:r>
            <a:r>
              <a:rPr lang="en-US" sz="1400" b="1" u="sng" spc="-5">
                <a:solidFill>
                  <a:srgbClr val="2B3942"/>
                </a:solidFill>
                <a:uFill>
                  <a:solidFill>
                    <a:srgbClr val="2B3942"/>
                  </a:solidFill>
                </a:uFill>
                <a:latin typeface="Arial"/>
                <a:cs typeface="Arial"/>
              </a:rPr>
              <a:t>(USD)</a:t>
            </a:r>
            <a:endParaRPr lang="en-US" sz="1400" dirty="0">
              <a:latin typeface="Arial"/>
              <a:cs typeface="Arial"/>
            </a:endParaRPr>
          </a:p>
        </p:txBody>
      </p:sp>
      <p:sp>
        <p:nvSpPr>
          <p:cNvPr id="91" name="object 91"/>
          <p:cNvSpPr/>
          <p:nvPr/>
        </p:nvSpPr>
        <p:spPr>
          <a:xfrm>
            <a:off x="9922764" y="1231391"/>
            <a:ext cx="433070" cy="433070"/>
          </a:xfrm>
          <a:custGeom>
            <a:avLst/>
            <a:gdLst/>
            <a:ahLst/>
            <a:cxnLst/>
            <a:rect l="l" t="t" r="r" b="b"/>
            <a:pathLst>
              <a:path w="433070" h="433069">
                <a:moveTo>
                  <a:pt x="0" y="216408"/>
                </a:moveTo>
                <a:lnTo>
                  <a:pt x="5716" y="166791"/>
                </a:lnTo>
                <a:lnTo>
                  <a:pt x="21998" y="121242"/>
                </a:lnTo>
                <a:lnTo>
                  <a:pt x="47546" y="81060"/>
                </a:lnTo>
                <a:lnTo>
                  <a:pt x="81060" y="47546"/>
                </a:lnTo>
                <a:lnTo>
                  <a:pt x="121242" y="21998"/>
                </a:lnTo>
                <a:lnTo>
                  <a:pt x="166791" y="5716"/>
                </a:lnTo>
                <a:lnTo>
                  <a:pt x="216407" y="0"/>
                </a:lnTo>
                <a:lnTo>
                  <a:pt x="266024" y="5716"/>
                </a:lnTo>
                <a:lnTo>
                  <a:pt x="311573" y="21998"/>
                </a:lnTo>
                <a:lnTo>
                  <a:pt x="351755" y="47546"/>
                </a:lnTo>
                <a:lnTo>
                  <a:pt x="385269" y="81060"/>
                </a:lnTo>
                <a:lnTo>
                  <a:pt x="410817" y="121242"/>
                </a:lnTo>
                <a:lnTo>
                  <a:pt x="427099" y="166791"/>
                </a:lnTo>
                <a:lnTo>
                  <a:pt x="432815" y="216408"/>
                </a:lnTo>
                <a:lnTo>
                  <a:pt x="427099" y="266024"/>
                </a:lnTo>
                <a:lnTo>
                  <a:pt x="410817" y="311573"/>
                </a:lnTo>
                <a:lnTo>
                  <a:pt x="385269" y="351755"/>
                </a:lnTo>
                <a:lnTo>
                  <a:pt x="351755" y="385269"/>
                </a:lnTo>
                <a:lnTo>
                  <a:pt x="311573" y="410817"/>
                </a:lnTo>
                <a:lnTo>
                  <a:pt x="266024" y="427099"/>
                </a:lnTo>
                <a:lnTo>
                  <a:pt x="216407" y="432816"/>
                </a:lnTo>
                <a:lnTo>
                  <a:pt x="166791" y="427099"/>
                </a:lnTo>
                <a:lnTo>
                  <a:pt x="121242" y="410817"/>
                </a:lnTo>
                <a:lnTo>
                  <a:pt x="81060" y="385269"/>
                </a:lnTo>
                <a:lnTo>
                  <a:pt x="47546" y="351755"/>
                </a:lnTo>
                <a:lnTo>
                  <a:pt x="21998" y="311573"/>
                </a:lnTo>
                <a:lnTo>
                  <a:pt x="5716" y="266024"/>
                </a:lnTo>
                <a:lnTo>
                  <a:pt x="0" y="216408"/>
                </a:lnTo>
                <a:close/>
              </a:path>
            </a:pathLst>
          </a:custGeom>
          <a:ln w="6096">
            <a:solidFill>
              <a:srgbClr val="2B3942"/>
            </a:solidFill>
          </a:ln>
        </p:spPr>
        <p:txBody>
          <a:bodyPr wrap="square" lIns="0" tIns="0" rIns="0" bIns="0" rtlCol="0"/>
          <a:lstStyle/>
          <a:p>
            <a:endParaRPr lang="en-US" dirty="0"/>
          </a:p>
        </p:txBody>
      </p:sp>
      <p:sp>
        <p:nvSpPr>
          <p:cNvPr id="92" name="object 92"/>
          <p:cNvSpPr txBox="1"/>
          <p:nvPr/>
        </p:nvSpPr>
        <p:spPr>
          <a:xfrm>
            <a:off x="10397743" y="1330578"/>
            <a:ext cx="636905" cy="228909"/>
          </a:xfrm>
          <a:prstGeom prst="rect">
            <a:avLst/>
          </a:prstGeom>
        </p:spPr>
        <p:txBody>
          <a:bodyPr vert="horz" wrap="square" lIns="0" tIns="13335" rIns="0" bIns="0" rtlCol="0">
            <a:spAutoFit/>
          </a:bodyPr>
          <a:lstStyle/>
          <a:p>
            <a:pPr marL="12700">
              <a:lnSpc>
                <a:spcPct val="100000"/>
              </a:lnSpc>
              <a:spcBef>
                <a:spcPts val="105"/>
              </a:spcBef>
            </a:pPr>
            <a:r>
              <a:rPr lang="en-US" sz="1400">
                <a:solidFill>
                  <a:srgbClr val="2B3942"/>
                </a:solidFill>
                <a:latin typeface="Arial"/>
                <a:cs typeface="Arial"/>
              </a:rPr>
              <a:t>$ 25</a:t>
            </a:r>
            <a:r>
              <a:rPr lang="en-US" sz="1400" spc="-110">
                <a:solidFill>
                  <a:srgbClr val="2B3942"/>
                </a:solidFill>
                <a:latin typeface="Arial"/>
                <a:cs typeface="Arial"/>
              </a:rPr>
              <a:t> </a:t>
            </a:r>
            <a:r>
              <a:rPr lang="en-US" sz="1400">
                <a:solidFill>
                  <a:srgbClr val="2B3942"/>
                </a:solidFill>
                <a:latin typeface="Arial"/>
                <a:cs typeface="Arial"/>
              </a:rPr>
              <a:t>Bn</a:t>
            </a:r>
            <a:endParaRPr lang="en-US" sz="1400" dirty="0">
              <a:latin typeface="Arial"/>
              <a:cs typeface="Arial"/>
            </a:endParaRPr>
          </a:p>
        </p:txBody>
      </p:sp>
      <p:sp>
        <p:nvSpPr>
          <p:cNvPr id="93" name="object 93"/>
          <p:cNvSpPr/>
          <p:nvPr/>
        </p:nvSpPr>
        <p:spPr>
          <a:xfrm>
            <a:off x="5569458" y="1773173"/>
            <a:ext cx="13970" cy="3938904"/>
          </a:xfrm>
          <a:custGeom>
            <a:avLst/>
            <a:gdLst/>
            <a:ahLst/>
            <a:cxnLst/>
            <a:rect l="l" t="t" r="r" b="b"/>
            <a:pathLst>
              <a:path w="13970" h="3938904">
                <a:moveTo>
                  <a:pt x="0" y="0"/>
                </a:moveTo>
                <a:lnTo>
                  <a:pt x="13588" y="3938587"/>
                </a:lnTo>
              </a:path>
            </a:pathLst>
          </a:custGeom>
          <a:ln w="19812">
            <a:solidFill>
              <a:srgbClr val="2B3942"/>
            </a:solidFill>
            <a:prstDash val="sysDash"/>
          </a:ln>
        </p:spPr>
        <p:txBody>
          <a:bodyPr wrap="square" lIns="0" tIns="0" rIns="0" bIns="0" rtlCol="0"/>
          <a:lstStyle/>
          <a:p>
            <a:endParaRPr lang="en-US" dirty="0"/>
          </a:p>
        </p:txBody>
      </p:sp>
      <p:sp>
        <p:nvSpPr>
          <p:cNvPr id="94" name="object 94"/>
          <p:cNvSpPr/>
          <p:nvPr/>
        </p:nvSpPr>
        <p:spPr>
          <a:xfrm>
            <a:off x="1177289" y="3246882"/>
            <a:ext cx="9497695" cy="0"/>
          </a:xfrm>
          <a:custGeom>
            <a:avLst/>
            <a:gdLst/>
            <a:ahLst/>
            <a:cxnLst/>
            <a:rect l="l" t="t" r="r" b="b"/>
            <a:pathLst>
              <a:path w="9497695">
                <a:moveTo>
                  <a:pt x="0" y="0"/>
                </a:moveTo>
                <a:lnTo>
                  <a:pt x="9497187" y="0"/>
                </a:lnTo>
              </a:path>
            </a:pathLst>
          </a:custGeom>
          <a:ln w="19812">
            <a:solidFill>
              <a:srgbClr val="2B3942"/>
            </a:solidFill>
            <a:prstDash val="sysDash"/>
          </a:ln>
        </p:spPr>
        <p:txBody>
          <a:bodyPr wrap="square" lIns="0" tIns="0" rIns="0" bIns="0" rtlCol="0"/>
          <a:lstStyle/>
          <a:p>
            <a:endParaRPr lang="en-US" dirty="0"/>
          </a:p>
        </p:txBody>
      </p:sp>
      <p:sp>
        <p:nvSpPr>
          <p:cNvPr id="95" name="object 95"/>
          <p:cNvSpPr txBox="1"/>
          <p:nvPr/>
        </p:nvSpPr>
        <p:spPr>
          <a:xfrm>
            <a:off x="8677147" y="1737487"/>
            <a:ext cx="1970405" cy="228909"/>
          </a:xfrm>
          <a:prstGeom prst="rect">
            <a:avLst/>
          </a:prstGeom>
        </p:spPr>
        <p:txBody>
          <a:bodyPr vert="horz" wrap="square" lIns="0" tIns="13335" rIns="0" bIns="0" rtlCol="0">
            <a:spAutoFit/>
          </a:bodyPr>
          <a:lstStyle/>
          <a:p>
            <a:pPr marL="12700">
              <a:lnSpc>
                <a:spcPct val="100000"/>
              </a:lnSpc>
              <a:spcBef>
                <a:spcPts val="105"/>
              </a:spcBef>
            </a:pPr>
            <a:r>
              <a:rPr lang="en-US" sz="1400" spc="-5">
                <a:solidFill>
                  <a:srgbClr val="FD8912"/>
                </a:solidFill>
                <a:latin typeface="Arial"/>
                <a:cs typeface="Arial"/>
              </a:rPr>
              <a:t>Innovation</a:t>
            </a:r>
            <a:r>
              <a:rPr lang="en-US" sz="1400" spc="-70">
                <a:solidFill>
                  <a:srgbClr val="FD8912"/>
                </a:solidFill>
                <a:latin typeface="Arial"/>
                <a:cs typeface="Arial"/>
              </a:rPr>
              <a:t> </a:t>
            </a:r>
            <a:r>
              <a:rPr lang="en-US" sz="1400">
                <a:solidFill>
                  <a:srgbClr val="FD8912"/>
                </a:solidFill>
                <a:latin typeface="Arial"/>
                <a:cs typeface="Arial"/>
              </a:rPr>
              <a:t>Powerhouses</a:t>
            </a:r>
            <a:endParaRPr lang="en-US" sz="1400" dirty="0">
              <a:latin typeface="Arial"/>
              <a:cs typeface="Arial"/>
            </a:endParaRPr>
          </a:p>
        </p:txBody>
      </p:sp>
      <p:sp>
        <p:nvSpPr>
          <p:cNvPr id="96" name="object 96"/>
          <p:cNvSpPr txBox="1"/>
          <p:nvPr/>
        </p:nvSpPr>
        <p:spPr>
          <a:xfrm>
            <a:off x="3038982" y="1717929"/>
            <a:ext cx="2066289" cy="228909"/>
          </a:xfrm>
          <a:prstGeom prst="rect">
            <a:avLst/>
          </a:prstGeom>
        </p:spPr>
        <p:txBody>
          <a:bodyPr vert="horz" wrap="square" lIns="0" tIns="13335" rIns="0" bIns="0" rtlCol="0">
            <a:spAutoFit/>
          </a:bodyPr>
          <a:lstStyle/>
          <a:p>
            <a:pPr marL="12700">
              <a:lnSpc>
                <a:spcPct val="100000"/>
              </a:lnSpc>
              <a:spcBef>
                <a:spcPts val="105"/>
              </a:spcBef>
            </a:pPr>
            <a:r>
              <a:rPr lang="en-US" sz="1400" spc="-5">
                <a:solidFill>
                  <a:srgbClr val="FD8912"/>
                </a:solidFill>
                <a:latin typeface="Arial"/>
                <a:cs typeface="Arial"/>
              </a:rPr>
              <a:t>High Innovation</a:t>
            </a:r>
            <a:r>
              <a:rPr lang="en-US" sz="1400" spc="-80">
                <a:solidFill>
                  <a:srgbClr val="FD8912"/>
                </a:solidFill>
                <a:latin typeface="Arial"/>
                <a:cs typeface="Arial"/>
              </a:rPr>
              <a:t> </a:t>
            </a:r>
            <a:r>
              <a:rPr lang="en-US" sz="1400" spc="-10">
                <a:solidFill>
                  <a:srgbClr val="FD8912"/>
                </a:solidFill>
                <a:latin typeface="Arial"/>
                <a:cs typeface="Arial"/>
              </a:rPr>
              <a:t>Turn-over</a:t>
            </a:r>
            <a:endParaRPr lang="en-US" sz="1400" dirty="0">
              <a:latin typeface="Arial"/>
              <a:cs typeface="Arial"/>
            </a:endParaRPr>
          </a:p>
        </p:txBody>
      </p:sp>
      <p:sp>
        <p:nvSpPr>
          <p:cNvPr id="97" name="object 97"/>
          <p:cNvSpPr txBox="1"/>
          <p:nvPr/>
        </p:nvSpPr>
        <p:spPr>
          <a:xfrm>
            <a:off x="5626989" y="5428589"/>
            <a:ext cx="1497330" cy="228268"/>
          </a:xfrm>
          <a:prstGeom prst="rect">
            <a:avLst/>
          </a:prstGeom>
        </p:spPr>
        <p:txBody>
          <a:bodyPr vert="horz" wrap="square" lIns="0" tIns="12700" rIns="0" bIns="0" rtlCol="0">
            <a:spAutoFit/>
          </a:bodyPr>
          <a:lstStyle/>
          <a:p>
            <a:pPr marL="12700">
              <a:lnSpc>
                <a:spcPct val="100000"/>
              </a:lnSpc>
              <a:spcBef>
                <a:spcPts val="100"/>
              </a:spcBef>
            </a:pPr>
            <a:r>
              <a:rPr lang="en-US" sz="1400" spc="-5">
                <a:solidFill>
                  <a:srgbClr val="FD8912"/>
                </a:solidFill>
                <a:latin typeface="Arial"/>
                <a:cs typeface="Arial"/>
              </a:rPr>
              <a:t>Innovation</a:t>
            </a:r>
            <a:r>
              <a:rPr lang="en-US" sz="1400" spc="-65">
                <a:solidFill>
                  <a:srgbClr val="FD8912"/>
                </a:solidFill>
                <a:latin typeface="Arial"/>
                <a:cs typeface="Arial"/>
              </a:rPr>
              <a:t> </a:t>
            </a:r>
            <a:r>
              <a:rPr lang="en-US" sz="1400">
                <a:solidFill>
                  <a:srgbClr val="FD8912"/>
                </a:solidFill>
                <a:latin typeface="Arial"/>
                <a:cs typeface="Arial"/>
              </a:rPr>
              <a:t>Peaked</a:t>
            </a:r>
            <a:endParaRPr lang="en-US" sz="1400" dirty="0">
              <a:latin typeface="Arial"/>
              <a:cs typeface="Arial"/>
            </a:endParaRPr>
          </a:p>
        </p:txBody>
      </p:sp>
      <p:sp>
        <p:nvSpPr>
          <p:cNvPr id="98" name="object 98"/>
          <p:cNvSpPr txBox="1"/>
          <p:nvPr/>
        </p:nvSpPr>
        <p:spPr>
          <a:xfrm>
            <a:off x="265582" y="1310766"/>
            <a:ext cx="2182495"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3E5664"/>
                </a:solidFill>
                <a:latin typeface="Arial"/>
                <a:cs typeface="Arial"/>
              </a:rPr>
              <a:t>% Contribution by </a:t>
            </a:r>
            <a:r>
              <a:rPr lang="en-US" sz="1200">
                <a:solidFill>
                  <a:srgbClr val="3E5664"/>
                </a:solidFill>
                <a:latin typeface="Arial"/>
                <a:cs typeface="Arial"/>
              </a:rPr>
              <a:t>NAS</a:t>
            </a:r>
            <a:r>
              <a:rPr lang="en-US" sz="1200" spc="-60">
                <a:solidFill>
                  <a:srgbClr val="3E5664"/>
                </a:solidFill>
                <a:latin typeface="Arial"/>
                <a:cs typeface="Arial"/>
              </a:rPr>
              <a:t> </a:t>
            </a:r>
            <a:r>
              <a:rPr lang="en-US" sz="1200" spc="-5">
                <a:solidFill>
                  <a:srgbClr val="3E5664"/>
                </a:solidFill>
                <a:latin typeface="Arial"/>
                <a:cs typeface="Arial"/>
              </a:rPr>
              <a:t>2014-17</a:t>
            </a:r>
            <a:endParaRPr lang="en-US" sz="1200" dirty="0">
              <a:latin typeface="Arial"/>
              <a:cs typeface="Arial"/>
            </a:endParaRPr>
          </a:p>
        </p:txBody>
      </p:sp>
      <p:sp>
        <p:nvSpPr>
          <p:cNvPr id="99" name="object 99"/>
          <p:cNvSpPr txBox="1"/>
          <p:nvPr/>
        </p:nvSpPr>
        <p:spPr>
          <a:xfrm>
            <a:off x="1187297" y="5418835"/>
            <a:ext cx="10350500" cy="850900"/>
          </a:xfrm>
          <a:prstGeom prst="rect">
            <a:avLst/>
          </a:prstGeom>
        </p:spPr>
        <p:txBody>
          <a:bodyPr vert="horz" wrap="square" lIns="0" tIns="12700" rIns="0" bIns="0" rtlCol="0">
            <a:spAutoFit/>
          </a:bodyPr>
          <a:lstStyle/>
          <a:p>
            <a:pPr marL="128905">
              <a:lnSpc>
                <a:spcPct val="100000"/>
              </a:lnSpc>
              <a:spcBef>
                <a:spcPts val="100"/>
              </a:spcBef>
            </a:pPr>
            <a:r>
              <a:rPr lang="en-US" sz="1400">
                <a:solidFill>
                  <a:srgbClr val="FD8912"/>
                </a:solidFill>
                <a:latin typeface="Arial"/>
                <a:cs typeface="Arial"/>
              </a:rPr>
              <a:t>Low </a:t>
            </a:r>
            <a:r>
              <a:rPr lang="en-US" sz="1400" spc="-5">
                <a:solidFill>
                  <a:srgbClr val="FD8912"/>
                </a:solidFill>
                <a:latin typeface="Arial"/>
                <a:cs typeface="Arial"/>
              </a:rPr>
              <a:t>Innovation</a:t>
            </a:r>
            <a:r>
              <a:rPr lang="en-US" sz="1400" spc="-90">
                <a:solidFill>
                  <a:srgbClr val="FD8912"/>
                </a:solidFill>
                <a:latin typeface="Arial"/>
                <a:cs typeface="Arial"/>
              </a:rPr>
              <a:t> </a:t>
            </a:r>
            <a:r>
              <a:rPr lang="en-US" sz="1400" spc="-10">
                <a:solidFill>
                  <a:srgbClr val="FD8912"/>
                </a:solidFill>
                <a:latin typeface="Arial"/>
                <a:cs typeface="Arial"/>
              </a:rPr>
              <a:t>Turn-over</a:t>
            </a:r>
            <a:endParaRPr lang="en-US" sz="1400">
              <a:latin typeface="Arial"/>
              <a:cs typeface="Arial"/>
            </a:endParaRPr>
          </a:p>
          <a:p>
            <a:pPr marL="12700">
              <a:lnSpc>
                <a:spcPct val="100000"/>
              </a:lnSpc>
              <a:spcBef>
                <a:spcPts val="1005"/>
              </a:spcBef>
              <a:tabLst>
                <a:tab pos="299085" algn="l"/>
                <a:tab pos="586105" algn="l"/>
                <a:tab pos="872490" algn="l"/>
                <a:tab pos="1159510" algn="l"/>
                <a:tab pos="1446530" algn="l"/>
                <a:tab pos="1732914" algn="l"/>
                <a:tab pos="2019935" algn="l"/>
                <a:tab pos="2306955" algn="l"/>
                <a:tab pos="2593340" algn="l"/>
                <a:tab pos="2830830" algn="l"/>
              </a:tabLst>
            </a:pPr>
            <a:r>
              <a:rPr lang="en-US" sz="1400">
                <a:solidFill>
                  <a:srgbClr val="2B3942"/>
                </a:solidFill>
                <a:latin typeface="Arial"/>
                <a:cs typeface="Arial"/>
              </a:rPr>
              <a:t>0	1	2	3	4	5	6	7	8	9	</a:t>
            </a:r>
            <a:r>
              <a:rPr lang="en-US" sz="1400" spc="-5">
                <a:solidFill>
                  <a:srgbClr val="2B3942"/>
                </a:solidFill>
                <a:latin typeface="Arial"/>
                <a:cs typeface="Arial"/>
              </a:rPr>
              <a:t>10</a:t>
            </a:r>
            <a:r>
              <a:rPr lang="en-US" sz="1400" spc="305">
                <a:solidFill>
                  <a:srgbClr val="2B3942"/>
                </a:solidFill>
                <a:latin typeface="Arial"/>
                <a:cs typeface="Arial"/>
              </a:rPr>
              <a:t> </a:t>
            </a:r>
            <a:r>
              <a:rPr lang="en-US" sz="1400" spc="-5">
                <a:solidFill>
                  <a:srgbClr val="2B3942"/>
                </a:solidFill>
                <a:latin typeface="Arial"/>
                <a:cs typeface="Arial"/>
              </a:rPr>
              <a:t>11</a:t>
            </a:r>
            <a:r>
              <a:rPr lang="en-US" sz="1400" spc="310">
                <a:solidFill>
                  <a:srgbClr val="2B3942"/>
                </a:solidFill>
                <a:latin typeface="Arial"/>
                <a:cs typeface="Arial"/>
              </a:rPr>
              <a:t> </a:t>
            </a:r>
            <a:r>
              <a:rPr lang="en-US" sz="1400" spc="-5">
                <a:solidFill>
                  <a:srgbClr val="2B3942"/>
                </a:solidFill>
                <a:latin typeface="Arial"/>
                <a:cs typeface="Arial"/>
              </a:rPr>
              <a:t>12</a:t>
            </a:r>
            <a:r>
              <a:rPr lang="en-US" sz="1400" spc="310">
                <a:solidFill>
                  <a:srgbClr val="2B3942"/>
                </a:solidFill>
                <a:latin typeface="Arial"/>
                <a:cs typeface="Arial"/>
              </a:rPr>
              <a:t> </a:t>
            </a:r>
            <a:r>
              <a:rPr lang="en-US" sz="1400" spc="-5">
                <a:solidFill>
                  <a:srgbClr val="2B3942"/>
                </a:solidFill>
                <a:latin typeface="Arial"/>
                <a:cs typeface="Arial"/>
              </a:rPr>
              <a:t>13</a:t>
            </a:r>
            <a:r>
              <a:rPr lang="en-US" sz="1400" spc="310">
                <a:solidFill>
                  <a:srgbClr val="2B3942"/>
                </a:solidFill>
                <a:latin typeface="Arial"/>
                <a:cs typeface="Arial"/>
              </a:rPr>
              <a:t> </a:t>
            </a:r>
            <a:r>
              <a:rPr lang="en-US" sz="1400" spc="-5">
                <a:solidFill>
                  <a:srgbClr val="2B3942"/>
                </a:solidFill>
                <a:latin typeface="Arial"/>
                <a:cs typeface="Arial"/>
              </a:rPr>
              <a:t>14</a:t>
            </a:r>
            <a:r>
              <a:rPr lang="en-US" sz="1400" spc="310">
                <a:solidFill>
                  <a:srgbClr val="2B3942"/>
                </a:solidFill>
                <a:latin typeface="Arial"/>
                <a:cs typeface="Arial"/>
              </a:rPr>
              <a:t> </a:t>
            </a:r>
            <a:r>
              <a:rPr lang="en-US" sz="1400" spc="-5">
                <a:solidFill>
                  <a:srgbClr val="2B3942"/>
                </a:solidFill>
                <a:latin typeface="Arial"/>
                <a:cs typeface="Arial"/>
              </a:rPr>
              <a:t>15</a:t>
            </a:r>
            <a:r>
              <a:rPr lang="en-US" sz="1400" spc="310">
                <a:solidFill>
                  <a:srgbClr val="2B3942"/>
                </a:solidFill>
                <a:latin typeface="Arial"/>
                <a:cs typeface="Arial"/>
              </a:rPr>
              <a:t> </a:t>
            </a:r>
            <a:r>
              <a:rPr lang="en-US" sz="1400" spc="-5">
                <a:solidFill>
                  <a:srgbClr val="2B3942"/>
                </a:solidFill>
                <a:latin typeface="Arial"/>
                <a:cs typeface="Arial"/>
              </a:rPr>
              <a:t>16</a:t>
            </a:r>
            <a:r>
              <a:rPr lang="en-US" sz="1400" spc="305">
                <a:solidFill>
                  <a:srgbClr val="2B3942"/>
                </a:solidFill>
                <a:latin typeface="Arial"/>
                <a:cs typeface="Arial"/>
              </a:rPr>
              <a:t> </a:t>
            </a:r>
            <a:r>
              <a:rPr lang="en-US" sz="1400" spc="-5">
                <a:solidFill>
                  <a:srgbClr val="2B3942"/>
                </a:solidFill>
                <a:latin typeface="Arial"/>
                <a:cs typeface="Arial"/>
              </a:rPr>
              <a:t>17</a:t>
            </a:r>
            <a:r>
              <a:rPr lang="en-US" sz="1400" spc="315">
                <a:solidFill>
                  <a:srgbClr val="2B3942"/>
                </a:solidFill>
                <a:latin typeface="Arial"/>
                <a:cs typeface="Arial"/>
              </a:rPr>
              <a:t> </a:t>
            </a:r>
            <a:r>
              <a:rPr lang="en-US" sz="1400" spc="-5">
                <a:solidFill>
                  <a:srgbClr val="2B3942"/>
                </a:solidFill>
                <a:latin typeface="Arial"/>
                <a:cs typeface="Arial"/>
              </a:rPr>
              <a:t>18</a:t>
            </a:r>
            <a:r>
              <a:rPr lang="en-US" sz="1400" spc="305">
                <a:solidFill>
                  <a:srgbClr val="2B3942"/>
                </a:solidFill>
                <a:latin typeface="Arial"/>
                <a:cs typeface="Arial"/>
              </a:rPr>
              <a:t> </a:t>
            </a:r>
            <a:r>
              <a:rPr lang="en-US" sz="1400" spc="-5">
                <a:solidFill>
                  <a:srgbClr val="2B3942"/>
                </a:solidFill>
                <a:latin typeface="Arial"/>
                <a:cs typeface="Arial"/>
              </a:rPr>
              <a:t>19</a:t>
            </a:r>
            <a:r>
              <a:rPr lang="en-US" sz="1400" spc="310">
                <a:solidFill>
                  <a:srgbClr val="2B3942"/>
                </a:solidFill>
                <a:latin typeface="Arial"/>
                <a:cs typeface="Arial"/>
              </a:rPr>
              <a:t> </a:t>
            </a:r>
            <a:r>
              <a:rPr lang="en-US" sz="1400" spc="-5">
                <a:solidFill>
                  <a:srgbClr val="2B3942"/>
                </a:solidFill>
                <a:latin typeface="Arial"/>
                <a:cs typeface="Arial"/>
              </a:rPr>
              <a:t>20</a:t>
            </a:r>
            <a:r>
              <a:rPr lang="en-US" sz="1400" spc="310">
                <a:solidFill>
                  <a:srgbClr val="2B3942"/>
                </a:solidFill>
                <a:latin typeface="Arial"/>
                <a:cs typeface="Arial"/>
              </a:rPr>
              <a:t> </a:t>
            </a:r>
            <a:r>
              <a:rPr lang="en-US" sz="1400" spc="-5">
                <a:solidFill>
                  <a:srgbClr val="2B3942"/>
                </a:solidFill>
                <a:latin typeface="Arial"/>
                <a:cs typeface="Arial"/>
              </a:rPr>
              <a:t>21</a:t>
            </a:r>
            <a:r>
              <a:rPr lang="en-US" sz="1400" spc="310">
                <a:solidFill>
                  <a:srgbClr val="2B3942"/>
                </a:solidFill>
                <a:latin typeface="Arial"/>
                <a:cs typeface="Arial"/>
              </a:rPr>
              <a:t> </a:t>
            </a:r>
            <a:r>
              <a:rPr lang="en-US" sz="1400" spc="-5">
                <a:solidFill>
                  <a:srgbClr val="2B3942"/>
                </a:solidFill>
                <a:latin typeface="Arial"/>
                <a:cs typeface="Arial"/>
              </a:rPr>
              <a:t>22</a:t>
            </a:r>
            <a:r>
              <a:rPr lang="en-US" sz="1400" spc="305">
                <a:solidFill>
                  <a:srgbClr val="2B3942"/>
                </a:solidFill>
                <a:latin typeface="Arial"/>
                <a:cs typeface="Arial"/>
              </a:rPr>
              <a:t> </a:t>
            </a:r>
            <a:r>
              <a:rPr lang="en-US" sz="1400" spc="-5">
                <a:solidFill>
                  <a:srgbClr val="2B3942"/>
                </a:solidFill>
                <a:latin typeface="Arial"/>
                <a:cs typeface="Arial"/>
              </a:rPr>
              <a:t>23</a:t>
            </a:r>
            <a:r>
              <a:rPr lang="en-US" sz="1400" spc="315">
                <a:solidFill>
                  <a:srgbClr val="2B3942"/>
                </a:solidFill>
                <a:latin typeface="Arial"/>
                <a:cs typeface="Arial"/>
              </a:rPr>
              <a:t> </a:t>
            </a:r>
            <a:r>
              <a:rPr lang="en-US" sz="1400" spc="-5">
                <a:solidFill>
                  <a:srgbClr val="2B3942"/>
                </a:solidFill>
                <a:latin typeface="Arial"/>
                <a:cs typeface="Arial"/>
              </a:rPr>
              <a:t>24</a:t>
            </a:r>
            <a:r>
              <a:rPr lang="en-US" sz="1400" spc="305">
                <a:solidFill>
                  <a:srgbClr val="2B3942"/>
                </a:solidFill>
                <a:latin typeface="Arial"/>
                <a:cs typeface="Arial"/>
              </a:rPr>
              <a:t> </a:t>
            </a:r>
            <a:r>
              <a:rPr lang="en-US" sz="1400" spc="-5">
                <a:solidFill>
                  <a:srgbClr val="2B3942"/>
                </a:solidFill>
                <a:latin typeface="Arial"/>
                <a:cs typeface="Arial"/>
              </a:rPr>
              <a:t>25</a:t>
            </a:r>
            <a:r>
              <a:rPr lang="en-US" sz="1400" spc="315">
                <a:solidFill>
                  <a:srgbClr val="2B3942"/>
                </a:solidFill>
                <a:latin typeface="Arial"/>
                <a:cs typeface="Arial"/>
              </a:rPr>
              <a:t> </a:t>
            </a:r>
            <a:r>
              <a:rPr lang="en-US" sz="1400" spc="-5">
                <a:solidFill>
                  <a:srgbClr val="2B3942"/>
                </a:solidFill>
                <a:latin typeface="Arial"/>
                <a:cs typeface="Arial"/>
              </a:rPr>
              <a:t>26</a:t>
            </a:r>
            <a:r>
              <a:rPr lang="en-US" sz="1400" spc="305">
                <a:solidFill>
                  <a:srgbClr val="2B3942"/>
                </a:solidFill>
                <a:latin typeface="Arial"/>
                <a:cs typeface="Arial"/>
              </a:rPr>
              <a:t> </a:t>
            </a:r>
            <a:r>
              <a:rPr lang="en-US" sz="1400" spc="-5">
                <a:solidFill>
                  <a:srgbClr val="2B3942"/>
                </a:solidFill>
                <a:latin typeface="Arial"/>
                <a:cs typeface="Arial"/>
              </a:rPr>
              <a:t>27</a:t>
            </a:r>
            <a:r>
              <a:rPr lang="en-US" sz="1400" spc="310">
                <a:solidFill>
                  <a:srgbClr val="2B3942"/>
                </a:solidFill>
                <a:latin typeface="Arial"/>
                <a:cs typeface="Arial"/>
              </a:rPr>
              <a:t> </a:t>
            </a:r>
            <a:r>
              <a:rPr lang="en-US" sz="1400" spc="-5">
                <a:solidFill>
                  <a:srgbClr val="2B3942"/>
                </a:solidFill>
                <a:latin typeface="Arial"/>
                <a:cs typeface="Arial"/>
              </a:rPr>
              <a:t>28</a:t>
            </a:r>
            <a:r>
              <a:rPr lang="en-US" sz="1400" spc="310">
                <a:solidFill>
                  <a:srgbClr val="2B3942"/>
                </a:solidFill>
                <a:latin typeface="Arial"/>
                <a:cs typeface="Arial"/>
              </a:rPr>
              <a:t> </a:t>
            </a:r>
            <a:r>
              <a:rPr lang="en-US" sz="1400" spc="-5">
                <a:solidFill>
                  <a:srgbClr val="2B3942"/>
                </a:solidFill>
                <a:latin typeface="Arial"/>
                <a:cs typeface="Arial"/>
              </a:rPr>
              <a:t>29</a:t>
            </a:r>
            <a:r>
              <a:rPr lang="en-US" sz="1400" spc="310">
                <a:solidFill>
                  <a:srgbClr val="2B3942"/>
                </a:solidFill>
                <a:latin typeface="Arial"/>
                <a:cs typeface="Arial"/>
              </a:rPr>
              <a:t> </a:t>
            </a:r>
            <a:r>
              <a:rPr lang="en-US" sz="1400" spc="-5">
                <a:solidFill>
                  <a:srgbClr val="2B3942"/>
                </a:solidFill>
                <a:latin typeface="Arial"/>
                <a:cs typeface="Arial"/>
              </a:rPr>
              <a:t>30</a:t>
            </a:r>
            <a:r>
              <a:rPr lang="en-US" sz="1400" spc="310">
                <a:solidFill>
                  <a:srgbClr val="2B3942"/>
                </a:solidFill>
                <a:latin typeface="Arial"/>
                <a:cs typeface="Arial"/>
              </a:rPr>
              <a:t> </a:t>
            </a:r>
            <a:r>
              <a:rPr lang="en-US" sz="1400" spc="-5">
                <a:solidFill>
                  <a:srgbClr val="2B3942"/>
                </a:solidFill>
                <a:latin typeface="Arial"/>
                <a:cs typeface="Arial"/>
              </a:rPr>
              <a:t>31</a:t>
            </a:r>
            <a:r>
              <a:rPr lang="en-US" sz="1400" spc="310">
                <a:solidFill>
                  <a:srgbClr val="2B3942"/>
                </a:solidFill>
                <a:latin typeface="Arial"/>
                <a:cs typeface="Arial"/>
              </a:rPr>
              <a:t> </a:t>
            </a:r>
            <a:r>
              <a:rPr lang="en-US" sz="1400" spc="-5">
                <a:solidFill>
                  <a:srgbClr val="2B3942"/>
                </a:solidFill>
                <a:latin typeface="Arial"/>
                <a:cs typeface="Arial"/>
              </a:rPr>
              <a:t>32</a:t>
            </a:r>
            <a:r>
              <a:rPr lang="en-US" sz="1400" spc="305">
                <a:solidFill>
                  <a:srgbClr val="2B3942"/>
                </a:solidFill>
                <a:latin typeface="Arial"/>
                <a:cs typeface="Arial"/>
              </a:rPr>
              <a:t> </a:t>
            </a:r>
            <a:r>
              <a:rPr lang="en-US" sz="1400" spc="-5">
                <a:solidFill>
                  <a:srgbClr val="2B3942"/>
                </a:solidFill>
                <a:latin typeface="Arial"/>
                <a:cs typeface="Arial"/>
              </a:rPr>
              <a:t>33</a:t>
            </a:r>
            <a:endParaRPr lang="en-US" sz="1400">
              <a:latin typeface="Arial"/>
              <a:cs typeface="Arial"/>
            </a:endParaRPr>
          </a:p>
          <a:p>
            <a:pPr marR="5080" algn="r">
              <a:lnSpc>
                <a:spcPct val="100000"/>
              </a:lnSpc>
              <a:spcBef>
                <a:spcPts val="695"/>
              </a:spcBef>
            </a:pPr>
            <a:r>
              <a:rPr lang="en-US" sz="1200" spc="-5">
                <a:solidFill>
                  <a:srgbClr val="3E5664"/>
                </a:solidFill>
                <a:latin typeface="Arial"/>
                <a:cs typeface="Arial"/>
              </a:rPr>
              <a:t>% Contribution by </a:t>
            </a:r>
            <a:r>
              <a:rPr lang="en-US" sz="1200">
                <a:solidFill>
                  <a:srgbClr val="3E5664"/>
                </a:solidFill>
                <a:latin typeface="Arial"/>
                <a:cs typeface="Arial"/>
              </a:rPr>
              <a:t>NAS</a:t>
            </a:r>
            <a:r>
              <a:rPr lang="en-US" sz="1200" spc="-60">
                <a:solidFill>
                  <a:srgbClr val="3E5664"/>
                </a:solidFill>
                <a:latin typeface="Arial"/>
                <a:cs typeface="Arial"/>
              </a:rPr>
              <a:t> </a:t>
            </a:r>
            <a:r>
              <a:rPr lang="en-US" sz="1200" spc="-5">
                <a:solidFill>
                  <a:srgbClr val="3E5664"/>
                </a:solidFill>
                <a:latin typeface="Arial"/>
                <a:cs typeface="Arial"/>
              </a:rPr>
              <a:t>2010-13</a:t>
            </a:r>
            <a:endParaRPr lang="en-US" sz="1200" dirty="0">
              <a:latin typeface="Arial"/>
              <a:cs typeface="Arial"/>
            </a:endParaRPr>
          </a:p>
        </p:txBody>
      </p:sp>
      <p:sp>
        <p:nvSpPr>
          <p:cNvPr id="100" name="object 100"/>
          <p:cNvSpPr txBox="1"/>
          <p:nvPr/>
        </p:nvSpPr>
        <p:spPr>
          <a:xfrm>
            <a:off x="8318754" y="1322273"/>
            <a:ext cx="1518285" cy="258404"/>
          </a:xfrm>
          <a:prstGeom prst="rect">
            <a:avLst/>
          </a:prstGeom>
        </p:spPr>
        <p:txBody>
          <a:bodyPr vert="horz" wrap="square" lIns="0" tIns="12065" rIns="0" bIns="0" rtlCol="0">
            <a:spAutoFit/>
          </a:bodyPr>
          <a:lstStyle/>
          <a:p>
            <a:pPr marL="12700">
              <a:lnSpc>
                <a:spcPct val="100000"/>
              </a:lnSpc>
              <a:spcBef>
                <a:spcPts val="95"/>
              </a:spcBef>
            </a:pPr>
            <a:r>
              <a:rPr lang="en-US" sz="1600" spc="-40">
                <a:solidFill>
                  <a:srgbClr val="3E5664"/>
                </a:solidFill>
                <a:latin typeface="Arial"/>
                <a:cs typeface="Arial"/>
              </a:rPr>
              <a:t>Total </a:t>
            </a:r>
            <a:r>
              <a:rPr lang="en-US" sz="1600" spc="-5">
                <a:solidFill>
                  <a:srgbClr val="3E5664"/>
                </a:solidFill>
                <a:latin typeface="Arial"/>
                <a:cs typeface="Arial"/>
              </a:rPr>
              <a:t>value of</a:t>
            </a:r>
            <a:r>
              <a:rPr lang="en-US" sz="1600" spc="-45">
                <a:solidFill>
                  <a:srgbClr val="3E5664"/>
                </a:solidFill>
                <a:latin typeface="Arial"/>
                <a:cs typeface="Arial"/>
              </a:rPr>
              <a:t> </a:t>
            </a:r>
            <a:r>
              <a:rPr lang="en-US" sz="1600" spc="-65">
                <a:solidFill>
                  <a:srgbClr val="3E5664"/>
                </a:solidFill>
                <a:latin typeface="Arial"/>
                <a:cs typeface="Arial"/>
              </a:rPr>
              <a:t>TA</a:t>
            </a:r>
            <a:endParaRPr lang="en-US" sz="1600" dirty="0">
              <a:latin typeface="Arial"/>
              <a:cs typeface="Arial"/>
            </a:endParaRPr>
          </a:p>
        </p:txBody>
      </p:sp>
      <p:sp>
        <p:nvSpPr>
          <p:cNvPr id="101" name="object 101"/>
          <p:cNvSpPr/>
          <p:nvPr/>
        </p:nvSpPr>
        <p:spPr>
          <a:xfrm>
            <a:off x="11300459" y="170434"/>
            <a:ext cx="556037" cy="554990"/>
          </a:xfrm>
          <a:prstGeom prst="rect">
            <a:avLst/>
          </a:prstGeom>
          <a:blipFill>
            <a:blip r:embed="rId9" cstate="print"/>
            <a:stretch>
              <a:fillRect/>
            </a:stretch>
          </a:blipFill>
        </p:spPr>
        <p:txBody>
          <a:bodyPr wrap="square" lIns="0" tIns="0" rIns="0" bIns="0" rtlCol="0"/>
          <a:lstStyle/>
          <a:p>
            <a:endParaRPr lang="en-US" dirty="0"/>
          </a:p>
        </p:txBody>
      </p:sp>
      <p:sp>
        <p:nvSpPr>
          <p:cNvPr id="102" name="Footer Placeholder 101">
            <a:extLst>
              <a:ext uri="{FF2B5EF4-FFF2-40B4-BE49-F238E27FC236}">
                <a16:creationId xmlns:a16="http://schemas.microsoft.com/office/drawing/2014/main" id="{649AD925-C9E7-4429-B07F-3DED3D565206}"/>
              </a:ext>
            </a:extLst>
          </p:cNvPr>
          <p:cNvSpPr>
            <a:spLocks noGrp="1"/>
          </p:cNvSpPr>
          <p:nvPr>
            <p:ph type="ftr" sz="quarter" idx="5"/>
          </p:nvPr>
        </p:nvSpPr>
        <p:spPr>
          <a:xfrm>
            <a:off x="477013" y="6685602"/>
            <a:ext cx="8736996" cy="123111"/>
          </a:xfrm>
        </p:spPr>
        <p:txBody>
          <a:bodyPr/>
          <a:lstStyle/>
          <a:p>
            <a:r>
              <a:rPr lang="en-US" dirty="0" err="1"/>
              <a:t>Onkologia</a:t>
            </a:r>
            <a:r>
              <a:rPr lang="en-US" dirty="0"/>
              <a:t> </a:t>
            </a:r>
            <a:r>
              <a:rPr lang="en-US" dirty="0" err="1"/>
              <a:t>na</a:t>
            </a:r>
            <a:r>
              <a:rPr lang="en-US" dirty="0"/>
              <a:t> </a:t>
            </a:r>
            <a:r>
              <a:rPr lang="en-US" dirty="0" err="1"/>
              <a:t>Slovensku</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a:extLst>
              <a:ext uri="{FF2B5EF4-FFF2-40B4-BE49-F238E27FC236}">
                <a16:creationId xmlns:a16="http://schemas.microsoft.com/office/drawing/2014/main" id="{754673EA-D184-424A-BA8A-0160544F856A}"/>
              </a:ext>
            </a:extLst>
          </p:cNvPr>
          <p:cNvGraphicFramePr>
            <a:graphicFrameLocks noChangeAspect="1"/>
          </p:cNvGraphicFramePr>
          <p:nvPr>
            <p:custDataLst>
              <p:tags r:id="rId2"/>
            </p:custDataLst>
            <p:extLst>
              <p:ext uri="{D42A27DB-BD31-4B8C-83A1-F6EECF244321}">
                <p14:modId xmlns:p14="http://schemas.microsoft.com/office/powerpoint/2010/main" val="2081974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5"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10000488" y="6396228"/>
            <a:ext cx="1394459" cy="243840"/>
          </a:xfrm>
          <a:prstGeom prst="rect">
            <a:avLst/>
          </a:prstGeom>
          <a:blipFill>
            <a:blip r:embed="rId7" cstate="print"/>
            <a:stretch>
              <a:fillRect/>
            </a:stretch>
          </a:blipFill>
        </p:spPr>
        <p:txBody>
          <a:bodyPr wrap="square" lIns="0" tIns="0" rIns="0" bIns="0" rtlCol="0"/>
          <a:lstStyle/>
          <a:p>
            <a:endParaRPr lang="en-US" dirty="0"/>
          </a:p>
        </p:txBody>
      </p:sp>
      <p:sp>
        <p:nvSpPr>
          <p:cNvPr id="3" name="object 3"/>
          <p:cNvSpPr/>
          <p:nvPr/>
        </p:nvSpPr>
        <p:spPr>
          <a:xfrm>
            <a:off x="11615928" y="6420611"/>
            <a:ext cx="576580" cy="177165"/>
          </a:xfrm>
          <a:custGeom>
            <a:avLst/>
            <a:gdLst/>
            <a:ahLst/>
            <a:cxnLst/>
            <a:rect l="l" t="t" r="r" b="b"/>
            <a:pathLst>
              <a:path w="576579" h="177165">
                <a:moveTo>
                  <a:pt x="0" y="176783"/>
                </a:moveTo>
                <a:lnTo>
                  <a:pt x="576072" y="176783"/>
                </a:lnTo>
                <a:lnTo>
                  <a:pt x="576072" y="0"/>
                </a:lnTo>
                <a:lnTo>
                  <a:pt x="0" y="0"/>
                </a:lnTo>
                <a:lnTo>
                  <a:pt x="0" y="176783"/>
                </a:lnTo>
                <a:close/>
              </a:path>
            </a:pathLst>
          </a:custGeom>
          <a:solidFill>
            <a:srgbClr val="00A2DF"/>
          </a:solidFill>
        </p:spPr>
        <p:txBody>
          <a:bodyPr wrap="square" lIns="0" tIns="0" rIns="0" bIns="0" rtlCol="0"/>
          <a:lstStyle/>
          <a:p>
            <a:endParaRPr lang="en-US" dirty="0"/>
          </a:p>
        </p:txBody>
      </p:sp>
      <p:sp>
        <p:nvSpPr>
          <p:cNvPr id="4" name="object 4"/>
          <p:cNvSpPr txBox="1"/>
          <p:nvPr/>
        </p:nvSpPr>
        <p:spPr>
          <a:xfrm>
            <a:off x="11941302" y="6425895"/>
            <a:ext cx="89535" cy="151323"/>
          </a:xfrm>
          <a:prstGeom prst="rect">
            <a:avLst/>
          </a:prstGeom>
        </p:spPr>
        <p:txBody>
          <a:bodyPr vert="horz" wrap="square" lIns="0" tIns="12700" rIns="0" bIns="0" rtlCol="0">
            <a:spAutoFit/>
          </a:bodyPr>
          <a:lstStyle/>
          <a:p>
            <a:pPr marL="12700">
              <a:lnSpc>
                <a:spcPct val="100000"/>
              </a:lnSpc>
              <a:spcBef>
                <a:spcPts val="100"/>
              </a:spcBef>
            </a:pPr>
            <a:r>
              <a:rPr lang="en-US" sz="900" b="1" spc="-5">
                <a:solidFill>
                  <a:srgbClr val="FFFFFF"/>
                </a:solidFill>
                <a:latin typeface="Arial"/>
                <a:cs typeface="Arial"/>
              </a:rPr>
              <a:t>7</a:t>
            </a:r>
            <a:endParaRPr lang="en-US" sz="900" dirty="0">
              <a:latin typeface="Arial"/>
              <a:cs typeface="Arial"/>
            </a:endParaRPr>
          </a:p>
        </p:txBody>
      </p:sp>
      <p:sp>
        <p:nvSpPr>
          <p:cNvPr id="5" name="object 5"/>
          <p:cNvSpPr txBox="1">
            <a:spLocks noGrp="1"/>
          </p:cNvSpPr>
          <p:nvPr>
            <p:ph type="title"/>
          </p:nvPr>
        </p:nvSpPr>
        <p:spPr>
          <a:xfrm>
            <a:off x="477013" y="186591"/>
            <a:ext cx="11244262" cy="830997"/>
          </a:xfrm>
          <a:prstGeom prst="rect">
            <a:avLst/>
          </a:prstGeom>
        </p:spPr>
        <p:txBody>
          <a:bodyPr vert="horz" wrap="square" lIns="0" tIns="60960" rIns="0" bIns="0" rtlCol="0">
            <a:spAutoFit/>
          </a:bodyPr>
          <a:lstStyle/>
          <a:p>
            <a:pPr marL="12700" marR="5080">
              <a:lnSpc>
                <a:spcPts val="3020"/>
              </a:lnSpc>
              <a:spcBef>
                <a:spcPts val="480"/>
              </a:spcBef>
            </a:pPr>
            <a:r>
              <a:rPr lang="en-US" spc="-5"/>
              <a:t>IQVIA </a:t>
            </a:r>
            <a:r>
              <a:rPr lang="en-US"/>
              <a:t>forecasts </a:t>
            </a:r>
            <a:r>
              <a:rPr lang="en-US" spc="-5"/>
              <a:t>an average of 17 new oncology products per  annum</a:t>
            </a:r>
            <a:endParaRPr lang="en-US" spc="-5" dirty="0"/>
          </a:p>
        </p:txBody>
      </p:sp>
      <p:sp>
        <p:nvSpPr>
          <p:cNvPr id="6" name="object 6"/>
          <p:cNvSpPr/>
          <p:nvPr/>
        </p:nvSpPr>
        <p:spPr>
          <a:xfrm>
            <a:off x="2191511" y="3360420"/>
            <a:ext cx="2737485" cy="2232660"/>
          </a:xfrm>
          <a:custGeom>
            <a:avLst/>
            <a:gdLst/>
            <a:ahLst/>
            <a:cxnLst/>
            <a:rect l="l" t="t" r="r" b="b"/>
            <a:pathLst>
              <a:path w="2737485" h="2232660">
                <a:moveTo>
                  <a:pt x="2737104" y="0"/>
                </a:moveTo>
                <a:lnTo>
                  <a:pt x="0" y="0"/>
                </a:lnTo>
                <a:lnTo>
                  <a:pt x="0" y="2232660"/>
                </a:lnTo>
                <a:lnTo>
                  <a:pt x="2737104" y="2232660"/>
                </a:lnTo>
                <a:lnTo>
                  <a:pt x="2737104" y="0"/>
                </a:lnTo>
                <a:close/>
              </a:path>
            </a:pathLst>
          </a:custGeom>
          <a:solidFill>
            <a:srgbClr val="005486"/>
          </a:solidFill>
        </p:spPr>
        <p:txBody>
          <a:bodyPr wrap="square" lIns="0" tIns="0" rIns="0" bIns="0" rtlCol="0"/>
          <a:lstStyle/>
          <a:p>
            <a:endParaRPr lang="en-US" dirty="0"/>
          </a:p>
        </p:txBody>
      </p:sp>
      <p:sp>
        <p:nvSpPr>
          <p:cNvPr id="7" name="object 7"/>
          <p:cNvSpPr/>
          <p:nvPr/>
        </p:nvSpPr>
        <p:spPr>
          <a:xfrm>
            <a:off x="7118604" y="3169920"/>
            <a:ext cx="2737485" cy="2423160"/>
          </a:xfrm>
          <a:custGeom>
            <a:avLst/>
            <a:gdLst/>
            <a:ahLst/>
            <a:cxnLst/>
            <a:rect l="l" t="t" r="r" b="b"/>
            <a:pathLst>
              <a:path w="2737484" h="2423160">
                <a:moveTo>
                  <a:pt x="2737104" y="0"/>
                </a:moveTo>
                <a:lnTo>
                  <a:pt x="0" y="0"/>
                </a:lnTo>
                <a:lnTo>
                  <a:pt x="0" y="2423160"/>
                </a:lnTo>
                <a:lnTo>
                  <a:pt x="2737104" y="2423160"/>
                </a:lnTo>
                <a:lnTo>
                  <a:pt x="2737104" y="0"/>
                </a:lnTo>
                <a:close/>
              </a:path>
            </a:pathLst>
          </a:custGeom>
          <a:solidFill>
            <a:srgbClr val="005486"/>
          </a:solidFill>
        </p:spPr>
        <p:txBody>
          <a:bodyPr wrap="square" lIns="0" tIns="0" rIns="0" bIns="0" rtlCol="0"/>
          <a:lstStyle/>
          <a:p>
            <a:endParaRPr lang="en-US" dirty="0"/>
          </a:p>
        </p:txBody>
      </p:sp>
      <p:sp>
        <p:nvSpPr>
          <p:cNvPr id="8" name="object 8"/>
          <p:cNvSpPr/>
          <p:nvPr/>
        </p:nvSpPr>
        <p:spPr>
          <a:xfrm>
            <a:off x="2191511" y="2659379"/>
            <a:ext cx="2737485" cy="701040"/>
          </a:xfrm>
          <a:custGeom>
            <a:avLst/>
            <a:gdLst/>
            <a:ahLst/>
            <a:cxnLst/>
            <a:rect l="l" t="t" r="r" b="b"/>
            <a:pathLst>
              <a:path w="2737485" h="701039">
                <a:moveTo>
                  <a:pt x="2737104" y="0"/>
                </a:moveTo>
                <a:lnTo>
                  <a:pt x="0" y="0"/>
                </a:lnTo>
                <a:lnTo>
                  <a:pt x="0" y="701040"/>
                </a:lnTo>
                <a:lnTo>
                  <a:pt x="2737104" y="701040"/>
                </a:lnTo>
                <a:lnTo>
                  <a:pt x="2737104" y="0"/>
                </a:lnTo>
                <a:close/>
              </a:path>
            </a:pathLst>
          </a:custGeom>
          <a:solidFill>
            <a:srgbClr val="FD8912"/>
          </a:solidFill>
        </p:spPr>
        <p:txBody>
          <a:bodyPr wrap="square" lIns="0" tIns="0" rIns="0" bIns="0" rtlCol="0"/>
          <a:lstStyle/>
          <a:p>
            <a:endParaRPr lang="en-US" dirty="0"/>
          </a:p>
        </p:txBody>
      </p:sp>
      <p:sp>
        <p:nvSpPr>
          <p:cNvPr id="9" name="object 9"/>
          <p:cNvSpPr/>
          <p:nvPr/>
        </p:nvSpPr>
        <p:spPr>
          <a:xfrm>
            <a:off x="7118604" y="2148839"/>
            <a:ext cx="2737485" cy="1021080"/>
          </a:xfrm>
          <a:custGeom>
            <a:avLst/>
            <a:gdLst/>
            <a:ahLst/>
            <a:cxnLst/>
            <a:rect l="l" t="t" r="r" b="b"/>
            <a:pathLst>
              <a:path w="2737484" h="1021080">
                <a:moveTo>
                  <a:pt x="2737104" y="0"/>
                </a:moveTo>
                <a:lnTo>
                  <a:pt x="0" y="0"/>
                </a:lnTo>
                <a:lnTo>
                  <a:pt x="0" y="1021080"/>
                </a:lnTo>
                <a:lnTo>
                  <a:pt x="2737104" y="1021080"/>
                </a:lnTo>
                <a:lnTo>
                  <a:pt x="2737104" y="0"/>
                </a:lnTo>
                <a:close/>
              </a:path>
            </a:pathLst>
          </a:custGeom>
          <a:solidFill>
            <a:srgbClr val="FD8912"/>
          </a:solidFill>
        </p:spPr>
        <p:txBody>
          <a:bodyPr wrap="square" lIns="0" tIns="0" rIns="0" bIns="0" rtlCol="0"/>
          <a:lstStyle/>
          <a:p>
            <a:endParaRPr lang="en-US" dirty="0"/>
          </a:p>
        </p:txBody>
      </p:sp>
      <p:sp>
        <p:nvSpPr>
          <p:cNvPr id="10" name="object 10"/>
          <p:cNvSpPr/>
          <p:nvPr/>
        </p:nvSpPr>
        <p:spPr>
          <a:xfrm>
            <a:off x="1097280" y="5593079"/>
            <a:ext cx="9852660" cy="0"/>
          </a:xfrm>
          <a:custGeom>
            <a:avLst/>
            <a:gdLst/>
            <a:ahLst/>
            <a:cxnLst/>
            <a:rect l="l" t="t" r="r" b="b"/>
            <a:pathLst>
              <a:path w="9852660">
                <a:moveTo>
                  <a:pt x="0" y="0"/>
                </a:moveTo>
                <a:lnTo>
                  <a:pt x="9852660" y="0"/>
                </a:lnTo>
              </a:path>
            </a:pathLst>
          </a:custGeom>
          <a:ln w="9144">
            <a:solidFill>
              <a:srgbClr val="2B3942"/>
            </a:solidFill>
          </a:ln>
        </p:spPr>
        <p:txBody>
          <a:bodyPr wrap="square" lIns="0" tIns="0" rIns="0" bIns="0" rtlCol="0"/>
          <a:lstStyle/>
          <a:p>
            <a:endParaRPr lang="en-US" dirty="0"/>
          </a:p>
        </p:txBody>
      </p:sp>
      <p:sp>
        <p:nvSpPr>
          <p:cNvPr id="11" name="object 11"/>
          <p:cNvSpPr/>
          <p:nvPr/>
        </p:nvSpPr>
        <p:spPr>
          <a:xfrm>
            <a:off x="3557778" y="1784604"/>
            <a:ext cx="4929505" cy="558800"/>
          </a:xfrm>
          <a:custGeom>
            <a:avLst/>
            <a:gdLst/>
            <a:ahLst/>
            <a:cxnLst/>
            <a:rect l="l" t="t" r="r" b="b"/>
            <a:pathLst>
              <a:path w="4929505" h="558800">
                <a:moveTo>
                  <a:pt x="4841194" y="28793"/>
                </a:moveTo>
                <a:lnTo>
                  <a:pt x="0" y="529463"/>
                </a:lnTo>
                <a:lnTo>
                  <a:pt x="3048" y="558292"/>
                </a:lnTo>
                <a:lnTo>
                  <a:pt x="4844200" y="57627"/>
                </a:lnTo>
                <a:lnTo>
                  <a:pt x="4841194" y="28793"/>
                </a:lnTo>
                <a:close/>
              </a:path>
              <a:path w="4929505" h="558800">
                <a:moveTo>
                  <a:pt x="4910600" y="27305"/>
                </a:moveTo>
                <a:lnTo>
                  <a:pt x="4855591" y="27305"/>
                </a:lnTo>
                <a:lnTo>
                  <a:pt x="4858639" y="56134"/>
                </a:lnTo>
                <a:lnTo>
                  <a:pt x="4844200" y="57627"/>
                </a:lnTo>
                <a:lnTo>
                  <a:pt x="4847208" y="86487"/>
                </a:lnTo>
                <a:lnTo>
                  <a:pt x="4929124" y="34290"/>
                </a:lnTo>
                <a:lnTo>
                  <a:pt x="4910600" y="27305"/>
                </a:lnTo>
                <a:close/>
              </a:path>
              <a:path w="4929505" h="558800">
                <a:moveTo>
                  <a:pt x="4855591" y="27305"/>
                </a:moveTo>
                <a:lnTo>
                  <a:pt x="4841194" y="28793"/>
                </a:lnTo>
                <a:lnTo>
                  <a:pt x="4844200" y="57627"/>
                </a:lnTo>
                <a:lnTo>
                  <a:pt x="4858639" y="56134"/>
                </a:lnTo>
                <a:lnTo>
                  <a:pt x="4855591" y="27305"/>
                </a:lnTo>
                <a:close/>
              </a:path>
              <a:path w="4929505" h="558800">
                <a:moveTo>
                  <a:pt x="4838192" y="0"/>
                </a:moveTo>
                <a:lnTo>
                  <a:pt x="4841194" y="28793"/>
                </a:lnTo>
                <a:lnTo>
                  <a:pt x="4855591" y="27305"/>
                </a:lnTo>
                <a:lnTo>
                  <a:pt x="4910600" y="27305"/>
                </a:lnTo>
                <a:lnTo>
                  <a:pt x="4838192" y="0"/>
                </a:lnTo>
                <a:close/>
              </a:path>
            </a:pathLst>
          </a:custGeom>
          <a:solidFill>
            <a:srgbClr val="2B3942"/>
          </a:solidFill>
        </p:spPr>
        <p:txBody>
          <a:bodyPr wrap="square" lIns="0" tIns="0" rIns="0" bIns="0" rtlCol="0"/>
          <a:lstStyle/>
          <a:p>
            <a:endParaRPr lang="en-US" dirty="0"/>
          </a:p>
        </p:txBody>
      </p:sp>
      <p:sp>
        <p:nvSpPr>
          <p:cNvPr id="12" name="object 12"/>
          <p:cNvSpPr txBox="1"/>
          <p:nvPr/>
        </p:nvSpPr>
        <p:spPr>
          <a:xfrm>
            <a:off x="8310118" y="4247134"/>
            <a:ext cx="369570" cy="228268"/>
          </a:xfrm>
          <a:prstGeom prst="rect">
            <a:avLst/>
          </a:prstGeom>
        </p:spPr>
        <p:txBody>
          <a:bodyPr vert="horz" wrap="square" lIns="0" tIns="12700" rIns="0" bIns="0" rtlCol="0">
            <a:spAutoFit/>
          </a:bodyPr>
          <a:lstStyle/>
          <a:p>
            <a:pPr>
              <a:lnSpc>
                <a:spcPct val="100000"/>
              </a:lnSpc>
              <a:spcBef>
                <a:spcPts val="100"/>
              </a:spcBef>
            </a:pPr>
            <a:r>
              <a:rPr lang="en-US" sz="1400" spc="-5">
                <a:solidFill>
                  <a:srgbClr val="FFFFFF"/>
                </a:solidFill>
                <a:latin typeface="Arial"/>
                <a:cs typeface="Arial"/>
              </a:rPr>
              <a:t>70%</a:t>
            </a:r>
            <a:endParaRPr lang="en-US" sz="1400" dirty="0">
              <a:latin typeface="Arial"/>
              <a:cs typeface="Arial"/>
            </a:endParaRPr>
          </a:p>
        </p:txBody>
      </p:sp>
      <p:sp>
        <p:nvSpPr>
          <p:cNvPr id="13" name="object 13"/>
          <p:cNvSpPr txBox="1"/>
          <p:nvPr/>
        </p:nvSpPr>
        <p:spPr>
          <a:xfrm>
            <a:off x="3381755" y="2875280"/>
            <a:ext cx="369570" cy="228909"/>
          </a:xfrm>
          <a:prstGeom prst="rect">
            <a:avLst/>
          </a:prstGeom>
        </p:spPr>
        <p:txBody>
          <a:bodyPr vert="horz" wrap="square" lIns="0" tIns="13335" rIns="0" bIns="0" rtlCol="0">
            <a:spAutoFit/>
          </a:bodyPr>
          <a:lstStyle/>
          <a:p>
            <a:pPr>
              <a:lnSpc>
                <a:spcPct val="100000"/>
              </a:lnSpc>
              <a:spcBef>
                <a:spcPts val="105"/>
              </a:spcBef>
            </a:pPr>
            <a:r>
              <a:rPr lang="en-US" sz="1400" spc="-5">
                <a:solidFill>
                  <a:srgbClr val="FFFFFF"/>
                </a:solidFill>
                <a:latin typeface="Arial"/>
                <a:cs typeface="Arial"/>
              </a:rPr>
              <a:t>24%</a:t>
            </a:r>
            <a:endParaRPr lang="en-US" sz="1400" dirty="0">
              <a:latin typeface="Arial"/>
              <a:cs typeface="Arial"/>
            </a:endParaRPr>
          </a:p>
        </p:txBody>
      </p:sp>
      <p:sp>
        <p:nvSpPr>
          <p:cNvPr id="14" name="object 14"/>
          <p:cNvSpPr txBox="1"/>
          <p:nvPr/>
        </p:nvSpPr>
        <p:spPr>
          <a:xfrm>
            <a:off x="2921000" y="5634024"/>
            <a:ext cx="1276985" cy="228268"/>
          </a:xfrm>
          <a:prstGeom prst="rect">
            <a:avLst/>
          </a:prstGeom>
        </p:spPr>
        <p:txBody>
          <a:bodyPr vert="horz" wrap="square" lIns="0" tIns="12700" rIns="0" bIns="0" rtlCol="0">
            <a:spAutoFit/>
          </a:bodyPr>
          <a:lstStyle/>
          <a:p>
            <a:pPr marL="12700">
              <a:lnSpc>
                <a:spcPct val="100000"/>
              </a:lnSpc>
              <a:spcBef>
                <a:spcPts val="100"/>
              </a:spcBef>
            </a:pPr>
            <a:r>
              <a:rPr lang="en-US" sz="1400" spc="-5">
                <a:solidFill>
                  <a:srgbClr val="2B3942"/>
                </a:solidFill>
                <a:latin typeface="Arial"/>
                <a:cs typeface="Arial"/>
              </a:rPr>
              <a:t>2014 </a:t>
            </a:r>
            <a:r>
              <a:rPr lang="en-US" sz="1400">
                <a:solidFill>
                  <a:srgbClr val="2B3942"/>
                </a:solidFill>
                <a:latin typeface="Arial"/>
                <a:cs typeface="Arial"/>
              </a:rPr>
              <a:t>– 2018</a:t>
            </a:r>
            <a:r>
              <a:rPr lang="en-US" sz="1400" spc="-120">
                <a:solidFill>
                  <a:srgbClr val="2B3942"/>
                </a:solidFill>
                <a:latin typeface="Arial"/>
                <a:cs typeface="Arial"/>
              </a:rPr>
              <a:t> </a:t>
            </a:r>
            <a:r>
              <a:rPr lang="en-US" sz="1400">
                <a:solidFill>
                  <a:srgbClr val="2B3942"/>
                </a:solidFill>
                <a:latin typeface="Arial"/>
                <a:cs typeface="Arial"/>
              </a:rPr>
              <a:t>(a)</a:t>
            </a:r>
            <a:endParaRPr lang="en-US" sz="1400" dirty="0">
              <a:latin typeface="Arial"/>
              <a:cs typeface="Arial"/>
            </a:endParaRPr>
          </a:p>
        </p:txBody>
      </p:sp>
      <p:sp>
        <p:nvSpPr>
          <p:cNvPr id="15" name="object 15"/>
          <p:cNvSpPr txBox="1"/>
          <p:nvPr/>
        </p:nvSpPr>
        <p:spPr>
          <a:xfrm>
            <a:off x="3381755" y="4342257"/>
            <a:ext cx="369570" cy="228268"/>
          </a:xfrm>
          <a:prstGeom prst="rect">
            <a:avLst/>
          </a:prstGeom>
        </p:spPr>
        <p:txBody>
          <a:bodyPr vert="horz" wrap="square" lIns="0" tIns="12700" rIns="0" bIns="0" rtlCol="0">
            <a:spAutoFit/>
          </a:bodyPr>
          <a:lstStyle/>
          <a:p>
            <a:pPr>
              <a:lnSpc>
                <a:spcPct val="100000"/>
              </a:lnSpc>
              <a:spcBef>
                <a:spcPts val="100"/>
              </a:spcBef>
            </a:pPr>
            <a:r>
              <a:rPr lang="en-US" sz="1400" spc="-5">
                <a:solidFill>
                  <a:srgbClr val="FFFFFF"/>
                </a:solidFill>
                <a:latin typeface="Arial"/>
                <a:cs typeface="Arial"/>
              </a:rPr>
              <a:t>76%</a:t>
            </a:r>
            <a:endParaRPr lang="en-US" sz="1400" dirty="0">
              <a:latin typeface="Arial"/>
              <a:cs typeface="Arial"/>
            </a:endParaRPr>
          </a:p>
        </p:txBody>
      </p:sp>
      <p:sp>
        <p:nvSpPr>
          <p:cNvPr id="16" name="object 16"/>
          <p:cNvSpPr txBox="1"/>
          <p:nvPr/>
        </p:nvSpPr>
        <p:spPr>
          <a:xfrm>
            <a:off x="8310118" y="2524125"/>
            <a:ext cx="369570" cy="228909"/>
          </a:xfrm>
          <a:prstGeom prst="rect">
            <a:avLst/>
          </a:prstGeom>
        </p:spPr>
        <p:txBody>
          <a:bodyPr vert="horz" wrap="square" lIns="0" tIns="13335" rIns="0" bIns="0" rtlCol="0">
            <a:spAutoFit/>
          </a:bodyPr>
          <a:lstStyle/>
          <a:p>
            <a:pPr>
              <a:lnSpc>
                <a:spcPct val="100000"/>
              </a:lnSpc>
              <a:spcBef>
                <a:spcPts val="105"/>
              </a:spcBef>
            </a:pPr>
            <a:r>
              <a:rPr lang="en-US" sz="1400" spc="-5">
                <a:solidFill>
                  <a:srgbClr val="FFFFFF"/>
                </a:solidFill>
                <a:latin typeface="Arial"/>
                <a:cs typeface="Arial"/>
              </a:rPr>
              <a:t>30%</a:t>
            </a:r>
            <a:endParaRPr lang="en-US" sz="1400" dirty="0">
              <a:latin typeface="Arial"/>
              <a:cs typeface="Arial"/>
            </a:endParaRPr>
          </a:p>
        </p:txBody>
      </p:sp>
      <p:sp>
        <p:nvSpPr>
          <p:cNvPr id="17" name="object 17"/>
          <p:cNvSpPr txBox="1"/>
          <p:nvPr/>
        </p:nvSpPr>
        <p:spPr>
          <a:xfrm>
            <a:off x="7873110" y="5634024"/>
            <a:ext cx="1228090" cy="228268"/>
          </a:xfrm>
          <a:prstGeom prst="rect">
            <a:avLst/>
          </a:prstGeom>
        </p:spPr>
        <p:txBody>
          <a:bodyPr vert="horz" wrap="square" lIns="0" tIns="12700" rIns="0" bIns="0" rtlCol="0">
            <a:spAutoFit/>
          </a:bodyPr>
          <a:lstStyle/>
          <a:p>
            <a:pPr marL="12700">
              <a:lnSpc>
                <a:spcPct val="100000"/>
              </a:lnSpc>
              <a:spcBef>
                <a:spcPts val="100"/>
              </a:spcBef>
            </a:pPr>
            <a:r>
              <a:rPr lang="en-US" sz="1400" spc="-5">
                <a:solidFill>
                  <a:srgbClr val="2B3942"/>
                </a:solidFill>
                <a:latin typeface="Arial"/>
                <a:cs typeface="Arial"/>
              </a:rPr>
              <a:t>2019 </a:t>
            </a:r>
            <a:r>
              <a:rPr lang="en-US" sz="1400">
                <a:solidFill>
                  <a:srgbClr val="2B3942"/>
                </a:solidFill>
                <a:latin typeface="Arial"/>
                <a:cs typeface="Arial"/>
              </a:rPr>
              <a:t>– 2023</a:t>
            </a:r>
            <a:r>
              <a:rPr lang="en-US" sz="1400" spc="-125">
                <a:solidFill>
                  <a:srgbClr val="2B3942"/>
                </a:solidFill>
                <a:latin typeface="Arial"/>
                <a:cs typeface="Arial"/>
              </a:rPr>
              <a:t> </a:t>
            </a:r>
            <a:r>
              <a:rPr lang="en-US" sz="1400">
                <a:solidFill>
                  <a:srgbClr val="2B3942"/>
                </a:solidFill>
                <a:latin typeface="Arial"/>
                <a:cs typeface="Arial"/>
              </a:rPr>
              <a:t>(f)</a:t>
            </a:r>
            <a:endParaRPr lang="en-US" sz="1400" dirty="0">
              <a:latin typeface="Arial"/>
              <a:cs typeface="Arial"/>
            </a:endParaRPr>
          </a:p>
        </p:txBody>
      </p:sp>
      <p:sp>
        <p:nvSpPr>
          <p:cNvPr id="18" name="object 18"/>
          <p:cNvSpPr txBox="1"/>
          <p:nvPr/>
        </p:nvSpPr>
        <p:spPr>
          <a:xfrm>
            <a:off x="3448303" y="2401951"/>
            <a:ext cx="223520" cy="228909"/>
          </a:xfrm>
          <a:prstGeom prst="rect">
            <a:avLst/>
          </a:prstGeom>
        </p:spPr>
        <p:txBody>
          <a:bodyPr vert="horz" wrap="square" lIns="0" tIns="13335" rIns="0" bIns="0" rtlCol="0">
            <a:spAutoFit/>
          </a:bodyPr>
          <a:lstStyle/>
          <a:p>
            <a:pPr marL="12700">
              <a:lnSpc>
                <a:spcPct val="100000"/>
              </a:lnSpc>
              <a:spcBef>
                <a:spcPts val="105"/>
              </a:spcBef>
            </a:pPr>
            <a:r>
              <a:rPr lang="en-US" sz="1400" spc="-5">
                <a:solidFill>
                  <a:srgbClr val="2B3942"/>
                </a:solidFill>
                <a:latin typeface="Arial"/>
                <a:cs typeface="Arial"/>
              </a:rPr>
              <a:t>46</a:t>
            </a:r>
            <a:endParaRPr lang="en-US" sz="1400" dirty="0">
              <a:latin typeface="Arial"/>
              <a:cs typeface="Arial"/>
            </a:endParaRPr>
          </a:p>
        </p:txBody>
      </p:sp>
      <p:sp>
        <p:nvSpPr>
          <p:cNvPr id="19" name="object 19"/>
          <p:cNvSpPr txBox="1"/>
          <p:nvPr/>
        </p:nvSpPr>
        <p:spPr>
          <a:xfrm>
            <a:off x="8376666" y="1892300"/>
            <a:ext cx="223520" cy="228909"/>
          </a:xfrm>
          <a:prstGeom prst="rect">
            <a:avLst/>
          </a:prstGeom>
        </p:spPr>
        <p:txBody>
          <a:bodyPr vert="horz" wrap="square" lIns="0" tIns="13335" rIns="0" bIns="0" rtlCol="0">
            <a:spAutoFit/>
          </a:bodyPr>
          <a:lstStyle/>
          <a:p>
            <a:pPr marL="12700">
              <a:lnSpc>
                <a:spcPct val="100000"/>
              </a:lnSpc>
              <a:spcBef>
                <a:spcPts val="105"/>
              </a:spcBef>
            </a:pPr>
            <a:r>
              <a:rPr lang="en-US" sz="1400" spc="-5">
                <a:solidFill>
                  <a:srgbClr val="2B3942"/>
                </a:solidFill>
                <a:latin typeface="Arial"/>
                <a:cs typeface="Arial"/>
              </a:rPr>
              <a:t>54</a:t>
            </a:r>
            <a:endParaRPr lang="en-US" sz="1400" dirty="0">
              <a:latin typeface="Arial"/>
              <a:cs typeface="Arial"/>
            </a:endParaRPr>
          </a:p>
        </p:txBody>
      </p:sp>
      <p:sp>
        <p:nvSpPr>
          <p:cNvPr id="20" name="object 20"/>
          <p:cNvSpPr/>
          <p:nvPr/>
        </p:nvSpPr>
        <p:spPr>
          <a:xfrm>
            <a:off x="5699759" y="1920239"/>
            <a:ext cx="649605" cy="302260"/>
          </a:xfrm>
          <a:custGeom>
            <a:avLst/>
            <a:gdLst/>
            <a:ahLst/>
            <a:cxnLst/>
            <a:rect l="l" t="t" r="r" b="b"/>
            <a:pathLst>
              <a:path w="649604" h="302260">
                <a:moveTo>
                  <a:pt x="324612" y="0"/>
                </a:moveTo>
                <a:lnTo>
                  <a:pt x="259178" y="3065"/>
                </a:lnTo>
                <a:lnTo>
                  <a:pt x="198239" y="11858"/>
                </a:lnTo>
                <a:lnTo>
                  <a:pt x="143098" y="25771"/>
                </a:lnTo>
                <a:lnTo>
                  <a:pt x="95059" y="44196"/>
                </a:lnTo>
                <a:lnTo>
                  <a:pt x="55426" y="66526"/>
                </a:lnTo>
                <a:lnTo>
                  <a:pt x="25503" y="92154"/>
                </a:lnTo>
                <a:lnTo>
                  <a:pt x="0" y="150875"/>
                </a:lnTo>
                <a:lnTo>
                  <a:pt x="6593" y="181278"/>
                </a:lnTo>
                <a:lnTo>
                  <a:pt x="55426" y="235225"/>
                </a:lnTo>
                <a:lnTo>
                  <a:pt x="95059" y="257555"/>
                </a:lnTo>
                <a:lnTo>
                  <a:pt x="143098" y="275980"/>
                </a:lnTo>
                <a:lnTo>
                  <a:pt x="198239" y="289893"/>
                </a:lnTo>
                <a:lnTo>
                  <a:pt x="259178" y="298686"/>
                </a:lnTo>
                <a:lnTo>
                  <a:pt x="324612" y="301751"/>
                </a:lnTo>
                <a:lnTo>
                  <a:pt x="390045" y="298686"/>
                </a:lnTo>
                <a:lnTo>
                  <a:pt x="450984" y="289893"/>
                </a:lnTo>
                <a:lnTo>
                  <a:pt x="506125" y="275980"/>
                </a:lnTo>
                <a:lnTo>
                  <a:pt x="554164" y="257555"/>
                </a:lnTo>
                <a:lnTo>
                  <a:pt x="593797" y="235225"/>
                </a:lnTo>
                <a:lnTo>
                  <a:pt x="623720" y="209597"/>
                </a:lnTo>
                <a:lnTo>
                  <a:pt x="649224" y="150875"/>
                </a:lnTo>
                <a:lnTo>
                  <a:pt x="642630" y="120473"/>
                </a:lnTo>
                <a:lnTo>
                  <a:pt x="593797" y="66526"/>
                </a:lnTo>
                <a:lnTo>
                  <a:pt x="554164" y="44196"/>
                </a:lnTo>
                <a:lnTo>
                  <a:pt x="506125" y="25771"/>
                </a:lnTo>
                <a:lnTo>
                  <a:pt x="450984" y="11858"/>
                </a:lnTo>
                <a:lnTo>
                  <a:pt x="390045" y="3065"/>
                </a:lnTo>
                <a:lnTo>
                  <a:pt x="324612" y="0"/>
                </a:lnTo>
                <a:close/>
              </a:path>
            </a:pathLst>
          </a:custGeom>
          <a:solidFill>
            <a:srgbClr val="FFFFFF"/>
          </a:solidFill>
        </p:spPr>
        <p:txBody>
          <a:bodyPr wrap="square" lIns="0" tIns="0" rIns="0" bIns="0" rtlCol="0"/>
          <a:lstStyle/>
          <a:p>
            <a:endParaRPr lang="en-US" dirty="0"/>
          </a:p>
        </p:txBody>
      </p:sp>
      <p:sp>
        <p:nvSpPr>
          <p:cNvPr id="21" name="object 21"/>
          <p:cNvSpPr/>
          <p:nvPr/>
        </p:nvSpPr>
        <p:spPr>
          <a:xfrm>
            <a:off x="5699759" y="1920239"/>
            <a:ext cx="649605" cy="302260"/>
          </a:xfrm>
          <a:custGeom>
            <a:avLst/>
            <a:gdLst/>
            <a:ahLst/>
            <a:cxnLst/>
            <a:rect l="l" t="t" r="r" b="b"/>
            <a:pathLst>
              <a:path w="649604" h="302260">
                <a:moveTo>
                  <a:pt x="0" y="150875"/>
                </a:moveTo>
                <a:lnTo>
                  <a:pt x="25503" y="92154"/>
                </a:lnTo>
                <a:lnTo>
                  <a:pt x="55426" y="66526"/>
                </a:lnTo>
                <a:lnTo>
                  <a:pt x="95059" y="44196"/>
                </a:lnTo>
                <a:lnTo>
                  <a:pt x="143098" y="25771"/>
                </a:lnTo>
                <a:lnTo>
                  <a:pt x="198239" y="11858"/>
                </a:lnTo>
                <a:lnTo>
                  <a:pt x="259178" y="3065"/>
                </a:lnTo>
                <a:lnTo>
                  <a:pt x="324612" y="0"/>
                </a:lnTo>
                <a:lnTo>
                  <a:pt x="390045" y="3065"/>
                </a:lnTo>
                <a:lnTo>
                  <a:pt x="450984" y="11858"/>
                </a:lnTo>
                <a:lnTo>
                  <a:pt x="506125" y="25771"/>
                </a:lnTo>
                <a:lnTo>
                  <a:pt x="554164" y="44196"/>
                </a:lnTo>
                <a:lnTo>
                  <a:pt x="593797" y="66526"/>
                </a:lnTo>
                <a:lnTo>
                  <a:pt x="623720" y="92154"/>
                </a:lnTo>
                <a:lnTo>
                  <a:pt x="649224" y="150875"/>
                </a:lnTo>
                <a:lnTo>
                  <a:pt x="642630" y="181278"/>
                </a:lnTo>
                <a:lnTo>
                  <a:pt x="593797" y="235225"/>
                </a:lnTo>
                <a:lnTo>
                  <a:pt x="554164" y="257555"/>
                </a:lnTo>
                <a:lnTo>
                  <a:pt x="506125" y="275980"/>
                </a:lnTo>
                <a:lnTo>
                  <a:pt x="450984" y="289893"/>
                </a:lnTo>
                <a:lnTo>
                  <a:pt x="390045" y="298686"/>
                </a:lnTo>
                <a:lnTo>
                  <a:pt x="324612" y="301751"/>
                </a:lnTo>
                <a:lnTo>
                  <a:pt x="259178" y="298686"/>
                </a:lnTo>
                <a:lnTo>
                  <a:pt x="198239" y="289893"/>
                </a:lnTo>
                <a:lnTo>
                  <a:pt x="143098" y="275980"/>
                </a:lnTo>
                <a:lnTo>
                  <a:pt x="95059" y="257555"/>
                </a:lnTo>
                <a:lnTo>
                  <a:pt x="55426" y="235225"/>
                </a:lnTo>
                <a:lnTo>
                  <a:pt x="25503" y="209597"/>
                </a:lnTo>
                <a:lnTo>
                  <a:pt x="0" y="150875"/>
                </a:lnTo>
                <a:close/>
              </a:path>
            </a:pathLst>
          </a:custGeom>
          <a:ln w="9144">
            <a:solidFill>
              <a:srgbClr val="2B3942"/>
            </a:solidFill>
          </a:ln>
        </p:spPr>
        <p:txBody>
          <a:bodyPr wrap="square" lIns="0" tIns="0" rIns="0" bIns="0" rtlCol="0"/>
          <a:lstStyle/>
          <a:p>
            <a:endParaRPr lang="en-US" dirty="0"/>
          </a:p>
        </p:txBody>
      </p:sp>
      <p:sp>
        <p:nvSpPr>
          <p:cNvPr id="22" name="object 22"/>
          <p:cNvSpPr txBox="1"/>
          <p:nvPr/>
        </p:nvSpPr>
        <p:spPr>
          <a:xfrm>
            <a:off x="5785484" y="1946529"/>
            <a:ext cx="486409" cy="228909"/>
          </a:xfrm>
          <a:prstGeom prst="rect">
            <a:avLst/>
          </a:prstGeom>
        </p:spPr>
        <p:txBody>
          <a:bodyPr vert="horz" wrap="square" lIns="0" tIns="13335" rIns="0" bIns="0" rtlCol="0">
            <a:spAutoFit/>
          </a:bodyPr>
          <a:lstStyle/>
          <a:p>
            <a:pPr marL="12700">
              <a:lnSpc>
                <a:spcPct val="100000"/>
              </a:lnSpc>
              <a:spcBef>
                <a:spcPts val="105"/>
              </a:spcBef>
            </a:pPr>
            <a:r>
              <a:rPr lang="en-US" sz="1400" b="1">
                <a:solidFill>
                  <a:srgbClr val="2B3942"/>
                </a:solidFill>
                <a:latin typeface="Arial"/>
                <a:cs typeface="Arial"/>
              </a:rPr>
              <a:t>+</a:t>
            </a:r>
            <a:r>
              <a:rPr lang="en-US" sz="1400" b="1" spc="-5">
                <a:solidFill>
                  <a:srgbClr val="2B3942"/>
                </a:solidFill>
                <a:latin typeface="Arial"/>
                <a:cs typeface="Arial"/>
              </a:rPr>
              <a:t>6</a:t>
            </a:r>
            <a:r>
              <a:rPr lang="en-US" sz="1400" b="1">
                <a:solidFill>
                  <a:srgbClr val="2B3942"/>
                </a:solidFill>
                <a:latin typeface="Arial"/>
                <a:cs typeface="Arial"/>
              </a:rPr>
              <a:t>3%</a:t>
            </a:r>
            <a:endParaRPr lang="en-US" sz="1400" dirty="0">
              <a:latin typeface="Arial"/>
              <a:cs typeface="Arial"/>
            </a:endParaRPr>
          </a:p>
        </p:txBody>
      </p:sp>
      <p:sp>
        <p:nvSpPr>
          <p:cNvPr id="23" name="object 23"/>
          <p:cNvSpPr txBox="1"/>
          <p:nvPr/>
        </p:nvSpPr>
        <p:spPr>
          <a:xfrm>
            <a:off x="3968877" y="1363166"/>
            <a:ext cx="4255135" cy="300355"/>
          </a:xfrm>
          <a:prstGeom prst="rect">
            <a:avLst/>
          </a:prstGeom>
        </p:spPr>
        <p:txBody>
          <a:bodyPr vert="horz" wrap="square" lIns="0" tIns="12700" rIns="0" bIns="0" rtlCol="0">
            <a:spAutoFit/>
          </a:bodyPr>
          <a:lstStyle/>
          <a:p>
            <a:pPr marL="12700">
              <a:lnSpc>
                <a:spcPct val="100000"/>
              </a:lnSpc>
              <a:spcBef>
                <a:spcPts val="100"/>
              </a:spcBef>
            </a:pPr>
            <a:r>
              <a:rPr lang="en-US" sz="1800" b="1">
                <a:solidFill>
                  <a:srgbClr val="3E5664"/>
                </a:solidFill>
                <a:latin typeface="Arial"/>
                <a:cs typeface="Arial"/>
              </a:rPr>
              <a:t>FDA </a:t>
            </a:r>
            <a:r>
              <a:rPr lang="en-US" sz="1800" b="1" spc="-10">
                <a:solidFill>
                  <a:srgbClr val="3E5664"/>
                </a:solidFill>
                <a:latin typeface="Arial"/>
                <a:cs typeface="Arial"/>
              </a:rPr>
              <a:t>NCE </a:t>
            </a:r>
            <a:r>
              <a:rPr lang="en-US" sz="1800" b="1" spc="-15">
                <a:solidFill>
                  <a:srgbClr val="3E5664"/>
                </a:solidFill>
                <a:latin typeface="Arial"/>
                <a:cs typeface="Arial"/>
              </a:rPr>
              <a:t>average </a:t>
            </a:r>
            <a:r>
              <a:rPr lang="en-US" sz="1800" b="1" spc="-10">
                <a:solidFill>
                  <a:srgbClr val="3E5664"/>
                </a:solidFill>
                <a:latin typeface="Arial"/>
                <a:cs typeface="Arial"/>
              </a:rPr>
              <a:t>approvals</a:t>
            </a:r>
            <a:r>
              <a:rPr lang="en-US" sz="1800" b="1" spc="35">
                <a:solidFill>
                  <a:srgbClr val="3E5664"/>
                </a:solidFill>
                <a:latin typeface="Arial"/>
                <a:cs typeface="Arial"/>
              </a:rPr>
              <a:t> </a:t>
            </a:r>
            <a:r>
              <a:rPr lang="en-US" sz="1800" b="1" spc="-10">
                <a:solidFill>
                  <a:srgbClr val="3E5664"/>
                </a:solidFill>
                <a:latin typeface="Arial"/>
                <a:cs typeface="Arial"/>
              </a:rPr>
              <a:t>2014-2023</a:t>
            </a:r>
            <a:endParaRPr lang="en-US" sz="1800" dirty="0">
              <a:latin typeface="Arial"/>
              <a:cs typeface="Arial"/>
            </a:endParaRPr>
          </a:p>
        </p:txBody>
      </p:sp>
      <p:sp>
        <p:nvSpPr>
          <p:cNvPr id="24" name="object 24"/>
          <p:cNvSpPr/>
          <p:nvPr/>
        </p:nvSpPr>
        <p:spPr>
          <a:xfrm>
            <a:off x="11317223" y="199644"/>
            <a:ext cx="533400" cy="531876"/>
          </a:xfrm>
          <a:prstGeom prst="rect">
            <a:avLst/>
          </a:prstGeom>
          <a:blipFill>
            <a:blip r:embed="rId8" cstate="print"/>
            <a:stretch>
              <a:fillRect/>
            </a:stretch>
          </a:blipFill>
        </p:spPr>
        <p:txBody>
          <a:bodyPr wrap="square" lIns="0" tIns="0" rIns="0" bIns="0" rtlCol="0"/>
          <a:lstStyle/>
          <a:p>
            <a:endParaRPr lang="en-US" dirty="0"/>
          </a:p>
        </p:txBody>
      </p:sp>
      <p:sp>
        <p:nvSpPr>
          <p:cNvPr id="25" name="object 25"/>
          <p:cNvSpPr txBox="1"/>
          <p:nvPr/>
        </p:nvSpPr>
        <p:spPr>
          <a:xfrm>
            <a:off x="463397" y="6543852"/>
            <a:ext cx="4279900" cy="259045"/>
          </a:xfrm>
          <a:prstGeom prst="rect">
            <a:avLst/>
          </a:prstGeom>
        </p:spPr>
        <p:txBody>
          <a:bodyPr vert="horz" wrap="square" lIns="0" tIns="12700" rIns="0" bIns="0" rtlCol="0">
            <a:spAutoFit/>
          </a:bodyPr>
          <a:lstStyle/>
          <a:p>
            <a:pPr marL="12700">
              <a:lnSpc>
                <a:spcPct val="100000"/>
              </a:lnSpc>
              <a:spcBef>
                <a:spcPts val="100"/>
              </a:spcBef>
            </a:pPr>
            <a:r>
              <a:rPr lang="en-US" sz="800" spc="-5">
                <a:solidFill>
                  <a:srgbClr val="3E5664"/>
                </a:solidFill>
                <a:latin typeface="Liberation Sans Narrow"/>
                <a:cs typeface="Liberation Sans Narrow"/>
              </a:rPr>
              <a:t>Source: IQVIA Institute, </a:t>
            </a:r>
            <a:r>
              <a:rPr lang="en-US" sz="800">
                <a:solidFill>
                  <a:srgbClr val="3E5664"/>
                </a:solidFill>
                <a:latin typeface="Liberation Sans Narrow"/>
                <a:cs typeface="Liberation Sans Narrow"/>
              </a:rPr>
              <a:t>Dec 2018; FDA CDER </a:t>
            </a:r>
            <a:r>
              <a:rPr lang="en-US" sz="800" spc="-5">
                <a:solidFill>
                  <a:srgbClr val="3E5664"/>
                </a:solidFill>
                <a:latin typeface="Liberation Sans Narrow"/>
                <a:cs typeface="Liberation Sans Narrow"/>
              </a:rPr>
              <a:t>reports </a:t>
            </a:r>
            <a:r>
              <a:rPr lang="en-US" sz="800">
                <a:solidFill>
                  <a:srgbClr val="3E5664"/>
                </a:solidFill>
                <a:latin typeface="Liberation Sans Narrow"/>
                <a:cs typeface="Liberation Sans Narrow"/>
              </a:rPr>
              <a:t>2014 </a:t>
            </a:r>
            <a:r>
              <a:rPr lang="en-US" sz="800" spc="-80">
                <a:solidFill>
                  <a:srgbClr val="3E5664"/>
                </a:solidFill>
                <a:latin typeface="Arial"/>
                <a:cs typeface="Arial"/>
              </a:rPr>
              <a:t>– </a:t>
            </a:r>
            <a:r>
              <a:rPr lang="en-US" sz="800">
                <a:solidFill>
                  <a:srgbClr val="3E5664"/>
                </a:solidFill>
                <a:latin typeface="Liberation Sans Narrow"/>
                <a:cs typeface="Liberation Sans Narrow"/>
              </a:rPr>
              <a:t>2018; </a:t>
            </a:r>
            <a:r>
              <a:rPr lang="en-US" sz="800" spc="-5">
                <a:solidFill>
                  <a:srgbClr val="3E5664"/>
                </a:solidFill>
                <a:latin typeface="Liberation Sans Narrow"/>
                <a:cs typeface="Liberation Sans Narrow"/>
              </a:rPr>
              <a:t>IQVIA </a:t>
            </a:r>
            <a:r>
              <a:rPr lang="en-US" sz="800">
                <a:solidFill>
                  <a:srgbClr val="3E5664"/>
                </a:solidFill>
                <a:latin typeface="Liberation Sans Narrow"/>
                <a:cs typeface="Liberation Sans Narrow"/>
              </a:rPr>
              <a:t>Thought </a:t>
            </a:r>
            <a:r>
              <a:rPr lang="en-US" sz="800" spc="-5">
                <a:solidFill>
                  <a:srgbClr val="3E5664"/>
                </a:solidFill>
                <a:latin typeface="Liberation Sans Narrow"/>
                <a:cs typeface="Liberation Sans Narrow"/>
              </a:rPr>
              <a:t>Leadership analysis April</a:t>
            </a:r>
            <a:r>
              <a:rPr lang="en-US" sz="800" spc="-45">
                <a:solidFill>
                  <a:srgbClr val="3E5664"/>
                </a:solidFill>
                <a:latin typeface="Liberation Sans Narrow"/>
                <a:cs typeface="Liberation Sans Narrow"/>
              </a:rPr>
              <a:t> </a:t>
            </a:r>
            <a:r>
              <a:rPr lang="en-US" sz="800">
                <a:solidFill>
                  <a:srgbClr val="3E5664"/>
                </a:solidFill>
                <a:latin typeface="Liberation Sans Narrow"/>
                <a:cs typeface="Liberation Sans Narrow"/>
              </a:rPr>
              <a:t>2019</a:t>
            </a:r>
            <a:endParaRPr lang="en-US" sz="800" dirty="0">
              <a:latin typeface="Liberation Sans Narrow"/>
              <a:cs typeface="Liberation Sans Narrow"/>
            </a:endParaRPr>
          </a:p>
        </p:txBody>
      </p:sp>
      <p:sp>
        <p:nvSpPr>
          <p:cNvPr id="26" name="object 26"/>
          <p:cNvSpPr/>
          <p:nvPr/>
        </p:nvSpPr>
        <p:spPr>
          <a:xfrm>
            <a:off x="4985003" y="6108191"/>
            <a:ext cx="250190" cy="187960"/>
          </a:xfrm>
          <a:custGeom>
            <a:avLst/>
            <a:gdLst/>
            <a:ahLst/>
            <a:cxnLst/>
            <a:rect l="l" t="t" r="r" b="b"/>
            <a:pathLst>
              <a:path w="250189" h="187960">
                <a:moveTo>
                  <a:pt x="0" y="187452"/>
                </a:moveTo>
                <a:lnTo>
                  <a:pt x="249936" y="187452"/>
                </a:lnTo>
                <a:lnTo>
                  <a:pt x="249936" y="0"/>
                </a:lnTo>
                <a:lnTo>
                  <a:pt x="0" y="0"/>
                </a:lnTo>
                <a:lnTo>
                  <a:pt x="0" y="187452"/>
                </a:lnTo>
                <a:close/>
              </a:path>
            </a:pathLst>
          </a:custGeom>
          <a:solidFill>
            <a:srgbClr val="FD8912"/>
          </a:solidFill>
        </p:spPr>
        <p:txBody>
          <a:bodyPr wrap="square" lIns="0" tIns="0" rIns="0" bIns="0" rtlCol="0"/>
          <a:lstStyle/>
          <a:p>
            <a:endParaRPr lang="en-US" dirty="0"/>
          </a:p>
        </p:txBody>
      </p:sp>
      <p:sp>
        <p:nvSpPr>
          <p:cNvPr id="27" name="object 27"/>
          <p:cNvSpPr/>
          <p:nvPr/>
        </p:nvSpPr>
        <p:spPr>
          <a:xfrm>
            <a:off x="6137147" y="6108191"/>
            <a:ext cx="251460" cy="187960"/>
          </a:xfrm>
          <a:custGeom>
            <a:avLst/>
            <a:gdLst/>
            <a:ahLst/>
            <a:cxnLst/>
            <a:rect l="l" t="t" r="r" b="b"/>
            <a:pathLst>
              <a:path w="251460" h="187960">
                <a:moveTo>
                  <a:pt x="0" y="187452"/>
                </a:moveTo>
                <a:lnTo>
                  <a:pt x="251460" y="187452"/>
                </a:lnTo>
                <a:lnTo>
                  <a:pt x="251460" y="0"/>
                </a:lnTo>
                <a:lnTo>
                  <a:pt x="0" y="0"/>
                </a:lnTo>
                <a:lnTo>
                  <a:pt x="0" y="187452"/>
                </a:lnTo>
                <a:close/>
              </a:path>
            </a:pathLst>
          </a:custGeom>
          <a:solidFill>
            <a:srgbClr val="005486"/>
          </a:solidFill>
        </p:spPr>
        <p:txBody>
          <a:bodyPr wrap="square" lIns="0" tIns="0" rIns="0" bIns="0" rtlCol="0"/>
          <a:lstStyle/>
          <a:p>
            <a:endParaRPr lang="en-US" dirty="0"/>
          </a:p>
        </p:txBody>
      </p:sp>
      <p:sp>
        <p:nvSpPr>
          <p:cNvPr id="28" name="object 28"/>
          <p:cNvSpPr txBox="1"/>
          <p:nvPr/>
        </p:nvSpPr>
        <p:spPr>
          <a:xfrm>
            <a:off x="5274309" y="6086043"/>
            <a:ext cx="779145" cy="228268"/>
          </a:xfrm>
          <a:prstGeom prst="rect">
            <a:avLst/>
          </a:prstGeom>
        </p:spPr>
        <p:txBody>
          <a:bodyPr vert="horz" wrap="square" lIns="0" tIns="12700" rIns="0" bIns="0" rtlCol="0">
            <a:spAutoFit/>
          </a:bodyPr>
          <a:lstStyle/>
          <a:p>
            <a:pPr marL="12700">
              <a:lnSpc>
                <a:spcPct val="100000"/>
              </a:lnSpc>
              <a:spcBef>
                <a:spcPts val="100"/>
              </a:spcBef>
            </a:pPr>
            <a:r>
              <a:rPr lang="en-US" sz="1400">
                <a:solidFill>
                  <a:srgbClr val="2B3942"/>
                </a:solidFill>
                <a:latin typeface="Arial"/>
                <a:cs typeface="Arial"/>
              </a:rPr>
              <a:t>Oncology</a:t>
            </a:r>
            <a:endParaRPr lang="en-US" sz="1400" dirty="0">
              <a:latin typeface="Arial"/>
              <a:cs typeface="Arial"/>
            </a:endParaRPr>
          </a:p>
        </p:txBody>
      </p:sp>
      <p:sp>
        <p:nvSpPr>
          <p:cNvPr id="29" name="object 29"/>
          <p:cNvSpPr txBox="1"/>
          <p:nvPr/>
        </p:nvSpPr>
        <p:spPr>
          <a:xfrm>
            <a:off x="6426834" y="6086043"/>
            <a:ext cx="1123950" cy="228268"/>
          </a:xfrm>
          <a:prstGeom prst="rect">
            <a:avLst/>
          </a:prstGeom>
        </p:spPr>
        <p:txBody>
          <a:bodyPr vert="horz" wrap="square" lIns="0" tIns="12700" rIns="0" bIns="0" rtlCol="0">
            <a:spAutoFit/>
          </a:bodyPr>
          <a:lstStyle/>
          <a:p>
            <a:pPr marL="12700">
              <a:lnSpc>
                <a:spcPct val="100000"/>
              </a:lnSpc>
              <a:spcBef>
                <a:spcPts val="100"/>
              </a:spcBef>
            </a:pPr>
            <a:r>
              <a:rPr lang="en-US" sz="1400" spc="-5">
                <a:solidFill>
                  <a:srgbClr val="2B3942"/>
                </a:solidFill>
                <a:latin typeface="Arial"/>
                <a:cs typeface="Arial"/>
              </a:rPr>
              <a:t>Non-oncology</a:t>
            </a:r>
            <a:endParaRPr lang="en-US" sz="1400" dirty="0">
              <a:latin typeface="Arial"/>
              <a:cs typeface="Arial"/>
            </a:endParaRPr>
          </a:p>
        </p:txBody>
      </p:sp>
      <p:sp>
        <p:nvSpPr>
          <p:cNvPr id="30" name="Footer Placeholder 29">
            <a:extLst>
              <a:ext uri="{FF2B5EF4-FFF2-40B4-BE49-F238E27FC236}">
                <a16:creationId xmlns:a16="http://schemas.microsoft.com/office/drawing/2014/main" id="{21C38672-2EEF-4D2F-976C-5680DD4C0D90}"/>
              </a:ext>
            </a:extLst>
          </p:cNvPr>
          <p:cNvSpPr>
            <a:spLocks noGrp="1"/>
          </p:cNvSpPr>
          <p:nvPr>
            <p:ph type="ftr" sz="quarter" idx="5"/>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a:extLst>
              <a:ext uri="{FF2B5EF4-FFF2-40B4-BE49-F238E27FC236}">
                <a16:creationId xmlns:a16="http://schemas.microsoft.com/office/drawing/2014/main" id="{82550DDA-D6C4-4AA4-B6A2-92AB8E6FE359}"/>
              </a:ext>
            </a:extLst>
          </p:cNvPr>
          <p:cNvGraphicFramePr>
            <a:graphicFrameLocks noChangeAspect="1"/>
          </p:cNvGraphicFramePr>
          <p:nvPr>
            <p:custDataLst>
              <p:tags r:id="rId2"/>
            </p:custDataLst>
            <p:extLst>
              <p:ext uri="{D42A27DB-BD31-4B8C-83A1-F6EECF244321}">
                <p14:modId xmlns:p14="http://schemas.microsoft.com/office/powerpoint/2010/main" val="2821495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4"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txBox="1"/>
          <p:nvPr/>
        </p:nvSpPr>
        <p:spPr>
          <a:xfrm>
            <a:off x="11877293" y="6425895"/>
            <a:ext cx="153670" cy="151323"/>
          </a:xfrm>
          <a:prstGeom prst="rect">
            <a:avLst/>
          </a:prstGeom>
        </p:spPr>
        <p:txBody>
          <a:bodyPr vert="horz" wrap="square" lIns="0" tIns="12700" rIns="0" bIns="0" rtlCol="0">
            <a:spAutoFit/>
          </a:bodyPr>
          <a:lstStyle/>
          <a:p>
            <a:pPr marL="12700">
              <a:lnSpc>
                <a:spcPct val="100000"/>
              </a:lnSpc>
              <a:spcBef>
                <a:spcPts val="100"/>
              </a:spcBef>
            </a:pPr>
            <a:r>
              <a:rPr lang="en-US" sz="900" b="1" spc="-5">
                <a:solidFill>
                  <a:srgbClr val="FFFFFF"/>
                </a:solidFill>
                <a:latin typeface="Arial"/>
                <a:cs typeface="Arial"/>
              </a:rPr>
              <a:t>13</a:t>
            </a:r>
            <a:endParaRPr lang="en-US" sz="900" dirty="0">
              <a:latin typeface="Arial"/>
              <a:cs typeface="Arial"/>
            </a:endParaRPr>
          </a:p>
        </p:txBody>
      </p:sp>
      <p:sp>
        <p:nvSpPr>
          <p:cNvPr id="3" name="object 3"/>
          <p:cNvSpPr/>
          <p:nvPr/>
        </p:nvSpPr>
        <p:spPr>
          <a:xfrm>
            <a:off x="10000488" y="6396228"/>
            <a:ext cx="1394459" cy="243840"/>
          </a:xfrm>
          <a:prstGeom prst="rect">
            <a:avLst/>
          </a:prstGeom>
          <a:blipFill>
            <a:blip r:embed="rId7" cstate="print"/>
            <a:stretch>
              <a:fillRect/>
            </a:stretch>
          </a:blipFill>
        </p:spPr>
        <p:txBody>
          <a:bodyPr wrap="square" lIns="0" tIns="0" rIns="0" bIns="0" rtlCol="0"/>
          <a:lstStyle/>
          <a:p>
            <a:endParaRPr lang="en-US" dirty="0"/>
          </a:p>
        </p:txBody>
      </p:sp>
      <p:sp>
        <p:nvSpPr>
          <p:cNvPr id="4" name="object 4"/>
          <p:cNvSpPr/>
          <p:nvPr/>
        </p:nvSpPr>
        <p:spPr>
          <a:xfrm>
            <a:off x="1048511" y="1892807"/>
            <a:ext cx="7591425" cy="3834765"/>
          </a:xfrm>
          <a:custGeom>
            <a:avLst/>
            <a:gdLst/>
            <a:ahLst/>
            <a:cxnLst/>
            <a:rect l="l" t="t" r="r" b="b"/>
            <a:pathLst>
              <a:path w="7591425" h="3834765">
                <a:moveTo>
                  <a:pt x="0" y="3834384"/>
                </a:moveTo>
                <a:lnTo>
                  <a:pt x="7591044" y="3834384"/>
                </a:lnTo>
                <a:lnTo>
                  <a:pt x="7591044" y="0"/>
                </a:lnTo>
                <a:lnTo>
                  <a:pt x="0" y="0"/>
                </a:lnTo>
                <a:lnTo>
                  <a:pt x="0" y="3834384"/>
                </a:lnTo>
                <a:close/>
              </a:path>
            </a:pathLst>
          </a:custGeom>
          <a:ln w="9144">
            <a:solidFill>
              <a:srgbClr val="2B3942"/>
            </a:solidFill>
          </a:ln>
        </p:spPr>
        <p:txBody>
          <a:bodyPr wrap="square" lIns="0" tIns="0" rIns="0" bIns="0" rtlCol="0"/>
          <a:lstStyle/>
          <a:p>
            <a:endParaRPr lang="en-US" dirty="0"/>
          </a:p>
        </p:txBody>
      </p:sp>
      <p:sp>
        <p:nvSpPr>
          <p:cNvPr id="5" name="object 5"/>
          <p:cNvSpPr/>
          <p:nvPr/>
        </p:nvSpPr>
        <p:spPr>
          <a:xfrm>
            <a:off x="1048511" y="1892807"/>
            <a:ext cx="0" cy="3834765"/>
          </a:xfrm>
          <a:custGeom>
            <a:avLst/>
            <a:gdLst/>
            <a:ahLst/>
            <a:cxnLst/>
            <a:rect l="l" t="t" r="r" b="b"/>
            <a:pathLst>
              <a:path h="3834765">
                <a:moveTo>
                  <a:pt x="0" y="3834383"/>
                </a:moveTo>
                <a:lnTo>
                  <a:pt x="0" y="0"/>
                </a:lnTo>
              </a:path>
            </a:pathLst>
          </a:custGeom>
          <a:ln w="9144">
            <a:solidFill>
              <a:srgbClr val="2B3942"/>
            </a:solidFill>
          </a:ln>
        </p:spPr>
        <p:txBody>
          <a:bodyPr wrap="square" lIns="0" tIns="0" rIns="0" bIns="0" rtlCol="0"/>
          <a:lstStyle/>
          <a:p>
            <a:endParaRPr lang="en-US" dirty="0"/>
          </a:p>
        </p:txBody>
      </p:sp>
      <p:sp>
        <p:nvSpPr>
          <p:cNvPr id="6" name="object 6"/>
          <p:cNvSpPr/>
          <p:nvPr/>
        </p:nvSpPr>
        <p:spPr>
          <a:xfrm>
            <a:off x="1001267" y="5727191"/>
            <a:ext cx="47625" cy="0"/>
          </a:xfrm>
          <a:custGeom>
            <a:avLst/>
            <a:gdLst/>
            <a:ahLst/>
            <a:cxnLst/>
            <a:rect l="l" t="t" r="r" b="b"/>
            <a:pathLst>
              <a:path w="47625">
                <a:moveTo>
                  <a:pt x="0" y="0"/>
                </a:moveTo>
                <a:lnTo>
                  <a:pt x="47243" y="0"/>
                </a:lnTo>
              </a:path>
            </a:pathLst>
          </a:custGeom>
          <a:ln w="9144">
            <a:solidFill>
              <a:srgbClr val="2B3942"/>
            </a:solidFill>
          </a:ln>
        </p:spPr>
        <p:txBody>
          <a:bodyPr wrap="square" lIns="0" tIns="0" rIns="0" bIns="0" rtlCol="0"/>
          <a:lstStyle/>
          <a:p>
            <a:endParaRPr lang="en-US" dirty="0"/>
          </a:p>
        </p:txBody>
      </p:sp>
      <p:sp>
        <p:nvSpPr>
          <p:cNvPr id="7" name="object 7"/>
          <p:cNvSpPr/>
          <p:nvPr/>
        </p:nvSpPr>
        <p:spPr>
          <a:xfrm>
            <a:off x="1001267" y="5088635"/>
            <a:ext cx="47625" cy="0"/>
          </a:xfrm>
          <a:custGeom>
            <a:avLst/>
            <a:gdLst/>
            <a:ahLst/>
            <a:cxnLst/>
            <a:rect l="l" t="t" r="r" b="b"/>
            <a:pathLst>
              <a:path w="47625">
                <a:moveTo>
                  <a:pt x="0" y="0"/>
                </a:moveTo>
                <a:lnTo>
                  <a:pt x="47243" y="0"/>
                </a:lnTo>
              </a:path>
            </a:pathLst>
          </a:custGeom>
          <a:ln w="9144">
            <a:solidFill>
              <a:srgbClr val="2B3942"/>
            </a:solidFill>
          </a:ln>
        </p:spPr>
        <p:txBody>
          <a:bodyPr wrap="square" lIns="0" tIns="0" rIns="0" bIns="0" rtlCol="0"/>
          <a:lstStyle/>
          <a:p>
            <a:endParaRPr lang="en-US" dirty="0"/>
          </a:p>
        </p:txBody>
      </p:sp>
      <p:sp>
        <p:nvSpPr>
          <p:cNvPr id="8" name="object 8"/>
          <p:cNvSpPr/>
          <p:nvPr/>
        </p:nvSpPr>
        <p:spPr>
          <a:xfrm>
            <a:off x="1001267" y="4448555"/>
            <a:ext cx="47625" cy="0"/>
          </a:xfrm>
          <a:custGeom>
            <a:avLst/>
            <a:gdLst/>
            <a:ahLst/>
            <a:cxnLst/>
            <a:rect l="l" t="t" r="r" b="b"/>
            <a:pathLst>
              <a:path w="47625">
                <a:moveTo>
                  <a:pt x="0" y="0"/>
                </a:moveTo>
                <a:lnTo>
                  <a:pt x="47243" y="0"/>
                </a:lnTo>
              </a:path>
            </a:pathLst>
          </a:custGeom>
          <a:ln w="9144">
            <a:solidFill>
              <a:srgbClr val="2B3942"/>
            </a:solidFill>
          </a:ln>
        </p:spPr>
        <p:txBody>
          <a:bodyPr wrap="square" lIns="0" tIns="0" rIns="0" bIns="0" rtlCol="0"/>
          <a:lstStyle/>
          <a:p>
            <a:endParaRPr lang="en-US" dirty="0"/>
          </a:p>
        </p:txBody>
      </p:sp>
      <p:sp>
        <p:nvSpPr>
          <p:cNvPr id="9" name="object 9"/>
          <p:cNvSpPr/>
          <p:nvPr/>
        </p:nvSpPr>
        <p:spPr>
          <a:xfrm>
            <a:off x="1001267" y="3810000"/>
            <a:ext cx="47625" cy="0"/>
          </a:xfrm>
          <a:custGeom>
            <a:avLst/>
            <a:gdLst/>
            <a:ahLst/>
            <a:cxnLst/>
            <a:rect l="l" t="t" r="r" b="b"/>
            <a:pathLst>
              <a:path w="47625">
                <a:moveTo>
                  <a:pt x="0" y="0"/>
                </a:moveTo>
                <a:lnTo>
                  <a:pt x="47243" y="0"/>
                </a:lnTo>
              </a:path>
            </a:pathLst>
          </a:custGeom>
          <a:ln w="9144">
            <a:solidFill>
              <a:srgbClr val="2B3942"/>
            </a:solidFill>
          </a:ln>
        </p:spPr>
        <p:txBody>
          <a:bodyPr wrap="square" lIns="0" tIns="0" rIns="0" bIns="0" rtlCol="0"/>
          <a:lstStyle/>
          <a:p>
            <a:endParaRPr lang="en-US" dirty="0"/>
          </a:p>
        </p:txBody>
      </p:sp>
      <p:sp>
        <p:nvSpPr>
          <p:cNvPr id="10" name="object 10"/>
          <p:cNvSpPr/>
          <p:nvPr/>
        </p:nvSpPr>
        <p:spPr>
          <a:xfrm>
            <a:off x="1001267" y="3171444"/>
            <a:ext cx="47625" cy="0"/>
          </a:xfrm>
          <a:custGeom>
            <a:avLst/>
            <a:gdLst/>
            <a:ahLst/>
            <a:cxnLst/>
            <a:rect l="l" t="t" r="r" b="b"/>
            <a:pathLst>
              <a:path w="47625">
                <a:moveTo>
                  <a:pt x="0" y="0"/>
                </a:moveTo>
                <a:lnTo>
                  <a:pt x="47243" y="0"/>
                </a:lnTo>
              </a:path>
            </a:pathLst>
          </a:custGeom>
          <a:ln w="9144">
            <a:solidFill>
              <a:srgbClr val="2B3942"/>
            </a:solidFill>
          </a:ln>
        </p:spPr>
        <p:txBody>
          <a:bodyPr wrap="square" lIns="0" tIns="0" rIns="0" bIns="0" rtlCol="0"/>
          <a:lstStyle/>
          <a:p>
            <a:endParaRPr lang="en-US" dirty="0"/>
          </a:p>
        </p:txBody>
      </p:sp>
      <p:sp>
        <p:nvSpPr>
          <p:cNvPr id="11" name="object 11"/>
          <p:cNvSpPr/>
          <p:nvPr/>
        </p:nvSpPr>
        <p:spPr>
          <a:xfrm>
            <a:off x="1001267" y="2531364"/>
            <a:ext cx="47625" cy="0"/>
          </a:xfrm>
          <a:custGeom>
            <a:avLst/>
            <a:gdLst/>
            <a:ahLst/>
            <a:cxnLst/>
            <a:rect l="l" t="t" r="r" b="b"/>
            <a:pathLst>
              <a:path w="47625">
                <a:moveTo>
                  <a:pt x="0" y="0"/>
                </a:moveTo>
                <a:lnTo>
                  <a:pt x="47243" y="0"/>
                </a:lnTo>
              </a:path>
            </a:pathLst>
          </a:custGeom>
          <a:ln w="9144">
            <a:solidFill>
              <a:srgbClr val="2B3942"/>
            </a:solidFill>
          </a:ln>
        </p:spPr>
        <p:txBody>
          <a:bodyPr wrap="square" lIns="0" tIns="0" rIns="0" bIns="0" rtlCol="0"/>
          <a:lstStyle/>
          <a:p>
            <a:endParaRPr lang="en-US" dirty="0"/>
          </a:p>
        </p:txBody>
      </p:sp>
      <p:sp>
        <p:nvSpPr>
          <p:cNvPr id="12" name="object 12"/>
          <p:cNvSpPr/>
          <p:nvPr/>
        </p:nvSpPr>
        <p:spPr>
          <a:xfrm>
            <a:off x="1001267" y="1892807"/>
            <a:ext cx="47625" cy="0"/>
          </a:xfrm>
          <a:custGeom>
            <a:avLst/>
            <a:gdLst/>
            <a:ahLst/>
            <a:cxnLst/>
            <a:rect l="l" t="t" r="r" b="b"/>
            <a:pathLst>
              <a:path w="47625">
                <a:moveTo>
                  <a:pt x="0" y="0"/>
                </a:moveTo>
                <a:lnTo>
                  <a:pt x="47243" y="0"/>
                </a:lnTo>
              </a:path>
            </a:pathLst>
          </a:custGeom>
          <a:ln w="9144">
            <a:solidFill>
              <a:srgbClr val="2B3942"/>
            </a:solidFill>
          </a:ln>
        </p:spPr>
        <p:txBody>
          <a:bodyPr wrap="square" lIns="0" tIns="0" rIns="0" bIns="0" rtlCol="0"/>
          <a:lstStyle/>
          <a:p>
            <a:endParaRPr lang="en-US" dirty="0"/>
          </a:p>
        </p:txBody>
      </p:sp>
      <p:sp>
        <p:nvSpPr>
          <p:cNvPr id="13" name="object 13"/>
          <p:cNvSpPr/>
          <p:nvPr/>
        </p:nvSpPr>
        <p:spPr>
          <a:xfrm>
            <a:off x="1048511" y="5727191"/>
            <a:ext cx="7591425" cy="0"/>
          </a:xfrm>
          <a:custGeom>
            <a:avLst/>
            <a:gdLst/>
            <a:ahLst/>
            <a:cxnLst/>
            <a:rect l="l" t="t" r="r" b="b"/>
            <a:pathLst>
              <a:path w="7591425">
                <a:moveTo>
                  <a:pt x="0" y="0"/>
                </a:moveTo>
                <a:lnTo>
                  <a:pt x="7591044" y="0"/>
                </a:lnTo>
              </a:path>
            </a:pathLst>
          </a:custGeom>
          <a:ln w="9144">
            <a:solidFill>
              <a:srgbClr val="2B3942"/>
            </a:solidFill>
          </a:ln>
        </p:spPr>
        <p:txBody>
          <a:bodyPr wrap="square" lIns="0" tIns="0" rIns="0" bIns="0" rtlCol="0"/>
          <a:lstStyle/>
          <a:p>
            <a:endParaRPr lang="en-US" dirty="0"/>
          </a:p>
        </p:txBody>
      </p:sp>
      <p:sp>
        <p:nvSpPr>
          <p:cNvPr id="14" name="object 14"/>
          <p:cNvSpPr/>
          <p:nvPr/>
        </p:nvSpPr>
        <p:spPr>
          <a:xfrm>
            <a:off x="6336791" y="1930907"/>
            <a:ext cx="1022604" cy="1629155"/>
          </a:xfrm>
          <a:prstGeom prst="rect">
            <a:avLst/>
          </a:prstGeom>
          <a:blipFill>
            <a:blip r:embed="rId8" cstate="print"/>
            <a:stretch>
              <a:fillRect/>
            </a:stretch>
          </a:blipFill>
        </p:spPr>
        <p:txBody>
          <a:bodyPr wrap="square" lIns="0" tIns="0" rIns="0" bIns="0" rtlCol="0"/>
          <a:lstStyle/>
          <a:p>
            <a:endParaRPr lang="en-US" dirty="0"/>
          </a:p>
        </p:txBody>
      </p:sp>
      <p:sp>
        <p:nvSpPr>
          <p:cNvPr id="15" name="object 15"/>
          <p:cNvSpPr/>
          <p:nvPr/>
        </p:nvSpPr>
        <p:spPr>
          <a:xfrm>
            <a:off x="7988807" y="2214372"/>
            <a:ext cx="660400" cy="760730"/>
          </a:xfrm>
          <a:custGeom>
            <a:avLst/>
            <a:gdLst/>
            <a:ahLst/>
            <a:cxnLst/>
            <a:rect l="l" t="t" r="r" b="b"/>
            <a:pathLst>
              <a:path w="660400" h="760730">
                <a:moveTo>
                  <a:pt x="381000" y="0"/>
                </a:moveTo>
                <a:lnTo>
                  <a:pt x="333204" y="2961"/>
                </a:lnTo>
                <a:lnTo>
                  <a:pt x="287181" y="11609"/>
                </a:lnTo>
                <a:lnTo>
                  <a:pt x="243288" y="25587"/>
                </a:lnTo>
                <a:lnTo>
                  <a:pt x="201881" y="44539"/>
                </a:lnTo>
                <a:lnTo>
                  <a:pt x="163318" y="68110"/>
                </a:lnTo>
                <a:lnTo>
                  <a:pt x="127955" y="95943"/>
                </a:lnTo>
                <a:lnTo>
                  <a:pt x="96149" y="127683"/>
                </a:lnTo>
                <a:lnTo>
                  <a:pt x="68257" y="162974"/>
                </a:lnTo>
                <a:lnTo>
                  <a:pt x="44636" y="201460"/>
                </a:lnTo>
                <a:lnTo>
                  <a:pt x="25643" y="242785"/>
                </a:lnTo>
                <a:lnTo>
                  <a:pt x="11634" y="286594"/>
                </a:lnTo>
                <a:lnTo>
                  <a:pt x="2968" y="332530"/>
                </a:lnTo>
                <a:lnTo>
                  <a:pt x="0" y="380238"/>
                </a:lnTo>
                <a:lnTo>
                  <a:pt x="2968" y="427945"/>
                </a:lnTo>
                <a:lnTo>
                  <a:pt x="11634" y="473881"/>
                </a:lnTo>
                <a:lnTo>
                  <a:pt x="25643" y="517690"/>
                </a:lnTo>
                <a:lnTo>
                  <a:pt x="44636" y="559015"/>
                </a:lnTo>
                <a:lnTo>
                  <a:pt x="68257" y="597501"/>
                </a:lnTo>
                <a:lnTo>
                  <a:pt x="96149" y="632792"/>
                </a:lnTo>
                <a:lnTo>
                  <a:pt x="127955" y="664532"/>
                </a:lnTo>
                <a:lnTo>
                  <a:pt x="163318" y="692365"/>
                </a:lnTo>
                <a:lnTo>
                  <a:pt x="201881" y="715936"/>
                </a:lnTo>
                <a:lnTo>
                  <a:pt x="243288" y="734888"/>
                </a:lnTo>
                <a:lnTo>
                  <a:pt x="287181" y="748866"/>
                </a:lnTo>
                <a:lnTo>
                  <a:pt x="333204" y="757514"/>
                </a:lnTo>
                <a:lnTo>
                  <a:pt x="381000" y="760476"/>
                </a:lnTo>
                <a:lnTo>
                  <a:pt x="428795" y="757514"/>
                </a:lnTo>
                <a:lnTo>
                  <a:pt x="474818" y="748866"/>
                </a:lnTo>
                <a:lnTo>
                  <a:pt x="518711" y="734888"/>
                </a:lnTo>
                <a:lnTo>
                  <a:pt x="560118" y="715936"/>
                </a:lnTo>
                <a:lnTo>
                  <a:pt x="598681" y="692365"/>
                </a:lnTo>
                <a:lnTo>
                  <a:pt x="634044" y="664532"/>
                </a:lnTo>
                <a:lnTo>
                  <a:pt x="659892" y="638738"/>
                </a:lnTo>
                <a:lnTo>
                  <a:pt x="659892" y="121737"/>
                </a:lnTo>
                <a:lnTo>
                  <a:pt x="598681" y="68110"/>
                </a:lnTo>
                <a:lnTo>
                  <a:pt x="560118" y="44539"/>
                </a:lnTo>
                <a:lnTo>
                  <a:pt x="518711" y="25587"/>
                </a:lnTo>
                <a:lnTo>
                  <a:pt x="474818" y="11609"/>
                </a:lnTo>
                <a:lnTo>
                  <a:pt x="428795" y="2961"/>
                </a:lnTo>
                <a:lnTo>
                  <a:pt x="381000" y="0"/>
                </a:lnTo>
                <a:close/>
              </a:path>
            </a:pathLst>
          </a:custGeom>
          <a:solidFill>
            <a:srgbClr val="00A2DF"/>
          </a:solidFill>
        </p:spPr>
        <p:txBody>
          <a:bodyPr wrap="square" lIns="0" tIns="0" rIns="0" bIns="0" rtlCol="0"/>
          <a:lstStyle/>
          <a:p>
            <a:endParaRPr lang="en-US" dirty="0"/>
          </a:p>
        </p:txBody>
      </p:sp>
      <p:sp>
        <p:nvSpPr>
          <p:cNvPr id="16" name="object 16"/>
          <p:cNvSpPr/>
          <p:nvPr/>
        </p:nvSpPr>
        <p:spPr>
          <a:xfrm>
            <a:off x="7988807" y="2214372"/>
            <a:ext cx="660400" cy="760730"/>
          </a:xfrm>
          <a:custGeom>
            <a:avLst/>
            <a:gdLst/>
            <a:ahLst/>
            <a:cxnLst/>
            <a:rect l="l" t="t" r="r" b="b"/>
            <a:pathLst>
              <a:path w="660400" h="760730">
                <a:moveTo>
                  <a:pt x="381000" y="0"/>
                </a:moveTo>
                <a:lnTo>
                  <a:pt x="342011" y="2031"/>
                </a:lnTo>
                <a:lnTo>
                  <a:pt x="304292" y="7747"/>
                </a:lnTo>
                <a:lnTo>
                  <a:pt x="250063" y="22987"/>
                </a:lnTo>
                <a:lnTo>
                  <a:pt x="199390" y="45847"/>
                </a:lnTo>
                <a:lnTo>
                  <a:pt x="153035" y="75564"/>
                </a:lnTo>
                <a:lnTo>
                  <a:pt x="111633" y="111378"/>
                </a:lnTo>
                <a:lnTo>
                  <a:pt x="75692" y="152780"/>
                </a:lnTo>
                <a:lnTo>
                  <a:pt x="45974" y="199008"/>
                </a:lnTo>
                <a:lnTo>
                  <a:pt x="23114" y="249554"/>
                </a:lnTo>
                <a:lnTo>
                  <a:pt x="7747" y="303656"/>
                </a:lnTo>
                <a:lnTo>
                  <a:pt x="2032" y="341375"/>
                </a:lnTo>
                <a:lnTo>
                  <a:pt x="0" y="380238"/>
                </a:lnTo>
                <a:lnTo>
                  <a:pt x="508" y="399795"/>
                </a:lnTo>
                <a:lnTo>
                  <a:pt x="4318" y="438150"/>
                </a:lnTo>
                <a:lnTo>
                  <a:pt x="17145" y="493267"/>
                </a:lnTo>
                <a:lnTo>
                  <a:pt x="37592" y="545083"/>
                </a:lnTo>
                <a:lnTo>
                  <a:pt x="65024" y="592836"/>
                </a:lnTo>
                <a:lnTo>
                  <a:pt x="98933" y="635888"/>
                </a:lnTo>
                <a:lnTo>
                  <a:pt x="138684" y="673607"/>
                </a:lnTo>
                <a:lnTo>
                  <a:pt x="183388" y="705357"/>
                </a:lnTo>
                <a:lnTo>
                  <a:pt x="232664" y="730503"/>
                </a:lnTo>
                <a:lnTo>
                  <a:pt x="285750" y="748411"/>
                </a:lnTo>
                <a:lnTo>
                  <a:pt x="342011" y="758443"/>
                </a:lnTo>
                <a:lnTo>
                  <a:pt x="381000" y="760476"/>
                </a:lnTo>
                <a:lnTo>
                  <a:pt x="400558" y="759840"/>
                </a:lnTo>
                <a:lnTo>
                  <a:pt x="419989" y="758443"/>
                </a:lnTo>
                <a:lnTo>
                  <a:pt x="439039" y="756030"/>
                </a:lnTo>
                <a:lnTo>
                  <a:pt x="457708" y="752728"/>
                </a:lnTo>
                <a:lnTo>
                  <a:pt x="463706" y="751331"/>
                </a:lnTo>
                <a:lnTo>
                  <a:pt x="380746" y="751331"/>
                </a:lnTo>
                <a:lnTo>
                  <a:pt x="361569" y="750824"/>
                </a:lnTo>
                <a:lnTo>
                  <a:pt x="305816" y="743712"/>
                </a:lnTo>
                <a:lnTo>
                  <a:pt x="252984" y="728726"/>
                </a:lnTo>
                <a:lnTo>
                  <a:pt x="203453" y="706374"/>
                </a:lnTo>
                <a:lnTo>
                  <a:pt x="158369" y="677417"/>
                </a:lnTo>
                <a:lnTo>
                  <a:pt x="117983" y="642492"/>
                </a:lnTo>
                <a:lnTo>
                  <a:pt x="82931" y="602106"/>
                </a:lnTo>
                <a:lnTo>
                  <a:pt x="53975" y="556894"/>
                </a:lnTo>
                <a:lnTo>
                  <a:pt x="31623" y="507618"/>
                </a:lnTo>
                <a:lnTo>
                  <a:pt x="16637" y="454787"/>
                </a:lnTo>
                <a:lnTo>
                  <a:pt x="9651" y="399033"/>
                </a:lnTo>
                <a:lnTo>
                  <a:pt x="9144" y="379983"/>
                </a:lnTo>
                <a:lnTo>
                  <a:pt x="9651" y="360933"/>
                </a:lnTo>
                <a:lnTo>
                  <a:pt x="16764" y="305307"/>
                </a:lnTo>
                <a:lnTo>
                  <a:pt x="31750" y="252475"/>
                </a:lnTo>
                <a:lnTo>
                  <a:pt x="54101" y="203200"/>
                </a:lnTo>
                <a:lnTo>
                  <a:pt x="83185" y="158114"/>
                </a:lnTo>
                <a:lnTo>
                  <a:pt x="118237" y="117728"/>
                </a:lnTo>
                <a:lnTo>
                  <a:pt x="158750" y="82676"/>
                </a:lnTo>
                <a:lnTo>
                  <a:pt x="203962" y="53848"/>
                </a:lnTo>
                <a:lnTo>
                  <a:pt x="253365" y="31495"/>
                </a:lnTo>
                <a:lnTo>
                  <a:pt x="306324" y="16637"/>
                </a:lnTo>
                <a:lnTo>
                  <a:pt x="362076" y="9651"/>
                </a:lnTo>
                <a:lnTo>
                  <a:pt x="381253" y="9143"/>
                </a:lnTo>
                <a:lnTo>
                  <a:pt x="463888" y="9143"/>
                </a:lnTo>
                <a:lnTo>
                  <a:pt x="457708" y="7747"/>
                </a:lnTo>
                <a:lnTo>
                  <a:pt x="439039" y="4317"/>
                </a:lnTo>
                <a:lnTo>
                  <a:pt x="419989" y="2031"/>
                </a:lnTo>
                <a:lnTo>
                  <a:pt x="400558" y="507"/>
                </a:lnTo>
                <a:lnTo>
                  <a:pt x="381000" y="0"/>
                </a:lnTo>
                <a:close/>
              </a:path>
              <a:path w="660400" h="760730">
                <a:moveTo>
                  <a:pt x="659892" y="625577"/>
                </a:moveTo>
                <a:lnTo>
                  <a:pt x="630936" y="655065"/>
                </a:lnTo>
                <a:lnTo>
                  <a:pt x="588772" y="688086"/>
                </a:lnTo>
                <a:lnTo>
                  <a:pt x="542036" y="714755"/>
                </a:lnTo>
                <a:lnTo>
                  <a:pt x="491490" y="734694"/>
                </a:lnTo>
                <a:lnTo>
                  <a:pt x="437388" y="747140"/>
                </a:lnTo>
                <a:lnTo>
                  <a:pt x="380746" y="751331"/>
                </a:lnTo>
                <a:lnTo>
                  <a:pt x="463706" y="751331"/>
                </a:lnTo>
                <a:lnTo>
                  <a:pt x="512064" y="737362"/>
                </a:lnTo>
                <a:lnTo>
                  <a:pt x="562610" y="714501"/>
                </a:lnTo>
                <a:lnTo>
                  <a:pt x="609092" y="684911"/>
                </a:lnTo>
                <a:lnTo>
                  <a:pt x="650494" y="649097"/>
                </a:lnTo>
                <a:lnTo>
                  <a:pt x="659892" y="639224"/>
                </a:lnTo>
                <a:lnTo>
                  <a:pt x="659892" y="625577"/>
                </a:lnTo>
                <a:close/>
              </a:path>
              <a:path w="660400" h="760730">
                <a:moveTo>
                  <a:pt x="463888" y="9143"/>
                </a:moveTo>
                <a:lnTo>
                  <a:pt x="381253" y="9143"/>
                </a:lnTo>
                <a:lnTo>
                  <a:pt x="400431" y="9651"/>
                </a:lnTo>
                <a:lnTo>
                  <a:pt x="419226" y="11175"/>
                </a:lnTo>
                <a:lnTo>
                  <a:pt x="474218" y="20954"/>
                </a:lnTo>
                <a:lnTo>
                  <a:pt x="525907" y="38353"/>
                </a:lnTo>
                <a:lnTo>
                  <a:pt x="574167" y="62991"/>
                </a:lnTo>
                <a:lnTo>
                  <a:pt x="617727" y="94106"/>
                </a:lnTo>
                <a:lnTo>
                  <a:pt x="656463" y="130937"/>
                </a:lnTo>
                <a:lnTo>
                  <a:pt x="659892" y="134887"/>
                </a:lnTo>
                <a:lnTo>
                  <a:pt x="659892" y="121251"/>
                </a:lnTo>
                <a:lnTo>
                  <a:pt x="623443" y="86867"/>
                </a:lnTo>
                <a:lnTo>
                  <a:pt x="578612" y="54990"/>
                </a:lnTo>
                <a:lnTo>
                  <a:pt x="529336" y="29844"/>
                </a:lnTo>
                <a:lnTo>
                  <a:pt x="476250" y="11937"/>
                </a:lnTo>
                <a:lnTo>
                  <a:pt x="463888" y="9143"/>
                </a:lnTo>
                <a:close/>
              </a:path>
            </a:pathLst>
          </a:custGeom>
          <a:solidFill>
            <a:srgbClr val="2B3942"/>
          </a:solidFill>
        </p:spPr>
        <p:txBody>
          <a:bodyPr wrap="square" lIns="0" tIns="0" rIns="0" bIns="0" rtlCol="0"/>
          <a:lstStyle/>
          <a:p>
            <a:endParaRPr lang="en-US" dirty="0"/>
          </a:p>
        </p:txBody>
      </p:sp>
      <p:sp>
        <p:nvSpPr>
          <p:cNvPr id="17" name="object 17"/>
          <p:cNvSpPr/>
          <p:nvPr/>
        </p:nvSpPr>
        <p:spPr>
          <a:xfrm>
            <a:off x="4130040" y="3285744"/>
            <a:ext cx="594360" cy="593090"/>
          </a:xfrm>
          <a:custGeom>
            <a:avLst/>
            <a:gdLst/>
            <a:ahLst/>
            <a:cxnLst/>
            <a:rect l="l" t="t" r="r" b="b"/>
            <a:pathLst>
              <a:path w="594360" h="593089">
                <a:moveTo>
                  <a:pt x="297180" y="0"/>
                </a:moveTo>
                <a:lnTo>
                  <a:pt x="248986" y="3879"/>
                </a:lnTo>
                <a:lnTo>
                  <a:pt x="203265" y="15111"/>
                </a:lnTo>
                <a:lnTo>
                  <a:pt x="160628" y="33086"/>
                </a:lnTo>
                <a:lnTo>
                  <a:pt x="121688" y="57192"/>
                </a:lnTo>
                <a:lnTo>
                  <a:pt x="87058" y="86820"/>
                </a:lnTo>
                <a:lnTo>
                  <a:pt x="57351" y="121359"/>
                </a:lnTo>
                <a:lnTo>
                  <a:pt x="33179" y="160198"/>
                </a:lnTo>
                <a:lnTo>
                  <a:pt x="15154" y="202728"/>
                </a:lnTo>
                <a:lnTo>
                  <a:pt x="3890" y="248338"/>
                </a:lnTo>
                <a:lnTo>
                  <a:pt x="0" y="296417"/>
                </a:lnTo>
                <a:lnTo>
                  <a:pt x="3890" y="344497"/>
                </a:lnTo>
                <a:lnTo>
                  <a:pt x="15154" y="390107"/>
                </a:lnTo>
                <a:lnTo>
                  <a:pt x="33179" y="432637"/>
                </a:lnTo>
                <a:lnTo>
                  <a:pt x="57351" y="471476"/>
                </a:lnTo>
                <a:lnTo>
                  <a:pt x="87058" y="506015"/>
                </a:lnTo>
                <a:lnTo>
                  <a:pt x="121688" y="535643"/>
                </a:lnTo>
                <a:lnTo>
                  <a:pt x="160628" y="559749"/>
                </a:lnTo>
                <a:lnTo>
                  <a:pt x="203265" y="577724"/>
                </a:lnTo>
                <a:lnTo>
                  <a:pt x="248986" y="588956"/>
                </a:lnTo>
                <a:lnTo>
                  <a:pt x="297180" y="592835"/>
                </a:lnTo>
                <a:lnTo>
                  <a:pt x="345373" y="588956"/>
                </a:lnTo>
                <a:lnTo>
                  <a:pt x="391094" y="577724"/>
                </a:lnTo>
                <a:lnTo>
                  <a:pt x="433731" y="559749"/>
                </a:lnTo>
                <a:lnTo>
                  <a:pt x="472671" y="535643"/>
                </a:lnTo>
                <a:lnTo>
                  <a:pt x="507301" y="506015"/>
                </a:lnTo>
                <a:lnTo>
                  <a:pt x="537008" y="471476"/>
                </a:lnTo>
                <a:lnTo>
                  <a:pt x="561180" y="432637"/>
                </a:lnTo>
                <a:lnTo>
                  <a:pt x="579205" y="390107"/>
                </a:lnTo>
                <a:lnTo>
                  <a:pt x="590469" y="344497"/>
                </a:lnTo>
                <a:lnTo>
                  <a:pt x="594360" y="296417"/>
                </a:lnTo>
                <a:lnTo>
                  <a:pt x="590469" y="248338"/>
                </a:lnTo>
                <a:lnTo>
                  <a:pt x="579205" y="202728"/>
                </a:lnTo>
                <a:lnTo>
                  <a:pt x="561180" y="160198"/>
                </a:lnTo>
                <a:lnTo>
                  <a:pt x="537008" y="121359"/>
                </a:lnTo>
                <a:lnTo>
                  <a:pt x="507301" y="86820"/>
                </a:lnTo>
                <a:lnTo>
                  <a:pt x="472671" y="57192"/>
                </a:lnTo>
                <a:lnTo>
                  <a:pt x="433731" y="33086"/>
                </a:lnTo>
                <a:lnTo>
                  <a:pt x="391094" y="15111"/>
                </a:lnTo>
                <a:lnTo>
                  <a:pt x="345373" y="3879"/>
                </a:lnTo>
                <a:lnTo>
                  <a:pt x="297180" y="0"/>
                </a:lnTo>
                <a:close/>
              </a:path>
            </a:pathLst>
          </a:custGeom>
          <a:solidFill>
            <a:srgbClr val="00A2DF"/>
          </a:solidFill>
        </p:spPr>
        <p:txBody>
          <a:bodyPr wrap="square" lIns="0" tIns="0" rIns="0" bIns="0" rtlCol="0"/>
          <a:lstStyle/>
          <a:p>
            <a:endParaRPr lang="en-US" dirty="0"/>
          </a:p>
        </p:txBody>
      </p:sp>
      <p:sp>
        <p:nvSpPr>
          <p:cNvPr id="18" name="object 18"/>
          <p:cNvSpPr/>
          <p:nvPr/>
        </p:nvSpPr>
        <p:spPr>
          <a:xfrm>
            <a:off x="4130046" y="3285744"/>
            <a:ext cx="594360" cy="593090"/>
          </a:xfrm>
          <a:custGeom>
            <a:avLst/>
            <a:gdLst/>
            <a:ahLst/>
            <a:cxnLst/>
            <a:rect l="l" t="t" r="r" b="b"/>
            <a:pathLst>
              <a:path w="594360" h="593089">
                <a:moveTo>
                  <a:pt x="297173" y="0"/>
                </a:moveTo>
                <a:lnTo>
                  <a:pt x="251961" y="3428"/>
                </a:lnTo>
                <a:lnTo>
                  <a:pt x="208781" y="13334"/>
                </a:lnTo>
                <a:lnTo>
                  <a:pt x="168268" y="29209"/>
                </a:lnTo>
                <a:lnTo>
                  <a:pt x="131057" y="50672"/>
                </a:lnTo>
                <a:lnTo>
                  <a:pt x="86988" y="86867"/>
                </a:lnTo>
                <a:lnTo>
                  <a:pt x="50793" y="130682"/>
                </a:lnTo>
                <a:lnTo>
                  <a:pt x="29330" y="167893"/>
                </a:lnTo>
                <a:lnTo>
                  <a:pt x="13328" y="208279"/>
                </a:lnTo>
                <a:lnTo>
                  <a:pt x="3422" y="251205"/>
                </a:lnTo>
                <a:lnTo>
                  <a:pt x="0" y="296163"/>
                </a:lnTo>
                <a:lnTo>
                  <a:pt x="374" y="311657"/>
                </a:lnTo>
                <a:lnTo>
                  <a:pt x="5962" y="356107"/>
                </a:lnTo>
                <a:lnTo>
                  <a:pt x="18027" y="398271"/>
                </a:lnTo>
                <a:lnTo>
                  <a:pt x="35807" y="437641"/>
                </a:lnTo>
                <a:lnTo>
                  <a:pt x="67811" y="485012"/>
                </a:lnTo>
                <a:lnTo>
                  <a:pt x="108070" y="525144"/>
                </a:lnTo>
                <a:lnTo>
                  <a:pt x="142995" y="549909"/>
                </a:lnTo>
                <a:lnTo>
                  <a:pt x="181476" y="569467"/>
                </a:lnTo>
                <a:lnTo>
                  <a:pt x="222878" y="583437"/>
                </a:lnTo>
                <a:lnTo>
                  <a:pt x="266820" y="591311"/>
                </a:lnTo>
                <a:lnTo>
                  <a:pt x="297173" y="592835"/>
                </a:lnTo>
                <a:lnTo>
                  <a:pt x="312540" y="592454"/>
                </a:lnTo>
                <a:lnTo>
                  <a:pt x="327526" y="591311"/>
                </a:lnTo>
                <a:lnTo>
                  <a:pt x="342385" y="589406"/>
                </a:lnTo>
                <a:lnTo>
                  <a:pt x="357117" y="586866"/>
                </a:lnTo>
                <a:lnTo>
                  <a:pt x="370405" y="583691"/>
                </a:lnTo>
                <a:lnTo>
                  <a:pt x="296919" y="583691"/>
                </a:lnTo>
                <a:lnTo>
                  <a:pt x="282060" y="583310"/>
                </a:lnTo>
                <a:lnTo>
                  <a:pt x="238880" y="577849"/>
                </a:lnTo>
                <a:lnTo>
                  <a:pt x="197859" y="566165"/>
                </a:lnTo>
                <a:lnTo>
                  <a:pt x="159759" y="548893"/>
                </a:lnTo>
                <a:lnTo>
                  <a:pt x="113531" y="517778"/>
                </a:lnTo>
                <a:lnTo>
                  <a:pt x="74542" y="478789"/>
                </a:lnTo>
                <a:lnTo>
                  <a:pt x="50793" y="445261"/>
                </a:lnTo>
                <a:lnTo>
                  <a:pt x="31616" y="407923"/>
                </a:lnTo>
                <a:lnTo>
                  <a:pt x="18154" y="368045"/>
                </a:lnTo>
                <a:lnTo>
                  <a:pt x="10534" y="325500"/>
                </a:lnTo>
                <a:lnTo>
                  <a:pt x="9137" y="296163"/>
                </a:lnTo>
                <a:lnTo>
                  <a:pt x="9508" y="281813"/>
                </a:lnTo>
                <a:lnTo>
                  <a:pt x="14979" y="238251"/>
                </a:lnTo>
                <a:lnTo>
                  <a:pt x="26663" y="197484"/>
                </a:lnTo>
                <a:lnTo>
                  <a:pt x="44062" y="159384"/>
                </a:lnTo>
                <a:lnTo>
                  <a:pt x="75177" y="113410"/>
                </a:lnTo>
                <a:lnTo>
                  <a:pt x="114293" y="74548"/>
                </a:lnTo>
                <a:lnTo>
                  <a:pt x="147948" y="50672"/>
                </a:lnTo>
                <a:lnTo>
                  <a:pt x="185159" y="31622"/>
                </a:lnTo>
                <a:lnTo>
                  <a:pt x="225418" y="18160"/>
                </a:lnTo>
                <a:lnTo>
                  <a:pt x="267963" y="10540"/>
                </a:lnTo>
                <a:lnTo>
                  <a:pt x="297427" y="9143"/>
                </a:lnTo>
                <a:lnTo>
                  <a:pt x="370916" y="9143"/>
                </a:lnTo>
                <a:lnTo>
                  <a:pt x="357117" y="5968"/>
                </a:lnTo>
                <a:lnTo>
                  <a:pt x="342385" y="3428"/>
                </a:lnTo>
                <a:lnTo>
                  <a:pt x="327526" y="1523"/>
                </a:lnTo>
                <a:lnTo>
                  <a:pt x="312540" y="380"/>
                </a:lnTo>
                <a:lnTo>
                  <a:pt x="297173" y="0"/>
                </a:lnTo>
                <a:close/>
              </a:path>
              <a:path w="594360" h="593089">
                <a:moveTo>
                  <a:pt x="370916" y="9143"/>
                </a:moveTo>
                <a:lnTo>
                  <a:pt x="297427" y="9143"/>
                </a:lnTo>
                <a:lnTo>
                  <a:pt x="312286" y="9525"/>
                </a:lnTo>
                <a:lnTo>
                  <a:pt x="326891" y="10667"/>
                </a:lnTo>
                <a:lnTo>
                  <a:pt x="369436" y="18287"/>
                </a:lnTo>
                <a:lnTo>
                  <a:pt x="409568" y="31876"/>
                </a:lnTo>
                <a:lnTo>
                  <a:pt x="446779" y="50926"/>
                </a:lnTo>
                <a:lnTo>
                  <a:pt x="480815" y="75056"/>
                </a:lnTo>
                <a:lnTo>
                  <a:pt x="519804" y="114045"/>
                </a:lnTo>
                <a:lnTo>
                  <a:pt x="543680" y="147700"/>
                </a:lnTo>
                <a:lnTo>
                  <a:pt x="562730" y="184911"/>
                </a:lnTo>
                <a:lnTo>
                  <a:pt x="576192" y="224789"/>
                </a:lnTo>
                <a:lnTo>
                  <a:pt x="583812" y="267334"/>
                </a:lnTo>
                <a:lnTo>
                  <a:pt x="585209" y="296671"/>
                </a:lnTo>
                <a:lnTo>
                  <a:pt x="584838" y="311022"/>
                </a:lnTo>
                <a:lnTo>
                  <a:pt x="579367" y="354583"/>
                </a:lnTo>
                <a:lnTo>
                  <a:pt x="567683" y="395350"/>
                </a:lnTo>
                <a:lnTo>
                  <a:pt x="550411" y="433577"/>
                </a:lnTo>
                <a:lnTo>
                  <a:pt x="519169" y="479551"/>
                </a:lnTo>
                <a:lnTo>
                  <a:pt x="480053" y="518286"/>
                </a:lnTo>
                <a:lnTo>
                  <a:pt x="446398" y="542162"/>
                </a:lnTo>
                <a:lnTo>
                  <a:pt x="409187" y="561212"/>
                </a:lnTo>
                <a:lnTo>
                  <a:pt x="368928" y="574674"/>
                </a:lnTo>
                <a:lnTo>
                  <a:pt x="326383" y="582294"/>
                </a:lnTo>
                <a:lnTo>
                  <a:pt x="296919" y="583691"/>
                </a:lnTo>
                <a:lnTo>
                  <a:pt x="370405" y="583691"/>
                </a:lnTo>
                <a:lnTo>
                  <a:pt x="412870" y="569467"/>
                </a:lnTo>
                <a:lnTo>
                  <a:pt x="451224" y="549909"/>
                </a:lnTo>
                <a:lnTo>
                  <a:pt x="486276" y="525144"/>
                </a:lnTo>
                <a:lnTo>
                  <a:pt x="526535" y="485012"/>
                </a:lnTo>
                <a:lnTo>
                  <a:pt x="551427" y="450087"/>
                </a:lnTo>
                <a:lnTo>
                  <a:pt x="570985" y="411733"/>
                </a:lnTo>
                <a:lnTo>
                  <a:pt x="584955" y="370458"/>
                </a:lnTo>
                <a:lnTo>
                  <a:pt x="592829" y="326643"/>
                </a:lnTo>
                <a:lnTo>
                  <a:pt x="594347" y="296671"/>
                </a:lnTo>
                <a:lnTo>
                  <a:pt x="593972" y="281177"/>
                </a:lnTo>
                <a:lnTo>
                  <a:pt x="588384" y="236727"/>
                </a:lnTo>
                <a:lnTo>
                  <a:pt x="576319" y="194436"/>
                </a:lnTo>
                <a:lnTo>
                  <a:pt x="558539" y="155193"/>
                </a:lnTo>
                <a:lnTo>
                  <a:pt x="526535" y="107950"/>
                </a:lnTo>
                <a:lnTo>
                  <a:pt x="486276" y="67690"/>
                </a:lnTo>
                <a:lnTo>
                  <a:pt x="451224" y="42925"/>
                </a:lnTo>
                <a:lnTo>
                  <a:pt x="412870" y="23367"/>
                </a:lnTo>
                <a:lnTo>
                  <a:pt x="371468" y="9270"/>
                </a:lnTo>
                <a:lnTo>
                  <a:pt x="370916" y="9143"/>
                </a:lnTo>
                <a:close/>
              </a:path>
            </a:pathLst>
          </a:custGeom>
          <a:solidFill>
            <a:srgbClr val="2B3942"/>
          </a:solidFill>
        </p:spPr>
        <p:txBody>
          <a:bodyPr wrap="square" lIns="0" tIns="0" rIns="0" bIns="0" rtlCol="0"/>
          <a:lstStyle/>
          <a:p>
            <a:endParaRPr lang="en-US" dirty="0"/>
          </a:p>
        </p:txBody>
      </p:sp>
      <p:sp>
        <p:nvSpPr>
          <p:cNvPr id="19" name="object 19"/>
          <p:cNvSpPr/>
          <p:nvPr/>
        </p:nvSpPr>
        <p:spPr>
          <a:xfrm>
            <a:off x="2485644" y="4341876"/>
            <a:ext cx="579120" cy="579120"/>
          </a:xfrm>
          <a:custGeom>
            <a:avLst/>
            <a:gdLst/>
            <a:ahLst/>
            <a:cxnLst/>
            <a:rect l="l" t="t" r="r" b="b"/>
            <a:pathLst>
              <a:path w="579119" h="579120">
                <a:moveTo>
                  <a:pt x="289560" y="0"/>
                </a:moveTo>
                <a:lnTo>
                  <a:pt x="242598" y="3790"/>
                </a:lnTo>
                <a:lnTo>
                  <a:pt x="198046" y="14764"/>
                </a:lnTo>
                <a:lnTo>
                  <a:pt x="156502" y="32325"/>
                </a:lnTo>
                <a:lnTo>
                  <a:pt x="118561" y="55875"/>
                </a:lnTo>
                <a:lnTo>
                  <a:pt x="84820" y="84820"/>
                </a:lnTo>
                <a:lnTo>
                  <a:pt x="55875" y="118561"/>
                </a:lnTo>
                <a:lnTo>
                  <a:pt x="32325" y="156502"/>
                </a:lnTo>
                <a:lnTo>
                  <a:pt x="14764" y="198046"/>
                </a:lnTo>
                <a:lnTo>
                  <a:pt x="3790" y="242598"/>
                </a:lnTo>
                <a:lnTo>
                  <a:pt x="0" y="289560"/>
                </a:lnTo>
                <a:lnTo>
                  <a:pt x="3790" y="336521"/>
                </a:lnTo>
                <a:lnTo>
                  <a:pt x="14764" y="381073"/>
                </a:lnTo>
                <a:lnTo>
                  <a:pt x="32325" y="422617"/>
                </a:lnTo>
                <a:lnTo>
                  <a:pt x="55875" y="460558"/>
                </a:lnTo>
                <a:lnTo>
                  <a:pt x="84820" y="494299"/>
                </a:lnTo>
                <a:lnTo>
                  <a:pt x="118561" y="523244"/>
                </a:lnTo>
                <a:lnTo>
                  <a:pt x="156502" y="546794"/>
                </a:lnTo>
                <a:lnTo>
                  <a:pt x="198046" y="564355"/>
                </a:lnTo>
                <a:lnTo>
                  <a:pt x="242598" y="575329"/>
                </a:lnTo>
                <a:lnTo>
                  <a:pt x="289560" y="579119"/>
                </a:lnTo>
                <a:lnTo>
                  <a:pt x="336521" y="575329"/>
                </a:lnTo>
                <a:lnTo>
                  <a:pt x="381073" y="564355"/>
                </a:lnTo>
                <a:lnTo>
                  <a:pt x="422617" y="546794"/>
                </a:lnTo>
                <a:lnTo>
                  <a:pt x="460558" y="523244"/>
                </a:lnTo>
                <a:lnTo>
                  <a:pt x="494299" y="494299"/>
                </a:lnTo>
                <a:lnTo>
                  <a:pt x="523244" y="460558"/>
                </a:lnTo>
                <a:lnTo>
                  <a:pt x="546794" y="422617"/>
                </a:lnTo>
                <a:lnTo>
                  <a:pt x="564355" y="381073"/>
                </a:lnTo>
                <a:lnTo>
                  <a:pt x="575329" y="336521"/>
                </a:lnTo>
                <a:lnTo>
                  <a:pt x="579119" y="289560"/>
                </a:lnTo>
                <a:lnTo>
                  <a:pt x="575329" y="242598"/>
                </a:lnTo>
                <a:lnTo>
                  <a:pt x="564355" y="198046"/>
                </a:lnTo>
                <a:lnTo>
                  <a:pt x="546794" y="156502"/>
                </a:lnTo>
                <a:lnTo>
                  <a:pt x="523244" y="118561"/>
                </a:lnTo>
                <a:lnTo>
                  <a:pt x="494299" y="84820"/>
                </a:lnTo>
                <a:lnTo>
                  <a:pt x="460558" y="55875"/>
                </a:lnTo>
                <a:lnTo>
                  <a:pt x="422617" y="32325"/>
                </a:lnTo>
                <a:lnTo>
                  <a:pt x="381073" y="14764"/>
                </a:lnTo>
                <a:lnTo>
                  <a:pt x="336521" y="3790"/>
                </a:lnTo>
                <a:lnTo>
                  <a:pt x="289560" y="0"/>
                </a:lnTo>
                <a:close/>
              </a:path>
            </a:pathLst>
          </a:custGeom>
          <a:solidFill>
            <a:srgbClr val="00A2DF"/>
          </a:solidFill>
        </p:spPr>
        <p:txBody>
          <a:bodyPr wrap="square" lIns="0" tIns="0" rIns="0" bIns="0" rtlCol="0"/>
          <a:lstStyle/>
          <a:p>
            <a:endParaRPr lang="en-US" dirty="0"/>
          </a:p>
        </p:txBody>
      </p:sp>
      <p:sp>
        <p:nvSpPr>
          <p:cNvPr id="20" name="object 20"/>
          <p:cNvSpPr/>
          <p:nvPr/>
        </p:nvSpPr>
        <p:spPr>
          <a:xfrm>
            <a:off x="2485650" y="4341876"/>
            <a:ext cx="579120" cy="579120"/>
          </a:xfrm>
          <a:custGeom>
            <a:avLst/>
            <a:gdLst/>
            <a:ahLst/>
            <a:cxnLst/>
            <a:rect l="l" t="t" r="r" b="b"/>
            <a:pathLst>
              <a:path w="579119" h="579120">
                <a:moveTo>
                  <a:pt x="289553" y="0"/>
                </a:moveTo>
                <a:lnTo>
                  <a:pt x="245484" y="3301"/>
                </a:lnTo>
                <a:lnTo>
                  <a:pt x="203447" y="13081"/>
                </a:lnTo>
                <a:lnTo>
                  <a:pt x="163950" y="28575"/>
                </a:lnTo>
                <a:lnTo>
                  <a:pt x="127755" y="49403"/>
                </a:lnTo>
                <a:lnTo>
                  <a:pt x="84829" y="84836"/>
                </a:lnTo>
                <a:lnTo>
                  <a:pt x="49396" y="127762"/>
                </a:lnTo>
                <a:lnTo>
                  <a:pt x="28568" y="163956"/>
                </a:lnTo>
                <a:lnTo>
                  <a:pt x="13074" y="203454"/>
                </a:lnTo>
                <a:lnTo>
                  <a:pt x="3295" y="245491"/>
                </a:lnTo>
                <a:lnTo>
                  <a:pt x="0" y="289306"/>
                </a:lnTo>
                <a:lnTo>
                  <a:pt x="374" y="304419"/>
                </a:lnTo>
                <a:lnTo>
                  <a:pt x="5991" y="347980"/>
                </a:lnTo>
                <a:lnTo>
                  <a:pt x="17646" y="389128"/>
                </a:lnTo>
                <a:lnTo>
                  <a:pt x="34918" y="427609"/>
                </a:lnTo>
                <a:lnTo>
                  <a:pt x="66033" y="473710"/>
                </a:lnTo>
                <a:lnTo>
                  <a:pt x="105403" y="512953"/>
                </a:lnTo>
                <a:lnTo>
                  <a:pt x="139439" y="537210"/>
                </a:lnTo>
                <a:lnTo>
                  <a:pt x="176904" y="556387"/>
                </a:lnTo>
                <a:lnTo>
                  <a:pt x="217290" y="569976"/>
                </a:lnTo>
                <a:lnTo>
                  <a:pt x="259962" y="577596"/>
                </a:lnTo>
                <a:lnTo>
                  <a:pt x="289553" y="579119"/>
                </a:lnTo>
                <a:lnTo>
                  <a:pt x="304412" y="578738"/>
                </a:lnTo>
                <a:lnTo>
                  <a:pt x="319144" y="577596"/>
                </a:lnTo>
                <a:lnTo>
                  <a:pt x="333622" y="575818"/>
                </a:lnTo>
                <a:lnTo>
                  <a:pt x="347846" y="573151"/>
                </a:lnTo>
                <a:lnTo>
                  <a:pt x="361943" y="569976"/>
                </a:lnTo>
                <a:lnTo>
                  <a:pt x="289299" y="569976"/>
                </a:lnTo>
                <a:lnTo>
                  <a:pt x="274948" y="569594"/>
                </a:lnTo>
                <a:lnTo>
                  <a:pt x="232911" y="564261"/>
                </a:lnTo>
                <a:lnTo>
                  <a:pt x="192906" y="552957"/>
                </a:lnTo>
                <a:lnTo>
                  <a:pt x="155695" y="536067"/>
                </a:lnTo>
                <a:lnTo>
                  <a:pt x="110864" y="505713"/>
                </a:lnTo>
                <a:lnTo>
                  <a:pt x="72891" y="467613"/>
                </a:lnTo>
                <a:lnTo>
                  <a:pt x="49650" y="434721"/>
                </a:lnTo>
                <a:lnTo>
                  <a:pt x="31108" y="398525"/>
                </a:lnTo>
                <a:lnTo>
                  <a:pt x="17900" y="359410"/>
                </a:lnTo>
                <a:lnTo>
                  <a:pt x="10534" y="318007"/>
                </a:lnTo>
                <a:lnTo>
                  <a:pt x="9137" y="289306"/>
                </a:lnTo>
                <a:lnTo>
                  <a:pt x="9505" y="275463"/>
                </a:lnTo>
                <a:lnTo>
                  <a:pt x="14852" y="232918"/>
                </a:lnTo>
                <a:lnTo>
                  <a:pt x="26282" y="192912"/>
                </a:lnTo>
                <a:lnTo>
                  <a:pt x="43046" y="155701"/>
                </a:lnTo>
                <a:lnTo>
                  <a:pt x="73399" y="110871"/>
                </a:lnTo>
                <a:lnTo>
                  <a:pt x="111626" y="72898"/>
                </a:lnTo>
                <a:lnTo>
                  <a:pt x="144392" y="49656"/>
                </a:lnTo>
                <a:lnTo>
                  <a:pt x="180587" y="31115"/>
                </a:lnTo>
                <a:lnTo>
                  <a:pt x="219703" y="17906"/>
                </a:lnTo>
                <a:lnTo>
                  <a:pt x="261105" y="10541"/>
                </a:lnTo>
                <a:lnTo>
                  <a:pt x="289807" y="9143"/>
                </a:lnTo>
                <a:lnTo>
                  <a:pt x="361943" y="9143"/>
                </a:lnTo>
                <a:lnTo>
                  <a:pt x="347973" y="5842"/>
                </a:lnTo>
                <a:lnTo>
                  <a:pt x="333622" y="3301"/>
                </a:lnTo>
                <a:lnTo>
                  <a:pt x="319144" y="1524"/>
                </a:lnTo>
                <a:lnTo>
                  <a:pt x="304412" y="381"/>
                </a:lnTo>
                <a:lnTo>
                  <a:pt x="289553" y="0"/>
                </a:lnTo>
                <a:close/>
              </a:path>
              <a:path w="579119" h="579120">
                <a:moveTo>
                  <a:pt x="361943" y="9143"/>
                </a:moveTo>
                <a:lnTo>
                  <a:pt x="289807" y="9143"/>
                </a:lnTo>
                <a:lnTo>
                  <a:pt x="304158" y="9525"/>
                </a:lnTo>
                <a:lnTo>
                  <a:pt x="318509" y="10668"/>
                </a:lnTo>
                <a:lnTo>
                  <a:pt x="359911" y="18034"/>
                </a:lnTo>
                <a:lnTo>
                  <a:pt x="398900" y="31242"/>
                </a:lnTo>
                <a:lnTo>
                  <a:pt x="435095" y="49784"/>
                </a:lnTo>
                <a:lnTo>
                  <a:pt x="468242" y="73406"/>
                </a:lnTo>
                <a:lnTo>
                  <a:pt x="506215" y="111632"/>
                </a:lnTo>
                <a:lnTo>
                  <a:pt x="529456" y="144399"/>
                </a:lnTo>
                <a:lnTo>
                  <a:pt x="547998" y="180594"/>
                </a:lnTo>
                <a:lnTo>
                  <a:pt x="561206" y="219710"/>
                </a:lnTo>
                <a:lnTo>
                  <a:pt x="568572" y="261112"/>
                </a:lnTo>
                <a:lnTo>
                  <a:pt x="569969" y="289813"/>
                </a:lnTo>
                <a:lnTo>
                  <a:pt x="569601" y="303656"/>
                </a:lnTo>
                <a:lnTo>
                  <a:pt x="564254" y="346329"/>
                </a:lnTo>
                <a:lnTo>
                  <a:pt x="552951" y="386206"/>
                </a:lnTo>
                <a:lnTo>
                  <a:pt x="536060" y="423418"/>
                </a:lnTo>
                <a:lnTo>
                  <a:pt x="505707" y="468249"/>
                </a:lnTo>
                <a:lnTo>
                  <a:pt x="467607" y="506222"/>
                </a:lnTo>
                <a:lnTo>
                  <a:pt x="434714" y="529463"/>
                </a:lnTo>
                <a:lnTo>
                  <a:pt x="398519" y="548005"/>
                </a:lnTo>
                <a:lnTo>
                  <a:pt x="359403" y="561213"/>
                </a:lnTo>
                <a:lnTo>
                  <a:pt x="318001" y="568579"/>
                </a:lnTo>
                <a:lnTo>
                  <a:pt x="289299" y="569976"/>
                </a:lnTo>
                <a:lnTo>
                  <a:pt x="361943" y="569976"/>
                </a:lnTo>
                <a:lnTo>
                  <a:pt x="402202" y="556387"/>
                </a:lnTo>
                <a:lnTo>
                  <a:pt x="439667" y="537210"/>
                </a:lnTo>
                <a:lnTo>
                  <a:pt x="473703" y="512953"/>
                </a:lnTo>
                <a:lnTo>
                  <a:pt x="512946" y="473710"/>
                </a:lnTo>
                <a:lnTo>
                  <a:pt x="537203" y="439674"/>
                </a:lnTo>
                <a:lnTo>
                  <a:pt x="556380" y="402209"/>
                </a:lnTo>
                <a:lnTo>
                  <a:pt x="569969" y="361950"/>
                </a:lnTo>
                <a:lnTo>
                  <a:pt x="577589" y="319150"/>
                </a:lnTo>
                <a:lnTo>
                  <a:pt x="579106" y="289813"/>
                </a:lnTo>
                <a:lnTo>
                  <a:pt x="578732" y="274700"/>
                </a:lnTo>
                <a:lnTo>
                  <a:pt x="573144" y="231267"/>
                </a:lnTo>
                <a:lnTo>
                  <a:pt x="561460" y="189992"/>
                </a:lnTo>
                <a:lnTo>
                  <a:pt x="544188" y="151511"/>
                </a:lnTo>
                <a:lnTo>
                  <a:pt x="512946" y="105410"/>
                </a:lnTo>
                <a:lnTo>
                  <a:pt x="473703" y="66040"/>
                </a:lnTo>
                <a:lnTo>
                  <a:pt x="439667" y="41910"/>
                </a:lnTo>
                <a:lnTo>
                  <a:pt x="402202" y="22732"/>
                </a:lnTo>
                <a:lnTo>
                  <a:pt x="375659" y="13081"/>
                </a:lnTo>
                <a:lnTo>
                  <a:pt x="361943" y="9143"/>
                </a:lnTo>
                <a:close/>
              </a:path>
            </a:pathLst>
          </a:custGeom>
          <a:solidFill>
            <a:srgbClr val="2B3942"/>
          </a:solidFill>
        </p:spPr>
        <p:txBody>
          <a:bodyPr wrap="square" lIns="0" tIns="0" rIns="0" bIns="0" rtlCol="0"/>
          <a:lstStyle/>
          <a:p>
            <a:endParaRPr lang="en-US" dirty="0"/>
          </a:p>
        </p:txBody>
      </p:sp>
      <p:sp>
        <p:nvSpPr>
          <p:cNvPr id="21" name="object 21"/>
          <p:cNvSpPr/>
          <p:nvPr/>
        </p:nvSpPr>
        <p:spPr>
          <a:xfrm>
            <a:off x="1341119" y="4375403"/>
            <a:ext cx="532130" cy="530860"/>
          </a:xfrm>
          <a:custGeom>
            <a:avLst/>
            <a:gdLst/>
            <a:ahLst/>
            <a:cxnLst/>
            <a:rect l="l" t="t" r="r" b="b"/>
            <a:pathLst>
              <a:path w="532130" h="530860">
                <a:moveTo>
                  <a:pt x="265938" y="0"/>
                </a:moveTo>
                <a:lnTo>
                  <a:pt x="218151" y="4273"/>
                </a:lnTo>
                <a:lnTo>
                  <a:pt x="173168" y="16592"/>
                </a:lnTo>
                <a:lnTo>
                  <a:pt x="131741" y="36209"/>
                </a:lnTo>
                <a:lnTo>
                  <a:pt x="94622" y="62373"/>
                </a:lnTo>
                <a:lnTo>
                  <a:pt x="62565" y="94335"/>
                </a:lnTo>
                <a:lnTo>
                  <a:pt x="36321" y="131346"/>
                </a:lnTo>
                <a:lnTo>
                  <a:pt x="16644" y="172656"/>
                </a:lnTo>
                <a:lnTo>
                  <a:pt x="4286" y="217515"/>
                </a:lnTo>
                <a:lnTo>
                  <a:pt x="0" y="265176"/>
                </a:lnTo>
                <a:lnTo>
                  <a:pt x="4286" y="312836"/>
                </a:lnTo>
                <a:lnTo>
                  <a:pt x="16644" y="357695"/>
                </a:lnTo>
                <a:lnTo>
                  <a:pt x="36321" y="399005"/>
                </a:lnTo>
                <a:lnTo>
                  <a:pt x="62565" y="436016"/>
                </a:lnTo>
                <a:lnTo>
                  <a:pt x="94622" y="467978"/>
                </a:lnTo>
                <a:lnTo>
                  <a:pt x="131741" y="494142"/>
                </a:lnTo>
                <a:lnTo>
                  <a:pt x="173168" y="513759"/>
                </a:lnTo>
                <a:lnTo>
                  <a:pt x="218151" y="526078"/>
                </a:lnTo>
                <a:lnTo>
                  <a:pt x="265938" y="530352"/>
                </a:lnTo>
                <a:lnTo>
                  <a:pt x="313724" y="526078"/>
                </a:lnTo>
                <a:lnTo>
                  <a:pt x="358707" y="513759"/>
                </a:lnTo>
                <a:lnTo>
                  <a:pt x="400134" y="494142"/>
                </a:lnTo>
                <a:lnTo>
                  <a:pt x="437253" y="467978"/>
                </a:lnTo>
                <a:lnTo>
                  <a:pt x="469310" y="436016"/>
                </a:lnTo>
                <a:lnTo>
                  <a:pt x="495553" y="399005"/>
                </a:lnTo>
                <a:lnTo>
                  <a:pt x="515231" y="357695"/>
                </a:lnTo>
                <a:lnTo>
                  <a:pt x="527589" y="312836"/>
                </a:lnTo>
                <a:lnTo>
                  <a:pt x="531876" y="265176"/>
                </a:lnTo>
                <a:lnTo>
                  <a:pt x="527589" y="217515"/>
                </a:lnTo>
                <a:lnTo>
                  <a:pt x="515231" y="172656"/>
                </a:lnTo>
                <a:lnTo>
                  <a:pt x="495554" y="131346"/>
                </a:lnTo>
                <a:lnTo>
                  <a:pt x="469310" y="94335"/>
                </a:lnTo>
                <a:lnTo>
                  <a:pt x="437253" y="62373"/>
                </a:lnTo>
                <a:lnTo>
                  <a:pt x="400134" y="36209"/>
                </a:lnTo>
                <a:lnTo>
                  <a:pt x="358707" y="16592"/>
                </a:lnTo>
                <a:lnTo>
                  <a:pt x="313724" y="4273"/>
                </a:lnTo>
                <a:lnTo>
                  <a:pt x="265938" y="0"/>
                </a:lnTo>
                <a:close/>
              </a:path>
            </a:pathLst>
          </a:custGeom>
          <a:solidFill>
            <a:srgbClr val="00A2DF"/>
          </a:solidFill>
        </p:spPr>
        <p:txBody>
          <a:bodyPr wrap="square" lIns="0" tIns="0" rIns="0" bIns="0" rtlCol="0"/>
          <a:lstStyle/>
          <a:p>
            <a:endParaRPr lang="en-US" dirty="0"/>
          </a:p>
        </p:txBody>
      </p:sp>
      <p:sp>
        <p:nvSpPr>
          <p:cNvPr id="22" name="object 22"/>
          <p:cNvSpPr/>
          <p:nvPr/>
        </p:nvSpPr>
        <p:spPr>
          <a:xfrm>
            <a:off x="1341127" y="4375403"/>
            <a:ext cx="532130" cy="530860"/>
          </a:xfrm>
          <a:custGeom>
            <a:avLst/>
            <a:gdLst/>
            <a:ahLst/>
            <a:cxnLst/>
            <a:rect l="l" t="t" r="r" b="b"/>
            <a:pathLst>
              <a:path w="532130" h="530860">
                <a:moveTo>
                  <a:pt x="265930" y="0"/>
                </a:moveTo>
                <a:lnTo>
                  <a:pt x="225417" y="3048"/>
                </a:lnTo>
                <a:lnTo>
                  <a:pt x="186809" y="11938"/>
                </a:lnTo>
                <a:lnTo>
                  <a:pt x="139184" y="32004"/>
                </a:lnTo>
                <a:lnTo>
                  <a:pt x="96766" y="60579"/>
                </a:lnTo>
                <a:lnTo>
                  <a:pt x="60698" y="96520"/>
                </a:lnTo>
                <a:lnTo>
                  <a:pt x="32123" y="138811"/>
                </a:lnTo>
                <a:lnTo>
                  <a:pt x="16121" y="173990"/>
                </a:lnTo>
                <a:lnTo>
                  <a:pt x="5453" y="211709"/>
                </a:lnTo>
                <a:lnTo>
                  <a:pt x="382" y="251460"/>
                </a:lnTo>
                <a:lnTo>
                  <a:pt x="0" y="264922"/>
                </a:lnTo>
                <a:lnTo>
                  <a:pt x="0" y="265430"/>
                </a:lnTo>
                <a:lnTo>
                  <a:pt x="3040" y="305562"/>
                </a:lnTo>
                <a:lnTo>
                  <a:pt x="11930" y="344043"/>
                </a:lnTo>
                <a:lnTo>
                  <a:pt x="32123" y="391541"/>
                </a:lnTo>
                <a:lnTo>
                  <a:pt x="60698" y="433832"/>
                </a:lnTo>
                <a:lnTo>
                  <a:pt x="96766" y="469773"/>
                </a:lnTo>
                <a:lnTo>
                  <a:pt x="139184" y="498348"/>
                </a:lnTo>
                <a:lnTo>
                  <a:pt x="174490" y="514223"/>
                </a:lnTo>
                <a:lnTo>
                  <a:pt x="212336" y="524891"/>
                </a:lnTo>
                <a:lnTo>
                  <a:pt x="252214" y="529971"/>
                </a:lnTo>
                <a:lnTo>
                  <a:pt x="265930" y="530352"/>
                </a:lnTo>
                <a:lnTo>
                  <a:pt x="279646" y="529971"/>
                </a:lnTo>
                <a:lnTo>
                  <a:pt x="319524" y="524891"/>
                </a:lnTo>
                <a:lnTo>
                  <a:pt x="335046" y="521208"/>
                </a:lnTo>
                <a:lnTo>
                  <a:pt x="265676" y="521208"/>
                </a:lnTo>
                <a:lnTo>
                  <a:pt x="252468" y="520827"/>
                </a:lnTo>
                <a:lnTo>
                  <a:pt x="213987" y="515874"/>
                </a:lnTo>
                <a:lnTo>
                  <a:pt x="165727" y="501015"/>
                </a:lnTo>
                <a:lnTo>
                  <a:pt x="121912" y="477266"/>
                </a:lnTo>
                <a:lnTo>
                  <a:pt x="84066" y="445897"/>
                </a:lnTo>
                <a:lnTo>
                  <a:pt x="52697" y="407924"/>
                </a:lnTo>
                <a:lnTo>
                  <a:pt x="29075" y="364490"/>
                </a:lnTo>
                <a:lnTo>
                  <a:pt x="14343" y="316611"/>
                </a:lnTo>
                <a:lnTo>
                  <a:pt x="9517" y="278130"/>
                </a:lnTo>
                <a:lnTo>
                  <a:pt x="9136" y="264922"/>
                </a:lnTo>
                <a:lnTo>
                  <a:pt x="9510" y="252095"/>
                </a:lnTo>
                <a:lnTo>
                  <a:pt x="14470" y="213360"/>
                </a:lnTo>
                <a:lnTo>
                  <a:pt x="29329" y="165354"/>
                </a:lnTo>
                <a:lnTo>
                  <a:pt x="53205" y="121793"/>
                </a:lnTo>
                <a:lnTo>
                  <a:pt x="84701" y="83947"/>
                </a:lnTo>
                <a:lnTo>
                  <a:pt x="122674" y="52705"/>
                </a:lnTo>
                <a:lnTo>
                  <a:pt x="166362" y="29083"/>
                </a:lnTo>
                <a:lnTo>
                  <a:pt x="214368" y="14224"/>
                </a:lnTo>
                <a:lnTo>
                  <a:pt x="252976" y="9398"/>
                </a:lnTo>
                <a:lnTo>
                  <a:pt x="266057" y="9144"/>
                </a:lnTo>
                <a:lnTo>
                  <a:pt x="335046" y="9144"/>
                </a:lnTo>
                <a:lnTo>
                  <a:pt x="332351" y="8382"/>
                </a:lnTo>
                <a:lnTo>
                  <a:pt x="319524" y="5461"/>
                </a:lnTo>
                <a:lnTo>
                  <a:pt x="306443" y="3048"/>
                </a:lnTo>
                <a:lnTo>
                  <a:pt x="293108" y="1270"/>
                </a:lnTo>
                <a:lnTo>
                  <a:pt x="279646" y="381"/>
                </a:lnTo>
                <a:lnTo>
                  <a:pt x="265930" y="0"/>
                </a:lnTo>
                <a:close/>
              </a:path>
              <a:path w="532130" h="530860">
                <a:moveTo>
                  <a:pt x="335046" y="9144"/>
                </a:moveTo>
                <a:lnTo>
                  <a:pt x="266057" y="9144"/>
                </a:lnTo>
                <a:lnTo>
                  <a:pt x="279392" y="9525"/>
                </a:lnTo>
                <a:lnTo>
                  <a:pt x="292473" y="10414"/>
                </a:lnTo>
                <a:lnTo>
                  <a:pt x="330319" y="17272"/>
                </a:lnTo>
                <a:lnTo>
                  <a:pt x="388739" y="40259"/>
                </a:lnTo>
                <a:lnTo>
                  <a:pt x="429633" y="67945"/>
                </a:lnTo>
                <a:lnTo>
                  <a:pt x="464304" y="102616"/>
                </a:lnTo>
                <a:lnTo>
                  <a:pt x="491990" y="143510"/>
                </a:lnTo>
                <a:lnTo>
                  <a:pt x="511167" y="189230"/>
                </a:lnTo>
                <a:lnTo>
                  <a:pt x="519803" y="226441"/>
                </a:lnTo>
                <a:lnTo>
                  <a:pt x="522724" y="265430"/>
                </a:lnTo>
                <a:lnTo>
                  <a:pt x="522326" y="278765"/>
                </a:lnTo>
                <a:lnTo>
                  <a:pt x="517390" y="316992"/>
                </a:lnTo>
                <a:lnTo>
                  <a:pt x="502531" y="365125"/>
                </a:lnTo>
                <a:lnTo>
                  <a:pt x="478655" y="408686"/>
                </a:lnTo>
                <a:lnTo>
                  <a:pt x="447159" y="446532"/>
                </a:lnTo>
                <a:lnTo>
                  <a:pt x="409186" y="477774"/>
                </a:lnTo>
                <a:lnTo>
                  <a:pt x="365498" y="501269"/>
                </a:lnTo>
                <a:lnTo>
                  <a:pt x="317492" y="516001"/>
                </a:lnTo>
                <a:lnTo>
                  <a:pt x="279011" y="520827"/>
                </a:lnTo>
                <a:lnTo>
                  <a:pt x="265676" y="521208"/>
                </a:lnTo>
                <a:lnTo>
                  <a:pt x="335046" y="521208"/>
                </a:lnTo>
                <a:lnTo>
                  <a:pt x="392676" y="498348"/>
                </a:lnTo>
                <a:lnTo>
                  <a:pt x="435094" y="469773"/>
                </a:lnTo>
                <a:lnTo>
                  <a:pt x="471035" y="433832"/>
                </a:lnTo>
                <a:lnTo>
                  <a:pt x="499737" y="391541"/>
                </a:lnTo>
                <a:lnTo>
                  <a:pt x="515739" y="356362"/>
                </a:lnTo>
                <a:lnTo>
                  <a:pt x="526407" y="318643"/>
                </a:lnTo>
                <a:lnTo>
                  <a:pt x="531487" y="278765"/>
                </a:lnTo>
                <a:lnTo>
                  <a:pt x="531861" y="264922"/>
                </a:lnTo>
                <a:lnTo>
                  <a:pt x="531487" y="251460"/>
                </a:lnTo>
                <a:lnTo>
                  <a:pt x="526407" y="211709"/>
                </a:lnTo>
                <a:lnTo>
                  <a:pt x="515739" y="173990"/>
                </a:lnTo>
                <a:lnTo>
                  <a:pt x="499737" y="138811"/>
                </a:lnTo>
                <a:lnTo>
                  <a:pt x="471035" y="96520"/>
                </a:lnTo>
                <a:lnTo>
                  <a:pt x="435094" y="60579"/>
                </a:lnTo>
                <a:lnTo>
                  <a:pt x="392676" y="32004"/>
                </a:lnTo>
                <a:lnTo>
                  <a:pt x="357370" y="16129"/>
                </a:lnTo>
                <a:lnTo>
                  <a:pt x="344924" y="11938"/>
                </a:lnTo>
                <a:lnTo>
                  <a:pt x="335046" y="9144"/>
                </a:lnTo>
                <a:close/>
              </a:path>
            </a:pathLst>
          </a:custGeom>
          <a:solidFill>
            <a:srgbClr val="2B3942"/>
          </a:solidFill>
        </p:spPr>
        <p:txBody>
          <a:bodyPr wrap="square" lIns="0" tIns="0" rIns="0" bIns="0" rtlCol="0"/>
          <a:lstStyle/>
          <a:p>
            <a:endParaRPr lang="en-US" dirty="0"/>
          </a:p>
        </p:txBody>
      </p:sp>
      <p:sp>
        <p:nvSpPr>
          <p:cNvPr id="23" name="object 23"/>
          <p:cNvSpPr/>
          <p:nvPr/>
        </p:nvSpPr>
        <p:spPr>
          <a:xfrm>
            <a:off x="2299716" y="4283964"/>
            <a:ext cx="524510" cy="525780"/>
          </a:xfrm>
          <a:custGeom>
            <a:avLst/>
            <a:gdLst/>
            <a:ahLst/>
            <a:cxnLst/>
            <a:rect l="l" t="t" r="r" b="b"/>
            <a:pathLst>
              <a:path w="524510" h="525779">
                <a:moveTo>
                  <a:pt x="262127" y="0"/>
                </a:moveTo>
                <a:lnTo>
                  <a:pt x="215007" y="4236"/>
                </a:lnTo>
                <a:lnTo>
                  <a:pt x="170658" y="16450"/>
                </a:lnTo>
                <a:lnTo>
                  <a:pt x="129822" y="35898"/>
                </a:lnTo>
                <a:lnTo>
                  <a:pt x="93237" y="61838"/>
                </a:lnTo>
                <a:lnTo>
                  <a:pt x="61645" y="93525"/>
                </a:lnTo>
                <a:lnTo>
                  <a:pt x="35785" y="130217"/>
                </a:lnTo>
                <a:lnTo>
                  <a:pt x="16398" y="171170"/>
                </a:lnTo>
                <a:lnTo>
                  <a:pt x="4222" y="215642"/>
                </a:lnTo>
                <a:lnTo>
                  <a:pt x="0" y="262890"/>
                </a:lnTo>
                <a:lnTo>
                  <a:pt x="4222" y="310137"/>
                </a:lnTo>
                <a:lnTo>
                  <a:pt x="16398" y="354609"/>
                </a:lnTo>
                <a:lnTo>
                  <a:pt x="35785" y="395562"/>
                </a:lnTo>
                <a:lnTo>
                  <a:pt x="61645" y="432254"/>
                </a:lnTo>
                <a:lnTo>
                  <a:pt x="93237" y="463941"/>
                </a:lnTo>
                <a:lnTo>
                  <a:pt x="129822" y="489881"/>
                </a:lnTo>
                <a:lnTo>
                  <a:pt x="170658" y="509329"/>
                </a:lnTo>
                <a:lnTo>
                  <a:pt x="215007" y="521543"/>
                </a:lnTo>
                <a:lnTo>
                  <a:pt x="262127" y="525780"/>
                </a:lnTo>
                <a:lnTo>
                  <a:pt x="309248" y="521543"/>
                </a:lnTo>
                <a:lnTo>
                  <a:pt x="353597" y="509329"/>
                </a:lnTo>
                <a:lnTo>
                  <a:pt x="394433" y="489881"/>
                </a:lnTo>
                <a:lnTo>
                  <a:pt x="431018" y="463941"/>
                </a:lnTo>
                <a:lnTo>
                  <a:pt x="462610" y="432254"/>
                </a:lnTo>
                <a:lnTo>
                  <a:pt x="488470" y="395562"/>
                </a:lnTo>
                <a:lnTo>
                  <a:pt x="507857" y="354609"/>
                </a:lnTo>
                <a:lnTo>
                  <a:pt x="520033" y="310137"/>
                </a:lnTo>
                <a:lnTo>
                  <a:pt x="524256" y="262890"/>
                </a:lnTo>
                <a:lnTo>
                  <a:pt x="520033" y="215642"/>
                </a:lnTo>
                <a:lnTo>
                  <a:pt x="507857" y="171170"/>
                </a:lnTo>
                <a:lnTo>
                  <a:pt x="488470" y="130217"/>
                </a:lnTo>
                <a:lnTo>
                  <a:pt x="462610" y="93525"/>
                </a:lnTo>
                <a:lnTo>
                  <a:pt x="431018" y="61838"/>
                </a:lnTo>
                <a:lnTo>
                  <a:pt x="394433" y="35898"/>
                </a:lnTo>
                <a:lnTo>
                  <a:pt x="353597" y="16450"/>
                </a:lnTo>
                <a:lnTo>
                  <a:pt x="309248" y="4236"/>
                </a:lnTo>
                <a:lnTo>
                  <a:pt x="262127" y="0"/>
                </a:lnTo>
                <a:close/>
              </a:path>
            </a:pathLst>
          </a:custGeom>
          <a:solidFill>
            <a:srgbClr val="00A2DF"/>
          </a:solidFill>
        </p:spPr>
        <p:txBody>
          <a:bodyPr wrap="square" lIns="0" tIns="0" rIns="0" bIns="0" rtlCol="0"/>
          <a:lstStyle/>
          <a:p>
            <a:endParaRPr lang="en-US" dirty="0"/>
          </a:p>
        </p:txBody>
      </p:sp>
      <p:sp>
        <p:nvSpPr>
          <p:cNvPr id="24" name="object 24"/>
          <p:cNvSpPr/>
          <p:nvPr/>
        </p:nvSpPr>
        <p:spPr>
          <a:xfrm>
            <a:off x="2299720" y="4283964"/>
            <a:ext cx="524510" cy="525780"/>
          </a:xfrm>
          <a:custGeom>
            <a:avLst/>
            <a:gdLst/>
            <a:ahLst/>
            <a:cxnLst/>
            <a:rect l="l" t="t" r="r" b="b"/>
            <a:pathLst>
              <a:path w="524510" h="525779">
                <a:moveTo>
                  <a:pt x="262123" y="0"/>
                </a:moveTo>
                <a:lnTo>
                  <a:pt x="222245" y="3048"/>
                </a:lnTo>
                <a:lnTo>
                  <a:pt x="184145" y="11811"/>
                </a:lnTo>
                <a:lnTo>
                  <a:pt x="137282" y="31750"/>
                </a:lnTo>
                <a:lnTo>
                  <a:pt x="95372" y="59943"/>
                </a:lnTo>
                <a:lnTo>
                  <a:pt x="59939" y="95758"/>
                </a:lnTo>
                <a:lnTo>
                  <a:pt x="31618" y="137668"/>
                </a:lnTo>
                <a:lnTo>
                  <a:pt x="15870" y="172466"/>
                </a:lnTo>
                <a:lnTo>
                  <a:pt x="5329" y="209931"/>
                </a:lnTo>
                <a:lnTo>
                  <a:pt x="376" y="249300"/>
                </a:lnTo>
                <a:lnTo>
                  <a:pt x="0" y="263144"/>
                </a:lnTo>
                <a:lnTo>
                  <a:pt x="249" y="276352"/>
                </a:lnTo>
                <a:lnTo>
                  <a:pt x="5329" y="315849"/>
                </a:lnTo>
                <a:lnTo>
                  <a:pt x="15870" y="353313"/>
                </a:lnTo>
                <a:lnTo>
                  <a:pt x="31618" y="388238"/>
                </a:lnTo>
                <a:lnTo>
                  <a:pt x="59939" y="430149"/>
                </a:lnTo>
                <a:lnTo>
                  <a:pt x="95372" y="465709"/>
                </a:lnTo>
                <a:lnTo>
                  <a:pt x="137282" y="494030"/>
                </a:lnTo>
                <a:lnTo>
                  <a:pt x="171953" y="509905"/>
                </a:lnTo>
                <a:lnTo>
                  <a:pt x="209291" y="520446"/>
                </a:lnTo>
                <a:lnTo>
                  <a:pt x="248534" y="525399"/>
                </a:lnTo>
                <a:lnTo>
                  <a:pt x="262123" y="525780"/>
                </a:lnTo>
                <a:lnTo>
                  <a:pt x="275585" y="525399"/>
                </a:lnTo>
                <a:lnTo>
                  <a:pt x="314955" y="520446"/>
                </a:lnTo>
                <a:lnTo>
                  <a:pt x="330734" y="516636"/>
                </a:lnTo>
                <a:lnTo>
                  <a:pt x="261869" y="516636"/>
                </a:lnTo>
                <a:lnTo>
                  <a:pt x="248915" y="516255"/>
                </a:lnTo>
                <a:lnTo>
                  <a:pt x="210942" y="511429"/>
                </a:lnTo>
                <a:lnTo>
                  <a:pt x="163444" y="496569"/>
                </a:lnTo>
                <a:lnTo>
                  <a:pt x="120391" y="473075"/>
                </a:lnTo>
                <a:lnTo>
                  <a:pt x="82926" y="442087"/>
                </a:lnTo>
                <a:lnTo>
                  <a:pt x="52065" y="404368"/>
                </a:lnTo>
                <a:lnTo>
                  <a:pt x="28824" y="361188"/>
                </a:lnTo>
                <a:lnTo>
                  <a:pt x="14219" y="313817"/>
                </a:lnTo>
                <a:lnTo>
                  <a:pt x="9393" y="275717"/>
                </a:lnTo>
                <a:lnTo>
                  <a:pt x="9139" y="262636"/>
                </a:lnTo>
                <a:lnTo>
                  <a:pt x="9509" y="250062"/>
                </a:lnTo>
                <a:lnTo>
                  <a:pt x="14346" y="211581"/>
                </a:lnTo>
                <a:lnTo>
                  <a:pt x="29078" y="163956"/>
                </a:lnTo>
                <a:lnTo>
                  <a:pt x="52573" y="120650"/>
                </a:lnTo>
                <a:lnTo>
                  <a:pt x="83561" y="83185"/>
                </a:lnTo>
                <a:lnTo>
                  <a:pt x="121153" y="52197"/>
                </a:lnTo>
                <a:lnTo>
                  <a:pt x="164079" y="28956"/>
                </a:lnTo>
                <a:lnTo>
                  <a:pt x="211323" y="14224"/>
                </a:lnTo>
                <a:lnTo>
                  <a:pt x="249296" y="9525"/>
                </a:lnTo>
                <a:lnTo>
                  <a:pt x="262377" y="9143"/>
                </a:lnTo>
                <a:lnTo>
                  <a:pt x="330734" y="9143"/>
                </a:lnTo>
                <a:lnTo>
                  <a:pt x="327655" y="8255"/>
                </a:lnTo>
                <a:lnTo>
                  <a:pt x="314955" y="5334"/>
                </a:lnTo>
                <a:lnTo>
                  <a:pt x="302001" y="3048"/>
                </a:lnTo>
                <a:lnTo>
                  <a:pt x="288920" y="1269"/>
                </a:lnTo>
                <a:lnTo>
                  <a:pt x="275585" y="381"/>
                </a:lnTo>
                <a:lnTo>
                  <a:pt x="262123" y="0"/>
                </a:lnTo>
                <a:close/>
              </a:path>
              <a:path w="524510" h="525779">
                <a:moveTo>
                  <a:pt x="330734" y="9143"/>
                </a:moveTo>
                <a:lnTo>
                  <a:pt x="262377" y="9143"/>
                </a:lnTo>
                <a:lnTo>
                  <a:pt x="275331" y="9525"/>
                </a:lnTo>
                <a:lnTo>
                  <a:pt x="288285" y="10413"/>
                </a:lnTo>
                <a:lnTo>
                  <a:pt x="337561" y="20574"/>
                </a:lnTo>
                <a:lnTo>
                  <a:pt x="383154" y="40005"/>
                </a:lnTo>
                <a:lnTo>
                  <a:pt x="423413" y="67310"/>
                </a:lnTo>
                <a:lnTo>
                  <a:pt x="457703" y="101854"/>
                </a:lnTo>
                <a:lnTo>
                  <a:pt x="484754" y="142367"/>
                </a:lnTo>
                <a:lnTo>
                  <a:pt x="503804" y="187579"/>
                </a:lnTo>
                <a:lnTo>
                  <a:pt x="513837" y="237236"/>
                </a:lnTo>
                <a:lnTo>
                  <a:pt x="515107" y="263144"/>
                </a:lnTo>
                <a:lnTo>
                  <a:pt x="514708" y="276352"/>
                </a:lnTo>
                <a:lnTo>
                  <a:pt x="509900" y="314198"/>
                </a:lnTo>
                <a:lnTo>
                  <a:pt x="495168" y="361950"/>
                </a:lnTo>
                <a:lnTo>
                  <a:pt x="471673" y="405130"/>
                </a:lnTo>
                <a:lnTo>
                  <a:pt x="440685" y="442722"/>
                </a:lnTo>
                <a:lnTo>
                  <a:pt x="403220" y="473583"/>
                </a:lnTo>
                <a:lnTo>
                  <a:pt x="360167" y="496824"/>
                </a:lnTo>
                <a:lnTo>
                  <a:pt x="312923" y="511556"/>
                </a:lnTo>
                <a:lnTo>
                  <a:pt x="274950" y="516255"/>
                </a:lnTo>
                <a:lnTo>
                  <a:pt x="261869" y="516636"/>
                </a:lnTo>
                <a:lnTo>
                  <a:pt x="330734" y="516636"/>
                </a:lnTo>
                <a:lnTo>
                  <a:pt x="387091" y="494030"/>
                </a:lnTo>
                <a:lnTo>
                  <a:pt x="428874" y="465709"/>
                </a:lnTo>
                <a:lnTo>
                  <a:pt x="464434" y="430149"/>
                </a:lnTo>
                <a:lnTo>
                  <a:pt x="492628" y="388238"/>
                </a:lnTo>
                <a:lnTo>
                  <a:pt x="508376" y="353313"/>
                </a:lnTo>
                <a:lnTo>
                  <a:pt x="518917" y="315849"/>
                </a:lnTo>
                <a:lnTo>
                  <a:pt x="523870" y="276352"/>
                </a:lnTo>
                <a:lnTo>
                  <a:pt x="524244" y="262636"/>
                </a:lnTo>
                <a:lnTo>
                  <a:pt x="523870" y="249300"/>
                </a:lnTo>
                <a:lnTo>
                  <a:pt x="518917" y="209931"/>
                </a:lnTo>
                <a:lnTo>
                  <a:pt x="508376" y="172466"/>
                </a:lnTo>
                <a:lnTo>
                  <a:pt x="492628" y="137668"/>
                </a:lnTo>
                <a:lnTo>
                  <a:pt x="464434" y="95758"/>
                </a:lnTo>
                <a:lnTo>
                  <a:pt x="428874" y="59943"/>
                </a:lnTo>
                <a:lnTo>
                  <a:pt x="387091" y="31750"/>
                </a:lnTo>
                <a:lnTo>
                  <a:pt x="352166" y="16002"/>
                </a:lnTo>
                <a:lnTo>
                  <a:pt x="339974" y="11811"/>
                </a:lnTo>
                <a:lnTo>
                  <a:pt x="330734" y="9143"/>
                </a:lnTo>
                <a:close/>
              </a:path>
            </a:pathLst>
          </a:custGeom>
          <a:solidFill>
            <a:srgbClr val="2B3942"/>
          </a:solidFill>
        </p:spPr>
        <p:txBody>
          <a:bodyPr wrap="square" lIns="0" tIns="0" rIns="0" bIns="0" rtlCol="0"/>
          <a:lstStyle/>
          <a:p>
            <a:endParaRPr lang="en-US" dirty="0"/>
          </a:p>
        </p:txBody>
      </p:sp>
      <p:sp>
        <p:nvSpPr>
          <p:cNvPr id="25" name="object 25"/>
          <p:cNvSpPr/>
          <p:nvPr/>
        </p:nvSpPr>
        <p:spPr>
          <a:xfrm>
            <a:off x="1591055" y="3733800"/>
            <a:ext cx="492759" cy="492759"/>
          </a:xfrm>
          <a:custGeom>
            <a:avLst/>
            <a:gdLst/>
            <a:ahLst/>
            <a:cxnLst/>
            <a:rect l="l" t="t" r="r" b="b"/>
            <a:pathLst>
              <a:path w="492760" h="492760">
                <a:moveTo>
                  <a:pt x="246125" y="0"/>
                </a:moveTo>
                <a:lnTo>
                  <a:pt x="196534" y="5002"/>
                </a:lnTo>
                <a:lnTo>
                  <a:pt x="150340" y="19347"/>
                </a:lnTo>
                <a:lnTo>
                  <a:pt x="108532" y="42045"/>
                </a:lnTo>
                <a:lnTo>
                  <a:pt x="72104" y="72104"/>
                </a:lnTo>
                <a:lnTo>
                  <a:pt x="42045" y="108532"/>
                </a:lnTo>
                <a:lnTo>
                  <a:pt x="19347" y="150340"/>
                </a:lnTo>
                <a:lnTo>
                  <a:pt x="5002" y="196534"/>
                </a:lnTo>
                <a:lnTo>
                  <a:pt x="0" y="246125"/>
                </a:lnTo>
                <a:lnTo>
                  <a:pt x="5002" y="295717"/>
                </a:lnTo>
                <a:lnTo>
                  <a:pt x="19347" y="341911"/>
                </a:lnTo>
                <a:lnTo>
                  <a:pt x="42045" y="383719"/>
                </a:lnTo>
                <a:lnTo>
                  <a:pt x="72104" y="420147"/>
                </a:lnTo>
                <a:lnTo>
                  <a:pt x="108532" y="450206"/>
                </a:lnTo>
                <a:lnTo>
                  <a:pt x="150340" y="472904"/>
                </a:lnTo>
                <a:lnTo>
                  <a:pt x="196534" y="487249"/>
                </a:lnTo>
                <a:lnTo>
                  <a:pt x="246125" y="492251"/>
                </a:lnTo>
                <a:lnTo>
                  <a:pt x="295717" y="487249"/>
                </a:lnTo>
                <a:lnTo>
                  <a:pt x="341911" y="472904"/>
                </a:lnTo>
                <a:lnTo>
                  <a:pt x="383719" y="450206"/>
                </a:lnTo>
                <a:lnTo>
                  <a:pt x="420147" y="420147"/>
                </a:lnTo>
                <a:lnTo>
                  <a:pt x="450206" y="383719"/>
                </a:lnTo>
                <a:lnTo>
                  <a:pt x="472904" y="341911"/>
                </a:lnTo>
                <a:lnTo>
                  <a:pt x="487249" y="295717"/>
                </a:lnTo>
                <a:lnTo>
                  <a:pt x="492251" y="246125"/>
                </a:lnTo>
                <a:lnTo>
                  <a:pt x="487249" y="196534"/>
                </a:lnTo>
                <a:lnTo>
                  <a:pt x="472904" y="150340"/>
                </a:lnTo>
                <a:lnTo>
                  <a:pt x="450206" y="108532"/>
                </a:lnTo>
                <a:lnTo>
                  <a:pt x="420147" y="72104"/>
                </a:lnTo>
                <a:lnTo>
                  <a:pt x="383719" y="42045"/>
                </a:lnTo>
                <a:lnTo>
                  <a:pt x="341911" y="19347"/>
                </a:lnTo>
                <a:lnTo>
                  <a:pt x="295717" y="5002"/>
                </a:lnTo>
                <a:lnTo>
                  <a:pt x="246125" y="0"/>
                </a:lnTo>
                <a:close/>
              </a:path>
            </a:pathLst>
          </a:custGeom>
          <a:solidFill>
            <a:srgbClr val="00A2DF"/>
          </a:solidFill>
        </p:spPr>
        <p:txBody>
          <a:bodyPr wrap="square" lIns="0" tIns="0" rIns="0" bIns="0" rtlCol="0"/>
          <a:lstStyle/>
          <a:p>
            <a:endParaRPr lang="en-US" dirty="0"/>
          </a:p>
        </p:txBody>
      </p:sp>
      <p:sp>
        <p:nvSpPr>
          <p:cNvPr id="26" name="object 26"/>
          <p:cNvSpPr/>
          <p:nvPr/>
        </p:nvSpPr>
        <p:spPr>
          <a:xfrm>
            <a:off x="1591061" y="3733800"/>
            <a:ext cx="492759" cy="492759"/>
          </a:xfrm>
          <a:custGeom>
            <a:avLst/>
            <a:gdLst/>
            <a:ahLst/>
            <a:cxnLst/>
            <a:rect l="l" t="t" r="r" b="b"/>
            <a:pathLst>
              <a:path w="492760" h="492760">
                <a:moveTo>
                  <a:pt x="246120" y="0"/>
                </a:moveTo>
                <a:lnTo>
                  <a:pt x="196463" y="4952"/>
                </a:lnTo>
                <a:lnTo>
                  <a:pt x="150235" y="19304"/>
                </a:lnTo>
                <a:lnTo>
                  <a:pt x="108452" y="42037"/>
                </a:lnTo>
                <a:lnTo>
                  <a:pt x="72130" y="72136"/>
                </a:lnTo>
                <a:lnTo>
                  <a:pt x="42031" y="108457"/>
                </a:lnTo>
                <a:lnTo>
                  <a:pt x="19298" y="150241"/>
                </a:lnTo>
                <a:lnTo>
                  <a:pt x="5074" y="196469"/>
                </a:lnTo>
                <a:lnTo>
                  <a:pt x="0" y="245872"/>
                </a:lnTo>
                <a:lnTo>
                  <a:pt x="248" y="258825"/>
                </a:lnTo>
                <a:lnTo>
                  <a:pt x="7741" y="307594"/>
                </a:lnTo>
                <a:lnTo>
                  <a:pt x="29712" y="363474"/>
                </a:lnTo>
                <a:lnTo>
                  <a:pt x="56128" y="402717"/>
                </a:lnTo>
                <a:lnTo>
                  <a:pt x="89529" y="435991"/>
                </a:lnTo>
                <a:lnTo>
                  <a:pt x="128772" y="462533"/>
                </a:lnTo>
                <a:lnTo>
                  <a:pt x="172968" y="481202"/>
                </a:lnTo>
                <a:lnTo>
                  <a:pt x="220974" y="490981"/>
                </a:lnTo>
                <a:lnTo>
                  <a:pt x="246120" y="492251"/>
                </a:lnTo>
                <a:lnTo>
                  <a:pt x="258820" y="491998"/>
                </a:lnTo>
                <a:lnTo>
                  <a:pt x="307588" y="484505"/>
                </a:lnTo>
                <a:lnTo>
                  <a:pt x="312585" y="483107"/>
                </a:lnTo>
                <a:lnTo>
                  <a:pt x="245866" y="483107"/>
                </a:lnTo>
                <a:lnTo>
                  <a:pt x="233674" y="482854"/>
                </a:lnTo>
                <a:lnTo>
                  <a:pt x="186684" y="475614"/>
                </a:lnTo>
                <a:lnTo>
                  <a:pt x="132709" y="454279"/>
                </a:lnTo>
                <a:lnTo>
                  <a:pt x="94990" y="428751"/>
                </a:lnTo>
                <a:lnTo>
                  <a:pt x="62986" y="396620"/>
                </a:lnTo>
                <a:lnTo>
                  <a:pt x="37586" y="358775"/>
                </a:lnTo>
                <a:lnTo>
                  <a:pt x="19679" y="316230"/>
                </a:lnTo>
                <a:lnTo>
                  <a:pt x="10281" y="270129"/>
                </a:lnTo>
                <a:lnTo>
                  <a:pt x="9138" y="245872"/>
                </a:lnTo>
                <a:lnTo>
                  <a:pt x="9382" y="234187"/>
                </a:lnTo>
                <a:lnTo>
                  <a:pt x="16631" y="186562"/>
                </a:lnTo>
                <a:lnTo>
                  <a:pt x="37967" y="132714"/>
                </a:lnTo>
                <a:lnTo>
                  <a:pt x="63494" y="94995"/>
                </a:lnTo>
                <a:lnTo>
                  <a:pt x="95752" y="62992"/>
                </a:lnTo>
                <a:lnTo>
                  <a:pt x="133471" y="37592"/>
                </a:lnTo>
                <a:lnTo>
                  <a:pt x="176016" y="19685"/>
                </a:lnTo>
                <a:lnTo>
                  <a:pt x="222117" y="10287"/>
                </a:lnTo>
                <a:lnTo>
                  <a:pt x="246374" y="9143"/>
                </a:lnTo>
                <a:lnTo>
                  <a:pt x="312585" y="9143"/>
                </a:lnTo>
                <a:lnTo>
                  <a:pt x="307588" y="7747"/>
                </a:lnTo>
                <a:lnTo>
                  <a:pt x="295777" y="5080"/>
                </a:lnTo>
                <a:lnTo>
                  <a:pt x="283585" y="2793"/>
                </a:lnTo>
                <a:lnTo>
                  <a:pt x="271266" y="1269"/>
                </a:lnTo>
                <a:lnTo>
                  <a:pt x="258820" y="254"/>
                </a:lnTo>
                <a:lnTo>
                  <a:pt x="246120" y="0"/>
                </a:lnTo>
                <a:close/>
              </a:path>
              <a:path w="492760" h="492760">
                <a:moveTo>
                  <a:pt x="312585" y="9143"/>
                </a:moveTo>
                <a:lnTo>
                  <a:pt x="246374" y="9143"/>
                </a:lnTo>
                <a:lnTo>
                  <a:pt x="258566" y="9398"/>
                </a:lnTo>
                <a:lnTo>
                  <a:pt x="270631" y="10413"/>
                </a:lnTo>
                <a:lnTo>
                  <a:pt x="316859" y="19812"/>
                </a:lnTo>
                <a:lnTo>
                  <a:pt x="359531" y="37973"/>
                </a:lnTo>
                <a:lnTo>
                  <a:pt x="397250" y="63500"/>
                </a:lnTo>
                <a:lnTo>
                  <a:pt x="429254" y="95757"/>
                </a:lnTo>
                <a:lnTo>
                  <a:pt x="454654" y="133476"/>
                </a:lnTo>
                <a:lnTo>
                  <a:pt x="472561" y="176022"/>
                </a:lnTo>
                <a:lnTo>
                  <a:pt x="481959" y="222123"/>
                </a:lnTo>
                <a:lnTo>
                  <a:pt x="483102" y="246380"/>
                </a:lnTo>
                <a:lnTo>
                  <a:pt x="482859" y="258063"/>
                </a:lnTo>
                <a:lnTo>
                  <a:pt x="475609" y="305562"/>
                </a:lnTo>
                <a:lnTo>
                  <a:pt x="454273" y="359537"/>
                </a:lnTo>
                <a:lnTo>
                  <a:pt x="428746" y="397256"/>
                </a:lnTo>
                <a:lnTo>
                  <a:pt x="396615" y="429260"/>
                </a:lnTo>
                <a:lnTo>
                  <a:pt x="358769" y="454660"/>
                </a:lnTo>
                <a:lnTo>
                  <a:pt x="316224" y="472567"/>
                </a:lnTo>
                <a:lnTo>
                  <a:pt x="270123" y="481964"/>
                </a:lnTo>
                <a:lnTo>
                  <a:pt x="245866" y="483107"/>
                </a:lnTo>
                <a:lnTo>
                  <a:pt x="312585" y="483107"/>
                </a:lnTo>
                <a:lnTo>
                  <a:pt x="363468" y="462533"/>
                </a:lnTo>
                <a:lnTo>
                  <a:pt x="402711" y="435991"/>
                </a:lnTo>
                <a:lnTo>
                  <a:pt x="435985" y="402717"/>
                </a:lnTo>
                <a:lnTo>
                  <a:pt x="462528" y="363474"/>
                </a:lnTo>
                <a:lnTo>
                  <a:pt x="481197" y="319405"/>
                </a:lnTo>
                <a:lnTo>
                  <a:pt x="490976" y="271272"/>
                </a:lnTo>
                <a:lnTo>
                  <a:pt x="492241" y="246380"/>
                </a:lnTo>
                <a:lnTo>
                  <a:pt x="491992" y="233425"/>
                </a:lnTo>
                <a:lnTo>
                  <a:pt x="484499" y="184531"/>
                </a:lnTo>
                <a:lnTo>
                  <a:pt x="462528" y="128777"/>
                </a:lnTo>
                <a:lnTo>
                  <a:pt x="435985" y="89535"/>
                </a:lnTo>
                <a:lnTo>
                  <a:pt x="402711" y="56133"/>
                </a:lnTo>
                <a:lnTo>
                  <a:pt x="363468" y="29718"/>
                </a:lnTo>
                <a:lnTo>
                  <a:pt x="319399" y="11049"/>
                </a:lnTo>
                <a:lnTo>
                  <a:pt x="312585" y="9143"/>
                </a:lnTo>
                <a:close/>
              </a:path>
            </a:pathLst>
          </a:custGeom>
          <a:solidFill>
            <a:srgbClr val="2B3942"/>
          </a:solidFill>
        </p:spPr>
        <p:txBody>
          <a:bodyPr wrap="square" lIns="0" tIns="0" rIns="0" bIns="0" rtlCol="0"/>
          <a:lstStyle/>
          <a:p>
            <a:endParaRPr lang="en-US" dirty="0"/>
          </a:p>
        </p:txBody>
      </p:sp>
      <p:sp>
        <p:nvSpPr>
          <p:cNvPr id="27" name="object 27"/>
          <p:cNvSpPr/>
          <p:nvPr/>
        </p:nvSpPr>
        <p:spPr>
          <a:xfrm>
            <a:off x="5486400" y="3328415"/>
            <a:ext cx="490855" cy="492759"/>
          </a:xfrm>
          <a:custGeom>
            <a:avLst/>
            <a:gdLst/>
            <a:ahLst/>
            <a:cxnLst/>
            <a:rect l="l" t="t" r="r" b="b"/>
            <a:pathLst>
              <a:path w="490854" h="492760">
                <a:moveTo>
                  <a:pt x="245363" y="0"/>
                </a:moveTo>
                <a:lnTo>
                  <a:pt x="195915" y="5002"/>
                </a:lnTo>
                <a:lnTo>
                  <a:pt x="149858" y="19347"/>
                </a:lnTo>
                <a:lnTo>
                  <a:pt x="108179" y="42045"/>
                </a:lnTo>
                <a:lnTo>
                  <a:pt x="71866" y="72104"/>
                </a:lnTo>
                <a:lnTo>
                  <a:pt x="41904" y="108532"/>
                </a:lnTo>
                <a:lnTo>
                  <a:pt x="19282" y="150340"/>
                </a:lnTo>
                <a:lnTo>
                  <a:pt x="4984" y="196534"/>
                </a:lnTo>
                <a:lnTo>
                  <a:pt x="0" y="246125"/>
                </a:lnTo>
                <a:lnTo>
                  <a:pt x="4984" y="295717"/>
                </a:lnTo>
                <a:lnTo>
                  <a:pt x="19282" y="341911"/>
                </a:lnTo>
                <a:lnTo>
                  <a:pt x="41904" y="383719"/>
                </a:lnTo>
                <a:lnTo>
                  <a:pt x="71866" y="420147"/>
                </a:lnTo>
                <a:lnTo>
                  <a:pt x="108179" y="450206"/>
                </a:lnTo>
                <a:lnTo>
                  <a:pt x="149858" y="472904"/>
                </a:lnTo>
                <a:lnTo>
                  <a:pt x="195915" y="487249"/>
                </a:lnTo>
                <a:lnTo>
                  <a:pt x="245363" y="492252"/>
                </a:lnTo>
                <a:lnTo>
                  <a:pt x="294812" y="487249"/>
                </a:lnTo>
                <a:lnTo>
                  <a:pt x="340869" y="472904"/>
                </a:lnTo>
                <a:lnTo>
                  <a:pt x="382548" y="450206"/>
                </a:lnTo>
                <a:lnTo>
                  <a:pt x="418861" y="420147"/>
                </a:lnTo>
                <a:lnTo>
                  <a:pt x="448823" y="383719"/>
                </a:lnTo>
                <a:lnTo>
                  <a:pt x="471445" y="341911"/>
                </a:lnTo>
                <a:lnTo>
                  <a:pt x="485743" y="295717"/>
                </a:lnTo>
                <a:lnTo>
                  <a:pt x="490727" y="246125"/>
                </a:lnTo>
                <a:lnTo>
                  <a:pt x="485743" y="196534"/>
                </a:lnTo>
                <a:lnTo>
                  <a:pt x="471445" y="150340"/>
                </a:lnTo>
                <a:lnTo>
                  <a:pt x="448823" y="108532"/>
                </a:lnTo>
                <a:lnTo>
                  <a:pt x="418861" y="72104"/>
                </a:lnTo>
                <a:lnTo>
                  <a:pt x="382548" y="42045"/>
                </a:lnTo>
                <a:lnTo>
                  <a:pt x="340869" y="19347"/>
                </a:lnTo>
                <a:lnTo>
                  <a:pt x="294812" y="5002"/>
                </a:lnTo>
                <a:lnTo>
                  <a:pt x="245363" y="0"/>
                </a:lnTo>
                <a:close/>
              </a:path>
            </a:pathLst>
          </a:custGeom>
          <a:solidFill>
            <a:srgbClr val="00A2DF"/>
          </a:solidFill>
        </p:spPr>
        <p:txBody>
          <a:bodyPr wrap="square" lIns="0" tIns="0" rIns="0" bIns="0" rtlCol="0"/>
          <a:lstStyle/>
          <a:p>
            <a:endParaRPr lang="en-US" dirty="0"/>
          </a:p>
        </p:txBody>
      </p:sp>
      <p:sp>
        <p:nvSpPr>
          <p:cNvPr id="28" name="object 28"/>
          <p:cNvSpPr/>
          <p:nvPr/>
        </p:nvSpPr>
        <p:spPr>
          <a:xfrm>
            <a:off x="5486405" y="3328415"/>
            <a:ext cx="490855" cy="492759"/>
          </a:xfrm>
          <a:custGeom>
            <a:avLst/>
            <a:gdLst/>
            <a:ahLst/>
            <a:cxnLst/>
            <a:rect l="l" t="t" r="r" b="b"/>
            <a:pathLst>
              <a:path w="490854" h="492760">
                <a:moveTo>
                  <a:pt x="245358" y="0"/>
                </a:moveTo>
                <a:lnTo>
                  <a:pt x="195955" y="4953"/>
                </a:lnTo>
                <a:lnTo>
                  <a:pt x="149854" y="19304"/>
                </a:lnTo>
                <a:lnTo>
                  <a:pt x="108198" y="42037"/>
                </a:lnTo>
                <a:lnTo>
                  <a:pt x="71876" y="72136"/>
                </a:lnTo>
                <a:lnTo>
                  <a:pt x="41904" y="108458"/>
                </a:lnTo>
                <a:lnTo>
                  <a:pt x="19298" y="150241"/>
                </a:lnTo>
                <a:lnTo>
                  <a:pt x="4947" y="196469"/>
                </a:lnTo>
                <a:lnTo>
                  <a:pt x="0" y="245872"/>
                </a:lnTo>
                <a:lnTo>
                  <a:pt x="248" y="258825"/>
                </a:lnTo>
                <a:lnTo>
                  <a:pt x="7741" y="307594"/>
                </a:lnTo>
                <a:lnTo>
                  <a:pt x="29585" y="363474"/>
                </a:lnTo>
                <a:lnTo>
                  <a:pt x="56001" y="402717"/>
                </a:lnTo>
                <a:lnTo>
                  <a:pt x="89275" y="435991"/>
                </a:lnTo>
                <a:lnTo>
                  <a:pt x="128391" y="462534"/>
                </a:lnTo>
                <a:lnTo>
                  <a:pt x="172333" y="481203"/>
                </a:lnTo>
                <a:lnTo>
                  <a:pt x="220339" y="490982"/>
                </a:lnTo>
                <a:lnTo>
                  <a:pt x="245358" y="492252"/>
                </a:lnTo>
                <a:lnTo>
                  <a:pt x="257931" y="491998"/>
                </a:lnTo>
                <a:lnTo>
                  <a:pt x="306699" y="484505"/>
                </a:lnTo>
                <a:lnTo>
                  <a:pt x="311589" y="483108"/>
                </a:lnTo>
                <a:lnTo>
                  <a:pt x="245104" y="483108"/>
                </a:lnTo>
                <a:lnTo>
                  <a:pt x="232912" y="482854"/>
                </a:lnTo>
                <a:lnTo>
                  <a:pt x="186049" y="475615"/>
                </a:lnTo>
                <a:lnTo>
                  <a:pt x="132328" y="454279"/>
                </a:lnTo>
                <a:lnTo>
                  <a:pt x="94863" y="428752"/>
                </a:lnTo>
                <a:lnTo>
                  <a:pt x="62732" y="396621"/>
                </a:lnTo>
                <a:lnTo>
                  <a:pt x="37459" y="358775"/>
                </a:lnTo>
                <a:lnTo>
                  <a:pt x="19679" y="316230"/>
                </a:lnTo>
                <a:lnTo>
                  <a:pt x="10281" y="270129"/>
                </a:lnTo>
                <a:lnTo>
                  <a:pt x="9138" y="245872"/>
                </a:lnTo>
                <a:lnTo>
                  <a:pt x="9382" y="234187"/>
                </a:lnTo>
                <a:lnTo>
                  <a:pt x="16631" y="186689"/>
                </a:lnTo>
                <a:lnTo>
                  <a:pt x="37840" y="132714"/>
                </a:lnTo>
                <a:lnTo>
                  <a:pt x="63367" y="94996"/>
                </a:lnTo>
                <a:lnTo>
                  <a:pt x="95498" y="62992"/>
                </a:lnTo>
                <a:lnTo>
                  <a:pt x="133090" y="37592"/>
                </a:lnTo>
                <a:lnTo>
                  <a:pt x="175508" y="19685"/>
                </a:lnTo>
                <a:lnTo>
                  <a:pt x="221482" y="10287"/>
                </a:lnTo>
                <a:lnTo>
                  <a:pt x="245612" y="9144"/>
                </a:lnTo>
                <a:lnTo>
                  <a:pt x="311589" y="9144"/>
                </a:lnTo>
                <a:lnTo>
                  <a:pt x="306699" y="7747"/>
                </a:lnTo>
                <a:lnTo>
                  <a:pt x="294761" y="5080"/>
                </a:lnTo>
                <a:lnTo>
                  <a:pt x="282696" y="2794"/>
                </a:lnTo>
                <a:lnTo>
                  <a:pt x="270377" y="1270"/>
                </a:lnTo>
                <a:lnTo>
                  <a:pt x="258058" y="254"/>
                </a:lnTo>
                <a:lnTo>
                  <a:pt x="245358" y="0"/>
                </a:lnTo>
                <a:close/>
              </a:path>
              <a:path w="490854" h="492760">
                <a:moveTo>
                  <a:pt x="311589" y="9144"/>
                </a:moveTo>
                <a:lnTo>
                  <a:pt x="245612" y="9144"/>
                </a:lnTo>
                <a:lnTo>
                  <a:pt x="257804" y="9398"/>
                </a:lnTo>
                <a:lnTo>
                  <a:pt x="269742" y="10413"/>
                </a:lnTo>
                <a:lnTo>
                  <a:pt x="315843" y="19812"/>
                </a:lnTo>
                <a:lnTo>
                  <a:pt x="358388" y="37973"/>
                </a:lnTo>
                <a:lnTo>
                  <a:pt x="395980" y="63500"/>
                </a:lnTo>
                <a:lnTo>
                  <a:pt x="427984" y="95631"/>
                </a:lnTo>
                <a:lnTo>
                  <a:pt x="453257" y="133476"/>
                </a:lnTo>
                <a:lnTo>
                  <a:pt x="471037" y="176022"/>
                </a:lnTo>
                <a:lnTo>
                  <a:pt x="480308" y="222123"/>
                </a:lnTo>
                <a:lnTo>
                  <a:pt x="481578" y="246380"/>
                </a:lnTo>
                <a:lnTo>
                  <a:pt x="481335" y="258063"/>
                </a:lnTo>
                <a:lnTo>
                  <a:pt x="474085" y="305562"/>
                </a:lnTo>
                <a:lnTo>
                  <a:pt x="452876" y="359537"/>
                </a:lnTo>
                <a:lnTo>
                  <a:pt x="427349" y="397256"/>
                </a:lnTo>
                <a:lnTo>
                  <a:pt x="395345" y="429260"/>
                </a:lnTo>
                <a:lnTo>
                  <a:pt x="357626" y="454660"/>
                </a:lnTo>
                <a:lnTo>
                  <a:pt x="315208" y="472567"/>
                </a:lnTo>
                <a:lnTo>
                  <a:pt x="269234" y="481965"/>
                </a:lnTo>
                <a:lnTo>
                  <a:pt x="245104" y="483108"/>
                </a:lnTo>
                <a:lnTo>
                  <a:pt x="311589" y="483108"/>
                </a:lnTo>
                <a:lnTo>
                  <a:pt x="362325" y="462534"/>
                </a:lnTo>
                <a:lnTo>
                  <a:pt x="401441" y="435991"/>
                </a:lnTo>
                <a:lnTo>
                  <a:pt x="434715" y="402717"/>
                </a:lnTo>
                <a:lnTo>
                  <a:pt x="461131" y="363474"/>
                </a:lnTo>
                <a:lnTo>
                  <a:pt x="479673" y="319405"/>
                </a:lnTo>
                <a:lnTo>
                  <a:pt x="489452" y="271272"/>
                </a:lnTo>
                <a:lnTo>
                  <a:pt x="490715" y="245872"/>
                </a:lnTo>
                <a:lnTo>
                  <a:pt x="490341" y="233425"/>
                </a:lnTo>
                <a:lnTo>
                  <a:pt x="482975" y="184531"/>
                </a:lnTo>
                <a:lnTo>
                  <a:pt x="461131" y="128778"/>
                </a:lnTo>
                <a:lnTo>
                  <a:pt x="434715" y="89535"/>
                </a:lnTo>
                <a:lnTo>
                  <a:pt x="401441" y="56134"/>
                </a:lnTo>
                <a:lnTo>
                  <a:pt x="362325" y="29718"/>
                </a:lnTo>
                <a:lnTo>
                  <a:pt x="318256" y="11049"/>
                </a:lnTo>
                <a:lnTo>
                  <a:pt x="311589" y="9144"/>
                </a:lnTo>
                <a:close/>
              </a:path>
            </a:pathLst>
          </a:custGeom>
          <a:solidFill>
            <a:srgbClr val="2B3942"/>
          </a:solidFill>
        </p:spPr>
        <p:txBody>
          <a:bodyPr wrap="square" lIns="0" tIns="0" rIns="0" bIns="0" rtlCol="0"/>
          <a:lstStyle/>
          <a:p>
            <a:endParaRPr lang="en-US" dirty="0"/>
          </a:p>
        </p:txBody>
      </p:sp>
      <p:sp>
        <p:nvSpPr>
          <p:cNvPr id="29" name="object 29"/>
          <p:cNvSpPr txBox="1"/>
          <p:nvPr/>
        </p:nvSpPr>
        <p:spPr>
          <a:xfrm>
            <a:off x="768502" y="4973573"/>
            <a:ext cx="160020" cy="197490"/>
          </a:xfrm>
          <a:prstGeom prst="rect">
            <a:avLst/>
          </a:prstGeom>
        </p:spPr>
        <p:txBody>
          <a:bodyPr vert="horz" wrap="square" lIns="0" tIns="12700" rIns="0" bIns="0" rtlCol="0">
            <a:spAutoFit/>
          </a:bodyPr>
          <a:lstStyle/>
          <a:p>
            <a:pPr marL="12700">
              <a:lnSpc>
                <a:spcPct val="100000"/>
              </a:lnSpc>
              <a:spcBef>
                <a:spcPts val="100"/>
              </a:spcBef>
            </a:pPr>
            <a:r>
              <a:rPr lang="en-US" sz="1200" spc="-10">
                <a:solidFill>
                  <a:srgbClr val="2B3942"/>
                </a:solidFill>
                <a:latin typeface="Arial"/>
                <a:cs typeface="Arial"/>
              </a:rPr>
              <a:t>-5</a:t>
            </a:r>
            <a:endParaRPr lang="en-US" sz="1200" dirty="0">
              <a:latin typeface="Arial"/>
              <a:cs typeface="Arial"/>
            </a:endParaRPr>
          </a:p>
        </p:txBody>
      </p:sp>
      <p:sp>
        <p:nvSpPr>
          <p:cNvPr id="30" name="object 30"/>
          <p:cNvSpPr txBox="1"/>
          <p:nvPr/>
        </p:nvSpPr>
        <p:spPr>
          <a:xfrm>
            <a:off x="819099" y="4334002"/>
            <a:ext cx="110489"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2B3942"/>
                </a:solidFill>
                <a:latin typeface="Arial"/>
                <a:cs typeface="Arial"/>
              </a:rPr>
              <a:t>0</a:t>
            </a:r>
            <a:endParaRPr lang="en-US" sz="1200" dirty="0">
              <a:latin typeface="Arial"/>
              <a:cs typeface="Arial"/>
            </a:endParaRPr>
          </a:p>
        </p:txBody>
      </p:sp>
      <p:sp>
        <p:nvSpPr>
          <p:cNvPr id="31" name="object 31"/>
          <p:cNvSpPr txBox="1"/>
          <p:nvPr/>
        </p:nvSpPr>
        <p:spPr>
          <a:xfrm>
            <a:off x="819099" y="3694938"/>
            <a:ext cx="110489"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2B3942"/>
                </a:solidFill>
                <a:latin typeface="Arial"/>
                <a:cs typeface="Arial"/>
              </a:rPr>
              <a:t>5</a:t>
            </a:r>
            <a:endParaRPr lang="en-US" sz="1200" dirty="0">
              <a:latin typeface="Arial"/>
              <a:cs typeface="Arial"/>
            </a:endParaRPr>
          </a:p>
        </p:txBody>
      </p:sp>
      <p:sp>
        <p:nvSpPr>
          <p:cNvPr id="32" name="object 32"/>
          <p:cNvSpPr txBox="1"/>
          <p:nvPr/>
        </p:nvSpPr>
        <p:spPr>
          <a:xfrm>
            <a:off x="734364" y="3055365"/>
            <a:ext cx="196215"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2B3942"/>
                </a:solidFill>
                <a:latin typeface="Arial"/>
                <a:cs typeface="Arial"/>
              </a:rPr>
              <a:t>10</a:t>
            </a:r>
            <a:endParaRPr lang="en-US" sz="1200" dirty="0">
              <a:latin typeface="Arial"/>
              <a:cs typeface="Arial"/>
            </a:endParaRPr>
          </a:p>
        </p:txBody>
      </p:sp>
      <p:sp>
        <p:nvSpPr>
          <p:cNvPr id="33" name="object 33"/>
          <p:cNvSpPr txBox="1"/>
          <p:nvPr/>
        </p:nvSpPr>
        <p:spPr>
          <a:xfrm>
            <a:off x="734364" y="2415921"/>
            <a:ext cx="196215"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2B3942"/>
                </a:solidFill>
                <a:latin typeface="Arial"/>
                <a:cs typeface="Arial"/>
              </a:rPr>
              <a:t>15</a:t>
            </a:r>
            <a:endParaRPr lang="en-US" sz="1200" dirty="0">
              <a:latin typeface="Arial"/>
              <a:cs typeface="Arial"/>
            </a:endParaRPr>
          </a:p>
        </p:txBody>
      </p:sp>
      <p:sp>
        <p:nvSpPr>
          <p:cNvPr id="34" name="object 34"/>
          <p:cNvSpPr txBox="1"/>
          <p:nvPr/>
        </p:nvSpPr>
        <p:spPr>
          <a:xfrm>
            <a:off x="734364" y="1776729"/>
            <a:ext cx="196215"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2B3942"/>
                </a:solidFill>
                <a:latin typeface="Arial"/>
                <a:cs typeface="Arial"/>
              </a:rPr>
              <a:t>20</a:t>
            </a:r>
            <a:endParaRPr lang="en-US" sz="1200" dirty="0">
              <a:latin typeface="Arial"/>
              <a:cs typeface="Arial"/>
            </a:endParaRPr>
          </a:p>
        </p:txBody>
      </p:sp>
      <p:sp>
        <p:nvSpPr>
          <p:cNvPr id="35" name="object 35"/>
          <p:cNvSpPr/>
          <p:nvPr/>
        </p:nvSpPr>
        <p:spPr>
          <a:xfrm>
            <a:off x="1606296" y="2351532"/>
            <a:ext cx="6762750" cy="2257425"/>
          </a:xfrm>
          <a:custGeom>
            <a:avLst/>
            <a:gdLst/>
            <a:ahLst/>
            <a:cxnLst/>
            <a:rect l="l" t="t" r="r" b="b"/>
            <a:pathLst>
              <a:path w="6762750" h="2257425">
                <a:moveTo>
                  <a:pt x="0" y="2257424"/>
                </a:moveTo>
                <a:lnTo>
                  <a:pt x="6762750" y="0"/>
                </a:lnTo>
              </a:path>
            </a:pathLst>
          </a:custGeom>
          <a:ln w="9143">
            <a:solidFill>
              <a:srgbClr val="2B3942"/>
            </a:solidFill>
          </a:ln>
        </p:spPr>
        <p:txBody>
          <a:bodyPr wrap="square" lIns="0" tIns="0" rIns="0" bIns="0" rtlCol="0"/>
          <a:lstStyle/>
          <a:p>
            <a:endParaRPr lang="en-US" dirty="0"/>
          </a:p>
        </p:txBody>
      </p:sp>
      <p:sp>
        <p:nvSpPr>
          <p:cNvPr id="36" name="object 36"/>
          <p:cNvSpPr/>
          <p:nvPr/>
        </p:nvSpPr>
        <p:spPr>
          <a:xfrm>
            <a:off x="1048511" y="3791711"/>
            <a:ext cx="7591425" cy="17780"/>
          </a:xfrm>
          <a:custGeom>
            <a:avLst/>
            <a:gdLst/>
            <a:ahLst/>
            <a:cxnLst/>
            <a:rect l="l" t="t" r="r" b="b"/>
            <a:pathLst>
              <a:path w="7591425" h="17779">
                <a:moveTo>
                  <a:pt x="0" y="17525"/>
                </a:moveTo>
                <a:lnTo>
                  <a:pt x="7591425" y="0"/>
                </a:lnTo>
              </a:path>
            </a:pathLst>
          </a:custGeom>
          <a:ln w="9144">
            <a:solidFill>
              <a:srgbClr val="2B3942"/>
            </a:solidFill>
            <a:prstDash val="sysDash"/>
          </a:ln>
        </p:spPr>
        <p:txBody>
          <a:bodyPr wrap="square" lIns="0" tIns="0" rIns="0" bIns="0" rtlCol="0"/>
          <a:lstStyle/>
          <a:p>
            <a:endParaRPr lang="en-US" dirty="0"/>
          </a:p>
        </p:txBody>
      </p:sp>
      <p:sp>
        <p:nvSpPr>
          <p:cNvPr id="37" name="object 37"/>
          <p:cNvSpPr/>
          <p:nvPr/>
        </p:nvSpPr>
        <p:spPr>
          <a:xfrm>
            <a:off x="4539996" y="1892807"/>
            <a:ext cx="0" cy="3310254"/>
          </a:xfrm>
          <a:custGeom>
            <a:avLst/>
            <a:gdLst/>
            <a:ahLst/>
            <a:cxnLst/>
            <a:rect l="l" t="t" r="r" b="b"/>
            <a:pathLst>
              <a:path h="3310254">
                <a:moveTo>
                  <a:pt x="0" y="0"/>
                </a:moveTo>
                <a:lnTo>
                  <a:pt x="0" y="3310128"/>
                </a:lnTo>
              </a:path>
            </a:pathLst>
          </a:custGeom>
          <a:ln w="9144">
            <a:solidFill>
              <a:srgbClr val="2B3942"/>
            </a:solidFill>
            <a:prstDash val="sysDash"/>
          </a:ln>
        </p:spPr>
        <p:txBody>
          <a:bodyPr wrap="square" lIns="0" tIns="0" rIns="0" bIns="0" rtlCol="0"/>
          <a:lstStyle/>
          <a:p>
            <a:endParaRPr lang="en-US" dirty="0"/>
          </a:p>
        </p:txBody>
      </p:sp>
      <p:sp>
        <p:nvSpPr>
          <p:cNvPr id="38" name="object 38"/>
          <p:cNvSpPr/>
          <p:nvPr/>
        </p:nvSpPr>
        <p:spPr>
          <a:xfrm>
            <a:off x="4539996" y="5664708"/>
            <a:ext cx="0" cy="63500"/>
          </a:xfrm>
          <a:custGeom>
            <a:avLst/>
            <a:gdLst/>
            <a:ahLst/>
            <a:cxnLst/>
            <a:rect l="l" t="t" r="r" b="b"/>
            <a:pathLst>
              <a:path h="63500">
                <a:moveTo>
                  <a:pt x="0" y="0"/>
                </a:moveTo>
                <a:lnTo>
                  <a:pt x="0" y="63499"/>
                </a:lnTo>
              </a:path>
            </a:pathLst>
          </a:custGeom>
          <a:ln w="9144">
            <a:solidFill>
              <a:srgbClr val="2B3942"/>
            </a:solidFill>
            <a:prstDash val="sysDash"/>
          </a:ln>
        </p:spPr>
        <p:txBody>
          <a:bodyPr wrap="square" lIns="0" tIns="0" rIns="0" bIns="0" rtlCol="0"/>
          <a:lstStyle/>
          <a:p>
            <a:endParaRPr lang="en-US" dirty="0"/>
          </a:p>
        </p:txBody>
      </p:sp>
      <p:sp>
        <p:nvSpPr>
          <p:cNvPr id="39" name="object 39"/>
          <p:cNvSpPr/>
          <p:nvPr/>
        </p:nvSpPr>
        <p:spPr>
          <a:xfrm>
            <a:off x="8068056" y="2915411"/>
            <a:ext cx="97155" cy="151130"/>
          </a:xfrm>
          <a:custGeom>
            <a:avLst/>
            <a:gdLst/>
            <a:ahLst/>
            <a:cxnLst/>
            <a:rect l="l" t="t" r="r" b="b"/>
            <a:pathLst>
              <a:path w="97154" h="151130">
                <a:moveTo>
                  <a:pt x="0" y="150875"/>
                </a:moveTo>
                <a:lnTo>
                  <a:pt x="96900" y="0"/>
                </a:lnTo>
              </a:path>
            </a:pathLst>
          </a:custGeom>
          <a:ln w="6096">
            <a:solidFill>
              <a:srgbClr val="2B3942"/>
            </a:solidFill>
          </a:ln>
        </p:spPr>
        <p:txBody>
          <a:bodyPr wrap="square" lIns="0" tIns="0" rIns="0" bIns="0" rtlCol="0"/>
          <a:lstStyle/>
          <a:p>
            <a:endParaRPr lang="en-US" dirty="0"/>
          </a:p>
        </p:txBody>
      </p:sp>
      <p:sp>
        <p:nvSpPr>
          <p:cNvPr id="40" name="object 40"/>
          <p:cNvSpPr/>
          <p:nvPr/>
        </p:nvSpPr>
        <p:spPr>
          <a:xfrm>
            <a:off x="3718559" y="3386328"/>
            <a:ext cx="424180" cy="117475"/>
          </a:xfrm>
          <a:custGeom>
            <a:avLst/>
            <a:gdLst/>
            <a:ahLst/>
            <a:cxnLst/>
            <a:rect l="l" t="t" r="r" b="b"/>
            <a:pathLst>
              <a:path w="424179" h="117475">
                <a:moveTo>
                  <a:pt x="0" y="0"/>
                </a:moveTo>
                <a:lnTo>
                  <a:pt x="423925" y="117475"/>
                </a:lnTo>
              </a:path>
            </a:pathLst>
          </a:custGeom>
          <a:ln w="6096">
            <a:solidFill>
              <a:srgbClr val="2B3942"/>
            </a:solidFill>
          </a:ln>
        </p:spPr>
        <p:txBody>
          <a:bodyPr wrap="square" lIns="0" tIns="0" rIns="0" bIns="0" rtlCol="0"/>
          <a:lstStyle/>
          <a:p>
            <a:endParaRPr lang="en-US" dirty="0"/>
          </a:p>
        </p:txBody>
      </p:sp>
      <p:sp>
        <p:nvSpPr>
          <p:cNvPr id="41" name="object 41"/>
          <p:cNvSpPr txBox="1"/>
          <p:nvPr/>
        </p:nvSpPr>
        <p:spPr>
          <a:xfrm>
            <a:off x="5301234" y="2578353"/>
            <a:ext cx="1024255"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2B3942"/>
                </a:solidFill>
                <a:latin typeface="Arial"/>
                <a:cs typeface="Arial"/>
              </a:rPr>
              <a:t>Anticoagulants</a:t>
            </a:r>
            <a:endParaRPr lang="en-US" sz="1200" dirty="0">
              <a:latin typeface="Arial"/>
              <a:cs typeface="Arial"/>
            </a:endParaRPr>
          </a:p>
        </p:txBody>
      </p:sp>
      <p:sp>
        <p:nvSpPr>
          <p:cNvPr id="42" name="object 42"/>
          <p:cNvSpPr txBox="1"/>
          <p:nvPr/>
        </p:nvSpPr>
        <p:spPr>
          <a:xfrm>
            <a:off x="1066901" y="4886959"/>
            <a:ext cx="122682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2B3942"/>
                </a:solidFill>
                <a:latin typeface="Arial"/>
                <a:cs typeface="Arial"/>
              </a:rPr>
              <a:t>Antihypertensives</a:t>
            </a:r>
            <a:endParaRPr lang="en-US" sz="1200" dirty="0">
              <a:latin typeface="Arial"/>
              <a:cs typeface="Arial"/>
            </a:endParaRPr>
          </a:p>
        </p:txBody>
      </p:sp>
      <p:sp>
        <p:nvSpPr>
          <p:cNvPr id="43" name="object 43"/>
          <p:cNvSpPr txBox="1"/>
          <p:nvPr/>
        </p:nvSpPr>
        <p:spPr>
          <a:xfrm>
            <a:off x="6438138" y="2154428"/>
            <a:ext cx="77978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FFFFFF"/>
                </a:solidFill>
                <a:latin typeface="Arial"/>
                <a:cs typeface="Arial"/>
              </a:rPr>
              <a:t>Oncologics</a:t>
            </a:r>
            <a:endParaRPr lang="en-US" sz="1200" dirty="0">
              <a:latin typeface="Arial"/>
              <a:cs typeface="Arial"/>
            </a:endParaRPr>
          </a:p>
        </p:txBody>
      </p:sp>
      <p:sp>
        <p:nvSpPr>
          <p:cNvPr id="44" name="object 44"/>
          <p:cNvSpPr txBox="1"/>
          <p:nvPr/>
        </p:nvSpPr>
        <p:spPr>
          <a:xfrm>
            <a:off x="7578090" y="3030169"/>
            <a:ext cx="88265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2B3942"/>
                </a:solidFill>
                <a:latin typeface="Arial"/>
                <a:cs typeface="Arial"/>
              </a:rPr>
              <a:t>Autoimmune</a:t>
            </a:r>
            <a:endParaRPr lang="en-US" sz="1200" dirty="0">
              <a:latin typeface="Arial"/>
              <a:cs typeface="Arial"/>
            </a:endParaRPr>
          </a:p>
        </p:txBody>
      </p:sp>
      <p:sp>
        <p:nvSpPr>
          <p:cNvPr id="45" name="object 45"/>
          <p:cNvSpPr txBox="1"/>
          <p:nvPr/>
        </p:nvSpPr>
        <p:spPr>
          <a:xfrm>
            <a:off x="368410" y="2466111"/>
            <a:ext cx="179536" cy="2691130"/>
          </a:xfrm>
          <a:prstGeom prst="rect">
            <a:avLst/>
          </a:prstGeom>
        </p:spPr>
        <p:txBody>
          <a:bodyPr vert="vert270" wrap="square" lIns="0" tIns="0" rIns="0" bIns="0" rtlCol="0">
            <a:spAutoFit/>
          </a:bodyPr>
          <a:lstStyle/>
          <a:p>
            <a:pPr marL="12700">
              <a:lnSpc>
                <a:spcPts val="1425"/>
              </a:lnSpc>
            </a:pPr>
            <a:r>
              <a:rPr lang="en-US" sz="1200" b="1">
                <a:solidFill>
                  <a:srgbClr val="2B3942"/>
                </a:solidFill>
                <a:latin typeface="Arial"/>
                <a:cs typeface="Arial"/>
              </a:rPr>
              <a:t>Short </a:t>
            </a:r>
            <a:r>
              <a:rPr lang="en-US" sz="1200" b="1" spc="-5">
                <a:solidFill>
                  <a:srgbClr val="2B3942"/>
                </a:solidFill>
                <a:latin typeface="Arial"/>
                <a:cs typeface="Arial"/>
              </a:rPr>
              <a:t>term </a:t>
            </a:r>
            <a:r>
              <a:rPr lang="en-US" sz="1200" b="1">
                <a:solidFill>
                  <a:srgbClr val="2B3942"/>
                </a:solidFill>
                <a:latin typeface="Arial"/>
                <a:cs typeface="Arial"/>
              </a:rPr>
              <a:t>growth </a:t>
            </a:r>
            <a:r>
              <a:rPr lang="en-US" sz="1200" b="1" spc="-5">
                <a:solidFill>
                  <a:srgbClr val="2B3942"/>
                </a:solidFill>
                <a:latin typeface="Arial"/>
                <a:cs typeface="Arial"/>
              </a:rPr>
              <a:t>(2017-18) </a:t>
            </a:r>
            <a:r>
              <a:rPr lang="en-US" sz="1200" b="1">
                <a:solidFill>
                  <a:srgbClr val="2B3942"/>
                </a:solidFill>
                <a:latin typeface="Arial"/>
                <a:cs typeface="Arial"/>
              </a:rPr>
              <a:t>PPG</a:t>
            </a:r>
            <a:r>
              <a:rPr lang="en-US" sz="1200" b="1" spc="-60">
                <a:solidFill>
                  <a:srgbClr val="2B3942"/>
                </a:solidFill>
                <a:latin typeface="Arial"/>
                <a:cs typeface="Arial"/>
              </a:rPr>
              <a:t> </a:t>
            </a:r>
            <a:r>
              <a:rPr lang="en-US" sz="1200" b="1" spc="-10">
                <a:solidFill>
                  <a:srgbClr val="2B3942"/>
                </a:solidFill>
                <a:latin typeface="Arial"/>
                <a:cs typeface="Arial"/>
              </a:rPr>
              <a:t>(%)</a:t>
            </a:r>
            <a:endParaRPr lang="en-US" sz="1200" dirty="0">
              <a:latin typeface="Arial"/>
              <a:cs typeface="Arial"/>
            </a:endParaRPr>
          </a:p>
        </p:txBody>
      </p:sp>
      <p:sp>
        <p:nvSpPr>
          <p:cNvPr id="46" name="object 46"/>
          <p:cNvSpPr txBox="1"/>
          <p:nvPr/>
        </p:nvSpPr>
        <p:spPr>
          <a:xfrm>
            <a:off x="2765805" y="3186176"/>
            <a:ext cx="131064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2B3942"/>
                </a:solidFill>
                <a:latin typeface="Arial"/>
                <a:cs typeface="Arial"/>
              </a:rPr>
              <a:t>Respiratory</a:t>
            </a:r>
            <a:r>
              <a:rPr lang="en-US" sz="1200" spc="-120">
                <a:solidFill>
                  <a:srgbClr val="2B3942"/>
                </a:solidFill>
                <a:latin typeface="Arial"/>
                <a:cs typeface="Arial"/>
              </a:rPr>
              <a:t> </a:t>
            </a:r>
            <a:r>
              <a:rPr lang="en-US" sz="1200" spc="-5">
                <a:solidFill>
                  <a:srgbClr val="2B3942"/>
                </a:solidFill>
                <a:latin typeface="Arial"/>
                <a:cs typeface="Arial"/>
              </a:rPr>
              <a:t>Agents</a:t>
            </a:r>
            <a:endParaRPr lang="en-US" sz="1200" dirty="0">
              <a:latin typeface="Arial"/>
              <a:cs typeface="Arial"/>
            </a:endParaRPr>
          </a:p>
        </p:txBody>
      </p:sp>
      <p:sp>
        <p:nvSpPr>
          <p:cNvPr id="47" name="object 47"/>
          <p:cNvSpPr txBox="1"/>
          <p:nvPr/>
        </p:nvSpPr>
        <p:spPr>
          <a:xfrm>
            <a:off x="2094102" y="3839336"/>
            <a:ext cx="979169" cy="413062"/>
          </a:xfrm>
          <a:prstGeom prst="rect">
            <a:avLst/>
          </a:prstGeom>
        </p:spPr>
        <p:txBody>
          <a:bodyPr vert="horz" wrap="square" lIns="0" tIns="12700" rIns="0" bIns="0" rtlCol="0">
            <a:spAutoFit/>
          </a:bodyPr>
          <a:lstStyle/>
          <a:p>
            <a:pPr marL="12700" marR="5080" indent="13970">
              <a:lnSpc>
                <a:spcPct val="112799"/>
              </a:lnSpc>
              <a:spcBef>
                <a:spcPts val="100"/>
              </a:spcBef>
            </a:pPr>
            <a:r>
              <a:rPr lang="en-US" sz="1200" spc="-5">
                <a:solidFill>
                  <a:srgbClr val="2B3942"/>
                </a:solidFill>
                <a:latin typeface="Arial"/>
                <a:cs typeface="Arial"/>
              </a:rPr>
              <a:t>Mental</a:t>
            </a:r>
            <a:r>
              <a:rPr lang="en-US" sz="1200" spc="-90">
                <a:solidFill>
                  <a:srgbClr val="2B3942"/>
                </a:solidFill>
                <a:latin typeface="Arial"/>
                <a:cs typeface="Arial"/>
              </a:rPr>
              <a:t> </a:t>
            </a:r>
            <a:r>
              <a:rPr lang="en-US" sz="1200">
                <a:solidFill>
                  <a:srgbClr val="2B3942"/>
                </a:solidFill>
                <a:latin typeface="Arial"/>
                <a:cs typeface="Arial"/>
              </a:rPr>
              <a:t>Health  </a:t>
            </a:r>
            <a:r>
              <a:rPr lang="en-US" sz="1200" spc="-5">
                <a:solidFill>
                  <a:srgbClr val="2B3942"/>
                </a:solidFill>
                <a:latin typeface="Arial"/>
                <a:cs typeface="Arial"/>
              </a:rPr>
              <a:t>Antibacterials</a:t>
            </a:r>
            <a:endParaRPr lang="en-US" sz="1200" dirty="0">
              <a:latin typeface="Arial"/>
              <a:cs typeface="Arial"/>
            </a:endParaRPr>
          </a:p>
        </p:txBody>
      </p:sp>
      <p:sp>
        <p:nvSpPr>
          <p:cNvPr id="48" name="object 48"/>
          <p:cNvSpPr txBox="1"/>
          <p:nvPr/>
        </p:nvSpPr>
        <p:spPr>
          <a:xfrm>
            <a:off x="5593460" y="3456178"/>
            <a:ext cx="280035" cy="197490"/>
          </a:xfrm>
          <a:prstGeom prst="rect">
            <a:avLst/>
          </a:prstGeom>
        </p:spPr>
        <p:txBody>
          <a:bodyPr vert="horz" wrap="square" lIns="0" tIns="12700" rIns="0" bIns="0" rtlCol="0">
            <a:spAutoFit/>
          </a:bodyPr>
          <a:lstStyle/>
          <a:p>
            <a:pPr marL="12700">
              <a:lnSpc>
                <a:spcPct val="100000"/>
              </a:lnSpc>
              <a:spcBef>
                <a:spcPts val="100"/>
              </a:spcBef>
            </a:pPr>
            <a:r>
              <a:rPr lang="en-US" sz="1200">
                <a:solidFill>
                  <a:srgbClr val="FFFFFF"/>
                </a:solidFill>
                <a:latin typeface="Arial"/>
                <a:cs typeface="Arial"/>
              </a:rPr>
              <a:t>HIV</a:t>
            </a:r>
            <a:endParaRPr lang="en-US" sz="1200" dirty="0">
              <a:latin typeface="Arial"/>
              <a:cs typeface="Arial"/>
            </a:endParaRPr>
          </a:p>
        </p:txBody>
      </p:sp>
      <p:sp>
        <p:nvSpPr>
          <p:cNvPr id="49" name="object 49"/>
          <p:cNvSpPr txBox="1"/>
          <p:nvPr/>
        </p:nvSpPr>
        <p:spPr>
          <a:xfrm>
            <a:off x="6504813" y="3542157"/>
            <a:ext cx="890905"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2B3942"/>
                </a:solidFill>
                <a:latin typeface="Arial"/>
                <a:cs typeface="Arial"/>
              </a:rPr>
              <a:t>Antidiabetics</a:t>
            </a:r>
            <a:endParaRPr lang="en-US" sz="1200" dirty="0">
              <a:latin typeface="Arial"/>
              <a:cs typeface="Arial"/>
            </a:endParaRPr>
          </a:p>
        </p:txBody>
      </p:sp>
      <p:sp>
        <p:nvSpPr>
          <p:cNvPr id="50" name="object 50"/>
          <p:cNvSpPr txBox="1"/>
          <p:nvPr/>
        </p:nvSpPr>
        <p:spPr>
          <a:xfrm>
            <a:off x="3089529" y="4513833"/>
            <a:ext cx="331470" cy="197490"/>
          </a:xfrm>
          <a:prstGeom prst="rect">
            <a:avLst/>
          </a:prstGeom>
        </p:spPr>
        <p:txBody>
          <a:bodyPr vert="horz" wrap="square" lIns="0" tIns="12700" rIns="0" bIns="0" rtlCol="0">
            <a:spAutoFit/>
          </a:bodyPr>
          <a:lstStyle/>
          <a:p>
            <a:pPr marL="12700">
              <a:lnSpc>
                <a:spcPct val="100000"/>
              </a:lnSpc>
              <a:spcBef>
                <a:spcPts val="100"/>
              </a:spcBef>
            </a:pPr>
            <a:r>
              <a:rPr lang="en-US" sz="1200">
                <a:solidFill>
                  <a:srgbClr val="2B3942"/>
                </a:solidFill>
                <a:latin typeface="Arial"/>
                <a:cs typeface="Arial"/>
              </a:rPr>
              <a:t>P</a:t>
            </a:r>
            <a:r>
              <a:rPr lang="en-US" sz="1200" spc="-5">
                <a:solidFill>
                  <a:srgbClr val="2B3942"/>
                </a:solidFill>
                <a:latin typeface="Arial"/>
                <a:cs typeface="Arial"/>
              </a:rPr>
              <a:t>ain</a:t>
            </a:r>
            <a:endParaRPr lang="en-US" sz="1200" dirty="0">
              <a:latin typeface="Arial"/>
              <a:cs typeface="Arial"/>
            </a:endParaRPr>
          </a:p>
        </p:txBody>
      </p:sp>
      <p:sp>
        <p:nvSpPr>
          <p:cNvPr id="51" name="object 51"/>
          <p:cNvSpPr txBox="1"/>
          <p:nvPr/>
        </p:nvSpPr>
        <p:spPr>
          <a:xfrm>
            <a:off x="1234541" y="1933397"/>
            <a:ext cx="1953260" cy="392430"/>
          </a:xfrm>
          <a:prstGeom prst="rect">
            <a:avLst/>
          </a:prstGeom>
        </p:spPr>
        <p:txBody>
          <a:bodyPr vert="horz" wrap="square" lIns="0" tIns="12700" rIns="0" bIns="0" rtlCol="0">
            <a:spAutoFit/>
          </a:bodyPr>
          <a:lstStyle/>
          <a:p>
            <a:pPr marL="12700">
              <a:lnSpc>
                <a:spcPct val="100000"/>
              </a:lnSpc>
              <a:spcBef>
                <a:spcPts val="100"/>
              </a:spcBef>
            </a:pPr>
            <a:r>
              <a:rPr lang="en-US" sz="1200">
                <a:solidFill>
                  <a:srgbClr val="2B3942"/>
                </a:solidFill>
                <a:latin typeface="Arial"/>
                <a:cs typeface="Arial"/>
              </a:rPr>
              <a:t>Bubble </a:t>
            </a:r>
            <a:r>
              <a:rPr lang="en-US" sz="1200" spc="-5">
                <a:solidFill>
                  <a:srgbClr val="2B3942"/>
                </a:solidFill>
                <a:latin typeface="Arial"/>
                <a:cs typeface="Arial"/>
              </a:rPr>
              <a:t>size represents</a:t>
            </a:r>
            <a:r>
              <a:rPr lang="en-US" sz="1200" spc="-80">
                <a:solidFill>
                  <a:srgbClr val="2B3942"/>
                </a:solidFill>
                <a:latin typeface="Arial"/>
                <a:cs typeface="Arial"/>
              </a:rPr>
              <a:t> </a:t>
            </a:r>
            <a:r>
              <a:rPr lang="en-US" sz="1200">
                <a:solidFill>
                  <a:srgbClr val="2B3942"/>
                </a:solidFill>
                <a:latin typeface="Arial"/>
                <a:cs typeface="Arial"/>
              </a:rPr>
              <a:t>2018</a:t>
            </a:r>
            <a:endParaRPr lang="en-US" sz="1200">
              <a:latin typeface="Arial"/>
              <a:cs typeface="Arial"/>
            </a:endParaRPr>
          </a:p>
          <a:p>
            <a:pPr marL="12700">
              <a:lnSpc>
                <a:spcPct val="100000"/>
              </a:lnSpc>
              <a:spcBef>
                <a:spcPts val="5"/>
              </a:spcBef>
            </a:pPr>
            <a:r>
              <a:rPr lang="en-US" sz="1200" spc="-5">
                <a:solidFill>
                  <a:srgbClr val="2B3942"/>
                </a:solidFill>
                <a:latin typeface="Arial"/>
                <a:cs typeface="Arial"/>
              </a:rPr>
              <a:t>sales in</a:t>
            </a:r>
            <a:r>
              <a:rPr lang="en-US" sz="1200" spc="-20">
                <a:solidFill>
                  <a:srgbClr val="2B3942"/>
                </a:solidFill>
                <a:latin typeface="Arial"/>
                <a:cs typeface="Arial"/>
              </a:rPr>
              <a:t> </a:t>
            </a:r>
            <a:r>
              <a:rPr lang="en-US" sz="1200" spc="-5">
                <a:solidFill>
                  <a:srgbClr val="2B3942"/>
                </a:solidFill>
                <a:latin typeface="Arial"/>
                <a:cs typeface="Arial"/>
              </a:rPr>
              <a:t>US$</a:t>
            </a:r>
            <a:endParaRPr lang="en-US" sz="1200" dirty="0">
              <a:latin typeface="Arial"/>
              <a:cs typeface="Arial"/>
            </a:endParaRPr>
          </a:p>
        </p:txBody>
      </p:sp>
      <p:sp>
        <p:nvSpPr>
          <p:cNvPr id="52" name="object 52"/>
          <p:cNvSpPr/>
          <p:nvPr/>
        </p:nvSpPr>
        <p:spPr>
          <a:xfrm>
            <a:off x="4506467" y="5202935"/>
            <a:ext cx="1300480" cy="462280"/>
          </a:xfrm>
          <a:custGeom>
            <a:avLst/>
            <a:gdLst/>
            <a:ahLst/>
            <a:cxnLst/>
            <a:rect l="l" t="t" r="r" b="b"/>
            <a:pathLst>
              <a:path w="1300479" h="462279">
                <a:moveTo>
                  <a:pt x="0" y="461772"/>
                </a:moveTo>
                <a:lnTo>
                  <a:pt x="1299972" y="461772"/>
                </a:lnTo>
                <a:lnTo>
                  <a:pt x="1299972" y="0"/>
                </a:lnTo>
                <a:lnTo>
                  <a:pt x="0" y="0"/>
                </a:lnTo>
                <a:lnTo>
                  <a:pt x="0" y="461772"/>
                </a:lnTo>
                <a:close/>
              </a:path>
            </a:pathLst>
          </a:custGeom>
          <a:solidFill>
            <a:srgbClr val="FFFDFF"/>
          </a:solidFill>
        </p:spPr>
        <p:txBody>
          <a:bodyPr wrap="square" lIns="0" tIns="0" rIns="0" bIns="0" rtlCol="0"/>
          <a:lstStyle/>
          <a:p>
            <a:endParaRPr lang="en-US" dirty="0"/>
          </a:p>
        </p:txBody>
      </p:sp>
      <p:sp>
        <p:nvSpPr>
          <p:cNvPr id="53" name="object 53"/>
          <p:cNvSpPr/>
          <p:nvPr/>
        </p:nvSpPr>
        <p:spPr>
          <a:xfrm>
            <a:off x="4506467" y="5202935"/>
            <a:ext cx="1300480" cy="462280"/>
          </a:xfrm>
          <a:custGeom>
            <a:avLst/>
            <a:gdLst/>
            <a:ahLst/>
            <a:cxnLst/>
            <a:rect l="l" t="t" r="r" b="b"/>
            <a:pathLst>
              <a:path w="1300479" h="462279">
                <a:moveTo>
                  <a:pt x="0" y="461772"/>
                </a:moveTo>
                <a:lnTo>
                  <a:pt x="1299972" y="461772"/>
                </a:lnTo>
                <a:lnTo>
                  <a:pt x="1299972" y="0"/>
                </a:lnTo>
                <a:lnTo>
                  <a:pt x="0" y="0"/>
                </a:lnTo>
                <a:lnTo>
                  <a:pt x="0" y="461772"/>
                </a:lnTo>
                <a:close/>
              </a:path>
            </a:pathLst>
          </a:custGeom>
          <a:ln w="9143">
            <a:solidFill>
              <a:srgbClr val="161D20"/>
            </a:solidFill>
            <a:prstDash val="sysDash"/>
          </a:ln>
        </p:spPr>
        <p:txBody>
          <a:bodyPr wrap="square" lIns="0" tIns="0" rIns="0" bIns="0" rtlCol="0"/>
          <a:lstStyle/>
          <a:p>
            <a:endParaRPr lang="en-US" dirty="0"/>
          </a:p>
        </p:txBody>
      </p:sp>
      <p:sp>
        <p:nvSpPr>
          <p:cNvPr id="54" name="object 54"/>
          <p:cNvSpPr txBox="1"/>
          <p:nvPr/>
        </p:nvSpPr>
        <p:spPr>
          <a:xfrm>
            <a:off x="683768" y="5231638"/>
            <a:ext cx="8054340" cy="1044575"/>
          </a:xfrm>
          <a:prstGeom prst="rect">
            <a:avLst/>
          </a:prstGeom>
        </p:spPr>
        <p:txBody>
          <a:bodyPr vert="horz" wrap="square" lIns="0" tIns="12700" rIns="0" bIns="0" rtlCol="0">
            <a:spAutoFit/>
          </a:bodyPr>
          <a:lstStyle/>
          <a:p>
            <a:pPr marL="890905" algn="ctr">
              <a:lnSpc>
                <a:spcPct val="100000"/>
              </a:lnSpc>
              <a:spcBef>
                <a:spcPts val="100"/>
              </a:spcBef>
            </a:pPr>
            <a:r>
              <a:rPr lang="en-US" sz="1200" spc="-5">
                <a:solidFill>
                  <a:srgbClr val="111111"/>
                </a:solidFill>
                <a:latin typeface="Arial"/>
                <a:cs typeface="Arial"/>
              </a:rPr>
              <a:t>World</a:t>
            </a:r>
            <a:r>
              <a:rPr lang="en-US" sz="1200" spc="-35">
                <a:solidFill>
                  <a:srgbClr val="111111"/>
                </a:solidFill>
                <a:latin typeface="Arial"/>
                <a:cs typeface="Arial"/>
              </a:rPr>
              <a:t> </a:t>
            </a:r>
            <a:r>
              <a:rPr lang="en-US" sz="1200" spc="-10">
                <a:solidFill>
                  <a:srgbClr val="111111"/>
                </a:solidFill>
                <a:latin typeface="Arial"/>
                <a:cs typeface="Arial"/>
              </a:rPr>
              <a:t>5yr</a:t>
            </a:r>
            <a:endParaRPr lang="en-US" sz="1200">
              <a:latin typeface="Arial"/>
              <a:cs typeface="Arial"/>
            </a:endParaRPr>
          </a:p>
          <a:p>
            <a:pPr marL="892175" algn="ctr">
              <a:lnSpc>
                <a:spcPct val="100000"/>
              </a:lnSpc>
            </a:pPr>
            <a:r>
              <a:rPr lang="en-US" sz="1200">
                <a:solidFill>
                  <a:srgbClr val="111111"/>
                </a:solidFill>
                <a:latin typeface="Arial"/>
                <a:cs typeface="Arial"/>
              </a:rPr>
              <a:t>CAGR =</a:t>
            </a:r>
            <a:r>
              <a:rPr lang="en-US" sz="1200" spc="-15">
                <a:solidFill>
                  <a:srgbClr val="111111"/>
                </a:solidFill>
                <a:latin typeface="Arial"/>
                <a:cs typeface="Arial"/>
              </a:rPr>
              <a:t> </a:t>
            </a:r>
            <a:r>
              <a:rPr lang="en-US" sz="1200">
                <a:solidFill>
                  <a:srgbClr val="111111"/>
                </a:solidFill>
                <a:latin typeface="Arial"/>
                <a:cs typeface="Arial"/>
              </a:rPr>
              <a:t>6.5%</a:t>
            </a:r>
            <a:endParaRPr lang="en-US" sz="1200">
              <a:latin typeface="Arial"/>
              <a:cs typeface="Arial"/>
            </a:endParaRPr>
          </a:p>
          <a:p>
            <a:pPr marL="12700">
              <a:lnSpc>
                <a:spcPts val="1310"/>
              </a:lnSpc>
              <a:spcBef>
                <a:spcPts val="120"/>
              </a:spcBef>
            </a:pPr>
            <a:r>
              <a:rPr lang="en-US" sz="1200" spc="-5">
                <a:solidFill>
                  <a:srgbClr val="2B3942"/>
                </a:solidFill>
                <a:latin typeface="Arial"/>
                <a:cs typeface="Arial"/>
              </a:rPr>
              <a:t>-10</a:t>
            </a:r>
            <a:endParaRPr lang="en-US" sz="1200">
              <a:latin typeface="Arial"/>
              <a:cs typeface="Arial"/>
            </a:endParaRPr>
          </a:p>
          <a:p>
            <a:pPr marL="284480" algn="ctr">
              <a:lnSpc>
                <a:spcPts val="1310"/>
              </a:lnSpc>
              <a:tabLst>
                <a:tab pos="587375" algn="l"/>
                <a:tab pos="892175" algn="l"/>
                <a:tab pos="1195705" algn="l"/>
                <a:tab pos="1499235" algn="l"/>
                <a:tab pos="1827530" algn="l"/>
                <a:tab pos="2132330" algn="l"/>
                <a:tab pos="2435860" algn="l"/>
                <a:tab pos="2738755" algn="l"/>
                <a:tab pos="3043555" algn="l"/>
                <a:tab pos="3347085" algn="l"/>
                <a:tab pos="3649979" algn="l"/>
                <a:tab pos="3953510" algn="l"/>
                <a:tab pos="4258310" algn="l"/>
                <a:tab pos="4561840" algn="l"/>
                <a:tab pos="4820285" algn="l"/>
                <a:tab pos="5130165" algn="l"/>
                <a:tab pos="5428615" algn="l"/>
                <a:tab pos="5731510" algn="l"/>
                <a:tab pos="6035040" algn="l"/>
                <a:tab pos="6339840" algn="l"/>
                <a:tab pos="6642734" algn="l"/>
                <a:tab pos="6946265" algn="l"/>
                <a:tab pos="7249795" algn="l"/>
                <a:tab pos="7554595" algn="l"/>
                <a:tab pos="7857490" algn="l"/>
              </a:tabLst>
            </a:pPr>
            <a:r>
              <a:rPr lang="en-US" sz="1800" spc="-7" baseline="2314">
                <a:solidFill>
                  <a:srgbClr val="2B3942"/>
                </a:solidFill>
                <a:latin typeface="Arial"/>
                <a:cs typeface="Arial"/>
              </a:rPr>
              <a:t>-5</a:t>
            </a:r>
            <a:r>
              <a:rPr lang="en-US" sz="1800" baseline="2314">
                <a:solidFill>
                  <a:srgbClr val="2B3942"/>
                </a:solidFill>
                <a:latin typeface="Arial"/>
                <a:cs typeface="Arial"/>
              </a:rPr>
              <a:t>	</a:t>
            </a:r>
            <a:r>
              <a:rPr lang="en-US" sz="1800" spc="-7" baseline="2314">
                <a:solidFill>
                  <a:srgbClr val="2B3942"/>
                </a:solidFill>
                <a:latin typeface="Arial"/>
                <a:cs typeface="Arial"/>
              </a:rPr>
              <a:t>-4</a:t>
            </a:r>
            <a:r>
              <a:rPr lang="en-US" sz="1800" baseline="2314">
                <a:solidFill>
                  <a:srgbClr val="2B3942"/>
                </a:solidFill>
                <a:latin typeface="Arial"/>
                <a:cs typeface="Arial"/>
              </a:rPr>
              <a:t>	</a:t>
            </a:r>
            <a:r>
              <a:rPr lang="en-US" sz="1800" spc="-7" baseline="2314">
                <a:solidFill>
                  <a:srgbClr val="2B3942"/>
                </a:solidFill>
                <a:latin typeface="Arial"/>
                <a:cs typeface="Arial"/>
              </a:rPr>
              <a:t>-3</a:t>
            </a:r>
            <a:r>
              <a:rPr lang="en-US" sz="1800" baseline="2314">
                <a:solidFill>
                  <a:srgbClr val="2B3942"/>
                </a:solidFill>
                <a:latin typeface="Arial"/>
                <a:cs typeface="Arial"/>
              </a:rPr>
              <a:t>	</a:t>
            </a:r>
            <a:r>
              <a:rPr lang="en-US" sz="1800" spc="-7" baseline="2314">
                <a:solidFill>
                  <a:srgbClr val="2B3942"/>
                </a:solidFill>
                <a:latin typeface="Arial"/>
                <a:cs typeface="Arial"/>
              </a:rPr>
              <a:t>-2</a:t>
            </a:r>
            <a:r>
              <a:rPr lang="en-US" sz="1800" baseline="2314">
                <a:solidFill>
                  <a:srgbClr val="2B3942"/>
                </a:solidFill>
                <a:latin typeface="Arial"/>
                <a:cs typeface="Arial"/>
              </a:rPr>
              <a:t>	</a:t>
            </a:r>
            <a:r>
              <a:rPr lang="en-US" sz="1800" spc="-7" baseline="2314">
                <a:solidFill>
                  <a:srgbClr val="2B3942"/>
                </a:solidFill>
                <a:latin typeface="Arial"/>
                <a:cs typeface="Arial"/>
              </a:rPr>
              <a:t>-1</a:t>
            </a:r>
            <a:r>
              <a:rPr lang="en-US" sz="1800" baseline="2314">
                <a:solidFill>
                  <a:srgbClr val="2B3942"/>
                </a:solidFill>
                <a:latin typeface="Arial"/>
                <a:cs typeface="Arial"/>
              </a:rPr>
              <a:t>	</a:t>
            </a:r>
            <a:r>
              <a:rPr lang="en-US" sz="1800" spc="-7" baseline="2314">
                <a:solidFill>
                  <a:srgbClr val="2B3942"/>
                </a:solidFill>
                <a:latin typeface="Arial"/>
                <a:cs typeface="Arial"/>
              </a:rPr>
              <a:t>0</a:t>
            </a:r>
            <a:r>
              <a:rPr lang="en-US" sz="1800" baseline="2314">
                <a:solidFill>
                  <a:srgbClr val="2B3942"/>
                </a:solidFill>
                <a:latin typeface="Arial"/>
                <a:cs typeface="Arial"/>
              </a:rPr>
              <a:t>	</a:t>
            </a:r>
            <a:r>
              <a:rPr lang="en-US" sz="1800" spc="-7" baseline="2314">
                <a:solidFill>
                  <a:srgbClr val="2B3942"/>
                </a:solidFill>
                <a:latin typeface="Arial"/>
                <a:cs typeface="Arial"/>
              </a:rPr>
              <a:t>1</a:t>
            </a:r>
            <a:r>
              <a:rPr lang="en-US" sz="1800" baseline="2314">
                <a:solidFill>
                  <a:srgbClr val="2B3942"/>
                </a:solidFill>
                <a:latin typeface="Arial"/>
                <a:cs typeface="Arial"/>
              </a:rPr>
              <a:t>	</a:t>
            </a:r>
            <a:r>
              <a:rPr lang="en-US" sz="1800" spc="-7" baseline="2314">
                <a:solidFill>
                  <a:srgbClr val="2B3942"/>
                </a:solidFill>
                <a:latin typeface="Arial"/>
                <a:cs typeface="Arial"/>
              </a:rPr>
              <a:t>2</a:t>
            </a:r>
            <a:r>
              <a:rPr lang="en-US" sz="1800" baseline="2314">
                <a:solidFill>
                  <a:srgbClr val="2B3942"/>
                </a:solidFill>
                <a:latin typeface="Arial"/>
                <a:cs typeface="Arial"/>
              </a:rPr>
              <a:t>	</a:t>
            </a:r>
            <a:r>
              <a:rPr lang="en-US" sz="1800" spc="-7" baseline="2314">
                <a:solidFill>
                  <a:srgbClr val="2B3942"/>
                </a:solidFill>
                <a:latin typeface="Arial"/>
                <a:cs typeface="Arial"/>
              </a:rPr>
              <a:t>3</a:t>
            </a:r>
            <a:r>
              <a:rPr lang="en-US" sz="1800" baseline="2314">
                <a:solidFill>
                  <a:srgbClr val="2B3942"/>
                </a:solidFill>
                <a:latin typeface="Arial"/>
                <a:cs typeface="Arial"/>
              </a:rPr>
              <a:t>	</a:t>
            </a:r>
            <a:r>
              <a:rPr lang="en-US" sz="1800" spc="-7" baseline="2314">
                <a:solidFill>
                  <a:srgbClr val="2B3942"/>
                </a:solidFill>
                <a:latin typeface="Arial"/>
                <a:cs typeface="Arial"/>
              </a:rPr>
              <a:t>4</a:t>
            </a:r>
            <a:r>
              <a:rPr lang="en-US" sz="1800" baseline="2314">
                <a:solidFill>
                  <a:srgbClr val="2B3942"/>
                </a:solidFill>
                <a:latin typeface="Arial"/>
                <a:cs typeface="Arial"/>
              </a:rPr>
              <a:t>	</a:t>
            </a:r>
            <a:r>
              <a:rPr lang="en-US" sz="1800" spc="-7" baseline="2314">
                <a:solidFill>
                  <a:srgbClr val="2B3942"/>
                </a:solidFill>
                <a:latin typeface="Arial"/>
                <a:cs typeface="Arial"/>
              </a:rPr>
              <a:t>5</a:t>
            </a:r>
            <a:r>
              <a:rPr lang="en-US" sz="1800" baseline="2314">
                <a:solidFill>
                  <a:srgbClr val="2B3942"/>
                </a:solidFill>
                <a:latin typeface="Arial"/>
                <a:cs typeface="Arial"/>
              </a:rPr>
              <a:t>	</a:t>
            </a:r>
            <a:r>
              <a:rPr lang="en-US" sz="1800" spc="-7" baseline="2314">
                <a:solidFill>
                  <a:srgbClr val="2B3942"/>
                </a:solidFill>
                <a:latin typeface="Arial"/>
                <a:cs typeface="Arial"/>
              </a:rPr>
              <a:t>6</a:t>
            </a:r>
            <a:r>
              <a:rPr lang="en-US" sz="1800" baseline="2314">
                <a:solidFill>
                  <a:srgbClr val="2B3942"/>
                </a:solidFill>
                <a:latin typeface="Arial"/>
                <a:cs typeface="Arial"/>
              </a:rPr>
              <a:t>	</a:t>
            </a:r>
            <a:r>
              <a:rPr lang="en-US" sz="1800" spc="-7" baseline="2314">
                <a:solidFill>
                  <a:srgbClr val="2B3942"/>
                </a:solidFill>
                <a:latin typeface="Arial"/>
                <a:cs typeface="Arial"/>
              </a:rPr>
              <a:t>7</a:t>
            </a:r>
            <a:r>
              <a:rPr lang="en-US" sz="1800" baseline="2314">
                <a:solidFill>
                  <a:srgbClr val="2B3942"/>
                </a:solidFill>
                <a:latin typeface="Arial"/>
                <a:cs typeface="Arial"/>
              </a:rPr>
              <a:t>	</a:t>
            </a:r>
            <a:r>
              <a:rPr lang="en-US" sz="1800" spc="-7" baseline="2314">
                <a:solidFill>
                  <a:srgbClr val="2B3942"/>
                </a:solidFill>
                <a:latin typeface="Arial"/>
                <a:cs typeface="Arial"/>
              </a:rPr>
              <a:t>8</a:t>
            </a:r>
            <a:r>
              <a:rPr lang="en-US" sz="1800" baseline="2314">
                <a:solidFill>
                  <a:srgbClr val="2B3942"/>
                </a:solidFill>
                <a:latin typeface="Arial"/>
                <a:cs typeface="Arial"/>
              </a:rPr>
              <a:t>	</a:t>
            </a:r>
            <a:r>
              <a:rPr lang="en-US" sz="1800" spc="-7" baseline="2314">
                <a:solidFill>
                  <a:srgbClr val="2B3942"/>
                </a:solidFill>
                <a:latin typeface="Arial"/>
                <a:cs typeface="Arial"/>
              </a:rPr>
              <a:t>9</a:t>
            </a:r>
            <a:r>
              <a:rPr lang="en-US" sz="1800" baseline="2314">
                <a:solidFill>
                  <a:srgbClr val="2B3942"/>
                </a:solidFill>
                <a:latin typeface="Arial"/>
                <a:cs typeface="Arial"/>
              </a:rPr>
              <a:t>	</a:t>
            </a:r>
            <a:r>
              <a:rPr lang="en-US" sz="1800" spc="-7" baseline="2314">
                <a:solidFill>
                  <a:srgbClr val="2B3942"/>
                </a:solidFill>
                <a:latin typeface="Arial"/>
                <a:cs typeface="Arial"/>
              </a:rPr>
              <a:t>10</a:t>
            </a:r>
            <a:r>
              <a:rPr lang="en-US" sz="1800" baseline="2314">
                <a:solidFill>
                  <a:srgbClr val="2B3942"/>
                </a:solidFill>
                <a:latin typeface="Arial"/>
                <a:cs typeface="Arial"/>
              </a:rPr>
              <a:t>	</a:t>
            </a:r>
            <a:r>
              <a:rPr lang="en-US" sz="1800" spc="-127" baseline="2314">
                <a:solidFill>
                  <a:srgbClr val="2B3942"/>
                </a:solidFill>
                <a:latin typeface="Arial"/>
                <a:cs typeface="Arial"/>
              </a:rPr>
              <a:t>1</a:t>
            </a:r>
            <a:r>
              <a:rPr lang="en-US" sz="1800" spc="-7" baseline="2314">
                <a:solidFill>
                  <a:srgbClr val="2B3942"/>
                </a:solidFill>
                <a:latin typeface="Arial"/>
                <a:cs typeface="Arial"/>
              </a:rPr>
              <a:t>1</a:t>
            </a:r>
            <a:r>
              <a:rPr lang="en-US" sz="1800" baseline="2314">
                <a:solidFill>
                  <a:srgbClr val="2B3942"/>
                </a:solidFill>
                <a:latin typeface="Arial"/>
                <a:cs typeface="Arial"/>
              </a:rPr>
              <a:t>	</a:t>
            </a:r>
            <a:r>
              <a:rPr lang="en-US" sz="1800" spc="-7" baseline="2314">
                <a:solidFill>
                  <a:srgbClr val="2B3942"/>
                </a:solidFill>
                <a:latin typeface="Arial"/>
                <a:cs typeface="Arial"/>
              </a:rPr>
              <a:t>12</a:t>
            </a:r>
            <a:r>
              <a:rPr lang="en-US" sz="1800" baseline="2314">
                <a:solidFill>
                  <a:srgbClr val="2B3942"/>
                </a:solidFill>
                <a:latin typeface="Arial"/>
                <a:cs typeface="Arial"/>
              </a:rPr>
              <a:t>	</a:t>
            </a:r>
            <a:r>
              <a:rPr lang="en-US" sz="1800" spc="-7" baseline="2314">
                <a:solidFill>
                  <a:srgbClr val="2B3942"/>
                </a:solidFill>
                <a:latin typeface="Arial"/>
                <a:cs typeface="Arial"/>
              </a:rPr>
              <a:t>13</a:t>
            </a:r>
            <a:r>
              <a:rPr lang="en-US" sz="1800" baseline="2314">
                <a:solidFill>
                  <a:srgbClr val="2B3942"/>
                </a:solidFill>
                <a:latin typeface="Arial"/>
                <a:cs typeface="Arial"/>
              </a:rPr>
              <a:t>	</a:t>
            </a:r>
            <a:r>
              <a:rPr lang="en-US" sz="1200" spc="-5">
                <a:solidFill>
                  <a:srgbClr val="2B3942"/>
                </a:solidFill>
                <a:latin typeface="Arial"/>
                <a:cs typeface="Arial"/>
              </a:rPr>
              <a:t>14</a:t>
            </a:r>
            <a:r>
              <a:rPr lang="en-US" sz="1200">
                <a:solidFill>
                  <a:srgbClr val="2B3942"/>
                </a:solidFill>
                <a:latin typeface="Arial"/>
                <a:cs typeface="Arial"/>
              </a:rPr>
              <a:t>	</a:t>
            </a:r>
            <a:r>
              <a:rPr lang="en-US" sz="1800" spc="-7" baseline="2314">
                <a:solidFill>
                  <a:srgbClr val="2B3942"/>
                </a:solidFill>
                <a:latin typeface="Arial"/>
                <a:cs typeface="Arial"/>
              </a:rPr>
              <a:t>15</a:t>
            </a:r>
            <a:r>
              <a:rPr lang="en-US" sz="1800" baseline="2314">
                <a:solidFill>
                  <a:srgbClr val="2B3942"/>
                </a:solidFill>
                <a:latin typeface="Arial"/>
                <a:cs typeface="Arial"/>
              </a:rPr>
              <a:t>	</a:t>
            </a:r>
            <a:r>
              <a:rPr lang="en-US" sz="1800" spc="-7" baseline="2314">
                <a:solidFill>
                  <a:srgbClr val="2B3942"/>
                </a:solidFill>
                <a:latin typeface="Arial"/>
                <a:cs typeface="Arial"/>
              </a:rPr>
              <a:t>16</a:t>
            </a:r>
            <a:r>
              <a:rPr lang="en-US" sz="1800" baseline="2314">
                <a:solidFill>
                  <a:srgbClr val="2B3942"/>
                </a:solidFill>
                <a:latin typeface="Arial"/>
                <a:cs typeface="Arial"/>
              </a:rPr>
              <a:t>	</a:t>
            </a:r>
            <a:r>
              <a:rPr lang="en-US" sz="1800" spc="-7" baseline="2314">
                <a:solidFill>
                  <a:srgbClr val="2B3942"/>
                </a:solidFill>
                <a:latin typeface="Arial"/>
                <a:cs typeface="Arial"/>
              </a:rPr>
              <a:t>17</a:t>
            </a:r>
            <a:r>
              <a:rPr lang="en-US" sz="1800" baseline="2314">
                <a:solidFill>
                  <a:srgbClr val="2B3942"/>
                </a:solidFill>
                <a:latin typeface="Arial"/>
                <a:cs typeface="Arial"/>
              </a:rPr>
              <a:t>	</a:t>
            </a:r>
            <a:r>
              <a:rPr lang="en-US" sz="1800" spc="-7" baseline="2314">
                <a:solidFill>
                  <a:srgbClr val="2B3942"/>
                </a:solidFill>
                <a:latin typeface="Arial"/>
                <a:cs typeface="Arial"/>
              </a:rPr>
              <a:t>18</a:t>
            </a:r>
            <a:r>
              <a:rPr lang="en-US" sz="1800" baseline="2314">
                <a:solidFill>
                  <a:srgbClr val="2B3942"/>
                </a:solidFill>
                <a:latin typeface="Arial"/>
                <a:cs typeface="Arial"/>
              </a:rPr>
              <a:t>	</a:t>
            </a:r>
            <a:r>
              <a:rPr lang="en-US" sz="1800" spc="-7" baseline="2314">
                <a:solidFill>
                  <a:srgbClr val="2B3942"/>
                </a:solidFill>
                <a:latin typeface="Arial"/>
                <a:cs typeface="Arial"/>
              </a:rPr>
              <a:t>19</a:t>
            </a:r>
            <a:r>
              <a:rPr lang="en-US" sz="1800" baseline="2314">
                <a:solidFill>
                  <a:srgbClr val="2B3942"/>
                </a:solidFill>
                <a:latin typeface="Arial"/>
                <a:cs typeface="Arial"/>
              </a:rPr>
              <a:t>	</a:t>
            </a:r>
            <a:r>
              <a:rPr lang="en-US" sz="1800" spc="-7" baseline="2314">
                <a:solidFill>
                  <a:srgbClr val="2B3942"/>
                </a:solidFill>
                <a:latin typeface="Arial"/>
                <a:cs typeface="Arial"/>
              </a:rPr>
              <a:t>20</a:t>
            </a:r>
            <a:endParaRPr lang="en-US" sz="1800" baseline="2314">
              <a:latin typeface="Arial"/>
              <a:cs typeface="Arial"/>
            </a:endParaRPr>
          </a:p>
          <a:p>
            <a:pPr marL="266700" algn="ctr">
              <a:lnSpc>
                <a:spcPct val="100000"/>
              </a:lnSpc>
              <a:spcBef>
                <a:spcPts val="965"/>
              </a:spcBef>
            </a:pPr>
            <a:r>
              <a:rPr lang="en-US" sz="1200" b="1">
                <a:solidFill>
                  <a:srgbClr val="2B3942"/>
                </a:solidFill>
                <a:latin typeface="Arial"/>
                <a:cs typeface="Arial"/>
              </a:rPr>
              <a:t>Long </a:t>
            </a:r>
            <a:r>
              <a:rPr lang="en-US" sz="1200" b="1" spc="-5">
                <a:solidFill>
                  <a:srgbClr val="2B3942"/>
                </a:solidFill>
                <a:latin typeface="Arial"/>
                <a:cs typeface="Arial"/>
              </a:rPr>
              <a:t>term </a:t>
            </a:r>
            <a:r>
              <a:rPr lang="en-US" sz="1200" b="1">
                <a:solidFill>
                  <a:srgbClr val="2B3942"/>
                </a:solidFill>
                <a:latin typeface="Arial"/>
                <a:cs typeface="Arial"/>
              </a:rPr>
              <a:t>growth </a:t>
            </a:r>
            <a:r>
              <a:rPr lang="en-US" sz="1200" b="1" spc="-5">
                <a:solidFill>
                  <a:srgbClr val="2B3942"/>
                </a:solidFill>
                <a:latin typeface="Arial"/>
                <a:cs typeface="Arial"/>
              </a:rPr>
              <a:t>(2013-18) </a:t>
            </a:r>
            <a:r>
              <a:rPr lang="en-US" sz="1200" b="1" spc="-15">
                <a:solidFill>
                  <a:srgbClr val="2B3942"/>
                </a:solidFill>
                <a:latin typeface="Arial"/>
                <a:cs typeface="Arial"/>
              </a:rPr>
              <a:t>CAGR</a:t>
            </a:r>
            <a:r>
              <a:rPr lang="en-US" sz="1200" b="1" spc="5">
                <a:solidFill>
                  <a:srgbClr val="2B3942"/>
                </a:solidFill>
                <a:latin typeface="Arial"/>
                <a:cs typeface="Arial"/>
              </a:rPr>
              <a:t> </a:t>
            </a:r>
            <a:r>
              <a:rPr lang="en-US" sz="1200" b="1" spc="-10">
                <a:solidFill>
                  <a:srgbClr val="2B3942"/>
                </a:solidFill>
                <a:latin typeface="Arial"/>
                <a:cs typeface="Arial"/>
              </a:rPr>
              <a:t>(%)</a:t>
            </a:r>
            <a:endParaRPr lang="en-US" sz="1200" dirty="0">
              <a:latin typeface="Arial"/>
              <a:cs typeface="Arial"/>
            </a:endParaRPr>
          </a:p>
        </p:txBody>
      </p:sp>
      <p:sp>
        <p:nvSpPr>
          <p:cNvPr id="55" name="object 55"/>
          <p:cNvSpPr/>
          <p:nvPr/>
        </p:nvSpPr>
        <p:spPr>
          <a:xfrm>
            <a:off x="1100327" y="3293364"/>
            <a:ext cx="1030605" cy="463550"/>
          </a:xfrm>
          <a:custGeom>
            <a:avLst/>
            <a:gdLst/>
            <a:ahLst/>
            <a:cxnLst/>
            <a:rect l="l" t="t" r="r" b="b"/>
            <a:pathLst>
              <a:path w="1030605" h="463550">
                <a:moveTo>
                  <a:pt x="0" y="463296"/>
                </a:moveTo>
                <a:lnTo>
                  <a:pt x="1030223" y="463296"/>
                </a:lnTo>
                <a:lnTo>
                  <a:pt x="1030223" y="0"/>
                </a:lnTo>
                <a:lnTo>
                  <a:pt x="0" y="0"/>
                </a:lnTo>
                <a:lnTo>
                  <a:pt x="0" y="463296"/>
                </a:lnTo>
                <a:close/>
              </a:path>
            </a:pathLst>
          </a:custGeom>
          <a:solidFill>
            <a:srgbClr val="FFFFFF"/>
          </a:solidFill>
        </p:spPr>
        <p:txBody>
          <a:bodyPr wrap="square" lIns="0" tIns="0" rIns="0" bIns="0" rtlCol="0"/>
          <a:lstStyle/>
          <a:p>
            <a:endParaRPr lang="en-US" dirty="0"/>
          </a:p>
        </p:txBody>
      </p:sp>
      <p:sp>
        <p:nvSpPr>
          <p:cNvPr id="56" name="object 56"/>
          <p:cNvSpPr txBox="1"/>
          <p:nvPr/>
        </p:nvSpPr>
        <p:spPr>
          <a:xfrm>
            <a:off x="1100327" y="3293364"/>
            <a:ext cx="1030605" cy="412292"/>
          </a:xfrm>
          <a:prstGeom prst="rect">
            <a:avLst/>
          </a:prstGeom>
          <a:ln w="9144">
            <a:solidFill>
              <a:srgbClr val="161D20"/>
            </a:solidFill>
          </a:ln>
        </p:spPr>
        <p:txBody>
          <a:bodyPr vert="horz" wrap="square" lIns="0" tIns="42545" rIns="0" bIns="0" rtlCol="0">
            <a:spAutoFit/>
          </a:bodyPr>
          <a:lstStyle/>
          <a:p>
            <a:pPr algn="ctr">
              <a:lnSpc>
                <a:spcPct val="100000"/>
              </a:lnSpc>
              <a:spcBef>
                <a:spcPts val="335"/>
              </a:spcBef>
            </a:pPr>
            <a:r>
              <a:rPr lang="en-US" sz="1200" spc="-5">
                <a:solidFill>
                  <a:srgbClr val="111111"/>
                </a:solidFill>
                <a:latin typeface="Arial"/>
                <a:cs typeface="Arial"/>
              </a:rPr>
              <a:t>World</a:t>
            </a:r>
            <a:r>
              <a:rPr lang="en-US" sz="1200" spc="-50">
                <a:solidFill>
                  <a:srgbClr val="111111"/>
                </a:solidFill>
                <a:latin typeface="Arial"/>
                <a:cs typeface="Arial"/>
              </a:rPr>
              <a:t> </a:t>
            </a:r>
            <a:r>
              <a:rPr lang="en-US" sz="1200">
                <a:solidFill>
                  <a:srgbClr val="111111"/>
                </a:solidFill>
                <a:latin typeface="Arial"/>
                <a:cs typeface="Arial"/>
              </a:rPr>
              <a:t>PPG</a:t>
            </a:r>
            <a:endParaRPr lang="en-US" sz="1200">
              <a:latin typeface="Arial"/>
              <a:cs typeface="Arial"/>
            </a:endParaRPr>
          </a:p>
          <a:p>
            <a:pPr algn="ctr">
              <a:lnSpc>
                <a:spcPct val="100000"/>
              </a:lnSpc>
            </a:pPr>
            <a:r>
              <a:rPr lang="en-US" sz="1200">
                <a:solidFill>
                  <a:srgbClr val="111111"/>
                </a:solidFill>
                <a:latin typeface="Arial"/>
                <a:cs typeface="Arial"/>
              </a:rPr>
              <a:t>=</a:t>
            </a:r>
            <a:r>
              <a:rPr lang="en-US" sz="1200" spc="-20">
                <a:solidFill>
                  <a:srgbClr val="111111"/>
                </a:solidFill>
                <a:latin typeface="Arial"/>
                <a:cs typeface="Arial"/>
              </a:rPr>
              <a:t> </a:t>
            </a:r>
            <a:r>
              <a:rPr lang="en-US" sz="1200">
                <a:solidFill>
                  <a:srgbClr val="111111"/>
                </a:solidFill>
                <a:latin typeface="Arial"/>
                <a:cs typeface="Arial"/>
              </a:rPr>
              <a:t>5.2%</a:t>
            </a:r>
            <a:endParaRPr lang="en-US" sz="1200" dirty="0">
              <a:latin typeface="Arial"/>
              <a:cs typeface="Arial"/>
            </a:endParaRPr>
          </a:p>
        </p:txBody>
      </p:sp>
      <p:sp>
        <p:nvSpPr>
          <p:cNvPr id="57" name="object 57"/>
          <p:cNvSpPr txBox="1"/>
          <p:nvPr/>
        </p:nvSpPr>
        <p:spPr>
          <a:xfrm>
            <a:off x="2290317" y="1477721"/>
            <a:ext cx="3663315" cy="258404"/>
          </a:xfrm>
          <a:prstGeom prst="rect">
            <a:avLst/>
          </a:prstGeom>
        </p:spPr>
        <p:txBody>
          <a:bodyPr vert="horz" wrap="square" lIns="0" tIns="12065" rIns="0" bIns="0" rtlCol="0">
            <a:spAutoFit/>
          </a:bodyPr>
          <a:lstStyle/>
          <a:p>
            <a:pPr marL="12700">
              <a:lnSpc>
                <a:spcPct val="100000"/>
              </a:lnSpc>
              <a:spcBef>
                <a:spcPts val="95"/>
              </a:spcBef>
            </a:pPr>
            <a:r>
              <a:rPr lang="en-US" sz="1600" b="1" spc="-25">
                <a:solidFill>
                  <a:srgbClr val="2B3942"/>
                </a:solidFill>
                <a:latin typeface="Arial"/>
                <a:cs typeface="Arial"/>
              </a:rPr>
              <a:t>Top-20 </a:t>
            </a:r>
            <a:r>
              <a:rPr lang="en-US" sz="1600" b="1" spc="-5">
                <a:solidFill>
                  <a:srgbClr val="2B3942"/>
                </a:solidFill>
                <a:latin typeface="Arial"/>
                <a:cs typeface="Arial"/>
              </a:rPr>
              <a:t>therapy area </a:t>
            </a:r>
            <a:r>
              <a:rPr lang="en-US" sz="1600" b="1">
                <a:solidFill>
                  <a:srgbClr val="2B3942"/>
                </a:solidFill>
                <a:latin typeface="Arial"/>
                <a:cs typeface="Arial"/>
              </a:rPr>
              <a:t>growth</a:t>
            </a:r>
            <a:r>
              <a:rPr lang="en-US" sz="1600" b="1" spc="35">
                <a:solidFill>
                  <a:srgbClr val="2B3942"/>
                </a:solidFill>
                <a:latin typeface="Arial"/>
                <a:cs typeface="Arial"/>
              </a:rPr>
              <a:t> </a:t>
            </a:r>
            <a:r>
              <a:rPr lang="en-US" sz="1600" b="1" spc="-10">
                <a:solidFill>
                  <a:srgbClr val="2B3942"/>
                </a:solidFill>
                <a:latin typeface="Arial"/>
                <a:cs typeface="Arial"/>
              </a:rPr>
              <a:t>dynamics</a:t>
            </a:r>
            <a:endParaRPr lang="en-US" sz="1600" dirty="0">
              <a:latin typeface="Arial"/>
              <a:cs typeface="Arial"/>
            </a:endParaRPr>
          </a:p>
        </p:txBody>
      </p:sp>
      <p:sp>
        <p:nvSpPr>
          <p:cNvPr id="58" name="object 58"/>
          <p:cNvSpPr txBox="1">
            <a:spLocks noGrp="1"/>
          </p:cNvSpPr>
          <p:nvPr>
            <p:ph type="title"/>
          </p:nvPr>
        </p:nvSpPr>
        <p:spPr>
          <a:xfrm>
            <a:off x="463397" y="560069"/>
            <a:ext cx="10407650" cy="452120"/>
          </a:xfrm>
          <a:prstGeom prst="rect">
            <a:avLst/>
          </a:prstGeom>
        </p:spPr>
        <p:txBody>
          <a:bodyPr vert="horz" wrap="square" lIns="0" tIns="12065" rIns="0" bIns="0" rtlCol="0">
            <a:spAutoFit/>
          </a:bodyPr>
          <a:lstStyle/>
          <a:p>
            <a:pPr marL="12700">
              <a:lnSpc>
                <a:spcPct val="100000"/>
              </a:lnSpc>
              <a:spcBef>
                <a:spcPts val="95"/>
              </a:spcBef>
            </a:pPr>
            <a:r>
              <a:rPr lang="en-US" spc="-5"/>
              <a:t>Oncology is the #1 growth driver </a:t>
            </a:r>
            <a:r>
              <a:rPr lang="en-US" spc="-5">
                <a:uFill>
                  <a:solidFill>
                    <a:srgbClr val="2B3942"/>
                  </a:solidFill>
                </a:uFill>
              </a:rPr>
              <a:t>and the largest therapy</a:t>
            </a:r>
            <a:r>
              <a:rPr lang="en-US" spc="220">
                <a:uFill>
                  <a:solidFill>
                    <a:srgbClr val="2B3942"/>
                  </a:solidFill>
                </a:uFill>
              </a:rPr>
              <a:t> </a:t>
            </a:r>
            <a:r>
              <a:rPr lang="en-US" spc="-5">
                <a:uFill>
                  <a:solidFill>
                    <a:srgbClr val="2B3942"/>
                  </a:solidFill>
                </a:uFill>
              </a:rPr>
              <a:t>area</a:t>
            </a:r>
            <a:endParaRPr lang="en-US" spc="-5" dirty="0">
              <a:uFill>
                <a:solidFill>
                  <a:srgbClr val="2B3942"/>
                </a:solidFill>
              </a:uFill>
            </a:endParaRPr>
          </a:p>
        </p:txBody>
      </p:sp>
      <p:sp>
        <p:nvSpPr>
          <p:cNvPr id="59" name="object 59"/>
          <p:cNvSpPr txBox="1"/>
          <p:nvPr/>
        </p:nvSpPr>
        <p:spPr>
          <a:xfrm>
            <a:off x="463397" y="6421932"/>
            <a:ext cx="2722880" cy="259045"/>
          </a:xfrm>
          <a:prstGeom prst="rect">
            <a:avLst/>
          </a:prstGeom>
        </p:spPr>
        <p:txBody>
          <a:bodyPr vert="horz" wrap="square" lIns="0" tIns="12700" rIns="0" bIns="0" rtlCol="0">
            <a:spAutoFit/>
          </a:bodyPr>
          <a:lstStyle/>
          <a:p>
            <a:pPr marL="12700" marR="5080">
              <a:lnSpc>
                <a:spcPct val="100000"/>
              </a:lnSpc>
              <a:spcBef>
                <a:spcPts val="100"/>
              </a:spcBef>
            </a:pPr>
            <a:r>
              <a:rPr lang="en-US" sz="800">
                <a:solidFill>
                  <a:srgbClr val="2B3942"/>
                </a:solidFill>
                <a:latin typeface="Liberation Sans Narrow"/>
                <a:cs typeface="Liberation Sans Narrow"/>
              </a:rPr>
              <a:t>Note: </a:t>
            </a:r>
            <a:r>
              <a:rPr lang="en-US" sz="800" spc="-5">
                <a:solidFill>
                  <a:srgbClr val="2B3942"/>
                </a:solidFill>
                <a:latin typeface="Liberation Sans Narrow"/>
                <a:cs typeface="Liberation Sans Narrow"/>
              </a:rPr>
              <a:t>Chinese Medicines have </a:t>
            </a:r>
            <a:r>
              <a:rPr lang="en-US" sz="800">
                <a:solidFill>
                  <a:srgbClr val="2B3942"/>
                </a:solidFill>
                <a:latin typeface="Liberation Sans Narrow"/>
                <a:cs typeface="Liberation Sans Narrow"/>
              </a:rPr>
              <a:t>been </a:t>
            </a:r>
            <a:r>
              <a:rPr lang="en-US" sz="800" spc="-5">
                <a:solidFill>
                  <a:srgbClr val="2B3942"/>
                </a:solidFill>
                <a:latin typeface="Liberation Sans Narrow"/>
                <a:cs typeface="Liberation Sans Narrow"/>
              </a:rPr>
              <a:t>excluded; </a:t>
            </a:r>
            <a:r>
              <a:rPr lang="en-US" sz="800">
                <a:solidFill>
                  <a:srgbClr val="2B3942"/>
                </a:solidFill>
                <a:latin typeface="Liberation Sans Narrow"/>
                <a:cs typeface="Liberation Sans Narrow"/>
              </a:rPr>
              <a:t>growth </a:t>
            </a:r>
            <a:r>
              <a:rPr lang="en-US" sz="800" spc="-5">
                <a:solidFill>
                  <a:srgbClr val="2B3942"/>
                </a:solidFill>
                <a:latin typeface="Liberation Sans Narrow"/>
                <a:cs typeface="Liberation Sans Narrow"/>
              </a:rPr>
              <a:t>in </a:t>
            </a:r>
            <a:r>
              <a:rPr lang="en-US" sz="800">
                <a:solidFill>
                  <a:srgbClr val="2B3942"/>
                </a:solidFill>
                <a:latin typeface="Liberation Sans Narrow"/>
                <a:cs typeface="Liberation Sans Narrow"/>
              </a:rPr>
              <a:t>LCUS$, Rx </a:t>
            </a:r>
            <a:r>
              <a:rPr lang="en-US" sz="800" spc="-5">
                <a:solidFill>
                  <a:srgbClr val="2B3942"/>
                </a:solidFill>
                <a:latin typeface="Liberation Sans Narrow"/>
                <a:cs typeface="Liberation Sans Narrow"/>
              </a:rPr>
              <a:t>only  Source: IQVIA </a:t>
            </a:r>
            <a:r>
              <a:rPr lang="en-US" sz="800">
                <a:solidFill>
                  <a:srgbClr val="2B3942"/>
                </a:solidFill>
                <a:latin typeface="Liberation Sans Narrow"/>
                <a:cs typeface="Liberation Sans Narrow"/>
              </a:rPr>
              <a:t>MIDAS MAT Q4</a:t>
            </a:r>
            <a:r>
              <a:rPr lang="en-US" sz="800" spc="-35">
                <a:solidFill>
                  <a:srgbClr val="2B3942"/>
                </a:solidFill>
                <a:latin typeface="Liberation Sans Narrow"/>
                <a:cs typeface="Liberation Sans Narrow"/>
              </a:rPr>
              <a:t> </a:t>
            </a:r>
            <a:r>
              <a:rPr lang="en-US" sz="800">
                <a:solidFill>
                  <a:srgbClr val="2B3942"/>
                </a:solidFill>
                <a:latin typeface="Liberation Sans Narrow"/>
                <a:cs typeface="Liberation Sans Narrow"/>
              </a:rPr>
              <a:t>2018</a:t>
            </a:r>
            <a:endParaRPr lang="en-US" sz="800" dirty="0">
              <a:latin typeface="Liberation Sans Narrow"/>
              <a:cs typeface="Liberation Sans Narrow"/>
            </a:endParaRPr>
          </a:p>
        </p:txBody>
      </p:sp>
      <p:graphicFrame>
        <p:nvGraphicFramePr>
          <p:cNvPr id="60" name="object 60"/>
          <p:cNvGraphicFramePr>
            <a:graphicFrameLocks noGrp="1"/>
          </p:cNvGraphicFramePr>
          <p:nvPr>
            <p:extLst>
              <p:ext uri="{D42A27DB-BD31-4B8C-83A1-F6EECF244321}">
                <p14:modId xmlns:p14="http://schemas.microsoft.com/office/powerpoint/2010/main" val="2539250619"/>
              </p:ext>
            </p:extLst>
          </p:nvPr>
        </p:nvGraphicFramePr>
        <p:xfrm>
          <a:off x="8899525" y="2179701"/>
          <a:ext cx="2706369" cy="3539490"/>
        </p:xfrm>
        <a:graphic>
          <a:graphicData uri="http://schemas.openxmlformats.org/drawingml/2006/table">
            <a:tbl>
              <a:tblPr firstRow="1" bandRow="1">
                <a:tableStyleId>{2D5ABB26-0587-4C30-8999-92F81FD0307C}</a:tableStyleId>
              </a:tblPr>
              <a:tblGrid>
                <a:gridCol w="260350">
                  <a:extLst>
                    <a:ext uri="{9D8B030D-6E8A-4147-A177-3AD203B41FA5}">
                      <a16:colId xmlns:a16="http://schemas.microsoft.com/office/drawing/2014/main" val="20000"/>
                    </a:ext>
                  </a:extLst>
                </a:gridCol>
                <a:gridCol w="1153160">
                  <a:extLst>
                    <a:ext uri="{9D8B030D-6E8A-4147-A177-3AD203B41FA5}">
                      <a16:colId xmlns:a16="http://schemas.microsoft.com/office/drawing/2014/main" val="20001"/>
                    </a:ext>
                  </a:extLst>
                </a:gridCol>
                <a:gridCol w="640715">
                  <a:extLst>
                    <a:ext uri="{9D8B030D-6E8A-4147-A177-3AD203B41FA5}">
                      <a16:colId xmlns:a16="http://schemas.microsoft.com/office/drawing/2014/main" val="20002"/>
                    </a:ext>
                  </a:extLst>
                </a:gridCol>
                <a:gridCol w="652144">
                  <a:extLst>
                    <a:ext uri="{9D8B030D-6E8A-4147-A177-3AD203B41FA5}">
                      <a16:colId xmlns:a16="http://schemas.microsoft.com/office/drawing/2014/main" val="20003"/>
                    </a:ext>
                  </a:extLst>
                </a:gridCol>
              </a:tblGrid>
              <a:tr h="594995">
                <a:tc>
                  <a:txBody>
                    <a:bodyPr/>
                    <a:lstStyle/>
                    <a:p>
                      <a:pPr>
                        <a:lnSpc>
                          <a:spcPct val="100000"/>
                        </a:lnSpc>
                        <a:spcBef>
                          <a:spcPts val="40"/>
                        </a:spcBef>
                      </a:pPr>
                      <a:endParaRPr lang="en-US" sz="1350">
                        <a:latin typeface="Times New Roman"/>
                        <a:cs typeface="Times New Roman"/>
                      </a:endParaRPr>
                    </a:p>
                    <a:p>
                      <a:pPr marR="68580" algn="r">
                        <a:lnSpc>
                          <a:spcPct val="100000"/>
                        </a:lnSpc>
                      </a:pPr>
                      <a:r>
                        <a:rPr lang="en-US" sz="1200" b="1">
                          <a:solidFill>
                            <a:srgbClr val="FFFFFF"/>
                          </a:solidFill>
                          <a:latin typeface="Arial"/>
                          <a:cs typeface="Arial"/>
                        </a:rPr>
                        <a:t>#</a:t>
                      </a:r>
                      <a:endParaRPr lang="en-US" sz="1200" dirty="0">
                        <a:latin typeface="Arial"/>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486"/>
                    </a:solidFill>
                  </a:tcPr>
                </a:tc>
                <a:tc>
                  <a:txBody>
                    <a:bodyPr/>
                    <a:lstStyle/>
                    <a:p>
                      <a:pPr>
                        <a:lnSpc>
                          <a:spcPct val="100000"/>
                        </a:lnSpc>
                        <a:spcBef>
                          <a:spcPts val="40"/>
                        </a:spcBef>
                      </a:pPr>
                      <a:endParaRPr lang="en-US" sz="1350">
                        <a:latin typeface="Times New Roman"/>
                        <a:cs typeface="Times New Roman"/>
                      </a:endParaRPr>
                    </a:p>
                    <a:p>
                      <a:pPr marL="98425">
                        <a:lnSpc>
                          <a:spcPct val="100000"/>
                        </a:lnSpc>
                      </a:pPr>
                      <a:r>
                        <a:rPr lang="en-US" sz="1200" b="1">
                          <a:solidFill>
                            <a:srgbClr val="FFFFFF"/>
                          </a:solidFill>
                          <a:latin typeface="Arial"/>
                          <a:cs typeface="Arial"/>
                        </a:rPr>
                        <a:t>Therapy</a:t>
                      </a:r>
                      <a:r>
                        <a:rPr lang="en-US" sz="1200" b="1" spc="-35">
                          <a:solidFill>
                            <a:srgbClr val="FFFFFF"/>
                          </a:solidFill>
                          <a:latin typeface="Arial"/>
                          <a:cs typeface="Arial"/>
                        </a:rPr>
                        <a:t> </a:t>
                      </a:r>
                      <a:r>
                        <a:rPr lang="en-US" sz="1200" b="1" spc="-5">
                          <a:solidFill>
                            <a:srgbClr val="FFFFFF"/>
                          </a:solidFill>
                          <a:latin typeface="Arial"/>
                          <a:cs typeface="Arial"/>
                        </a:rPr>
                        <a:t>area</a:t>
                      </a:r>
                      <a:endParaRPr lang="en-US" sz="1200" dirty="0">
                        <a:latin typeface="Arial"/>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486"/>
                    </a:solidFill>
                  </a:tcPr>
                </a:tc>
                <a:tc>
                  <a:txBody>
                    <a:bodyPr/>
                    <a:lstStyle/>
                    <a:p>
                      <a:pPr marL="97790">
                        <a:lnSpc>
                          <a:spcPct val="100000"/>
                        </a:lnSpc>
                        <a:spcBef>
                          <a:spcPts val="869"/>
                        </a:spcBef>
                      </a:pPr>
                      <a:r>
                        <a:rPr lang="en-US" sz="1200" b="1" spc="-5">
                          <a:solidFill>
                            <a:srgbClr val="FFFFFF"/>
                          </a:solidFill>
                          <a:latin typeface="Arial"/>
                          <a:cs typeface="Arial"/>
                        </a:rPr>
                        <a:t>2016</a:t>
                      </a:r>
                      <a:r>
                        <a:rPr lang="en-US" sz="1200" b="1" spc="-55">
                          <a:solidFill>
                            <a:srgbClr val="FFFFFF"/>
                          </a:solidFill>
                          <a:latin typeface="Arial"/>
                          <a:cs typeface="Arial"/>
                        </a:rPr>
                        <a:t> </a:t>
                      </a:r>
                      <a:r>
                        <a:rPr lang="en-US" sz="1200" b="1">
                          <a:solidFill>
                            <a:srgbClr val="FFFFFF"/>
                          </a:solidFill>
                          <a:latin typeface="Arial"/>
                          <a:cs typeface="Arial"/>
                        </a:rPr>
                        <a:t>-</a:t>
                      </a:r>
                      <a:endParaRPr lang="en-US" sz="1200">
                        <a:latin typeface="Arial"/>
                        <a:cs typeface="Arial"/>
                      </a:endParaRPr>
                    </a:p>
                    <a:p>
                      <a:pPr marL="97790">
                        <a:lnSpc>
                          <a:spcPct val="100000"/>
                        </a:lnSpc>
                      </a:pPr>
                      <a:r>
                        <a:rPr lang="en-US" sz="1200" b="1" spc="-5">
                          <a:solidFill>
                            <a:srgbClr val="FFFFFF"/>
                          </a:solidFill>
                          <a:latin typeface="Arial"/>
                          <a:cs typeface="Arial"/>
                        </a:rPr>
                        <a:t>2017</a:t>
                      </a:r>
                      <a:endParaRPr lang="en-US" sz="1200" dirty="0">
                        <a:latin typeface="Arial"/>
                        <a:cs typeface="Arial"/>
                      </a:endParaRPr>
                    </a:p>
                  </a:txBody>
                  <a:tcPr marL="0" marR="0" marT="11048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486"/>
                    </a:solidFill>
                  </a:tcPr>
                </a:tc>
                <a:tc>
                  <a:txBody>
                    <a:bodyPr/>
                    <a:lstStyle/>
                    <a:p>
                      <a:pPr marL="97790">
                        <a:lnSpc>
                          <a:spcPct val="100000"/>
                        </a:lnSpc>
                        <a:spcBef>
                          <a:spcPts val="869"/>
                        </a:spcBef>
                      </a:pPr>
                      <a:r>
                        <a:rPr lang="en-US" sz="1200" b="1" spc="-5">
                          <a:solidFill>
                            <a:srgbClr val="FFFFFF"/>
                          </a:solidFill>
                          <a:latin typeface="Arial"/>
                          <a:cs typeface="Arial"/>
                        </a:rPr>
                        <a:t>2017</a:t>
                      </a:r>
                      <a:r>
                        <a:rPr lang="en-US" sz="1200" b="1" spc="-50">
                          <a:solidFill>
                            <a:srgbClr val="FFFFFF"/>
                          </a:solidFill>
                          <a:latin typeface="Arial"/>
                          <a:cs typeface="Arial"/>
                        </a:rPr>
                        <a:t> </a:t>
                      </a:r>
                      <a:r>
                        <a:rPr lang="en-US" sz="1200" b="1">
                          <a:solidFill>
                            <a:srgbClr val="FFFFFF"/>
                          </a:solidFill>
                          <a:latin typeface="Arial"/>
                          <a:cs typeface="Arial"/>
                        </a:rPr>
                        <a:t>-</a:t>
                      </a:r>
                      <a:endParaRPr lang="en-US" sz="1200">
                        <a:latin typeface="Arial"/>
                        <a:cs typeface="Arial"/>
                      </a:endParaRPr>
                    </a:p>
                    <a:p>
                      <a:pPr marL="97790">
                        <a:lnSpc>
                          <a:spcPct val="100000"/>
                        </a:lnSpc>
                      </a:pPr>
                      <a:r>
                        <a:rPr lang="en-US" sz="1200" b="1" spc="-5">
                          <a:solidFill>
                            <a:srgbClr val="FFFFFF"/>
                          </a:solidFill>
                          <a:latin typeface="Arial"/>
                          <a:cs typeface="Arial"/>
                        </a:rPr>
                        <a:t>2018</a:t>
                      </a:r>
                      <a:endParaRPr lang="en-US" sz="1200" dirty="0">
                        <a:latin typeface="Arial"/>
                        <a:cs typeface="Arial"/>
                      </a:endParaRPr>
                    </a:p>
                  </a:txBody>
                  <a:tcPr marL="0" marR="0" marT="11048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486"/>
                    </a:solidFill>
                  </a:tcPr>
                </a:tc>
                <a:extLst>
                  <a:ext uri="{0D108BD9-81ED-4DB2-BD59-A6C34878D82A}">
                    <a16:rowId xmlns:a16="http://schemas.microsoft.com/office/drawing/2014/main" val="10000"/>
                  </a:ext>
                </a:extLst>
              </a:tr>
              <a:tr h="589280">
                <a:tc>
                  <a:txBody>
                    <a:bodyPr/>
                    <a:lstStyle/>
                    <a:p>
                      <a:pPr>
                        <a:lnSpc>
                          <a:spcPct val="100000"/>
                        </a:lnSpc>
                        <a:spcBef>
                          <a:spcPts val="15"/>
                        </a:spcBef>
                      </a:pPr>
                      <a:endParaRPr lang="en-US" sz="1350">
                        <a:latin typeface="Times New Roman"/>
                        <a:cs typeface="Times New Roman"/>
                      </a:endParaRPr>
                    </a:p>
                    <a:p>
                      <a:pPr marR="68580" algn="r">
                        <a:lnSpc>
                          <a:spcPct val="100000"/>
                        </a:lnSpc>
                      </a:pPr>
                      <a:r>
                        <a:rPr lang="en-US" sz="1200">
                          <a:solidFill>
                            <a:srgbClr val="2B3942"/>
                          </a:solidFill>
                          <a:latin typeface="Arial"/>
                          <a:cs typeface="Arial"/>
                        </a:rPr>
                        <a:t>1</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FF3"/>
                    </a:solidFill>
                  </a:tcPr>
                </a:tc>
                <a:tc>
                  <a:txBody>
                    <a:bodyPr/>
                    <a:lstStyle/>
                    <a:p>
                      <a:pPr>
                        <a:lnSpc>
                          <a:spcPct val="100000"/>
                        </a:lnSpc>
                        <a:spcBef>
                          <a:spcPts val="15"/>
                        </a:spcBef>
                      </a:pPr>
                      <a:endParaRPr lang="en-US" sz="1350">
                        <a:latin typeface="Times New Roman"/>
                        <a:cs typeface="Times New Roman"/>
                      </a:endParaRPr>
                    </a:p>
                    <a:p>
                      <a:pPr marL="98425">
                        <a:lnSpc>
                          <a:spcPct val="100000"/>
                        </a:lnSpc>
                      </a:pPr>
                      <a:r>
                        <a:rPr lang="en-US" sz="1200" spc="-5">
                          <a:solidFill>
                            <a:srgbClr val="2B3942"/>
                          </a:solidFill>
                          <a:latin typeface="Arial"/>
                          <a:cs typeface="Arial"/>
                        </a:rPr>
                        <a:t>Oncology</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FF3"/>
                    </a:solidFill>
                  </a:tcPr>
                </a:tc>
                <a:tc>
                  <a:txBody>
                    <a:bodyPr/>
                    <a:lstStyle/>
                    <a:p>
                      <a:pPr>
                        <a:lnSpc>
                          <a:spcPct val="100000"/>
                        </a:lnSpc>
                        <a:spcBef>
                          <a:spcPts val="15"/>
                        </a:spcBef>
                      </a:pPr>
                      <a:endParaRPr lang="en-US" sz="1350">
                        <a:latin typeface="Times New Roman"/>
                        <a:cs typeface="Times New Roman"/>
                      </a:endParaRPr>
                    </a:p>
                    <a:p>
                      <a:pPr marL="97790">
                        <a:lnSpc>
                          <a:spcPct val="100000"/>
                        </a:lnSpc>
                      </a:pPr>
                      <a:r>
                        <a:rPr lang="en-US" sz="1200" spc="-5">
                          <a:solidFill>
                            <a:srgbClr val="2B3942"/>
                          </a:solidFill>
                          <a:latin typeface="Arial"/>
                          <a:cs typeface="Arial"/>
                        </a:rPr>
                        <a:t>12%</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85DD71"/>
                    </a:solidFill>
                  </a:tcPr>
                </a:tc>
                <a:tc>
                  <a:txBody>
                    <a:bodyPr/>
                    <a:lstStyle/>
                    <a:p>
                      <a:pPr>
                        <a:lnSpc>
                          <a:spcPct val="100000"/>
                        </a:lnSpc>
                        <a:spcBef>
                          <a:spcPts val="15"/>
                        </a:spcBef>
                      </a:pPr>
                      <a:endParaRPr lang="en-US" sz="1350">
                        <a:latin typeface="Times New Roman"/>
                        <a:cs typeface="Times New Roman"/>
                      </a:endParaRPr>
                    </a:p>
                    <a:p>
                      <a:pPr marL="97790">
                        <a:lnSpc>
                          <a:spcPct val="100000"/>
                        </a:lnSpc>
                      </a:pPr>
                      <a:r>
                        <a:rPr lang="en-US" sz="1200" spc="-5">
                          <a:solidFill>
                            <a:srgbClr val="FFFFFF"/>
                          </a:solidFill>
                          <a:latin typeface="Arial"/>
                          <a:cs typeface="Arial"/>
                        </a:rPr>
                        <a:t>16%</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31841F"/>
                    </a:solidFill>
                  </a:tcPr>
                </a:tc>
                <a:extLst>
                  <a:ext uri="{0D108BD9-81ED-4DB2-BD59-A6C34878D82A}">
                    <a16:rowId xmlns:a16="http://schemas.microsoft.com/office/drawing/2014/main" val="10001"/>
                  </a:ext>
                </a:extLst>
              </a:tr>
              <a:tr h="588645">
                <a:tc>
                  <a:txBody>
                    <a:bodyPr/>
                    <a:lstStyle/>
                    <a:p>
                      <a:pPr>
                        <a:lnSpc>
                          <a:spcPct val="100000"/>
                        </a:lnSpc>
                        <a:spcBef>
                          <a:spcPts val="15"/>
                        </a:spcBef>
                      </a:pPr>
                      <a:endParaRPr lang="en-US" sz="1350">
                        <a:latin typeface="Times New Roman"/>
                        <a:cs typeface="Times New Roman"/>
                      </a:endParaRPr>
                    </a:p>
                    <a:p>
                      <a:pPr marR="68580" algn="r">
                        <a:lnSpc>
                          <a:spcPct val="100000"/>
                        </a:lnSpc>
                      </a:pPr>
                      <a:r>
                        <a:rPr lang="en-US" sz="1200">
                          <a:solidFill>
                            <a:srgbClr val="2B3942"/>
                          </a:solidFill>
                          <a:latin typeface="Arial"/>
                          <a:cs typeface="Arial"/>
                        </a:rPr>
                        <a:t>2</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F8"/>
                    </a:solidFill>
                  </a:tcPr>
                </a:tc>
                <a:tc>
                  <a:txBody>
                    <a:bodyPr/>
                    <a:lstStyle/>
                    <a:p>
                      <a:pPr>
                        <a:lnSpc>
                          <a:spcPct val="100000"/>
                        </a:lnSpc>
                        <a:spcBef>
                          <a:spcPts val="15"/>
                        </a:spcBef>
                      </a:pPr>
                      <a:endParaRPr lang="en-US" sz="1350">
                        <a:latin typeface="Times New Roman"/>
                        <a:cs typeface="Times New Roman"/>
                      </a:endParaRPr>
                    </a:p>
                    <a:p>
                      <a:pPr marL="98425">
                        <a:lnSpc>
                          <a:spcPct val="100000"/>
                        </a:lnSpc>
                      </a:pPr>
                      <a:r>
                        <a:rPr lang="en-US" sz="1200" spc="-5">
                          <a:solidFill>
                            <a:srgbClr val="2B3942"/>
                          </a:solidFill>
                          <a:latin typeface="Arial"/>
                          <a:cs typeface="Arial"/>
                        </a:rPr>
                        <a:t>Autoimmune</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F8"/>
                    </a:solidFill>
                  </a:tcPr>
                </a:tc>
                <a:tc>
                  <a:txBody>
                    <a:bodyPr/>
                    <a:lstStyle/>
                    <a:p>
                      <a:pPr>
                        <a:lnSpc>
                          <a:spcPct val="100000"/>
                        </a:lnSpc>
                        <a:spcBef>
                          <a:spcPts val="15"/>
                        </a:spcBef>
                      </a:pPr>
                      <a:endParaRPr lang="en-US" sz="1350">
                        <a:latin typeface="Times New Roman"/>
                        <a:cs typeface="Times New Roman"/>
                      </a:endParaRPr>
                    </a:p>
                    <a:p>
                      <a:pPr marL="97790">
                        <a:lnSpc>
                          <a:spcPct val="100000"/>
                        </a:lnSpc>
                      </a:pPr>
                      <a:r>
                        <a:rPr lang="en-US" sz="1200" spc="-5">
                          <a:solidFill>
                            <a:srgbClr val="FFFFFF"/>
                          </a:solidFill>
                          <a:latin typeface="Arial"/>
                          <a:cs typeface="Arial"/>
                        </a:rPr>
                        <a:t>17%</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22"/>
                    </a:solidFill>
                  </a:tcPr>
                </a:tc>
                <a:tc>
                  <a:txBody>
                    <a:bodyPr/>
                    <a:lstStyle/>
                    <a:p>
                      <a:pPr>
                        <a:lnSpc>
                          <a:spcPct val="100000"/>
                        </a:lnSpc>
                        <a:spcBef>
                          <a:spcPts val="15"/>
                        </a:spcBef>
                      </a:pPr>
                      <a:endParaRPr lang="en-US" sz="1350">
                        <a:latin typeface="Times New Roman"/>
                        <a:cs typeface="Times New Roman"/>
                      </a:endParaRPr>
                    </a:p>
                    <a:p>
                      <a:pPr marL="97790">
                        <a:lnSpc>
                          <a:spcPct val="100000"/>
                        </a:lnSpc>
                      </a:pPr>
                      <a:r>
                        <a:rPr lang="en-US" sz="1200">
                          <a:solidFill>
                            <a:srgbClr val="2B3942"/>
                          </a:solidFill>
                          <a:latin typeface="Arial"/>
                          <a:cs typeface="Arial"/>
                        </a:rPr>
                        <a:t>14.5%</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3AF2A"/>
                    </a:solidFill>
                  </a:tcPr>
                </a:tc>
                <a:extLst>
                  <a:ext uri="{0D108BD9-81ED-4DB2-BD59-A6C34878D82A}">
                    <a16:rowId xmlns:a16="http://schemas.microsoft.com/office/drawing/2014/main" val="10002"/>
                  </a:ext>
                </a:extLst>
              </a:tr>
              <a:tr h="588645">
                <a:tc>
                  <a:txBody>
                    <a:bodyPr/>
                    <a:lstStyle/>
                    <a:p>
                      <a:pPr>
                        <a:lnSpc>
                          <a:spcPct val="100000"/>
                        </a:lnSpc>
                        <a:spcBef>
                          <a:spcPts val="15"/>
                        </a:spcBef>
                      </a:pPr>
                      <a:endParaRPr lang="en-US" sz="1350">
                        <a:latin typeface="Times New Roman"/>
                        <a:cs typeface="Times New Roman"/>
                      </a:endParaRPr>
                    </a:p>
                    <a:p>
                      <a:pPr marR="68580" algn="r">
                        <a:lnSpc>
                          <a:spcPct val="100000"/>
                        </a:lnSpc>
                      </a:pPr>
                      <a:r>
                        <a:rPr lang="en-US" sz="1200">
                          <a:solidFill>
                            <a:srgbClr val="2B3942"/>
                          </a:solidFill>
                          <a:latin typeface="Arial"/>
                          <a:cs typeface="Arial"/>
                        </a:rPr>
                        <a:t>3</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F3"/>
                    </a:solidFill>
                  </a:tcPr>
                </a:tc>
                <a:tc>
                  <a:txBody>
                    <a:bodyPr/>
                    <a:lstStyle/>
                    <a:p>
                      <a:pPr>
                        <a:lnSpc>
                          <a:spcPct val="100000"/>
                        </a:lnSpc>
                        <a:spcBef>
                          <a:spcPts val="15"/>
                        </a:spcBef>
                      </a:pPr>
                      <a:endParaRPr lang="en-US" sz="1350">
                        <a:latin typeface="Times New Roman"/>
                        <a:cs typeface="Times New Roman"/>
                      </a:endParaRPr>
                    </a:p>
                    <a:p>
                      <a:pPr marL="98425">
                        <a:lnSpc>
                          <a:spcPct val="100000"/>
                        </a:lnSpc>
                      </a:pPr>
                      <a:r>
                        <a:rPr lang="en-US" sz="1200" spc="-5">
                          <a:solidFill>
                            <a:srgbClr val="2B3942"/>
                          </a:solidFill>
                          <a:latin typeface="Arial"/>
                          <a:cs typeface="Arial"/>
                        </a:rPr>
                        <a:t>Anticoagulant</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F3"/>
                    </a:solidFill>
                  </a:tcPr>
                </a:tc>
                <a:tc>
                  <a:txBody>
                    <a:bodyPr/>
                    <a:lstStyle/>
                    <a:p>
                      <a:pPr>
                        <a:lnSpc>
                          <a:spcPct val="100000"/>
                        </a:lnSpc>
                        <a:spcBef>
                          <a:spcPts val="15"/>
                        </a:spcBef>
                      </a:pPr>
                      <a:endParaRPr lang="en-US" sz="1350">
                        <a:latin typeface="Times New Roman"/>
                        <a:cs typeface="Times New Roman"/>
                      </a:endParaRPr>
                    </a:p>
                    <a:p>
                      <a:pPr marL="97790">
                        <a:lnSpc>
                          <a:spcPct val="100000"/>
                        </a:lnSpc>
                      </a:pPr>
                      <a:r>
                        <a:rPr lang="en-US" sz="1200" spc="-5">
                          <a:solidFill>
                            <a:srgbClr val="2B3942"/>
                          </a:solidFill>
                          <a:latin typeface="Arial"/>
                          <a:cs typeface="Arial"/>
                        </a:rPr>
                        <a:t>13%</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3AF2A"/>
                    </a:solidFill>
                  </a:tcPr>
                </a:tc>
                <a:tc>
                  <a:txBody>
                    <a:bodyPr/>
                    <a:lstStyle/>
                    <a:p>
                      <a:pPr>
                        <a:lnSpc>
                          <a:spcPct val="100000"/>
                        </a:lnSpc>
                        <a:spcBef>
                          <a:spcPts val="15"/>
                        </a:spcBef>
                      </a:pPr>
                      <a:endParaRPr lang="en-US" sz="1350">
                        <a:latin typeface="Times New Roman"/>
                        <a:cs typeface="Times New Roman"/>
                      </a:endParaRPr>
                    </a:p>
                    <a:p>
                      <a:pPr marL="97790">
                        <a:lnSpc>
                          <a:spcPct val="100000"/>
                        </a:lnSpc>
                      </a:pPr>
                      <a:r>
                        <a:rPr lang="en-US" sz="1200" spc="-5">
                          <a:solidFill>
                            <a:srgbClr val="2B3942"/>
                          </a:solidFill>
                          <a:latin typeface="Arial"/>
                          <a:cs typeface="Arial"/>
                        </a:rPr>
                        <a:t>14%</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3AF2A"/>
                    </a:solidFill>
                  </a:tcPr>
                </a:tc>
                <a:extLst>
                  <a:ext uri="{0D108BD9-81ED-4DB2-BD59-A6C34878D82A}">
                    <a16:rowId xmlns:a16="http://schemas.microsoft.com/office/drawing/2014/main" val="10003"/>
                  </a:ext>
                </a:extLst>
              </a:tr>
              <a:tr h="589280">
                <a:tc>
                  <a:txBody>
                    <a:bodyPr/>
                    <a:lstStyle/>
                    <a:p>
                      <a:pPr>
                        <a:lnSpc>
                          <a:spcPct val="100000"/>
                        </a:lnSpc>
                        <a:spcBef>
                          <a:spcPts val="15"/>
                        </a:spcBef>
                      </a:pPr>
                      <a:endParaRPr lang="en-US" sz="1350">
                        <a:latin typeface="Times New Roman"/>
                        <a:cs typeface="Times New Roman"/>
                      </a:endParaRPr>
                    </a:p>
                    <a:p>
                      <a:pPr marR="68580" algn="r">
                        <a:lnSpc>
                          <a:spcPct val="100000"/>
                        </a:lnSpc>
                      </a:pPr>
                      <a:r>
                        <a:rPr lang="en-US" sz="1200">
                          <a:solidFill>
                            <a:srgbClr val="2B3942"/>
                          </a:solidFill>
                          <a:latin typeface="Arial"/>
                          <a:cs typeface="Arial"/>
                        </a:rPr>
                        <a:t>4</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F8"/>
                    </a:solidFill>
                  </a:tcPr>
                </a:tc>
                <a:tc>
                  <a:txBody>
                    <a:bodyPr/>
                    <a:lstStyle/>
                    <a:p>
                      <a:pPr>
                        <a:lnSpc>
                          <a:spcPct val="100000"/>
                        </a:lnSpc>
                        <a:spcBef>
                          <a:spcPts val="15"/>
                        </a:spcBef>
                      </a:pPr>
                      <a:endParaRPr lang="en-US" sz="1350">
                        <a:latin typeface="Times New Roman"/>
                        <a:cs typeface="Times New Roman"/>
                      </a:endParaRPr>
                    </a:p>
                    <a:p>
                      <a:pPr marL="98425">
                        <a:lnSpc>
                          <a:spcPct val="100000"/>
                        </a:lnSpc>
                      </a:pPr>
                      <a:r>
                        <a:rPr lang="en-US" sz="1200" spc="-5">
                          <a:solidFill>
                            <a:srgbClr val="2B3942"/>
                          </a:solidFill>
                          <a:latin typeface="Arial"/>
                          <a:cs typeface="Arial"/>
                        </a:rPr>
                        <a:t>Antidiabetics</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F8"/>
                    </a:solidFill>
                  </a:tcPr>
                </a:tc>
                <a:tc>
                  <a:txBody>
                    <a:bodyPr/>
                    <a:lstStyle/>
                    <a:p>
                      <a:pPr>
                        <a:lnSpc>
                          <a:spcPct val="100000"/>
                        </a:lnSpc>
                        <a:spcBef>
                          <a:spcPts val="15"/>
                        </a:spcBef>
                      </a:pPr>
                      <a:endParaRPr lang="en-US" sz="1350">
                        <a:latin typeface="Times New Roman"/>
                        <a:cs typeface="Times New Roman"/>
                      </a:endParaRPr>
                    </a:p>
                    <a:p>
                      <a:pPr marL="97790">
                        <a:lnSpc>
                          <a:spcPct val="100000"/>
                        </a:lnSpc>
                      </a:pPr>
                      <a:r>
                        <a:rPr lang="en-US" sz="1200" spc="-5">
                          <a:solidFill>
                            <a:srgbClr val="2B3942"/>
                          </a:solidFill>
                          <a:latin typeface="Arial"/>
                          <a:cs typeface="Arial"/>
                        </a:rPr>
                        <a:t>9%</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DE8A0"/>
                    </a:solidFill>
                  </a:tcPr>
                </a:tc>
                <a:tc>
                  <a:txBody>
                    <a:bodyPr/>
                    <a:lstStyle/>
                    <a:p>
                      <a:pPr>
                        <a:lnSpc>
                          <a:spcPct val="100000"/>
                        </a:lnSpc>
                        <a:spcBef>
                          <a:spcPts val="15"/>
                        </a:spcBef>
                      </a:pPr>
                      <a:endParaRPr lang="en-US" sz="1350">
                        <a:latin typeface="Times New Roman"/>
                        <a:cs typeface="Times New Roman"/>
                      </a:endParaRPr>
                    </a:p>
                    <a:p>
                      <a:pPr marL="97790">
                        <a:lnSpc>
                          <a:spcPct val="100000"/>
                        </a:lnSpc>
                      </a:pPr>
                      <a:r>
                        <a:rPr lang="en-US" sz="1200" spc="-5">
                          <a:solidFill>
                            <a:srgbClr val="2B3942"/>
                          </a:solidFill>
                          <a:latin typeface="Arial"/>
                          <a:cs typeface="Arial"/>
                        </a:rPr>
                        <a:t>10%</a:t>
                      </a:r>
                      <a:endParaRPr lang="en-US"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DE8A0"/>
                    </a:solidFill>
                  </a:tcPr>
                </a:tc>
                <a:extLst>
                  <a:ext uri="{0D108BD9-81ED-4DB2-BD59-A6C34878D82A}">
                    <a16:rowId xmlns:a16="http://schemas.microsoft.com/office/drawing/2014/main" val="10004"/>
                  </a:ext>
                </a:extLst>
              </a:tr>
              <a:tr h="588645">
                <a:tc>
                  <a:txBody>
                    <a:bodyPr/>
                    <a:lstStyle/>
                    <a:p>
                      <a:pPr>
                        <a:lnSpc>
                          <a:spcPct val="100000"/>
                        </a:lnSpc>
                        <a:spcBef>
                          <a:spcPts val="20"/>
                        </a:spcBef>
                      </a:pPr>
                      <a:endParaRPr lang="en-US" sz="1350">
                        <a:latin typeface="Times New Roman"/>
                        <a:cs typeface="Times New Roman"/>
                      </a:endParaRPr>
                    </a:p>
                    <a:p>
                      <a:pPr marR="68580" algn="r">
                        <a:lnSpc>
                          <a:spcPct val="100000"/>
                        </a:lnSpc>
                      </a:pPr>
                      <a:r>
                        <a:rPr lang="en-US" sz="1200">
                          <a:solidFill>
                            <a:srgbClr val="2B3942"/>
                          </a:solidFill>
                          <a:latin typeface="Arial"/>
                          <a:cs typeface="Arial"/>
                        </a:rPr>
                        <a:t>5</a:t>
                      </a:r>
                      <a:endParaRPr lang="en-US" sz="1200" dirty="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F3"/>
                    </a:solidFill>
                  </a:tcPr>
                </a:tc>
                <a:tc>
                  <a:txBody>
                    <a:bodyPr/>
                    <a:lstStyle/>
                    <a:p>
                      <a:pPr>
                        <a:lnSpc>
                          <a:spcPct val="100000"/>
                        </a:lnSpc>
                        <a:spcBef>
                          <a:spcPts val="20"/>
                        </a:spcBef>
                      </a:pPr>
                      <a:endParaRPr lang="en-US" sz="1350">
                        <a:latin typeface="Times New Roman"/>
                        <a:cs typeface="Times New Roman"/>
                      </a:endParaRPr>
                    </a:p>
                    <a:p>
                      <a:pPr marL="98425">
                        <a:lnSpc>
                          <a:spcPct val="100000"/>
                        </a:lnSpc>
                      </a:pPr>
                      <a:r>
                        <a:rPr lang="en-US" sz="1200">
                          <a:solidFill>
                            <a:srgbClr val="2B3942"/>
                          </a:solidFill>
                          <a:latin typeface="Arial"/>
                          <a:cs typeface="Arial"/>
                        </a:rPr>
                        <a:t>HIV</a:t>
                      </a:r>
                      <a:endParaRPr lang="en-US" sz="1200" dirty="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F3"/>
                    </a:solidFill>
                  </a:tcPr>
                </a:tc>
                <a:tc>
                  <a:txBody>
                    <a:bodyPr/>
                    <a:lstStyle/>
                    <a:p>
                      <a:pPr>
                        <a:lnSpc>
                          <a:spcPct val="100000"/>
                        </a:lnSpc>
                        <a:spcBef>
                          <a:spcPts val="20"/>
                        </a:spcBef>
                      </a:pPr>
                      <a:endParaRPr lang="en-US" sz="1350">
                        <a:latin typeface="Times New Roman"/>
                        <a:cs typeface="Times New Roman"/>
                      </a:endParaRPr>
                    </a:p>
                    <a:p>
                      <a:pPr marL="97790">
                        <a:lnSpc>
                          <a:spcPct val="100000"/>
                        </a:lnSpc>
                      </a:pPr>
                      <a:r>
                        <a:rPr lang="en-US" sz="1200" spc="-5">
                          <a:solidFill>
                            <a:srgbClr val="2B3942"/>
                          </a:solidFill>
                          <a:latin typeface="Arial"/>
                          <a:cs typeface="Arial"/>
                        </a:rPr>
                        <a:t>9%</a:t>
                      </a:r>
                      <a:endParaRPr lang="en-US" sz="1200" dirty="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DE8A0"/>
                    </a:solidFill>
                  </a:tcPr>
                </a:tc>
                <a:tc>
                  <a:txBody>
                    <a:bodyPr/>
                    <a:lstStyle/>
                    <a:p>
                      <a:pPr>
                        <a:lnSpc>
                          <a:spcPct val="100000"/>
                        </a:lnSpc>
                        <a:spcBef>
                          <a:spcPts val="20"/>
                        </a:spcBef>
                      </a:pPr>
                      <a:endParaRPr lang="en-US" sz="1350">
                        <a:latin typeface="Times New Roman"/>
                        <a:cs typeface="Times New Roman"/>
                      </a:endParaRPr>
                    </a:p>
                    <a:p>
                      <a:pPr marL="97790">
                        <a:lnSpc>
                          <a:spcPct val="100000"/>
                        </a:lnSpc>
                      </a:pPr>
                      <a:r>
                        <a:rPr lang="en-US" sz="1200" spc="-5">
                          <a:solidFill>
                            <a:srgbClr val="2B3942"/>
                          </a:solidFill>
                          <a:latin typeface="Arial"/>
                          <a:cs typeface="Arial"/>
                        </a:rPr>
                        <a:t>7%</a:t>
                      </a:r>
                      <a:endParaRPr lang="en-US" sz="1200" dirty="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F4D0"/>
                    </a:solidFill>
                  </a:tcPr>
                </a:tc>
                <a:extLst>
                  <a:ext uri="{0D108BD9-81ED-4DB2-BD59-A6C34878D82A}">
                    <a16:rowId xmlns:a16="http://schemas.microsoft.com/office/drawing/2014/main" val="10005"/>
                  </a:ext>
                </a:extLst>
              </a:tr>
            </a:tbl>
          </a:graphicData>
        </a:graphic>
      </p:graphicFrame>
      <p:sp>
        <p:nvSpPr>
          <p:cNvPr id="61" name="object 61"/>
          <p:cNvSpPr/>
          <p:nvPr/>
        </p:nvSpPr>
        <p:spPr>
          <a:xfrm>
            <a:off x="10215371" y="2075688"/>
            <a:ext cx="1463040" cy="45720"/>
          </a:xfrm>
          <a:custGeom>
            <a:avLst/>
            <a:gdLst/>
            <a:ahLst/>
            <a:cxnLst/>
            <a:rect l="l" t="t" r="r" b="b"/>
            <a:pathLst>
              <a:path w="1463040" h="45719">
                <a:moveTo>
                  <a:pt x="0" y="45720"/>
                </a:moveTo>
                <a:lnTo>
                  <a:pt x="0" y="33147"/>
                </a:lnTo>
                <a:lnTo>
                  <a:pt x="1650" y="22860"/>
                </a:lnTo>
                <a:lnTo>
                  <a:pt x="3809" y="22860"/>
                </a:lnTo>
                <a:lnTo>
                  <a:pt x="727709" y="22860"/>
                </a:lnTo>
                <a:lnTo>
                  <a:pt x="729869" y="22860"/>
                </a:lnTo>
                <a:lnTo>
                  <a:pt x="731520" y="12573"/>
                </a:lnTo>
                <a:lnTo>
                  <a:pt x="731520" y="0"/>
                </a:lnTo>
                <a:lnTo>
                  <a:pt x="731520" y="12573"/>
                </a:lnTo>
                <a:lnTo>
                  <a:pt x="733171" y="22860"/>
                </a:lnTo>
                <a:lnTo>
                  <a:pt x="735329" y="22860"/>
                </a:lnTo>
                <a:lnTo>
                  <a:pt x="1459229" y="22860"/>
                </a:lnTo>
                <a:lnTo>
                  <a:pt x="1461388" y="22860"/>
                </a:lnTo>
                <a:lnTo>
                  <a:pt x="1463039" y="33147"/>
                </a:lnTo>
                <a:lnTo>
                  <a:pt x="1463039" y="45720"/>
                </a:lnTo>
              </a:path>
            </a:pathLst>
          </a:custGeom>
          <a:ln w="12191">
            <a:solidFill>
              <a:srgbClr val="2B3942"/>
            </a:solidFill>
          </a:ln>
        </p:spPr>
        <p:txBody>
          <a:bodyPr wrap="square" lIns="0" tIns="0" rIns="0" bIns="0" rtlCol="0"/>
          <a:lstStyle/>
          <a:p>
            <a:endParaRPr lang="en-US" dirty="0"/>
          </a:p>
        </p:txBody>
      </p:sp>
      <p:sp>
        <p:nvSpPr>
          <p:cNvPr id="62" name="object 62"/>
          <p:cNvSpPr txBox="1"/>
          <p:nvPr/>
        </p:nvSpPr>
        <p:spPr>
          <a:xfrm>
            <a:off x="8979534" y="1434566"/>
            <a:ext cx="2616835" cy="583565"/>
          </a:xfrm>
          <a:prstGeom prst="rect">
            <a:avLst/>
          </a:prstGeom>
        </p:spPr>
        <p:txBody>
          <a:bodyPr vert="horz" wrap="square" lIns="0" tIns="65405" rIns="0" bIns="0" rtlCol="0">
            <a:spAutoFit/>
          </a:bodyPr>
          <a:lstStyle/>
          <a:p>
            <a:pPr marL="12700">
              <a:lnSpc>
                <a:spcPct val="100000"/>
              </a:lnSpc>
              <a:spcBef>
                <a:spcPts val="515"/>
              </a:spcBef>
            </a:pPr>
            <a:r>
              <a:rPr lang="en-US" sz="1600" b="1" spc="-35">
                <a:solidFill>
                  <a:srgbClr val="2B3942"/>
                </a:solidFill>
                <a:latin typeface="Arial"/>
                <a:cs typeface="Arial"/>
              </a:rPr>
              <a:t>Top-5 </a:t>
            </a:r>
            <a:r>
              <a:rPr lang="en-US" sz="1600" b="1" spc="-5">
                <a:solidFill>
                  <a:srgbClr val="2B3942"/>
                </a:solidFill>
                <a:latin typeface="Arial"/>
                <a:cs typeface="Arial"/>
              </a:rPr>
              <a:t>therapy area</a:t>
            </a:r>
            <a:r>
              <a:rPr lang="en-US" sz="1600" b="1" spc="45">
                <a:solidFill>
                  <a:srgbClr val="2B3942"/>
                </a:solidFill>
                <a:latin typeface="Arial"/>
                <a:cs typeface="Arial"/>
              </a:rPr>
              <a:t> </a:t>
            </a:r>
            <a:r>
              <a:rPr lang="en-US" sz="1600" b="1" spc="-5">
                <a:solidFill>
                  <a:srgbClr val="2B3942"/>
                </a:solidFill>
                <a:latin typeface="Arial"/>
                <a:cs typeface="Arial"/>
              </a:rPr>
              <a:t>ranking</a:t>
            </a:r>
            <a:endParaRPr lang="en-US" sz="1600">
              <a:latin typeface="Arial"/>
              <a:cs typeface="Arial"/>
            </a:endParaRPr>
          </a:p>
          <a:p>
            <a:pPr marL="1324610">
              <a:lnSpc>
                <a:spcPct val="100000"/>
              </a:lnSpc>
              <a:spcBef>
                <a:spcPts val="375"/>
              </a:spcBef>
            </a:pPr>
            <a:r>
              <a:rPr lang="en-US" sz="1400" b="1" i="1">
                <a:solidFill>
                  <a:srgbClr val="3E5664"/>
                </a:solidFill>
                <a:latin typeface="Arial"/>
                <a:cs typeface="Arial"/>
              </a:rPr>
              <a:t>Growth</a:t>
            </a:r>
            <a:r>
              <a:rPr lang="en-US" sz="1400" b="1" i="1" spc="-50">
                <a:solidFill>
                  <a:srgbClr val="3E5664"/>
                </a:solidFill>
                <a:latin typeface="Arial"/>
                <a:cs typeface="Arial"/>
              </a:rPr>
              <a:t> </a:t>
            </a:r>
            <a:r>
              <a:rPr lang="en-US" sz="1400" b="1" i="1">
                <a:solidFill>
                  <a:srgbClr val="3E5664"/>
                </a:solidFill>
                <a:latin typeface="Arial"/>
                <a:cs typeface="Arial"/>
              </a:rPr>
              <a:t>(PPG)</a:t>
            </a:r>
            <a:endParaRPr lang="en-US" sz="1400" dirty="0">
              <a:latin typeface="Arial"/>
              <a:cs typeface="Arial"/>
            </a:endParaRPr>
          </a:p>
        </p:txBody>
      </p:sp>
      <p:sp>
        <p:nvSpPr>
          <p:cNvPr id="63" name="object 63"/>
          <p:cNvSpPr/>
          <p:nvPr/>
        </p:nvSpPr>
        <p:spPr>
          <a:xfrm>
            <a:off x="11300459" y="170434"/>
            <a:ext cx="556037" cy="554990"/>
          </a:xfrm>
          <a:prstGeom prst="rect">
            <a:avLst/>
          </a:prstGeom>
          <a:blipFill>
            <a:blip r:embed="rId9" cstate="print"/>
            <a:stretch>
              <a:fillRect/>
            </a:stretch>
          </a:blipFill>
        </p:spPr>
        <p:txBody>
          <a:bodyPr wrap="square" lIns="0" tIns="0" rIns="0" bIns="0" rtlCol="0"/>
          <a:lstStyle/>
          <a:p>
            <a:endParaRPr lang="en-US" dirty="0"/>
          </a:p>
        </p:txBody>
      </p:sp>
      <p:sp>
        <p:nvSpPr>
          <p:cNvPr id="64" name="Footer Placeholder 63">
            <a:extLst>
              <a:ext uri="{FF2B5EF4-FFF2-40B4-BE49-F238E27FC236}">
                <a16:creationId xmlns:a16="http://schemas.microsoft.com/office/drawing/2014/main" id="{3E11AC1E-572D-4D25-96E8-B7DDB50797E8}"/>
              </a:ext>
            </a:extLst>
          </p:cNvPr>
          <p:cNvSpPr>
            <a:spLocks noGrp="1"/>
          </p:cNvSpPr>
          <p:nvPr>
            <p:ph type="ftr" sz="quarter" idx="5"/>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Object 88" hidden="1">
            <a:extLst>
              <a:ext uri="{FF2B5EF4-FFF2-40B4-BE49-F238E27FC236}">
                <a16:creationId xmlns:a16="http://schemas.microsoft.com/office/drawing/2014/main" id="{9B7942B2-E3D7-4D11-B1E6-7F3599F4DC06}"/>
              </a:ext>
            </a:extLst>
          </p:cNvPr>
          <p:cNvGraphicFramePr>
            <a:graphicFrameLocks noChangeAspect="1"/>
          </p:cNvGraphicFramePr>
          <p:nvPr>
            <p:custDataLst>
              <p:tags r:id="rId2"/>
            </p:custDataLst>
            <p:extLst>
              <p:ext uri="{D42A27DB-BD31-4B8C-83A1-F6EECF244321}">
                <p14:modId xmlns:p14="http://schemas.microsoft.com/office/powerpoint/2010/main" val="1637602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9"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txBox="1"/>
          <p:nvPr/>
        </p:nvSpPr>
        <p:spPr>
          <a:xfrm>
            <a:off x="11877293" y="6425895"/>
            <a:ext cx="153670" cy="151323"/>
          </a:xfrm>
          <a:prstGeom prst="rect">
            <a:avLst/>
          </a:prstGeom>
        </p:spPr>
        <p:txBody>
          <a:bodyPr vert="horz" wrap="square" lIns="0" tIns="12700" rIns="0" bIns="0" rtlCol="0">
            <a:spAutoFit/>
          </a:bodyPr>
          <a:lstStyle/>
          <a:p>
            <a:pPr marL="12700">
              <a:lnSpc>
                <a:spcPct val="100000"/>
              </a:lnSpc>
              <a:spcBef>
                <a:spcPts val="100"/>
              </a:spcBef>
            </a:pPr>
            <a:r>
              <a:rPr lang="en-US" sz="900" b="1" spc="-5">
                <a:solidFill>
                  <a:srgbClr val="FFFFFF"/>
                </a:solidFill>
                <a:latin typeface="Arial"/>
                <a:cs typeface="Arial"/>
              </a:rPr>
              <a:t>16</a:t>
            </a:r>
            <a:endParaRPr lang="en-US" sz="900" dirty="0">
              <a:latin typeface="Arial"/>
              <a:cs typeface="Arial"/>
            </a:endParaRPr>
          </a:p>
        </p:txBody>
      </p:sp>
      <p:sp>
        <p:nvSpPr>
          <p:cNvPr id="3" name="object 3"/>
          <p:cNvSpPr/>
          <p:nvPr/>
        </p:nvSpPr>
        <p:spPr>
          <a:xfrm>
            <a:off x="10000488" y="6396228"/>
            <a:ext cx="1394459" cy="243840"/>
          </a:xfrm>
          <a:prstGeom prst="rect">
            <a:avLst/>
          </a:prstGeom>
          <a:blipFill>
            <a:blip r:embed="rId7" cstate="print"/>
            <a:stretch>
              <a:fillRect/>
            </a:stretch>
          </a:blipFill>
        </p:spPr>
        <p:txBody>
          <a:bodyPr wrap="square" lIns="0" tIns="0" rIns="0" bIns="0" rtlCol="0"/>
          <a:lstStyle/>
          <a:p>
            <a:endParaRPr lang="en-US" dirty="0"/>
          </a:p>
        </p:txBody>
      </p:sp>
      <p:sp>
        <p:nvSpPr>
          <p:cNvPr id="4" name="object 4"/>
          <p:cNvSpPr txBox="1">
            <a:spLocks noGrp="1"/>
          </p:cNvSpPr>
          <p:nvPr>
            <p:ph type="title"/>
          </p:nvPr>
        </p:nvSpPr>
        <p:spPr>
          <a:xfrm>
            <a:off x="463397" y="373456"/>
            <a:ext cx="10267315" cy="836294"/>
          </a:xfrm>
          <a:prstGeom prst="rect">
            <a:avLst/>
          </a:prstGeom>
        </p:spPr>
        <p:txBody>
          <a:bodyPr vert="horz" wrap="square" lIns="0" tIns="60325" rIns="0" bIns="0" rtlCol="0">
            <a:spAutoFit/>
          </a:bodyPr>
          <a:lstStyle/>
          <a:p>
            <a:pPr marL="12700" marR="5080">
              <a:lnSpc>
                <a:spcPts val="3030"/>
              </a:lnSpc>
              <a:spcBef>
                <a:spcPts val="475"/>
              </a:spcBef>
            </a:pPr>
            <a:r>
              <a:rPr lang="en-US" spc="-5"/>
              <a:t>Many indications are becoming more and more complex and  stratified through predictive</a:t>
            </a:r>
            <a:r>
              <a:rPr lang="en-US" spc="45"/>
              <a:t> </a:t>
            </a:r>
            <a:r>
              <a:rPr lang="en-US" spc="-5"/>
              <a:t>biomarkers</a:t>
            </a:r>
            <a:endParaRPr lang="en-US" spc="-5" dirty="0"/>
          </a:p>
        </p:txBody>
      </p:sp>
      <p:sp>
        <p:nvSpPr>
          <p:cNvPr id="5" name="object 5"/>
          <p:cNvSpPr/>
          <p:nvPr/>
        </p:nvSpPr>
        <p:spPr>
          <a:xfrm>
            <a:off x="1158239" y="2255520"/>
            <a:ext cx="917575" cy="1282065"/>
          </a:xfrm>
          <a:custGeom>
            <a:avLst/>
            <a:gdLst/>
            <a:ahLst/>
            <a:cxnLst/>
            <a:rect l="l" t="t" r="r" b="b"/>
            <a:pathLst>
              <a:path w="917575" h="1282064">
                <a:moveTo>
                  <a:pt x="0" y="1281684"/>
                </a:moveTo>
                <a:lnTo>
                  <a:pt x="917447" y="1281684"/>
                </a:lnTo>
                <a:lnTo>
                  <a:pt x="917447" y="0"/>
                </a:lnTo>
                <a:lnTo>
                  <a:pt x="0" y="0"/>
                </a:lnTo>
                <a:lnTo>
                  <a:pt x="0" y="1281684"/>
                </a:lnTo>
                <a:close/>
              </a:path>
            </a:pathLst>
          </a:custGeom>
          <a:solidFill>
            <a:srgbClr val="43AF2A"/>
          </a:solidFill>
        </p:spPr>
        <p:txBody>
          <a:bodyPr wrap="square" lIns="0" tIns="0" rIns="0" bIns="0" rtlCol="0"/>
          <a:lstStyle/>
          <a:p>
            <a:endParaRPr lang="en-US" dirty="0"/>
          </a:p>
        </p:txBody>
      </p:sp>
      <p:sp>
        <p:nvSpPr>
          <p:cNvPr id="6" name="object 6"/>
          <p:cNvSpPr/>
          <p:nvPr/>
        </p:nvSpPr>
        <p:spPr>
          <a:xfrm>
            <a:off x="4463796" y="2933700"/>
            <a:ext cx="917575" cy="603885"/>
          </a:xfrm>
          <a:custGeom>
            <a:avLst/>
            <a:gdLst/>
            <a:ahLst/>
            <a:cxnLst/>
            <a:rect l="l" t="t" r="r" b="b"/>
            <a:pathLst>
              <a:path w="917575" h="603885">
                <a:moveTo>
                  <a:pt x="0" y="603503"/>
                </a:moveTo>
                <a:lnTo>
                  <a:pt x="917448" y="603503"/>
                </a:lnTo>
                <a:lnTo>
                  <a:pt x="917448" y="0"/>
                </a:lnTo>
                <a:lnTo>
                  <a:pt x="0" y="0"/>
                </a:lnTo>
                <a:lnTo>
                  <a:pt x="0" y="603503"/>
                </a:lnTo>
                <a:close/>
              </a:path>
            </a:pathLst>
          </a:custGeom>
          <a:solidFill>
            <a:srgbClr val="FD8912"/>
          </a:solidFill>
        </p:spPr>
        <p:txBody>
          <a:bodyPr wrap="square" lIns="0" tIns="0" rIns="0" bIns="0" rtlCol="0"/>
          <a:lstStyle/>
          <a:p>
            <a:endParaRPr lang="en-US" dirty="0"/>
          </a:p>
        </p:txBody>
      </p:sp>
      <p:sp>
        <p:nvSpPr>
          <p:cNvPr id="7" name="object 7"/>
          <p:cNvSpPr/>
          <p:nvPr/>
        </p:nvSpPr>
        <p:spPr>
          <a:xfrm>
            <a:off x="2810255" y="2782823"/>
            <a:ext cx="919480" cy="754380"/>
          </a:xfrm>
          <a:custGeom>
            <a:avLst/>
            <a:gdLst/>
            <a:ahLst/>
            <a:cxnLst/>
            <a:rect l="l" t="t" r="r" b="b"/>
            <a:pathLst>
              <a:path w="919479" h="754379">
                <a:moveTo>
                  <a:pt x="0" y="754379"/>
                </a:moveTo>
                <a:lnTo>
                  <a:pt x="918971" y="754379"/>
                </a:lnTo>
                <a:lnTo>
                  <a:pt x="918971" y="0"/>
                </a:lnTo>
                <a:lnTo>
                  <a:pt x="0" y="0"/>
                </a:lnTo>
                <a:lnTo>
                  <a:pt x="0" y="754379"/>
                </a:lnTo>
                <a:close/>
              </a:path>
            </a:pathLst>
          </a:custGeom>
          <a:solidFill>
            <a:srgbClr val="00A2DF"/>
          </a:solidFill>
        </p:spPr>
        <p:txBody>
          <a:bodyPr wrap="square" lIns="0" tIns="0" rIns="0" bIns="0" rtlCol="0"/>
          <a:lstStyle/>
          <a:p>
            <a:endParaRPr lang="en-US" dirty="0"/>
          </a:p>
        </p:txBody>
      </p:sp>
      <p:sp>
        <p:nvSpPr>
          <p:cNvPr id="8" name="object 8"/>
          <p:cNvSpPr/>
          <p:nvPr/>
        </p:nvSpPr>
        <p:spPr>
          <a:xfrm>
            <a:off x="790955" y="2028444"/>
            <a:ext cx="0" cy="1508760"/>
          </a:xfrm>
          <a:custGeom>
            <a:avLst/>
            <a:gdLst/>
            <a:ahLst/>
            <a:cxnLst/>
            <a:rect l="l" t="t" r="r" b="b"/>
            <a:pathLst>
              <a:path h="1508760">
                <a:moveTo>
                  <a:pt x="0" y="1508759"/>
                </a:moveTo>
                <a:lnTo>
                  <a:pt x="0" y="0"/>
                </a:lnTo>
              </a:path>
            </a:pathLst>
          </a:custGeom>
          <a:ln w="9144">
            <a:solidFill>
              <a:srgbClr val="D9D9D9"/>
            </a:solidFill>
          </a:ln>
        </p:spPr>
        <p:txBody>
          <a:bodyPr wrap="square" lIns="0" tIns="0" rIns="0" bIns="0" rtlCol="0"/>
          <a:lstStyle/>
          <a:p>
            <a:endParaRPr lang="en-US" dirty="0"/>
          </a:p>
        </p:txBody>
      </p:sp>
      <p:sp>
        <p:nvSpPr>
          <p:cNvPr id="9" name="object 9"/>
          <p:cNvSpPr/>
          <p:nvPr/>
        </p:nvSpPr>
        <p:spPr>
          <a:xfrm>
            <a:off x="743712" y="3537203"/>
            <a:ext cx="47625" cy="0"/>
          </a:xfrm>
          <a:custGeom>
            <a:avLst/>
            <a:gdLst/>
            <a:ahLst/>
            <a:cxnLst/>
            <a:rect l="l" t="t" r="r" b="b"/>
            <a:pathLst>
              <a:path w="47625">
                <a:moveTo>
                  <a:pt x="0" y="0"/>
                </a:moveTo>
                <a:lnTo>
                  <a:pt x="47243" y="0"/>
                </a:lnTo>
              </a:path>
            </a:pathLst>
          </a:custGeom>
          <a:ln w="9144">
            <a:solidFill>
              <a:srgbClr val="D9D9D9"/>
            </a:solidFill>
          </a:ln>
        </p:spPr>
        <p:txBody>
          <a:bodyPr wrap="square" lIns="0" tIns="0" rIns="0" bIns="0" rtlCol="0"/>
          <a:lstStyle/>
          <a:p>
            <a:endParaRPr lang="en-US" dirty="0"/>
          </a:p>
        </p:txBody>
      </p:sp>
      <p:sp>
        <p:nvSpPr>
          <p:cNvPr id="10" name="object 10"/>
          <p:cNvSpPr/>
          <p:nvPr/>
        </p:nvSpPr>
        <p:spPr>
          <a:xfrm>
            <a:off x="743712" y="3160776"/>
            <a:ext cx="47625" cy="0"/>
          </a:xfrm>
          <a:custGeom>
            <a:avLst/>
            <a:gdLst/>
            <a:ahLst/>
            <a:cxnLst/>
            <a:rect l="l" t="t" r="r" b="b"/>
            <a:pathLst>
              <a:path w="47625">
                <a:moveTo>
                  <a:pt x="0" y="0"/>
                </a:moveTo>
                <a:lnTo>
                  <a:pt x="47243" y="0"/>
                </a:lnTo>
              </a:path>
            </a:pathLst>
          </a:custGeom>
          <a:ln w="9144">
            <a:solidFill>
              <a:srgbClr val="D9D9D9"/>
            </a:solidFill>
          </a:ln>
        </p:spPr>
        <p:txBody>
          <a:bodyPr wrap="square" lIns="0" tIns="0" rIns="0" bIns="0" rtlCol="0"/>
          <a:lstStyle/>
          <a:p>
            <a:endParaRPr lang="en-US" dirty="0"/>
          </a:p>
        </p:txBody>
      </p:sp>
      <p:sp>
        <p:nvSpPr>
          <p:cNvPr id="11" name="object 11"/>
          <p:cNvSpPr/>
          <p:nvPr/>
        </p:nvSpPr>
        <p:spPr>
          <a:xfrm>
            <a:off x="743712" y="2782823"/>
            <a:ext cx="47625" cy="0"/>
          </a:xfrm>
          <a:custGeom>
            <a:avLst/>
            <a:gdLst/>
            <a:ahLst/>
            <a:cxnLst/>
            <a:rect l="l" t="t" r="r" b="b"/>
            <a:pathLst>
              <a:path w="47625">
                <a:moveTo>
                  <a:pt x="0" y="0"/>
                </a:moveTo>
                <a:lnTo>
                  <a:pt x="47243" y="0"/>
                </a:lnTo>
              </a:path>
            </a:pathLst>
          </a:custGeom>
          <a:ln w="9144">
            <a:solidFill>
              <a:srgbClr val="D9D9D9"/>
            </a:solidFill>
          </a:ln>
        </p:spPr>
        <p:txBody>
          <a:bodyPr wrap="square" lIns="0" tIns="0" rIns="0" bIns="0" rtlCol="0"/>
          <a:lstStyle/>
          <a:p>
            <a:endParaRPr lang="en-US" dirty="0"/>
          </a:p>
        </p:txBody>
      </p:sp>
      <p:sp>
        <p:nvSpPr>
          <p:cNvPr id="12" name="object 12"/>
          <p:cNvSpPr/>
          <p:nvPr/>
        </p:nvSpPr>
        <p:spPr>
          <a:xfrm>
            <a:off x="743712" y="2406395"/>
            <a:ext cx="47625" cy="0"/>
          </a:xfrm>
          <a:custGeom>
            <a:avLst/>
            <a:gdLst/>
            <a:ahLst/>
            <a:cxnLst/>
            <a:rect l="l" t="t" r="r" b="b"/>
            <a:pathLst>
              <a:path w="47625">
                <a:moveTo>
                  <a:pt x="0" y="0"/>
                </a:moveTo>
                <a:lnTo>
                  <a:pt x="47243" y="0"/>
                </a:lnTo>
              </a:path>
            </a:pathLst>
          </a:custGeom>
          <a:ln w="9144">
            <a:solidFill>
              <a:srgbClr val="D9D9D9"/>
            </a:solidFill>
          </a:ln>
        </p:spPr>
        <p:txBody>
          <a:bodyPr wrap="square" lIns="0" tIns="0" rIns="0" bIns="0" rtlCol="0"/>
          <a:lstStyle/>
          <a:p>
            <a:endParaRPr lang="en-US" dirty="0"/>
          </a:p>
        </p:txBody>
      </p:sp>
      <p:sp>
        <p:nvSpPr>
          <p:cNvPr id="13" name="object 13"/>
          <p:cNvSpPr/>
          <p:nvPr/>
        </p:nvSpPr>
        <p:spPr>
          <a:xfrm>
            <a:off x="743712" y="2028444"/>
            <a:ext cx="47625" cy="0"/>
          </a:xfrm>
          <a:custGeom>
            <a:avLst/>
            <a:gdLst/>
            <a:ahLst/>
            <a:cxnLst/>
            <a:rect l="l" t="t" r="r" b="b"/>
            <a:pathLst>
              <a:path w="47625">
                <a:moveTo>
                  <a:pt x="0" y="0"/>
                </a:moveTo>
                <a:lnTo>
                  <a:pt x="47243" y="0"/>
                </a:lnTo>
              </a:path>
            </a:pathLst>
          </a:custGeom>
          <a:ln w="9144">
            <a:solidFill>
              <a:srgbClr val="D9D9D9"/>
            </a:solidFill>
          </a:ln>
        </p:spPr>
        <p:txBody>
          <a:bodyPr wrap="square" lIns="0" tIns="0" rIns="0" bIns="0" rtlCol="0"/>
          <a:lstStyle/>
          <a:p>
            <a:endParaRPr lang="en-US" dirty="0"/>
          </a:p>
        </p:txBody>
      </p:sp>
      <p:sp>
        <p:nvSpPr>
          <p:cNvPr id="14" name="object 14"/>
          <p:cNvSpPr/>
          <p:nvPr/>
        </p:nvSpPr>
        <p:spPr>
          <a:xfrm>
            <a:off x="790955" y="3537203"/>
            <a:ext cx="4958080" cy="0"/>
          </a:xfrm>
          <a:custGeom>
            <a:avLst/>
            <a:gdLst/>
            <a:ahLst/>
            <a:cxnLst/>
            <a:rect l="l" t="t" r="r" b="b"/>
            <a:pathLst>
              <a:path w="4958080">
                <a:moveTo>
                  <a:pt x="0" y="0"/>
                </a:moveTo>
                <a:lnTo>
                  <a:pt x="4957572" y="0"/>
                </a:lnTo>
              </a:path>
            </a:pathLst>
          </a:custGeom>
          <a:ln w="9144">
            <a:solidFill>
              <a:srgbClr val="D9D9D9"/>
            </a:solidFill>
          </a:ln>
        </p:spPr>
        <p:txBody>
          <a:bodyPr wrap="square" lIns="0" tIns="0" rIns="0" bIns="0" rtlCol="0"/>
          <a:lstStyle/>
          <a:p>
            <a:endParaRPr lang="en-US" dirty="0"/>
          </a:p>
        </p:txBody>
      </p:sp>
      <p:sp>
        <p:nvSpPr>
          <p:cNvPr id="15" name="object 15"/>
          <p:cNvSpPr/>
          <p:nvPr/>
        </p:nvSpPr>
        <p:spPr>
          <a:xfrm>
            <a:off x="790955" y="3537203"/>
            <a:ext cx="0" cy="45720"/>
          </a:xfrm>
          <a:custGeom>
            <a:avLst/>
            <a:gdLst/>
            <a:ahLst/>
            <a:cxnLst/>
            <a:rect l="l" t="t" r="r" b="b"/>
            <a:pathLst>
              <a:path h="45720">
                <a:moveTo>
                  <a:pt x="0" y="0"/>
                </a:moveTo>
                <a:lnTo>
                  <a:pt x="0" y="45720"/>
                </a:lnTo>
              </a:path>
            </a:pathLst>
          </a:custGeom>
          <a:ln w="9144">
            <a:solidFill>
              <a:srgbClr val="D9D9D9"/>
            </a:solidFill>
          </a:ln>
        </p:spPr>
        <p:txBody>
          <a:bodyPr wrap="square" lIns="0" tIns="0" rIns="0" bIns="0" rtlCol="0"/>
          <a:lstStyle/>
          <a:p>
            <a:endParaRPr lang="en-US" dirty="0"/>
          </a:p>
        </p:txBody>
      </p:sp>
      <p:sp>
        <p:nvSpPr>
          <p:cNvPr id="16" name="object 16"/>
          <p:cNvSpPr/>
          <p:nvPr/>
        </p:nvSpPr>
        <p:spPr>
          <a:xfrm>
            <a:off x="2442972" y="3537203"/>
            <a:ext cx="0" cy="45720"/>
          </a:xfrm>
          <a:custGeom>
            <a:avLst/>
            <a:gdLst/>
            <a:ahLst/>
            <a:cxnLst/>
            <a:rect l="l" t="t" r="r" b="b"/>
            <a:pathLst>
              <a:path h="45720">
                <a:moveTo>
                  <a:pt x="0" y="0"/>
                </a:moveTo>
                <a:lnTo>
                  <a:pt x="0" y="45720"/>
                </a:lnTo>
              </a:path>
            </a:pathLst>
          </a:custGeom>
          <a:ln w="9144">
            <a:solidFill>
              <a:srgbClr val="D9D9D9"/>
            </a:solidFill>
          </a:ln>
        </p:spPr>
        <p:txBody>
          <a:bodyPr wrap="square" lIns="0" tIns="0" rIns="0" bIns="0" rtlCol="0"/>
          <a:lstStyle/>
          <a:p>
            <a:endParaRPr lang="en-US" dirty="0"/>
          </a:p>
        </p:txBody>
      </p:sp>
      <p:sp>
        <p:nvSpPr>
          <p:cNvPr id="17" name="object 17"/>
          <p:cNvSpPr/>
          <p:nvPr/>
        </p:nvSpPr>
        <p:spPr>
          <a:xfrm>
            <a:off x="4096511" y="3537203"/>
            <a:ext cx="0" cy="45720"/>
          </a:xfrm>
          <a:custGeom>
            <a:avLst/>
            <a:gdLst/>
            <a:ahLst/>
            <a:cxnLst/>
            <a:rect l="l" t="t" r="r" b="b"/>
            <a:pathLst>
              <a:path h="45720">
                <a:moveTo>
                  <a:pt x="0" y="0"/>
                </a:moveTo>
                <a:lnTo>
                  <a:pt x="0" y="45720"/>
                </a:lnTo>
              </a:path>
            </a:pathLst>
          </a:custGeom>
          <a:ln w="9144">
            <a:solidFill>
              <a:srgbClr val="D9D9D9"/>
            </a:solidFill>
          </a:ln>
        </p:spPr>
        <p:txBody>
          <a:bodyPr wrap="square" lIns="0" tIns="0" rIns="0" bIns="0" rtlCol="0"/>
          <a:lstStyle/>
          <a:p>
            <a:endParaRPr lang="en-US" dirty="0"/>
          </a:p>
        </p:txBody>
      </p:sp>
      <p:sp>
        <p:nvSpPr>
          <p:cNvPr id="18" name="object 18"/>
          <p:cNvSpPr/>
          <p:nvPr/>
        </p:nvSpPr>
        <p:spPr>
          <a:xfrm>
            <a:off x="5748528" y="3537203"/>
            <a:ext cx="0" cy="45720"/>
          </a:xfrm>
          <a:custGeom>
            <a:avLst/>
            <a:gdLst/>
            <a:ahLst/>
            <a:cxnLst/>
            <a:rect l="l" t="t" r="r" b="b"/>
            <a:pathLst>
              <a:path h="45720">
                <a:moveTo>
                  <a:pt x="0" y="0"/>
                </a:moveTo>
                <a:lnTo>
                  <a:pt x="0" y="45720"/>
                </a:lnTo>
              </a:path>
            </a:pathLst>
          </a:custGeom>
          <a:ln w="9144">
            <a:solidFill>
              <a:srgbClr val="D9D9D9"/>
            </a:solidFill>
          </a:ln>
        </p:spPr>
        <p:txBody>
          <a:bodyPr wrap="square" lIns="0" tIns="0" rIns="0" bIns="0" rtlCol="0"/>
          <a:lstStyle/>
          <a:p>
            <a:endParaRPr lang="en-US" dirty="0"/>
          </a:p>
        </p:txBody>
      </p:sp>
      <p:sp>
        <p:nvSpPr>
          <p:cNvPr id="19" name="object 19"/>
          <p:cNvSpPr txBox="1"/>
          <p:nvPr/>
        </p:nvSpPr>
        <p:spPr>
          <a:xfrm>
            <a:off x="3104133" y="2529332"/>
            <a:ext cx="33274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70%</a:t>
            </a:r>
            <a:endParaRPr lang="en-US" sz="1200" dirty="0">
              <a:latin typeface="Arial"/>
              <a:cs typeface="Arial"/>
            </a:endParaRPr>
          </a:p>
        </p:txBody>
      </p:sp>
      <p:sp>
        <p:nvSpPr>
          <p:cNvPr id="20" name="object 20"/>
          <p:cNvSpPr txBox="1"/>
          <p:nvPr/>
        </p:nvSpPr>
        <p:spPr>
          <a:xfrm>
            <a:off x="4757165" y="2680208"/>
            <a:ext cx="33274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68%</a:t>
            </a:r>
            <a:endParaRPr lang="en-US" sz="1200" dirty="0">
              <a:latin typeface="Arial"/>
              <a:cs typeface="Arial"/>
            </a:endParaRPr>
          </a:p>
        </p:txBody>
      </p:sp>
      <p:sp>
        <p:nvSpPr>
          <p:cNvPr id="21" name="object 21"/>
          <p:cNvSpPr txBox="1"/>
          <p:nvPr/>
        </p:nvSpPr>
        <p:spPr>
          <a:xfrm>
            <a:off x="341477" y="3422141"/>
            <a:ext cx="33020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6</a:t>
            </a:r>
            <a:r>
              <a:rPr lang="en-US" sz="1200" spc="-15">
                <a:solidFill>
                  <a:srgbClr val="618596"/>
                </a:solidFill>
                <a:latin typeface="Arial"/>
                <a:cs typeface="Arial"/>
              </a:rPr>
              <a:t>0</a:t>
            </a:r>
            <a:r>
              <a:rPr lang="en-US" sz="1200" spc="-5">
                <a:solidFill>
                  <a:srgbClr val="618596"/>
                </a:solidFill>
                <a:latin typeface="Arial"/>
                <a:cs typeface="Arial"/>
              </a:rPr>
              <a:t>%</a:t>
            </a:r>
            <a:endParaRPr lang="en-US" sz="1200" dirty="0">
              <a:latin typeface="Arial"/>
              <a:cs typeface="Arial"/>
            </a:endParaRPr>
          </a:p>
        </p:txBody>
      </p:sp>
      <p:sp>
        <p:nvSpPr>
          <p:cNvPr id="22" name="object 22"/>
          <p:cNvSpPr txBox="1"/>
          <p:nvPr/>
        </p:nvSpPr>
        <p:spPr>
          <a:xfrm>
            <a:off x="341477" y="3044697"/>
            <a:ext cx="33020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6</a:t>
            </a:r>
            <a:r>
              <a:rPr lang="en-US" sz="1200" spc="-15">
                <a:solidFill>
                  <a:srgbClr val="618596"/>
                </a:solidFill>
                <a:latin typeface="Arial"/>
                <a:cs typeface="Arial"/>
              </a:rPr>
              <a:t>5</a:t>
            </a:r>
            <a:r>
              <a:rPr lang="en-US" sz="1200" spc="-5">
                <a:solidFill>
                  <a:srgbClr val="618596"/>
                </a:solidFill>
                <a:latin typeface="Arial"/>
                <a:cs typeface="Arial"/>
              </a:rPr>
              <a:t>%</a:t>
            </a:r>
            <a:endParaRPr lang="en-US" sz="1200" dirty="0">
              <a:latin typeface="Arial"/>
              <a:cs typeface="Arial"/>
            </a:endParaRPr>
          </a:p>
        </p:txBody>
      </p:sp>
      <p:sp>
        <p:nvSpPr>
          <p:cNvPr id="23" name="object 23"/>
          <p:cNvSpPr txBox="1"/>
          <p:nvPr/>
        </p:nvSpPr>
        <p:spPr>
          <a:xfrm>
            <a:off x="341477" y="2667761"/>
            <a:ext cx="33020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7</a:t>
            </a:r>
            <a:r>
              <a:rPr lang="en-US" sz="1200" spc="-15">
                <a:solidFill>
                  <a:srgbClr val="618596"/>
                </a:solidFill>
                <a:latin typeface="Arial"/>
                <a:cs typeface="Arial"/>
              </a:rPr>
              <a:t>0</a:t>
            </a:r>
            <a:r>
              <a:rPr lang="en-US" sz="1200" spc="-5">
                <a:solidFill>
                  <a:srgbClr val="618596"/>
                </a:solidFill>
                <a:latin typeface="Arial"/>
                <a:cs typeface="Arial"/>
              </a:rPr>
              <a:t>%</a:t>
            </a:r>
            <a:endParaRPr lang="en-US" sz="1200" dirty="0">
              <a:latin typeface="Arial"/>
              <a:cs typeface="Arial"/>
            </a:endParaRPr>
          </a:p>
        </p:txBody>
      </p:sp>
      <p:sp>
        <p:nvSpPr>
          <p:cNvPr id="24" name="object 24"/>
          <p:cNvSpPr txBox="1"/>
          <p:nvPr/>
        </p:nvSpPr>
        <p:spPr>
          <a:xfrm>
            <a:off x="341477" y="2290317"/>
            <a:ext cx="33020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7</a:t>
            </a:r>
            <a:r>
              <a:rPr lang="en-US" sz="1200" spc="-15">
                <a:solidFill>
                  <a:srgbClr val="618596"/>
                </a:solidFill>
                <a:latin typeface="Arial"/>
                <a:cs typeface="Arial"/>
              </a:rPr>
              <a:t>5</a:t>
            </a:r>
            <a:r>
              <a:rPr lang="en-US" sz="1200" spc="-5">
                <a:solidFill>
                  <a:srgbClr val="618596"/>
                </a:solidFill>
                <a:latin typeface="Arial"/>
                <a:cs typeface="Arial"/>
              </a:rPr>
              <a:t>%</a:t>
            </a:r>
            <a:endParaRPr lang="en-US" sz="1200" dirty="0">
              <a:latin typeface="Arial"/>
              <a:cs typeface="Arial"/>
            </a:endParaRPr>
          </a:p>
        </p:txBody>
      </p:sp>
      <p:sp>
        <p:nvSpPr>
          <p:cNvPr id="25" name="object 25"/>
          <p:cNvSpPr txBox="1"/>
          <p:nvPr/>
        </p:nvSpPr>
        <p:spPr>
          <a:xfrm>
            <a:off x="341477" y="1913382"/>
            <a:ext cx="33020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8</a:t>
            </a:r>
            <a:r>
              <a:rPr lang="en-US" sz="1200" spc="-15">
                <a:solidFill>
                  <a:srgbClr val="618596"/>
                </a:solidFill>
                <a:latin typeface="Arial"/>
                <a:cs typeface="Arial"/>
              </a:rPr>
              <a:t>0</a:t>
            </a:r>
            <a:r>
              <a:rPr lang="en-US" sz="1200" spc="-5">
                <a:solidFill>
                  <a:srgbClr val="618596"/>
                </a:solidFill>
                <a:latin typeface="Arial"/>
                <a:cs typeface="Arial"/>
              </a:rPr>
              <a:t>%</a:t>
            </a:r>
            <a:endParaRPr lang="en-US" sz="1200" dirty="0">
              <a:latin typeface="Arial"/>
              <a:cs typeface="Arial"/>
            </a:endParaRPr>
          </a:p>
        </p:txBody>
      </p:sp>
      <p:sp>
        <p:nvSpPr>
          <p:cNvPr id="26" name="object 26"/>
          <p:cNvSpPr txBox="1"/>
          <p:nvPr/>
        </p:nvSpPr>
        <p:spPr>
          <a:xfrm>
            <a:off x="1392427" y="3603752"/>
            <a:ext cx="449580" cy="197490"/>
          </a:xfrm>
          <a:prstGeom prst="rect">
            <a:avLst/>
          </a:prstGeom>
        </p:spPr>
        <p:txBody>
          <a:bodyPr vert="horz" wrap="square" lIns="0" tIns="12700" rIns="0" bIns="0" rtlCol="0">
            <a:spAutoFit/>
          </a:bodyPr>
          <a:lstStyle/>
          <a:p>
            <a:pPr marL="12700">
              <a:lnSpc>
                <a:spcPct val="100000"/>
              </a:lnSpc>
              <a:spcBef>
                <a:spcPts val="100"/>
              </a:spcBef>
            </a:pPr>
            <a:r>
              <a:rPr lang="en-US" sz="1200">
                <a:solidFill>
                  <a:srgbClr val="618596"/>
                </a:solidFill>
                <a:latin typeface="Arial"/>
                <a:cs typeface="Arial"/>
              </a:rPr>
              <a:t>EGFR</a:t>
            </a:r>
            <a:endParaRPr lang="en-US" sz="1200" dirty="0">
              <a:latin typeface="Arial"/>
              <a:cs typeface="Arial"/>
            </a:endParaRPr>
          </a:p>
        </p:txBody>
      </p:sp>
      <p:sp>
        <p:nvSpPr>
          <p:cNvPr id="27" name="object 27"/>
          <p:cNvSpPr txBox="1"/>
          <p:nvPr/>
        </p:nvSpPr>
        <p:spPr>
          <a:xfrm>
            <a:off x="3113277" y="3603752"/>
            <a:ext cx="313055" cy="197490"/>
          </a:xfrm>
          <a:prstGeom prst="rect">
            <a:avLst/>
          </a:prstGeom>
        </p:spPr>
        <p:txBody>
          <a:bodyPr vert="horz" wrap="square" lIns="0" tIns="12700" rIns="0" bIns="0" rtlCol="0">
            <a:spAutoFit/>
          </a:bodyPr>
          <a:lstStyle/>
          <a:p>
            <a:pPr marL="12700">
              <a:lnSpc>
                <a:spcPct val="100000"/>
              </a:lnSpc>
              <a:spcBef>
                <a:spcPts val="100"/>
              </a:spcBef>
            </a:pPr>
            <a:r>
              <a:rPr lang="en-US" sz="1200">
                <a:solidFill>
                  <a:srgbClr val="618596"/>
                </a:solidFill>
                <a:latin typeface="Arial"/>
                <a:cs typeface="Arial"/>
              </a:rPr>
              <a:t>A</a:t>
            </a:r>
            <a:r>
              <a:rPr lang="en-US" sz="1200" spc="-15">
                <a:solidFill>
                  <a:srgbClr val="618596"/>
                </a:solidFill>
                <a:latin typeface="Arial"/>
                <a:cs typeface="Arial"/>
              </a:rPr>
              <a:t>L</a:t>
            </a:r>
            <a:r>
              <a:rPr lang="en-US" sz="1200">
                <a:solidFill>
                  <a:srgbClr val="618596"/>
                </a:solidFill>
                <a:latin typeface="Arial"/>
                <a:cs typeface="Arial"/>
              </a:rPr>
              <a:t>K</a:t>
            </a:r>
            <a:endParaRPr lang="en-US" sz="1200" dirty="0">
              <a:latin typeface="Arial"/>
              <a:cs typeface="Arial"/>
            </a:endParaRPr>
          </a:p>
        </p:txBody>
      </p:sp>
      <p:sp>
        <p:nvSpPr>
          <p:cNvPr id="28" name="object 28"/>
          <p:cNvSpPr txBox="1"/>
          <p:nvPr/>
        </p:nvSpPr>
        <p:spPr>
          <a:xfrm>
            <a:off x="4736972" y="3603752"/>
            <a:ext cx="372110" cy="197490"/>
          </a:xfrm>
          <a:prstGeom prst="rect">
            <a:avLst/>
          </a:prstGeom>
        </p:spPr>
        <p:txBody>
          <a:bodyPr vert="horz" wrap="square" lIns="0" tIns="12700" rIns="0" bIns="0" rtlCol="0">
            <a:spAutoFit/>
          </a:bodyPr>
          <a:lstStyle/>
          <a:p>
            <a:pPr marL="12700">
              <a:lnSpc>
                <a:spcPct val="100000"/>
              </a:lnSpc>
              <a:spcBef>
                <a:spcPts val="100"/>
              </a:spcBef>
            </a:pPr>
            <a:r>
              <a:rPr lang="en-US" sz="1200">
                <a:solidFill>
                  <a:srgbClr val="618596"/>
                </a:solidFill>
                <a:latin typeface="Arial"/>
                <a:cs typeface="Arial"/>
              </a:rPr>
              <a:t>P</a:t>
            </a:r>
            <a:r>
              <a:rPr lang="en-US" sz="1200" spc="-5">
                <a:solidFill>
                  <a:srgbClr val="618596"/>
                </a:solidFill>
                <a:latin typeface="Arial"/>
                <a:cs typeface="Arial"/>
              </a:rPr>
              <a:t>D</a:t>
            </a:r>
            <a:r>
              <a:rPr lang="en-US" sz="1200" spc="-15">
                <a:solidFill>
                  <a:srgbClr val="618596"/>
                </a:solidFill>
                <a:latin typeface="Arial"/>
                <a:cs typeface="Arial"/>
              </a:rPr>
              <a:t>-</a:t>
            </a:r>
            <a:r>
              <a:rPr lang="en-US" sz="1200" spc="-5">
                <a:solidFill>
                  <a:srgbClr val="618596"/>
                </a:solidFill>
                <a:latin typeface="Arial"/>
                <a:cs typeface="Arial"/>
              </a:rPr>
              <a:t>1</a:t>
            </a:r>
            <a:endParaRPr lang="en-US" sz="1200" dirty="0">
              <a:latin typeface="Arial"/>
              <a:cs typeface="Arial"/>
            </a:endParaRPr>
          </a:p>
        </p:txBody>
      </p:sp>
      <p:sp>
        <p:nvSpPr>
          <p:cNvPr id="29" name="object 29"/>
          <p:cNvSpPr txBox="1"/>
          <p:nvPr/>
        </p:nvSpPr>
        <p:spPr>
          <a:xfrm>
            <a:off x="1308353" y="1361947"/>
            <a:ext cx="3706495" cy="847725"/>
          </a:xfrm>
          <a:prstGeom prst="rect">
            <a:avLst/>
          </a:prstGeom>
        </p:spPr>
        <p:txBody>
          <a:bodyPr vert="horz" wrap="square" lIns="0" tIns="13335" rIns="0" bIns="0" rtlCol="0">
            <a:spAutoFit/>
          </a:bodyPr>
          <a:lstStyle/>
          <a:p>
            <a:pPr marL="12700">
              <a:lnSpc>
                <a:spcPct val="100000"/>
              </a:lnSpc>
              <a:spcBef>
                <a:spcPts val="105"/>
              </a:spcBef>
            </a:pPr>
            <a:r>
              <a:rPr lang="en-US" sz="1400" i="1">
                <a:solidFill>
                  <a:srgbClr val="2B3942"/>
                </a:solidFill>
                <a:latin typeface="Arial"/>
                <a:cs typeface="Arial"/>
              </a:rPr>
              <a:t>% of Patients </a:t>
            </a:r>
            <a:r>
              <a:rPr lang="en-US" sz="1400" i="1" spc="-25">
                <a:solidFill>
                  <a:srgbClr val="2B3942"/>
                </a:solidFill>
                <a:latin typeface="Arial"/>
                <a:cs typeface="Arial"/>
              </a:rPr>
              <a:t>Tested </a:t>
            </a:r>
            <a:r>
              <a:rPr lang="en-US" sz="1400" i="1">
                <a:solidFill>
                  <a:srgbClr val="2B3942"/>
                </a:solidFill>
                <a:latin typeface="Arial"/>
                <a:cs typeface="Arial"/>
              </a:rPr>
              <a:t>by Biomarker and</a:t>
            </a:r>
            <a:r>
              <a:rPr lang="en-US" sz="1400" i="1" spc="-180">
                <a:solidFill>
                  <a:srgbClr val="2B3942"/>
                </a:solidFill>
                <a:latin typeface="Arial"/>
                <a:cs typeface="Arial"/>
              </a:rPr>
              <a:t> </a:t>
            </a:r>
            <a:r>
              <a:rPr lang="en-US" sz="1400" i="1">
                <a:solidFill>
                  <a:srgbClr val="2B3942"/>
                </a:solidFill>
                <a:latin typeface="Arial"/>
                <a:cs typeface="Arial"/>
              </a:rPr>
              <a:t>Cancer</a:t>
            </a:r>
            <a:endParaRPr lang="en-US" sz="1400">
              <a:latin typeface="Arial"/>
              <a:cs typeface="Arial"/>
            </a:endParaRPr>
          </a:p>
          <a:p>
            <a:pPr marR="161925" algn="ctr">
              <a:lnSpc>
                <a:spcPct val="100000"/>
              </a:lnSpc>
              <a:spcBef>
                <a:spcPts val="960"/>
              </a:spcBef>
            </a:pPr>
            <a:r>
              <a:rPr lang="en-US" sz="1200" b="1" spc="-5">
                <a:solidFill>
                  <a:srgbClr val="2B3942"/>
                </a:solidFill>
                <a:latin typeface="Arial"/>
                <a:cs typeface="Arial"/>
              </a:rPr>
              <a:t>NSCLC</a:t>
            </a:r>
            <a:endParaRPr lang="en-US" sz="1200">
              <a:latin typeface="Arial"/>
              <a:cs typeface="Arial"/>
            </a:endParaRPr>
          </a:p>
          <a:p>
            <a:pPr marL="154940">
              <a:lnSpc>
                <a:spcPct val="100000"/>
              </a:lnSpc>
              <a:spcBef>
                <a:spcPts val="944"/>
              </a:spcBef>
            </a:pPr>
            <a:r>
              <a:rPr lang="en-US" sz="1200" spc="-5">
                <a:solidFill>
                  <a:srgbClr val="618596"/>
                </a:solidFill>
                <a:latin typeface="Arial"/>
                <a:cs typeface="Arial"/>
              </a:rPr>
              <a:t>77%</a:t>
            </a:r>
            <a:endParaRPr lang="en-US" sz="1200" dirty="0">
              <a:latin typeface="Arial"/>
              <a:cs typeface="Arial"/>
            </a:endParaRPr>
          </a:p>
        </p:txBody>
      </p:sp>
      <p:sp>
        <p:nvSpPr>
          <p:cNvPr id="30" name="object 30"/>
          <p:cNvSpPr/>
          <p:nvPr/>
        </p:nvSpPr>
        <p:spPr>
          <a:xfrm>
            <a:off x="3854196" y="5480303"/>
            <a:ext cx="1353820" cy="368935"/>
          </a:xfrm>
          <a:custGeom>
            <a:avLst/>
            <a:gdLst/>
            <a:ahLst/>
            <a:cxnLst/>
            <a:rect l="l" t="t" r="r" b="b"/>
            <a:pathLst>
              <a:path w="1353820" h="368935">
                <a:moveTo>
                  <a:pt x="0" y="368808"/>
                </a:moveTo>
                <a:lnTo>
                  <a:pt x="1353312" y="368808"/>
                </a:lnTo>
                <a:lnTo>
                  <a:pt x="1353312" y="0"/>
                </a:lnTo>
                <a:lnTo>
                  <a:pt x="0" y="0"/>
                </a:lnTo>
                <a:lnTo>
                  <a:pt x="0" y="368808"/>
                </a:lnTo>
                <a:close/>
              </a:path>
            </a:pathLst>
          </a:custGeom>
          <a:solidFill>
            <a:srgbClr val="FD8912"/>
          </a:solidFill>
        </p:spPr>
        <p:txBody>
          <a:bodyPr wrap="square" lIns="0" tIns="0" rIns="0" bIns="0" rtlCol="0"/>
          <a:lstStyle/>
          <a:p>
            <a:endParaRPr lang="en-US" dirty="0"/>
          </a:p>
        </p:txBody>
      </p:sp>
      <p:sp>
        <p:nvSpPr>
          <p:cNvPr id="31" name="object 31"/>
          <p:cNvSpPr/>
          <p:nvPr/>
        </p:nvSpPr>
        <p:spPr>
          <a:xfrm>
            <a:off x="1417319" y="4341876"/>
            <a:ext cx="1353820" cy="1507490"/>
          </a:xfrm>
          <a:custGeom>
            <a:avLst/>
            <a:gdLst/>
            <a:ahLst/>
            <a:cxnLst/>
            <a:rect l="l" t="t" r="r" b="b"/>
            <a:pathLst>
              <a:path w="1353820" h="1507489">
                <a:moveTo>
                  <a:pt x="0" y="1507236"/>
                </a:moveTo>
                <a:lnTo>
                  <a:pt x="1353312" y="1507236"/>
                </a:lnTo>
                <a:lnTo>
                  <a:pt x="1353312" y="0"/>
                </a:lnTo>
                <a:lnTo>
                  <a:pt x="0" y="0"/>
                </a:lnTo>
                <a:lnTo>
                  <a:pt x="0" y="1507236"/>
                </a:lnTo>
                <a:close/>
              </a:path>
            </a:pathLst>
          </a:custGeom>
          <a:solidFill>
            <a:srgbClr val="005486"/>
          </a:solidFill>
        </p:spPr>
        <p:txBody>
          <a:bodyPr wrap="square" lIns="0" tIns="0" rIns="0" bIns="0" rtlCol="0"/>
          <a:lstStyle/>
          <a:p>
            <a:endParaRPr lang="en-US" dirty="0"/>
          </a:p>
        </p:txBody>
      </p:sp>
      <p:sp>
        <p:nvSpPr>
          <p:cNvPr id="32" name="object 32"/>
          <p:cNvSpPr/>
          <p:nvPr/>
        </p:nvSpPr>
        <p:spPr>
          <a:xfrm>
            <a:off x="874775" y="4245864"/>
            <a:ext cx="0" cy="1603375"/>
          </a:xfrm>
          <a:custGeom>
            <a:avLst/>
            <a:gdLst/>
            <a:ahLst/>
            <a:cxnLst/>
            <a:rect l="l" t="t" r="r" b="b"/>
            <a:pathLst>
              <a:path h="1603375">
                <a:moveTo>
                  <a:pt x="0" y="1603248"/>
                </a:moveTo>
                <a:lnTo>
                  <a:pt x="0" y="0"/>
                </a:lnTo>
              </a:path>
            </a:pathLst>
          </a:custGeom>
          <a:ln w="9144">
            <a:solidFill>
              <a:srgbClr val="D9D9D9"/>
            </a:solidFill>
          </a:ln>
        </p:spPr>
        <p:txBody>
          <a:bodyPr wrap="square" lIns="0" tIns="0" rIns="0" bIns="0" rtlCol="0"/>
          <a:lstStyle/>
          <a:p>
            <a:endParaRPr lang="en-US" dirty="0"/>
          </a:p>
        </p:txBody>
      </p:sp>
      <p:sp>
        <p:nvSpPr>
          <p:cNvPr id="33" name="object 33"/>
          <p:cNvSpPr/>
          <p:nvPr/>
        </p:nvSpPr>
        <p:spPr>
          <a:xfrm>
            <a:off x="829055" y="5849111"/>
            <a:ext cx="45720" cy="0"/>
          </a:xfrm>
          <a:custGeom>
            <a:avLst/>
            <a:gdLst/>
            <a:ahLst/>
            <a:cxnLst/>
            <a:rect l="l" t="t" r="r" b="b"/>
            <a:pathLst>
              <a:path w="45719">
                <a:moveTo>
                  <a:pt x="0" y="0"/>
                </a:moveTo>
                <a:lnTo>
                  <a:pt x="45719" y="0"/>
                </a:lnTo>
              </a:path>
            </a:pathLst>
          </a:custGeom>
          <a:ln w="9144">
            <a:solidFill>
              <a:srgbClr val="D9D9D9"/>
            </a:solidFill>
          </a:ln>
        </p:spPr>
        <p:txBody>
          <a:bodyPr wrap="square" lIns="0" tIns="0" rIns="0" bIns="0" rtlCol="0"/>
          <a:lstStyle/>
          <a:p>
            <a:endParaRPr lang="en-US" dirty="0"/>
          </a:p>
        </p:txBody>
      </p:sp>
      <p:sp>
        <p:nvSpPr>
          <p:cNvPr id="34" name="object 34"/>
          <p:cNvSpPr/>
          <p:nvPr/>
        </p:nvSpPr>
        <p:spPr>
          <a:xfrm>
            <a:off x="829055" y="5529071"/>
            <a:ext cx="45720" cy="0"/>
          </a:xfrm>
          <a:custGeom>
            <a:avLst/>
            <a:gdLst/>
            <a:ahLst/>
            <a:cxnLst/>
            <a:rect l="l" t="t" r="r" b="b"/>
            <a:pathLst>
              <a:path w="45719">
                <a:moveTo>
                  <a:pt x="0" y="0"/>
                </a:moveTo>
                <a:lnTo>
                  <a:pt x="45719" y="0"/>
                </a:lnTo>
              </a:path>
            </a:pathLst>
          </a:custGeom>
          <a:ln w="9144">
            <a:solidFill>
              <a:srgbClr val="D9D9D9"/>
            </a:solidFill>
          </a:ln>
        </p:spPr>
        <p:txBody>
          <a:bodyPr wrap="square" lIns="0" tIns="0" rIns="0" bIns="0" rtlCol="0"/>
          <a:lstStyle/>
          <a:p>
            <a:endParaRPr lang="en-US" dirty="0"/>
          </a:p>
        </p:txBody>
      </p:sp>
      <p:sp>
        <p:nvSpPr>
          <p:cNvPr id="35" name="object 35"/>
          <p:cNvSpPr/>
          <p:nvPr/>
        </p:nvSpPr>
        <p:spPr>
          <a:xfrm>
            <a:off x="829055" y="5207508"/>
            <a:ext cx="45720" cy="0"/>
          </a:xfrm>
          <a:custGeom>
            <a:avLst/>
            <a:gdLst/>
            <a:ahLst/>
            <a:cxnLst/>
            <a:rect l="l" t="t" r="r" b="b"/>
            <a:pathLst>
              <a:path w="45719">
                <a:moveTo>
                  <a:pt x="0" y="0"/>
                </a:moveTo>
                <a:lnTo>
                  <a:pt x="45719" y="0"/>
                </a:lnTo>
              </a:path>
            </a:pathLst>
          </a:custGeom>
          <a:ln w="9144">
            <a:solidFill>
              <a:srgbClr val="D9D9D9"/>
            </a:solidFill>
          </a:ln>
        </p:spPr>
        <p:txBody>
          <a:bodyPr wrap="square" lIns="0" tIns="0" rIns="0" bIns="0" rtlCol="0"/>
          <a:lstStyle/>
          <a:p>
            <a:endParaRPr lang="en-US" dirty="0"/>
          </a:p>
        </p:txBody>
      </p:sp>
      <p:sp>
        <p:nvSpPr>
          <p:cNvPr id="36" name="object 36"/>
          <p:cNvSpPr/>
          <p:nvPr/>
        </p:nvSpPr>
        <p:spPr>
          <a:xfrm>
            <a:off x="829055" y="4887467"/>
            <a:ext cx="45720" cy="0"/>
          </a:xfrm>
          <a:custGeom>
            <a:avLst/>
            <a:gdLst/>
            <a:ahLst/>
            <a:cxnLst/>
            <a:rect l="l" t="t" r="r" b="b"/>
            <a:pathLst>
              <a:path w="45719">
                <a:moveTo>
                  <a:pt x="0" y="0"/>
                </a:moveTo>
                <a:lnTo>
                  <a:pt x="45719" y="0"/>
                </a:lnTo>
              </a:path>
            </a:pathLst>
          </a:custGeom>
          <a:ln w="9144">
            <a:solidFill>
              <a:srgbClr val="D9D9D9"/>
            </a:solidFill>
          </a:ln>
        </p:spPr>
        <p:txBody>
          <a:bodyPr wrap="square" lIns="0" tIns="0" rIns="0" bIns="0" rtlCol="0"/>
          <a:lstStyle/>
          <a:p>
            <a:endParaRPr lang="en-US" dirty="0"/>
          </a:p>
        </p:txBody>
      </p:sp>
      <p:sp>
        <p:nvSpPr>
          <p:cNvPr id="37" name="object 37"/>
          <p:cNvSpPr/>
          <p:nvPr/>
        </p:nvSpPr>
        <p:spPr>
          <a:xfrm>
            <a:off x="829055" y="4565903"/>
            <a:ext cx="45720" cy="0"/>
          </a:xfrm>
          <a:custGeom>
            <a:avLst/>
            <a:gdLst/>
            <a:ahLst/>
            <a:cxnLst/>
            <a:rect l="l" t="t" r="r" b="b"/>
            <a:pathLst>
              <a:path w="45719">
                <a:moveTo>
                  <a:pt x="0" y="0"/>
                </a:moveTo>
                <a:lnTo>
                  <a:pt x="45719" y="0"/>
                </a:lnTo>
              </a:path>
            </a:pathLst>
          </a:custGeom>
          <a:ln w="9144">
            <a:solidFill>
              <a:srgbClr val="D9D9D9"/>
            </a:solidFill>
          </a:ln>
        </p:spPr>
        <p:txBody>
          <a:bodyPr wrap="square" lIns="0" tIns="0" rIns="0" bIns="0" rtlCol="0"/>
          <a:lstStyle/>
          <a:p>
            <a:endParaRPr lang="en-US" dirty="0"/>
          </a:p>
        </p:txBody>
      </p:sp>
      <p:sp>
        <p:nvSpPr>
          <p:cNvPr id="38" name="object 38"/>
          <p:cNvSpPr/>
          <p:nvPr/>
        </p:nvSpPr>
        <p:spPr>
          <a:xfrm>
            <a:off x="829055" y="4245864"/>
            <a:ext cx="45720" cy="0"/>
          </a:xfrm>
          <a:custGeom>
            <a:avLst/>
            <a:gdLst/>
            <a:ahLst/>
            <a:cxnLst/>
            <a:rect l="l" t="t" r="r" b="b"/>
            <a:pathLst>
              <a:path w="45719">
                <a:moveTo>
                  <a:pt x="0" y="0"/>
                </a:moveTo>
                <a:lnTo>
                  <a:pt x="45719" y="0"/>
                </a:lnTo>
              </a:path>
            </a:pathLst>
          </a:custGeom>
          <a:ln w="9144">
            <a:solidFill>
              <a:srgbClr val="D9D9D9"/>
            </a:solidFill>
          </a:ln>
        </p:spPr>
        <p:txBody>
          <a:bodyPr wrap="square" lIns="0" tIns="0" rIns="0" bIns="0" rtlCol="0"/>
          <a:lstStyle/>
          <a:p>
            <a:endParaRPr lang="en-US" dirty="0"/>
          </a:p>
        </p:txBody>
      </p:sp>
      <p:sp>
        <p:nvSpPr>
          <p:cNvPr id="39" name="object 39"/>
          <p:cNvSpPr/>
          <p:nvPr/>
        </p:nvSpPr>
        <p:spPr>
          <a:xfrm>
            <a:off x="874775" y="5849111"/>
            <a:ext cx="4874260" cy="0"/>
          </a:xfrm>
          <a:custGeom>
            <a:avLst/>
            <a:gdLst/>
            <a:ahLst/>
            <a:cxnLst/>
            <a:rect l="l" t="t" r="r" b="b"/>
            <a:pathLst>
              <a:path w="4874260">
                <a:moveTo>
                  <a:pt x="0" y="0"/>
                </a:moveTo>
                <a:lnTo>
                  <a:pt x="4873752" y="0"/>
                </a:lnTo>
              </a:path>
            </a:pathLst>
          </a:custGeom>
          <a:ln w="9144">
            <a:solidFill>
              <a:srgbClr val="D9D9D9"/>
            </a:solidFill>
          </a:ln>
        </p:spPr>
        <p:txBody>
          <a:bodyPr wrap="square" lIns="0" tIns="0" rIns="0" bIns="0" rtlCol="0"/>
          <a:lstStyle/>
          <a:p>
            <a:endParaRPr lang="en-US" dirty="0"/>
          </a:p>
        </p:txBody>
      </p:sp>
      <p:sp>
        <p:nvSpPr>
          <p:cNvPr id="40" name="object 40"/>
          <p:cNvSpPr/>
          <p:nvPr/>
        </p:nvSpPr>
        <p:spPr>
          <a:xfrm>
            <a:off x="874775" y="5849111"/>
            <a:ext cx="0" cy="47625"/>
          </a:xfrm>
          <a:custGeom>
            <a:avLst/>
            <a:gdLst/>
            <a:ahLst/>
            <a:cxnLst/>
            <a:rect l="l" t="t" r="r" b="b"/>
            <a:pathLst>
              <a:path h="47625">
                <a:moveTo>
                  <a:pt x="0" y="0"/>
                </a:moveTo>
                <a:lnTo>
                  <a:pt x="0" y="47243"/>
                </a:lnTo>
              </a:path>
            </a:pathLst>
          </a:custGeom>
          <a:ln w="9144">
            <a:solidFill>
              <a:srgbClr val="D9D9D9"/>
            </a:solidFill>
          </a:ln>
        </p:spPr>
        <p:txBody>
          <a:bodyPr wrap="square" lIns="0" tIns="0" rIns="0" bIns="0" rtlCol="0"/>
          <a:lstStyle/>
          <a:p>
            <a:endParaRPr lang="en-US" dirty="0"/>
          </a:p>
        </p:txBody>
      </p:sp>
      <p:sp>
        <p:nvSpPr>
          <p:cNvPr id="41" name="object 41"/>
          <p:cNvSpPr/>
          <p:nvPr/>
        </p:nvSpPr>
        <p:spPr>
          <a:xfrm>
            <a:off x="3311652" y="5849111"/>
            <a:ext cx="0" cy="47625"/>
          </a:xfrm>
          <a:custGeom>
            <a:avLst/>
            <a:gdLst/>
            <a:ahLst/>
            <a:cxnLst/>
            <a:rect l="l" t="t" r="r" b="b"/>
            <a:pathLst>
              <a:path h="47625">
                <a:moveTo>
                  <a:pt x="0" y="0"/>
                </a:moveTo>
                <a:lnTo>
                  <a:pt x="0" y="47243"/>
                </a:lnTo>
              </a:path>
            </a:pathLst>
          </a:custGeom>
          <a:ln w="9144">
            <a:solidFill>
              <a:srgbClr val="D9D9D9"/>
            </a:solidFill>
          </a:ln>
        </p:spPr>
        <p:txBody>
          <a:bodyPr wrap="square" lIns="0" tIns="0" rIns="0" bIns="0" rtlCol="0"/>
          <a:lstStyle/>
          <a:p>
            <a:endParaRPr lang="en-US" dirty="0"/>
          </a:p>
        </p:txBody>
      </p:sp>
      <p:sp>
        <p:nvSpPr>
          <p:cNvPr id="42" name="object 42"/>
          <p:cNvSpPr/>
          <p:nvPr/>
        </p:nvSpPr>
        <p:spPr>
          <a:xfrm>
            <a:off x="5748528" y="5849111"/>
            <a:ext cx="0" cy="47625"/>
          </a:xfrm>
          <a:custGeom>
            <a:avLst/>
            <a:gdLst/>
            <a:ahLst/>
            <a:cxnLst/>
            <a:rect l="l" t="t" r="r" b="b"/>
            <a:pathLst>
              <a:path h="47625">
                <a:moveTo>
                  <a:pt x="0" y="0"/>
                </a:moveTo>
                <a:lnTo>
                  <a:pt x="0" y="47243"/>
                </a:lnTo>
              </a:path>
            </a:pathLst>
          </a:custGeom>
          <a:ln w="9144">
            <a:solidFill>
              <a:srgbClr val="D9D9D9"/>
            </a:solidFill>
          </a:ln>
        </p:spPr>
        <p:txBody>
          <a:bodyPr wrap="square" lIns="0" tIns="0" rIns="0" bIns="0" rtlCol="0"/>
          <a:lstStyle/>
          <a:p>
            <a:endParaRPr lang="en-US" dirty="0"/>
          </a:p>
        </p:txBody>
      </p:sp>
      <p:sp>
        <p:nvSpPr>
          <p:cNvPr id="43" name="object 43"/>
          <p:cNvSpPr txBox="1"/>
          <p:nvPr/>
        </p:nvSpPr>
        <p:spPr>
          <a:xfrm>
            <a:off x="1927605" y="4088129"/>
            <a:ext cx="33274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94%</a:t>
            </a:r>
            <a:endParaRPr lang="en-US" sz="1200" dirty="0">
              <a:latin typeface="Arial"/>
              <a:cs typeface="Arial"/>
            </a:endParaRPr>
          </a:p>
        </p:txBody>
      </p:sp>
      <p:sp>
        <p:nvSpPr>
          <p:cNvPr id="44" name="object 44"/>
          <p:cNvSpPr txBox="1"/>
          <p:nvPr/>
        </p:nvSpPr>
        <p:spPr>
          <a:xfrm>
            <a:off x="4365116" y="5227446"/>
            <a:ext cx="33274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23%</a:t>
            </a:r>
            <a:endParaRPr lang="en-US" sz="1200" dirty="0">
              <a:latin typeface="Arial"/>
              <a:cs typeface="Arial"/>
            </a:endParaRPr>
          </a:p>
        </p:txBody>
      </p:sp>
      <p:sp>
        <p:nvSpPr>
          <p:cNvPr id="45" name="object 45"/>
          <p:cNvSpPr txBox="1"/>
          <p:nvPr/>
        </p:nvSpPr>
        <p:spPr>
          <a:xfrm>
            <a:off x="510946" y="5734913"/>
            <a:ext cx="247015"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0%</a:t>
            </a:r>
            <a:endParaRPr lang="en-US" sz="1200" dirty="0">
              <a:latin typeface="Arial"/>
              <a:cs typeface="Arial"/>
            </a:endParaRPr>
          </a:p>
        </p:txBody>
      </p:sp>
      <p:sp>
        <p:nvSpPr>
          <p:cNvPr id="46" name="object 46"/>
          <p:cNvSpPr txBox="1"/>
          <p:nvPr/>
        </p:nvSpPr>
        <p:spPr>
          <a:xfrm>
            <a:off x="426212" y="5092953"/>
            <a:ext cx="330200" cy="5295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4</a:t>
            </a:r>
            <a:r>
              <a:rPr lang="en-US" sz="1200" spc="-15">
                <a:solidFill>
                  <a:srgbClr val="618596"/>
                </a:solidFill>
                <a:latin typeface="Arial"/>
                <a:cs typeface="Arial"/>
              </a:rPr>
              <a:t>0</a:t>
            </a:r>
            <a:r>
              <a:rPr lang="en-US" sz="1200" spc="-5">
                <a:solidFill>
                  <a:srgbClr val="618596"/>
                </a:solidFill>
                <a:latin typeface="Arial"/>
                <a:cs typeface="Arial"/>
              </a:rPr>
              <a:t>%</a:t>
            </a:r>
            <a:endParaRPr lang="en-US" sz="1200">
              <a:latin typeface="Arial"/>
              <a:cs typeface="Arial"/>
            </a:endParaRPr>
          </a:p>
          <a:p>
            <a:pPr marL="12700">
              <a:lnSpc>
                <a:spcPct val="100000"/>
              </a:lnSpc>
              <a:spcBef>
                <a:spcPts val="1085"/>
              </a:spcBef>
            </a:pPr>
            <a:r>
              <a:rPr lang="en-US" sz="1200" spc="-5">
                <a:solidFill>
                  <a:srgbClr val="618596"/>
                </a:solidFill>
                <a:latin typeface="Arial"/>
                <a:cs typeface="Arial"/>
              </a:rPr>
              <a:t>2</a:t>
            </a:r>
            <a:r>
              <a:rPr lang="en-US" sz="1200" spc="-15">
                <a:solidFill>
                  <a:srgbClr val="618596"/>
                </a:solidFill>
                <a:latin typeface="Arial"/>
                <a:cs typeface="Arial"/>
              </a:rPr>
              <a:t>0</a:t>
            </a:r>
            <a:r>
              <a:rPr lang="en-US" sz="1200" spc="-5">
                <a:solidFill>
                  <a:srgbClr val="618596"/>
                </a:solidFill>
                <a:latin typeface="Arial"/>
                <a:cs typeface="Arial"/>
              </a:rPr>
              <a:t>%</a:t>
            </a:r>
            <a:endParaRPr lang="en-US" sz="1200" dirty="0">
              <a:latin typeface="Arial"/>
              <a:cs typeface="Arial"/>
            </a:endParaRPr>
          </a:p>
        </p:txBody>
      </p:sp>
      <p:sp>
        <p:nvSpPr>
          <p:cNvPr id="47" name="object 47"/>
          <p:cNvSpPr txBox="1"/>
          <p:nvPr/>
        </p:nvSpPr>
        <p:spPr>
          <a:xfrm>
            <a:off x="426212" y="4772025"/>
            <a:ext cx="33020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6</a:t>
            </a:r>
            <a:r>
              <a:rPr lang="en-US" sz="1200" spc="-15">
                <a:solidFill>
                  <a:srgbClr val="618596"/>
                </a:solidFill>
                <a:latin typeface="Arial"/>
                <a:cs typeface="Arial"/>
              </a:rPr>
              <a:t>0</a:t>
            </a:r>
            <a:r>
              <a:rPr lang="en-US" sz="1200" spc="-5">
                <a:solidFill>
                  <a:srgbClr val="618596"/>
                </a:solidFill>
                <a:latin typeface="Arial"/>
                <a:cs typeface="Arial"/>
              </a:rPr>
              <a:t>%</a:t>
            </a:r>
            <a:endParaRPr lang="en-US" sz="1200" dirty="0">
              <a:latin typeface="Arial"/>
              <a:cs typeface="Arial"/>
            </a:endParaRPr>
          </a:p>
        </p:txBody>
      </p:sp>
      <p:sp>
        <p:nvSpPr>
          <p:cNvPr id="48" name="object 48"/>
          <p:cNvSpPr txBox="1"/>
          <p:nvPr/>
        </p:nvSpPr>
        <p:spPr>
          <a:xfrm>
            <a:off x="426212" y="4451095"/>
            <a:ext cx="33020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8</a:t>
            </a:r>
            <a:r>
              <a:rPr lang="en-US" sz="1200" spc="-15">
                <a:solidFill>
                  <a:srgbClr val="618596"/>
                </a:solidFill>
                <a:latin typeface="Arial"/>
                <a:cs typeface="Arial"/>
              </a:rPr>
              <a:t>0</a:t>
            </a:r>
            <a:r>
              <a:rPr lang="en-US" sz="1200" spc="-5">
                <a:solidFill>
                  <a:srgbClr val="618596"/>
                </a:solidFill>
                <a:latin typeface="Arial"/>
                <a:cs typeface="Arial"/>
              </a:rPr>
              <a:t>%</a:t>
            </a:r>
            <a:endParaRPr lang="en-US" sz="1200" dirty="0">
              <a:latin typeface="Arial"/>
              <a:cs typeface="Arial"/>
            </a:endParaRPr>
          </a:p>
        </p:txBody>
      </p:sp>
      <p:sp>
        <p:nvSpPr>
          <p:cNvPr id="49" name="object 49"/>
          <p:cNvSpPr txBox="1"/>
          <p:nvPr/>
        </p:nvSpPr>
        <p:spPr>
          <a:xfrm>
            <a:off x="341477" y="4130167"/>
            <a:ext cx="415290" cy="197490"/>
          </a:xfrm>
          <a:prstGeom prst="rect">
            <a:avLst/>
          </a:prstGeom>
        </p:spPr>
        <p:txBody>
          <a:bodyPr vert="horz" wrap="square" lIns="0" tIns="12700" rIns="0" bIns="0" rtlCol="0">
            <a:spAutoFit/>
          </a:bodyPr>
          <a:lstStyle/>
          <a:p>
            <a:pPr marL="12700">
              <a:lnSpc>
                <a:spcPct val="100000"/>
              </a:lnSpc>
              <a:spcBef>
                <a:spcPts val="100"/>
              </a:spcBef>
            </a:pPr>
            <a:r>
              <a:rPr lang="en-US" sz="1200" spc="-5">
                <a:solidFill>
                  <a:srgbClr val="618596"/>
                </a:solidFill>
                <a:latin typeface="Arial"/>
                <a:cs typeface="Arial"/>
              </a:rPr>
              <a:t>1</a:t>
            </a:r>
            <a:r>
              <a:rPr lang="en-US" sz="1200" spc="-15">
                <a:solidFill>
                  <a:srgbClr val="618596"/>
                </a:solidFill>
                <a:latin typeface="Arial"/>
                <a:cs typeface="Arial"/>
              </a:rPr>
              <a:t>0</a:t>
            </a:r>
            <a:r>
              <a:rPr lang="en-US" sz="1200" spc="-5">
                <a:solidFill>
                  <a:srgbClr val="618596"/>
                </a:solidFill>
                <a:latin typeface="Arial"/>
                <a:cs typeface="Arial"/>
              </a:rPr>
              <a:t>0%</a:t>
            </a:r>
            <a:endParaRPr lang="en-US" sz="1200" dirty="0">
              <a:latin typeface="Arial"/>
              <a:cs typeface="Arial"/>
            </a:endParaRPr>
          </a:p>
        </p:txBody>
      </p:sp>
      <p:sp>
        <p:nvSpPr>
          <p:cNvPr id="50" name="object 50"/>
          <p:cNvSpPr txBox="1"/>
          <p:nvPr/>
        </p:nvSpPr>
        <p:spPr>
          <a:xfrm>
            <a:off x="1877948" y="5916574"/>
            <a:ext cx="432434" cy="197490"/>
          </a:xfrm>
          <a:prstGeom prst="rect">
            <a:avLst/>
          </a:prstGeom>
        </p:spPr>
        <p:txBody>
          <a:bodyPr vert="horz" wrap="square" lIns="0" tIns="12700" rIns="0" bIns="0" rtlCol="0">
            <a:spAutoFit/>
          </a:bodyPr>
          <a:lstStyle/>
          <a:p>
            <a:pPr marL="12700">
              <a:lnSpc>
                <a:spcPct val="100000"/>
              </a:lnSpc>
              <a:spcBef>
                <a:spcPts val="100"/>
              </a:spcBef>
            </a:pPr>
            <a:r>
              <a:rPr lang="en-US" sz="1200">
                <a:solidFill>
                  <a:srgbClr val="618596"/>
                </a:solidFill>
                <a:latin typeface="Arial"/>
                <a:cs typeface="Arial"/>
              </a:rPr>
              <a:t>BRAF</a:t>
            </a:r>
            <a:endParaRPr lang="en-US" sz="1200" dirty="0">
              <a:latin typeface="Arial"/>
              <a:cs typeface="Arial"/>
            </a:endParaRPr>
          </a:p>
        </p:txBody>
      </p:sp>
      <p:sp>
        <p:nvSpPr>
          <p:cNvPr id="51" name="object 51"/>
          <p:cNvSpPr txBox="1"/>
          <p:nvPr/>
        </p:nvSpPr>
        <p:spPr>
          <a:xfrm>
            <a:off x="4344670" y="5916574"/>
            <a:ext cx="372110" cy="197490"/>
          </a:xfrm>
          <a:prstGeom prst="rect">
            <a:avLst/>
          </a:prstGeom>
        </p:spPr>
        <p:txBody>
          <a:bodyPr vert="horz" wrap="square" lIns="0" tIns="12700" rIns="0" bIns="0" rtlCol="0">
            <a:spAutoFit/>
          </a:bodyPr>
          <a:lstStyle/>
          <a:p>
            <a:pPr marL="12700">
              <a:lnSpc>
                <a:spcPct val="100000"/>
              </a:lnSpc>
              <a:spcBef>
                <a:spcPts val="100"/>
              </a:spcBef>
            </a:pPr>
            <a:r>
              <a:rPr lang="en-US" sz="1200">
                <a:solidFill>
                  <a:srgbClr val="618596"/>
                </a:solidFill>
                <a:latin typeface="Arial"/>
                <a:cs typeface="Arial"/>
              </a:rPr>
              <a:t>P</a:t>
            </a:r>
            <a:r>
              <a:rPr lang="en-US" sz="1200" spc="-5">
                <a:solidFill>
                  <a:srgbClr val="618596"/>
                </a:solidFill>
                <a:latin typeface="Arial"/>
                <a:cs typeface="Arial"/>
              </a:rPr>
              <a:t>D</a:t>
            </a:r>
            <a:r>
              <a:rPr lang="en-US" sz="1200" spc="-15">
                <a:solidFill>
                  <a:srgbClr val="618596"/>
                </a:solidFill>
                <a:latin typeface="Arial"/>
                <a:cs typeface="Arial"/>
              </a:rPr>
              <a:t>-</a:t>
            </a:r>
            <a:r>
              <a:rPr lang="en-US" sz="1200" spc="-5">
                <a:solidFill>
                  <a:srgbClr val="618596"/>
                </a:solidFill>
                <a:latin typeface="Arial"/>
                <a:cs typeface="Arial"/>
              </a:rPr>
              <a:t>1</a:t>
            </a:r>
            <a:endParaRPr lang="en-US" sz="1200" dirty="0">
              <a:latin typeface="Arial"/>
              <a:cs typeface="Arial"/>
            </a:endParaRPr>
          </a:p>
        </p:txBody>
      </p:sp>
      <p:sp>
        <p:nvSpPr>
          <p:cNvPr id="52" name="object 52"/>
          <p:cNvSpPr txBox="1"/>
          <p:nvPr/>
        </p:nvSpPr>
        <p:spPr>
          <a:xfrm>
            <a:off x="2800857" y="3919854"/>
            <a:ext cx="771525" cy="197490"/>
          </a:xfrm>
          <a:prstGeom prst="rect">
            <a:avLst/>
          </a:prstGeom>
        </p:spPr>
        <p:txBody>
          <a:bodyPr vert="horz" wrap="square" lIns="0" tIns="12700" rIns="0" bIns="0" rtlCol="0">
            <a:spAutoFit/>
          </a:bodyPr>
          <a:lstStyle/>
          <a:p>
            <a:pPr marL="12700">
              <a:lnSpc>
                <a:spcPct val="100000"/>
              </a:lnSpc>
              <a:spcBef>
                <a:spcPts val="100"/>
              </a:spcBef>
            </a:pPr>
            <a:r>
              <a:rPr lang="en-US" sz="1200" b="1" spc="-5">
                <a:solidFill>
                  <a:srgbClr val="2B3942"/>
                </a:solidFill>
                <a:latin typeface="Arial"/>
                <a:cs typeface="Arial"/>
              </a:rPr>
              <a:t>Me</a:t>
            </a:r>
            <a:r>
              <a:rPr lang="en-US" sz="1200" b="1">
                <a:solidFill>
                  <a:srgbClr val="2B3942"/>
                </a:solidFill>
                <a:latin typeface="Arial"/>
                <a:cs typeface="Arial"/>
              </a:rPr>
              <a:t>l</a:t>
            </a:r>
            <a:r>
              <a:rPr lang="en-US" sz="1200" b="1" spc="5">
                <a:solidFill>
                  <a:srgbClr val="2B3942"/>
                </a:solidFill>
                <a:latin typeface="Arial"/>
                <a:cs typeface="Arial"/>
              </a:rPr>
              <a:t>a</a:t>
            </a:r>
            <a:r>
              <a:rPr lang="en-US" sz="1200" b="1">
                <a:solidFill>
                  <a:srgbClr val="2B3942"/>
                </a:solidFill>
                <a:latin typeface="Arial"/>
                <a:cs typeface="Arial"/>
              </a:rPr>
              <a:t>noma</a:t>
            </a:r>
            <a:endParaRPr lang="en-US" sz="1200" dirty="0">
              <a:latin typeface="Arial"/>
              <a:cs typeface="Arial"/>
            </a:endParaRPr>
          </a:p>
        </p:txBody>
      </p:sp>
      <p:sp>
        <p:nvSpPr>
          <p:cNvPr id="53" name="object 53"/>
          <p:cNvSpPr/>
          <p:nvPr/>
        </p:nvSpPr>
        <p:spPr>
          <a:xfrm>
            <a:off x="5888735" y="2590800"/>
            <a:ext cx="1270000" cy="485140"/>
          </a:xfrm>
          <a:custGeom>
            <a:avLst/>
            <a:gdLst/>
            <a:ahLst/>
            <a:cxnLst/>
            <a:rect l="l" t="t" r="r" b="b"/>
            <a:pathLst>
              <a:path w="1270000" h="485139">
                <a:moveTo>
                  <a:pt x="1027175" y="0"/>
                </a:moveTo>
                <a:lnTo>
                  <a:pt x="1027175" y="121158"/>
                </a:lnTo>
                <a:lnTo>
                  <a:pt x="0" y="121158"/>
                </a:lnTo>
                <a:lnTo>
                  <a:pt x="0" y="363474"/>
                </a:lnTo>
                <a:lnTo>
                  <a:pt x="1027175" y="363474"/>
                </a:lnTo>
                <a:lnTo>
                  <a:pt x="1027175" y="484632"/>
                </a:lnTo>
                <a:lnTo>
                  <a:pt x="1269491" y="242315"/>
                </a:lnTo>
                <a:lnTo>
                  <a:pt x="1027175" y="0"/>
                </a:lnTo>
                <a:close/>
              </a:path>
            </a:pathLst>
          </a:custGeom>
          <a:solidFill>
            <a:srgbClr val="005486"/>
          </a:solidFill>
        </p:spPr>
        <p:txBody>
          <a:bodyPr wrap="square" lIns="0" tIns="0" rIns="0" bIns="0" rtlCol="0"/>
          <a:lstStyle/>
          <a:p>
            <a:endParaRPr lang="en-US" dirty="0"/>
          </a:p>
        </p:txBody>
      </p:sp>
      <p:sp>
        <p:nvSpPr>
          <p:cNvPr id="54" name="object 54"/>
          <p:cNvSpPr/>
          <p:nvPr/>
        </p:nvSpPr>
        <p:spPr>
          <a:xfrm>
            <a:off x="5891784" y="4846320"/>
            <a:ext cx="1270000" cy="485140"/>
          </a:xfrm>
          <a:custGeom>
            <a:avLst/>
            <a:gdLst/>
            <a:ahLst/>
            <a:cxnLst/>
            <a:rect l="l" t="t" r="r" b="b"/>
            <a:pathLst>
              <a:path w="1270000" h="485139">
                <a:moveTo>
                  <a:pt x="1027175" y="0"/>
                </a:moveTo>
                <a:lnTo>
                  <a:pt x="1027175" y="121157"/>
                </a:lnTo>
                <a:lnTo>
                  <a:pt x="0" y="121157"/>
                </a:lnTo>
                <a:lnTo>
                  <a:pt x="0" y="363473"/>
                </a:lnTo>
                <a:lnTo>
                  <a:pt x="1027175" y="363473"/>
                </a:lnTo>
                <a:lnTo>
                  <a:pt x="1027175" y="484631"/>
                </a:lnTo>
                <a:lnTo>
                  <a:pt x="1269491" y="242315"/>
                </a:lnTo>
                <a:lnTo>
                  <a:pt x="1027175" y="0"/>
                </a:lnTo>
                <a:close/>
              </a:path>
            </a:pathLst>
          </a:custGeom>
          <a:solidFill>
            <a:srgbClr val="005486"/>
          </a:solidFill>
        </p:spPr>
        <p:txBody>
          <a:bodyPr wrap="square" lIns="0" tIns="0" rIns="0" bIns="0" rtlCol="0"/>
          <a:lstStyle/>
          <a:p>
            <a:endParaRPr lang="en-US" dirty="0"/>
          </a:p>
        </p:txBody>
      </p:sp>
      <p:sp>
        <p:nvSpPr>
          <p:cNvPr id="55" name="object 55"/>
          <p:cNvSpPr/>
          <p:nvPr/>
        </p:nvSpPr>
        <p:spPr>
          <a:xfrm>
            <a:off x="7464425" y="2276475"/>
            <a:ext cx="1063625" cy="1063625"/>
          </a:xfrm>
          <a:custGeom>
            <a:avLst/>
            <a:gdLst/>
            <a:ahLst/>
            <a:cxnLst/>
            <a:rect l="l" t="t" r="r" b="b"/>
            <a:pathLst>
              <a:path w="1063625" h="1063625">
                <a:moveTo>
                  <a:pt x="26034" y="367411"/>
                </a:moveTo>
                <a:lnTo>
                  <a:pt x="14680" y="407644"/>
                </a:lnTo>
                <a:lnTo>
                  <a:pt x="6540" y="448579"/>
                </a:lnTo>
                <a:lnTo>
                  <a:pt x="1639" y="490015"/>
                </a:lnTo>
                <a:lnTo>
                  <a:pt x="0" y="531749"/>
                </a:lnTo>
                <a:lnTo>
                  <a:pt x="2173" y="580161"/>
                </a:lnTo>
                <a:lnTo>
                  <a:pt x="8568" y="627355"/>
                </a:lnTo>
                <a:lnTo>
                  <a:pt x="18998" y="673144"/>
                </a:lnTo>
                <a:lnTo>
                  <a:pt x="33273" y="717339"/>
                </a:lnTo>
                <a:lnTo>
                  <a:pt x="51207" y="759753"/>
                </a:lnTo>
                <a:lnTo>
                  <a:pt x="72611" y="800198"/>
                </a:lnTo>
                <a:lnTo>
                  <a:pt x="97297" y="838487"/>
                </a:lnTo>
                <a:lnTo>
                  <a:pt x="125078" y="874431"/>
                </a:lnTo>
                <a:lnTo>
                  <a:pt x="155765" y="907843"/>
                </a:lnTo>
                <a:lnTo>
                  <a:pt x="189171" y="938535"/>
                </a:lnTo>
                <a:lnTo>
                  <a:pt x="225108" y="966320"/>
                </a:lnTo>
                <a:lnTo>
                  <a:pt x="263388" y="991009"/>
                </a:lnTo>
                <a:lnTo>
                  <a:pt x="303823" y="1012415"/>
                </a:lnTo>
                <a:lnTo>
                  <a:pt x="346225" y="1030349"/>
                </a:lnTo>
                <a:lnTo>
                  <a:pt x="390407" y="1044626"/>
                </a:lnTo>
                <a:lnTo>
                  <a:pt x="436180" y="1055055"/>
                </a:lnTo>
                <a:lnTo>
                  <a:pt x="483356" y="1061451"/>
                </a:lnTo>
                <a:lnTo>
                  <a:pt x="531749" y="1063625"/>
                </a:lnTo>
                <a:lnTo>
                  <a:pt x="580161" y="1061451"/>
                </a:lnTo>
                <a:lnTo>
                  <a:pt x="627355" y="1055055"/>
                </a:lnTo>
                <a:lnTo>
                  <a:pt x="673144" y="1044626"/>
                </a:lnTo>
                <a:lnTo>
                  <a:pt x="717339" y="1030349"/>
                </a:lnTo>
                <a:lnTo>
                  <a:pt x="759753" y="1012415"/>
                </a:lnTo>
                <a:lnTo>
                  <a:pt x="800198" y="991009"/>
                </a:lnTo>
                <a:lnTo>
                  <a:pt x="838487" y="966320"/>
                </a:lnTo>
                <a:lnTo>
                  <a:pt x="874431" y="938535"/>
                </a:lnTo>
                <a:lnTo>
                  <a:pt x="907843" y="907843"/>
                </a:lnTo>
                <a:lnTo>
                  <a:pt x="938535" y="874431"/>
                </a:lnTo>
                <a:lnTo>
                  <a:pt x="966320" y="838487"/>
                </a:lnTo>
                <a:lnTo>
                  <a:pt x="991009" y="800198"/>
                </a:lnTo>
                <a:lnTo>
                  <a:pt x="1012415" y="759753"/>
                </a:lnTo>
                <a:lnTo>
                  <a:pt x="1030349" y="717339"/>
                </a:lnTo>
                <a:lnTo>
                  <a:pt x="1044626" y="673144"/>
                </a:lnTo>
                <a:lnTo>
                  <a:pt x="1055055" y="627355"/>
                </a:lnTo>
                <a:lnTo>
                  <a:pt x="1061451" y="580161"/>
                </a:lnTo>
                <a:lnTo>
                  <a:pt x="1063625" y="531749"/>
                </a:lnTo>
                <a:lnTo>
                  <a:pt x="531749" y="531749"/>
                </a:lnTo>
                <a:lnTo>
                  <a:pt x="26034" y="367411"/>
                </a:lnTo>
                <a:close/>
              </a:path>
              <a:path w="1063625" h="1063625">
                <a:moveTo>
                  <a:pt x="531749" y="0"/>
                </a:moveTo>
                <a:lnTo>
                  <a:pt x="531749" y="531749"/>
                </a:lnTo>
                <a:lnTo>
                  <a:pt x="1063625" y="531749"/>
                </a:lnTo>
                <a:lnTo>
                  <a:pt x="1061451" y="483356"/>
                </a:lnTo>
                <a:lnTo>
                  <a:pt x="1055055" y="436180"/>
                </a:lnTo>
                <a:lnTo>
                  <a:pt x="1044626" y="390407"/>
                </a:lnTo>
                <a:lnTo>
                  <a:pt x="1030349" y="346225"/>
                </a:lnTo>
                <a:lnTo>
                  <a:pt x="1012415" y="303823"/>
                </a:lnTo>
                <a:lnTo>
                  <a:pt x="991009" y="263388"/>
                </a:lnTo>
                <a:lnTo>
                  <a:pt x="966320" y="225108"/>
                </a:lnTo>
                <a:lnTo>
                  <a:pt x="938535" y="189171"/>
                </a:lnTo>
                <a:lnTo>
                  <a:pt x="907843" y="155765"/>
                </a:lnTo>
                <a:lnTo>
                  <a:pt x="874431" y="125078"/>
                </a:lnTo>
                <a:lnTo>
                  <a:pt x="838487" y="97297"/>
                </a:lnTo>
                <a:lnTo>
                  <a:pt x="800198" y="72611"/>
                </a:lnTo>
                <a:lnTo>
                  <a:pt x="759753" y="51207"/>
                </a:lnTo>
                <a:lnTo>
                  <a:pt x="717339" y="33273"/>
                </a:lnTo>
                <a:lnTo>
                  <a:pt x="673144" y="18998"/>
                </a:lnTo>
                <a:lnTo>
                  <a:pt x="627355" y="8568"/>
                </a:lnTo>
                <a:lnTo>
                  <a:pt x="580161" y="2173"/>
                </a:lnTo>
                <a:lnTo>
                  <a:pt x="531749" y="0"/>
                </a:lnTo>
                <a:close/>
              </a:path>
            </a:pathLst>
          </a:custGeom>
          <a:solidFill>
            <a:srgbClr val="43AF2A"/>
          </a:solidFill>
        </p:spPr>
        <p:txBody>
          <a:bodyPr wrap="square" lIns="0" tIns="0" rIns="0" bIns="0" rtlCol="0"/>
          <a:lstStyle/>
          <a:p>
            <a:endParaRPr lang="en-US" dirty="0"/>
          </a:p>
        </p:txBody>
      </p:sp>
      <p:sp>
        <p:nvSpPr>
          <p:cNvPr id="56" name="object 56"/>
          <p:cNvSpPr/>
          <p:nvPr/>
        </p:nvSpPr>
        <p:spPr>
          <a:xfrm>
            <a:off x="7490459" y="2276475"/>
            <a:ext cx="506095" cy="532130"/>
          </a:xfrm>
          <a:custGeom>
            <a:avLst/>
            <a:gdLst/>
            <a:ahLst/>
            <a:cxnLst/>
            <a:rect l="l" t="t" r="r" b="b"/>
            <a:pathLst>
              <a:path w="506095" h="532130">
                <a:moveTo>
                  <a:pt x="505714" y="0"/>
                </a:moveTo>
                <a:lnTo>
                  <a:pt x="456788" y="2242"/>
                </a:lnTo>
                <a:lnTo>
                  <a:pt x="408900" y="8855"/>
                </a:lnTo>
                <a:lnTo>
                  <a:pt x="362283" y="19670"/>
                </a:lnTo>
                <a:lnTo>
                  <a:pt x="317170" y="34517"/>
                </a:lnTo>
                <a:lnTo>
                  <a:pt x="273793" y="53226"/>
                </a:lnTo>
                <a:lnTo>
                  <a:pt x="232387" y="75627"/>
                </a:lnTo>
                <a:lnTo>
                  <a:pt x="193182" y="101552"/>
                </a:lnTo>
                <a:lnTo>
                  <a:pt x="156414" y="130829"/>
                </a:lnTo>
                <a:lnTo>
                  <a:pt x="122314" y="163291"/>
                </a:lnTo>
                <a:lnTo>
                  <a:pt x="91116" y="198766"/>
                </a:lnTo>
                <a:lnTo>
                  <a:pt x="63052" y="237085"/>
                </a:lnTo>
                <a:lnTo>
                  <a:pt x="38356" y="278078"/>
                </a:lnTo>
                <a:lnTo>
                  <a:pt x="17261" y="321577"/>
                </a:lnTo>
                <a:lnTo>
                  <a:pt x="0" y="367411"/>
                </a:lnTo>
                <a:lnTo>
                  <a:pt x="505714" y="531749"/>
                </a:lnTo>
                <a:lnTo>
                  <a:pt x="505714" y="0"/>
                </a:lnTo>
                <a:close/>
              </a:path>
            </a:pathLst>
          </a:custGeom>
          <a:solidFill>
            <a:srgbClr val="E8E8E8"/>
          </a:solidFill>
        </p:spPr>
        <p:txBody>
          <a:bodyPr wrap="square" lIns="0" tIns="0" rIns="0" bIns="0" rtlCol="0"/>
          <a:lstStyle/>
          <a:p>
            <a:endParaRPr lang="en-US" dirty="0"/>
          </a:p>
        </p:txBody>
      </p:sp>
      <p:sp>
        <p:nvSpPr>
          <p:cNvPr id="57" name="object 57"/>
          <p:cNvSpPr txBox="1"/>
          <p:nvPr/>
        </p:nvSpPr>
        <p:spPr>
          <a:xfrm>
            <a:off x="7994650" y="2941447"/>
            <a:ext cx="382270" cy="228909"/>
          </a:xfrm>
          <a:prstGeom prst="rect">
            <a:avLst/>
          </a:prstGeom>
        </p:spPr>
        <p:txBody>
          <a:bodyPr vert="horz" wrap="square" lIns="0" tIns="13335" rIns="0" bIns="0" rtlCol="0">
            <a:spAutoFit/>
          </a:bodyPr>
          <a:lstStyle/>
          <a:p>
            <a:pPr marL="12700">
              <a:lnSpc>
                <a:spcPct val="100000"/>
              </a:lnSpc>
              <a:spcBef>
                <a:spcPts val="105"/>
              </a:spcBef>
            </a:pPr>
            <a:r>
              <a:rPr lang="en-US" sz="1400" spc="-5">
                <a:solidFill>
                  <a:srgbClr val="FFFFFF"/>
                </a:solidFill>
                <a:latin typeface="Arial"/>
                <a:cs typeface="Arial"/>
              </a:rPr>
              <a:t>80%</a:t>
            </a:r>
            <a:endParaRPr lang="en-US" sz="1400" dirty="0">
              <a:latin typeface="Arial"/>
              <a:cs typeface="Arial"/>
            </a:endParaRPr>
          </a:p>
        </p:txBody>
      </p:sp>
      <p:sp>
        <p:nvSpPr>
          <p:cNvPr id="58" name="object 58"/>
          <p:cNvSpPr txBox="1"/>
          <p:nvPr/>
        </p:nvSpPr>
        <p:spPr>
          <a:xfrm>
            <a:off x="7618603" y="2422017"/>
            <a:ext cx="382270" cy="228909"/>
          </a:xfrm>
          <a:prstGeom prst="rect">
            <a:avLst/>
          </a:prstGeom>
        </p:spPr>
        <p:txBody>
          <a:bodyPr vert="horz" wrap="square" lIns="0" tIns="13335" rIns="0" bIns="0" rtlCol="0">
            <a:spAutoFit/>
          </a:bodyPr>
          <a:lstStyle/>
          <a:p>
            <a:pPr marL="12700">
              <a:lnSpc>
                <a:spcPct val="100000"/>
              </a:lnSpc>
              <a:spcBef>
                <a:spcPts val="105"/>
              </a:spcBef>
            </a:pPr>
            <a:r>
              <a:rPr lang="en-US" sz="1400" spc="-5">
                <a:solidFill>
                  <a:srgbClr val="2B3942"/>
                </a:solidFill>
                <a:latin typeface="Arial"/>
                <a:cs typeface="Arial"/>
              </a:rPr>
              <a:t>20%</a:t>
            </a:r>
            <a:endParaRPr lang="en-US" sz="1400" dirty="0">
              <a:latin typeface="Arial"/>
              <a:cs typeface="Arial"/>
            </a:endParaRPr>
          </a:p>
        </p:txBody>
      </p:sp>
      <p:sp>
        <p:nvSpPr>
          <p:cNvPr id="59" name="object 59"/>
          <p:cNvSpPr txBox="1"/>
          <p:nvPr/>
        </p:nvSpPr>
        <p:spPr>
          <a:xfrm>
            <a:off x="6853808" y="3264789"/>
            <a:ext cx="860425" cy="166071"/>
          </a:xfrm>
          <a:prstGeom prst="rect">
            <a:avLst/>
          </a:prstGeom>
        </p:spPr>
        <p:txBody>
          <a:bodyPr vert="horz" wrap="square" lIns="0" tIns="12065" rIns="0" bIns="0" rtlCol="0">
            <a:spAutoFit/>
          </a:bodyPr>
          <a:lstStyle/>
          <a:p>
            <a:pPr marL="12700">
              <a:lnSpc>
                <a:spcPct val="100000"/>
              </a:lnSpc>
              <a:spcBef>
                <a:spcPts val="95"/>
              </a:spcBef>
            </a:pPr>
            <a:r>
              <a:rPr lang="en-US" sz="1000" spc="-5">
                <a:solidFill>
                  <a:srgbClr val="2B3942"/>
                </a:solidFill>
                <a:latin typeface="Arial"/>
                <a:cs typeface="Arial"/>
              </a:rPr>
              <a:t>EGFR</a:t>
            </a:r>
            <a:r>
              <a:rPr lang="en-US" sz="1000" spc="-65">
                <a:solidFill>
                  <a:srgbClr val="2B3942"/>
                </a:solidFill>
                <a:latin typeface="Arial"/>
                <a:cs typeface="Arial"/>
              </a:rPr>
              <a:t> </a:t>
            </a:r>
            <a:r>
              <a:rPr lang="en-US" sz="1000" spc="-5">
                <a:solidFill>
                  <a:srgbClr val="2B3942"/>
                </a:solidFill>
                <a:latin typeface="Arial"/>
                <a:cs typeface="Arial"/>
              </a:rPr>
              <a:t>Inhibitor</a:t>
            </a:r>
            <a:endParaRPr lang="en-US" sz="1000" dirty="0">
              <a:latin typeface="Arial"/>
              <a:cs typeface="Arial"/>
            </a:endParaRPr>
          </a:p>
        </p:txBody>
      </p:sp>
      <p:sp>
        <p:nvSpPr>
          <p:cNvPr id="60" name="object 60"/>
          <p:cNvSpPr/>
          <p:nvPr/>
        </p:nvSpPr>
        <p:spPr>
          <a:xfrm>
            <a:off x="9781793" y="3684778"/>
            <a:ext cx="2179320" cy="2412365"/>
          </a:xfrm>
          <a:custGeom>
            <a:avLst/>
            <a:gdLst/>
            <a:ahLst/>
            <a:cxnLst/>
            <a:rect l="l" t="t" r="r" b="b"/>
            <a:pathLst>
              <a:path w="2179320" h="2412365">
                <a:moveTo>
                  <a:pt x="574548" y="291338"/>
                </a:moveTo>
                <a:lnTo>
                  <a:pt x="578857" y="243265"/>
                </a:lnTo>
                <a:lnTo>
                  <a:pt x="591282" y="198017"/>
                </a:lnTo>
                <a:lnTo>
                  <a:pt x="611067" y="156351"/>
                </a:lnTo>
                <a:lnTo>
                  <a:pt x="637456" y="119021"/>
                </a:lnTo>
                <a:lnTo>
                  <a:pt x="669693" y="86784"/>
                </a:lnTo>
                <a:lnTo>
                  <a:pt x="707023" y="60395"/>
                </a:lnTo>
                <a:lnTo>
                  <a:pt x="748689" y="40610"/>
                </a:lnTo>
                <a:lnTo>
                  <a:pt x="793937" y="28185"/>
                </a:lnTo>
                <a:lnTo>
                  <a:pt x="842009" y="23876"/>
                </a:lnTo>
                <a:lnTo>
                  <a:pt x="1243202" y="23876"/>
                </a:lnTo>
                <a:lnTo>
                  <a:pt x="1911857" y="23876"/>
                </a:lnTo>
                <a:lnTo>
                  <a:pt x="1959930" y="28185"/>
                </a:lnTo>
                <a:lnTo>
                  <a:pt x="2005178" y="40610"/>
                </a:lnTo>
                <a:lnTo>
                  <a:pt x="2046844" y="60395"/>
                </a:lnTo>
                <a:lnTo>
                  <a:pt x="2084174" y="86784"/>
                </a:lnTo>
                <a:lnTo>
                  <a:pt x="2116411" y="119021"/>
                </a:lnTo>
                <a:lnTo>
                  <a:pt x="2142800" y="156351"/>
                </a:lnTo>
                <a:lnTo>
                  <a:pt x="2162585" y="198017"/>
                </a:lnTo>
                <a:lnTo>
                  <a:pt x="2175010" y="243265"/>
                </a:lnTo>
                <a:lnTo>
                  <a:pt x="2179320" y="291338"/>
                </a:lnTo>
                <a:lnTo>
                  <a:pt x="2179320" y="421894"/>
                </a:lnTo>
                <a:lnTo>
                  <a:pt x="2179320" y="1018921"/>
                </a:lnTo>
                <a:lnTo>
                  <a:pt x="2179320" y="2144522"/>
                </a:lnTo>
                <a:lnTo>
                  <a:pt x="2175010" y="2192598"/>
                </a:lnTo>
                <a:lnTo>
                  <a:pt x="2162585" y="2237847"/>
                </a:lnTo>
                <a:lnTo>
                  <a:pt x="2142800" y="2279514"/>
                </a:lnTo>
                <a:lnTo>
                  <a:pt x="2116411" y="2316843"/>
                </a:lnTo>
                <a:lnTo>
                  <a:pt x="2084174" y="2349079"/>
                </a:lnTo>
                <a:lnTo>
                  <a:pt x="2046844" y="2375467"/>
                </a:lnTo>
                <a:lnTo>
                  <a:pt x="2005178" y="2395250"/>
                </a:lnTo>
                <a:lnTo>
                  <a:pt x="1959930" y="2407674"/>
                </a:lnTo>
                <a:lnTo>
                  <a:pt x="1911857" y="2411984"/>
                </a:lnTo>
                <a:lnTo>
                  <a:pt x="1243202" y="2411984"/>
                </a:lnTo>
                <a:lnTo>
                  <a:pt x="842009" y="2411984"/>
                </a:lnTo>
                <a:lnTo>
                  <a:pt x="793937" y="2407674"/>
                </a:lnTo>
                <a:lnTo>
                  <a:pt x="748689" y="2395250"/>
                </a:lnTo>
                <a:lnTo>
                  <a:pt x="707023" y="2375467"/>
                </a:lnTo>
                <a:lnTo>
                  <a:pt x="669693" y="2349079"/>
                </a:lnTo>
                <a:lnTo>
                  <a:pt x="637456" y="2316843"/>
                </a:lnTo>
                <a:lnTo>
                  <a:pt x="611067" y="2279514"/>
                </a:lnTo>
                <a:lnTo>
                  <a:pt x="591282" y="2237847"/>
                </a:lnTo>
                <a:lnTo>
                  <a:pt x="578857" y="2192598"/>
                </a:lnTo>
                <a:lnTo>
                  <a:pt x="574548" y="2144522"/>
                </a:lnTo>
                <a:lnTo>
                  <a:pt x="574548" y="1018921"/>
                </a:lnTo>
                <a:lnTo>
                  <a:pt x="0" y="0"/>
                </a:lnTo>
                <a:lnTo>
                  <a:pt x="574548" y="421894"/>
                </a:lnTo>
                <a:lnTo>
                  <a:pt x="574548" y="291338"/>
                </a:lnTo>
                <a:close/>
              </a:path>
            </a:pathLst>
          </a:custGeom>
          <a:ln w="19812">
            <a:solidFill>
              <a:srgbClr val="00A2DF"/>
            </a:solidFill>
          </a:ln>
        </p:spPr>
        <p:txBody>
          <a:bodyPr wrap="square" lIns="0" tIns="0" rIns="0" bIns="0" rtlCol="0"/>
          <a:lstStyle/>
          <a:p>
            <a:endParaRPr lang="en-US" dirty="0"/>
          </a:p>
        </p:txBody>
      </p:sp>
      <p:sp>
        <p:nvSpPr>
          <p:cNvPr id="61" name="object 61"/>
          <p:cNvSpPr txBox="1"/>
          <p:nvPr/>
        </p:nvSpPr>
        <p:spPr>
          <a:xfrm>
            <a:off x="10546460" y="3999103"/>
            <a:ext cx="1224280" cy="574040"/>
          </a:xfrm>
          <a:prstGeom prst="rect">
            <a:avLst/>
          </a:prstGeom>
        </p:spPr>
        <p:txBody>
          <a:bodyPr vert="horz" wrap="square" lIns="0" tIns="12700" rIns="0" bIns="0" rtlCol="0">
            <a:spAutoFit/>
          </a:bodyPr>
          <a:lstStyle/>
          <a:p>
            <a:pPr marL="12065" marR="5080" indent="1905" algn="ctr">
              <a:lnSpc>
                <a:spcPct val="100000"/>
              </a:lnSpc>
              <a:spcBef>
                <a:spcPts val="100"/>
              </a:spcBef>
            </a:pPr>
            <a:r>
              <a:rPr lang="en-US" sz="1200" spc="-5">
                <a:solidFill>
                  <a:srgbClr val="2B3942"/>
                </a:solidFill>
                <a:latin typeface="Arial"/>
                <a:cs typeface="Arial"/>
              </a:rPr>
              <a:t>PD-1 </a:t>
            </a:r>
            <a:r>
              <a:rPr lang="en-US" sz="1200">
                <a:solidFill>
                  <a:srgbClr val="2B3942"/>
                </a:solidFill>
                <a:latin typeface="Arial"/>
                <a:cs typeface="Arial"/>
              </a:rPr>
              <a:t>inhibitors  </a:t>
            </a:r>
            <a:r>
              <a:rPr lang="en-US" sz="1200" spc="-5">
                <a:solidFill>
                  <a:srgbClr val="2B3942"/>
                </a:solidFill>
                <a:latin typeface="Arial"/>
                <a:cs typeface="Arial"/>
              </a:rPr>
              <a:t>used in 31% </a:t>
            </a:r>
            <a:r>
              <a:rPr lang="en-US" sz="1200">
                <a:solidFill>
                  <a:srgbClr val="2B3942"/>
                </a:solidFill>
                <a:latin typeface="Arial"/>
                <a:cs typeface="Arial"/>
              </a:rPr>
              <a:t>of</a:t>
            </a:r>
            <a:r>
              <a:rPr lang="en-US" sz="1200" spc="-95">
                <a:solidFill>
                  <a:srgbClr val="2B3942"/>
                </a:solidFill>
                <a:latin typeface="Arial"/>
                <a:cs typeface="Arial"/>
              </a:rPr>
              <a:t> </a:t>
            </a:r>
            <a:r>
              <a:rPr lang="en-US" sz="1200" spc="-5">
                <a:solidFill>
                  <a:srgbClr val="2B3942"/>
                </a:solidFill>
                <a:latin typeface="Arial"/>
                <a:cs typeface="Arial"/>
              </a:rPr>
              <a:t>all  NSCLC</a:t>
            </a:r>
            <a:r>
              <a:rPr lang="en-US" sz="1200" spc="-30">
                <a:solidFill>
                  <a:srgbClr val="2B3942"/>
                </a:solidFill>
                <a:latin typeface="Arial"/>
                <a:cs typeface="Arial"/>
              </a:rPr>
              <a:t> </a:t>
            </a:r>
            <a:r>
              <a:rPr lang="en-US" sz="1200" spc="-5">
                <a:solidFill>
                  <a:srgbClr val="2B3942"/>
                </a:solidFill>
                <a:latin typeface="Arial"/>
                <a:cs typeface="Arial"/>
              </a:rPr>
              <a:t>patients</a:t>
            </a:r>
            <a:endParaRPr lang="en-US" sz="1200" dirty="0">
              <a:latin typeface="Arial"/>
              <a:cs typeface="Arial"/>
            </a:endParaRPr>
          </a:p>
        </p:txBody>
      </p:sp>
      <p:sp>
        <p:nvSpPr>
          <p:cNvPr id="62" name="object 62"/>
          <p:cNvSpPr txBox="1"/>
          <p:nvPr/>
        </p:nvSpPr>
        <p:spPr>
          <a:xfrm>
            <a:off x="10517505" y="4730622"/>
            <a:ext cx="1283970" cy="940435"/>
          </a:xfrm>
          <a:prstGeom prst="rect">
            <a:avLst/>
          </a:prstGeom>
        </p:spPr>
        <p:txBody>
          <a:bodyPr vert="horz" wrap="square" lIns="0" tIns="12700" rIns="0" bIns="0" rtlCol="0">
            <a:spAutoFit/>
          </a:bodyPr>
          <a:lstStyle/>
          <a:p>
            <a:pPr marL="12065" marR="5080" algn="ctr">
              <a:lnSpc>
                <a:spcPct val="100000"/>
              </a:lnSpc>
              <a:spcBef>
                <a:spcPts val="100"/>
              </a:spcBef>
            </a:pPr>
            <a:r>
              <a:rPr lang="en-US" sz="1200" spc="-5">
                <a:solidFill>
                  <a:srgbClr val="2B3942"/>
                </a:solidFill>
                <a:latin typeface="Arial"/>
                <a:cs typeface="Arial"/>
              </a:rPr>
              <a:t>PD-1 </a:t>
            </a:r>
            <a:r>
              <a:rPr lang="en-US" sz="1200">
                <a:solidFill>
                  <a:srgbClr val="2B3942"/>
                </a:solidFill>
                <a:latin typeface="Arial"/>
                <a:cs typeface="Arial"/>
              </a:rPr>
              <a:t>inhibitors</a:t>
            </a:r>
            <a:r>
              <a:rPr lang="en-US" sz="1200" spc="-114">
                <a:solidFill>
                  <a:srgbClr val="2B3942"/>
                </a:solidFill>
                <a:latin typeface="Arial"/>
                <a:cs typeface="Arial"/>
              </a:rPr>
              <a:t> </a:t>
            </a:r>
            <a:r>
              <a:rPr lang="en-US" sz="1200" spc="-5">
                <a:solidFill>
                  <a:srgbClr val="2B3942"/>
                </a:solidFill>
                <a:latin typeface="Arial"/>
                <a:cs typeface="Arial"/>
              </a:rPr>
              <a:t>are  carving </a:t>
            </a:r>
            <a:r>
              <a:rPr lang="en-US" sz="1200">
                <a:solidFill>
                  <a:srgbClr val="2B3942"/>
                </a:solidFill>
                <a:latin typeface="Arial"/>
                <a:cs typeface="Arial"/>
              </a:rPr>
              <a:t>out their  </a:t>
            </a:r>
            <a:r>
              <a:rPr lang="en-US" sz="1200" spc="-5">
                <a:solidFill>
                  <a:srgbClr val="2B3942"/>
                </a:solidFill>
                <a:latin typeface="Arial"/>
                <a:cs typeface="Arial"/>
              </a:rPr>
              <a:t>segment not  necessarily driven  by the</a:t>
            </a:r>
            <a:r>
              <a:rPr lang="en-US" sz="1200" spc="-45">
                <a:solidFill>
                  <a:srgbClr val="2B3942"/>
                </a:solidFill>
                <a:latin typeface="Arial"/>
                <a:cs typeface="Arial"/>
              </a:rPr>
              <a:t> </a:t>
            </a:r>
            <a:r>
              <a:rPr lang="en-US" sz="1200" spc="-5">
                <a:solidFill>
                  <a:srgbClr val="2B3942"/>
                </a:solidFill>
                <a:latin typeface="Arial"/>
                <a:cs typeface="Arial"/>
              </a:rPr>
              <a:t>biomarker</a:t>
            </a:r>
            <a:endParaRPr lang="en-US" sz="1200" dirty="0">
              <a:latin typeface="Arial"/>
              <a:cs typeface="Arial"/>
            </a:endParaRPr>
          </a:p>
        </p:txBody>
      </p:sp>
      <p:sp>
        <p:nvSpPr>
          <p:cNvPr id="63" name="object 63"/>
          <p:cNvSpPr/>
          <p:nvPr/>
        </p:nvSpPr>
        <p:spPr>
          <a:xfrm>
            <a:off x="9023350" y="2276475"/>
            <a:ext cx="1063625" cy="1063625"/>
          </a:xfrm>
          <a:custGeom>
            <a:avLst/>
            <a:gdLst/>
            <a:ahLst/>
            <a:cxnLst/>
            <a:rect l="l" t="t" r="r" b="b"/>
            <a:pathLst>
              <a:path w="1063625" h="1063625">
                <a:moveTo>
                  <a:pt x="101600" y="219201"/>
                </a:moveTo>
                <a:lnTo>
                  <a:pt x="75178" y="259255"/>
                </a:lnTo>
                <a:lnTo>
                  <a:pt x="52577" y="301292"/>
                </a:lnTo>
                <a:lnTo>
                  <a:pt x="33886" y="345041"/>
                </a:lnTo>
                <a:lnTo>
                  <a:pt x="19194" y="390233"/>
                </a:lnTo>
                <a:lnTo>
                  <a:pt x="8590" y="436596"/>
                </a:lnTo>
                <a:lnTo>
                  <a:pt x="2162" y="483858"/>
                </a:lnTo>
                <a:lnTo>
                  <a:pt x="0" y="531749"/>
                </a:lnTo>
                <a:lnTo>
                  <a:pt x="2173" y="580161"/>
                </a:lnTo>
                <a:lnTo>
                  <a:pt x="8568" y="627355"/>
                </a:lnTo>
                <a:lnTo>
                  <a:pt x="18998" y="673144"/>
                </a:lnTo>
                <a:lnTo>
                  <a:pt x="33273" y="717339"/>
                </a:lnTo>
                <a:lnTo>
                  <a:pt x="51207" y="759753"/>
                </a:lnTo>
                <a:lnTo>
                  <a:pt x="72611" y="800198"/>
                </a:lnTo>
                <a:lnTo>
                  <a:pt x="97297" y="838487"/>
                </a:lnTo>
                <a:lnTo>
                  <a:pt x="125078" y="874431"/>
                </a:lnTo>
                <a:lnTo>
                  <a:pt x="155765" y="907843"/>
                </a:lnTo>
                <a:lnTo>
                  <a:pt x="189171" y="938535"/>
                </a:lnTo>
                <a:lnTo>
                  <a:pt x="225108" y="966320"/>
                </a:lnTo>
                <a:lnTo>
                  <a:pt x="263388" y="991009"/>
                </a:lnTo>
                <a:lnTo>
                  <a:pt x="303823" y="1012415"/>
                </a:lnTo>
                <a:lnTo>
                  <a:pt x="346225" y="1030349"/>
                </a:lnTo>
                <a:lnTo>
                  <a:pt x="390407" y="1044626"/>
                </a:lnTo>
                <a:lnTo>
                  <a:pt x="436180" y="1055055"/>
                </a:lnTo>
                <a:lnTo>
                  <a:pt x="483356" y="1061451"/>
                </a:lnTo>
                <a:lnTo>
                  <a:pt x="531749" y="1063625"/>
                </a:lnTo>
                <a:lnTo>
                  <a:pt x="580161" y="1061451"/>
                </a:lnTo>
                <a:lnTo>
                  <a:pt x="627355" y="1055055"/>
                </a:lnTo>
                <a:lnTo>
                  <a:pt x="673144" y="1044626"/>
                </a:lnTo>
                <a:lnTo>
                  <a:pt x="717339" y="1030349"/>
                </a:lnTo>
                <a:lnTo>
                  <a:pt x="759753" y="1012415"/>
                </a:lnTo>
                <a:lnTo>
                  <a:pt x="800198" y="991009"/>
                </a:lnTo>
                <a:lnTo>
                  <a:pt x="838487" y="966320"/>
                </a:lnTo>
                <a:lnTo>
                  <a:pt x="874431" y="938535"/>
                </a:lnTo>
                <a:lnTo>
                  <a:pt x="907843" y="907843"/>
                </a:lnTo>
                <a:lnTo>
                  <a:pt x="938535" y="874431"/>
                </a:lnTo>
                <a:lnTo>
                  <a:pt x="966320" y="838487"/>
                </a:lnTo>
                <a:lnTo>
                  <a:pt x="991009" y="800198"/>
                </a:lnTo>
                <a:lnTo>
                  <a:pt x="1012415" y="759753"/>
                </a:lnTo>
                <a:lnTo>
                  <a:pt x="1030349" y="717339"/>
                </a:lnTo>
                <a:lnTo>
                  <a:pt x="1044626" y="673144"/>
                </a:lnTo>
                <a:lnTo>
                  <a:pt x="1055055" y="627355"/>
                </a:lnTo>
                <a:lnTo>
                  <a:pt x="1061451" y="580161"/>
                </a:lnTo>
                <a:lnTo>
                  <a:pt x="1063625" y="531749"/>
                </a:lnTo>
                <a:lnTo>
                  <a:pt x="531749" y="531749"/>
                </a:lnTo>
                <a:lnTo>
                  <a:pt x="101600" y="219201"/>
                </a:lnTo>
                <a:close/>
              </a:path>
              <a:path w="1063625" h="1063625">
                <a:moveTo>
                  <a:pt x="531749" y="0"/>
                </a:moveTo>
                <a:lnTo>
                  <a:pt x="531749" y="531749"/>
                </a:lnTo>
                <a:lnTo>
                  <a:pt x="1063625" y="531749"/>
                </a:lnTo>
                <a:lnTo>
                  <a:pt x="1061451" y="483356"/>
                </a:lnTo>
                <a:lnTo>
                  <a:pt x="1055055" y="436180"/>
                </a:lnTo>
                <a:lnTo>
                  <a:pt x="1044626" y="390407"/>
                </a:lnTo>
                <a:lnTo>
                  <a:pt x="1030349" y="346225"/>
                </a:lnTo>
                <a:lnTo>
                  <a:pt x="1012415" y="303823"/>
                </a:lnTo>
                <a:lnTo>
                  <a:pt x="991009" y="263388"/>
                </a:lnTo>
                <a:lnTo>
                  <a:pt x="966320" y="225108"/>
                </a:lnTo>
                <a:lnTo>
                  <a:pt x="938535" y="189171"/>
                </a:lnTo>
                <a:lnTo>
                  <a:pt x="907843" y="155765"/>
                </a:lnTo>
                <a:lnTo>
                  <a:pt x="874431" y="125078"/>
                </a:lnTo>
                <a:lnTo>
                  <a:pt x="838487" y="97297"/>
                </a:lnTo>
                <a:lnTo>
                  <a:pt x="800198" y="72611"/>
                </a:lnTo>
                <a:lnTo>
                  <a:pt x="759753" y="51207"/>
                </a:lnTo>
                <a:lnTo>
                  <a:pt x="717339" y="33273"/>
                </a:lnTo>
                <a:lnTo>
                  <a:pt x="673144" y="18998"/>
                </a:lnTo>
                <a:lnTo>
                  <a:pt x="627355" y="8568"/>
                </a:lnTo>
                <a:lnTo>
                  <a:pt x="580161" y="2173"/>
                </a:lnTo>
                <a:lnTo>
                  <a:pt x="531749" y="0"/>
                </a:lnTo>
                <a:close/>
              </a:path>
            </a:pathLst>
          </a:custGeom>
          <a:solidFill>
            <a:srgbClr val="FD8912"/>
          </a:solidFill>
        </p:spPr>
        <p:txBody>
          <a:bodyPr wrap="square" lIns="0" tIns="0" rIns="0" bIns="0" rtlCol="0"/>
          <a:lstStyle/>
          <a:p>
            <a:endParaRPr lang="en-US" dirty="0"/>
          </a:p>
        </p:txBody>
      </p:sp>
      <p:sp>
        <p:nvSpPr>
          <p:cNvPr id="64" name="object 64"/>
          <p:cNvSpPr/>
          <p:nvPr/>
        </p:nvSpPr>
        <p:spPr>
          <a:xfrm>
            <a:off x="9124950" y="2276475"/>
            <a:ext cx="430530" cy="532130"/>
          </a:xfrm>
          <a:custGeom>
            <a:avLst/>
            <a:gdLst/>
            <a:ahLst/>
            <a:cxnLst/>
            <a:rect l="l" t="t" r="r" b="b"/>
            <a:pathLst>
              <a:path w="430529" h="532130">
                <a:moveTo>
                  <a:pt x="430149" y="0"/>
                </a:moveTo>
                <a:lnTo>
                  <a:pt x="379453" y="2420"/>
                </a:lnTo>
                <a:lnTo>
                  <a:pt x="329671" y="9580"/>
                </a:lnTo>
                <a:lnTo>
                  <a:pt x="281101" y="21328"/>
                </a:lnTo>
                <a:lnTo>
                  <a:pt x="234040" y="37510"/>
                </a:lnTo>
                <a:lnTo>
                  <a:pt x="188785" y="57975"/>
                </a:lnTo>
                <a:lnTo>
                  <a:pt x="145633" y="82570"/>
                </a:lnTo>
                <a:lnTo>
                  <a:pt x="104881" y="111142"/>
                </a:lnTo>
                <a:lnTo>
                  <a:pt x="66827" y="143540"/>
                </a:lnTo>
                <a:lnTo>
                  <a:pt x="31767" y="179611"/>
                </a:lnTo>
                <a:lnTo>
                  <a:pt x="0" y="219201"/>
                </a:lnTo>
                <a:lnTo>
                  <a:pt x="430149" y="531749"/>
                </a:lnTo>
                <a:lnTo>
                  <a:pt x="430149" y="0"/>
                </a:lnTo>
                <a:close/>
              </a:path>
            </a:pathLst>
          </a:custGeom>
          <a:solidFill>
            <a:srgbClr val="E8E8E8"/>
          </a:solidFill>
        </p:spPr>
        <p:txBody>
          <a:bodyPr wrap="square" lIns="0" tIns="0" rIns="0" bIns="0" rtlCol="0"/>
          <a:lstStyle/>
          <a:p>
            <a:endParaRPr lang="en-US" dirty="0"/>
          </a:p>
        </p:txBody>
      </p:sp>
      <p:sp>
        <p:nvSpPr>
          <p:cNvPr id="65" name="object 65"/>
          <p:cNvSpPr txBox="1"/>
          <p:nvPr/>
        </p:nvSpPr>
        <p:spPr>
          <a:xfrm>
            <a:off x="9516618" y="2975863"/>
            <a:ext cx="382270" cy="228909"/>
          </a:xfrm>
          <a:prstGeom prst="rect">
            <a:avLst/>
          </a:prstGeom>
        </p:spPr>
        <p:txBody>
          <a:bodyPr vert="horz" wrap="square" lIns="0" tIns="13335" rIns="0" bIns="0" rtlCol="0">
            <a:spAutoFit/>
          </a:bodyPr>
          <a:lstStyle/>
          <a:p>
            <a:pPr marL="12700">
              <a:lnSpc>
                <a:spcPct val="100000"/>
              </a:lnSpc>
              <a:spcBef>
                <a:spcPts val="105"/>
              </a:spcBef>
            </a:pPr>
            <a:r>
              <a:rPr lang="en-US" sz="1400" spc="-5">
                <a:solidFill>
                  <a:srgbClr val="FFFFFF"/>
                </a:solidFill>
                <a:latin typeface="Arial"/>
                <a:cs typeface="Arial"/>
              </a:rPr>
              <a:t>85%</a:t>
            </a:r>
            <a:endParaRPr lang="en-US" sz="1400" dirty="0">
              <a:latin typeface="Arial"/>
              <a:cs typeface="Arial"/>
            </a:endParaRPr>
          </a:p>
        </p:txBody>
      </p:sp>
      <p:sp>
        <p:nvSpPr>
          <p:cNvPr id="66" name="object 66"/>
          <p:cNvSpPr txBox="1"/>
          <p:nvPr/>
        </p:nvSpPr>
        <p:spPr>
          <a:xfrm>
            <a:off x="9198991" y="3350514"/>
            <a:ext cx="796290" cy="166071"/>
          </a:xfrm>
          <a:prstGeom prst="rect">
            <a:avLst/>
          </a:prstGeom>
        </p:spPr>
        <p:txBody>
          <a:bodyPr vert="horz" wrap="square" lIns="0" tIns="12065" rIns="0" bIns="0" rtlCol="0">
            <a:spAutoFit/>
          </a:bodyPr>
          <a:lstStyle/>
          <a:p>
            <a:pPr marL="12700">
              <a:lnSpc>
                <a:spcPct val="100000"/>
              </a:lnSpc>
              <a:spcBef>
                <a:spcPts val="95"/>
              </a:spcBef>
            </a:pPr>
            <a:r>
              <a:rPr lang="en-US" sz="1000" spc="-5">
                <a:solidFill>
                  <a:srgbClr val="2B3942"/>
                </a:solidFill>
                <a:latin typeface="Arial"/>
                <a:cs typeface="Arial"/>
              </a:rPr>
              <a:t>PD-1</a:t>
            </a:r>
            <a:r>
              <a:rPr lang="en-US" sz="1000" spc="-70">
                <a:solidFill>
                  <a:srgbClr val="2B3942"/>
                </a:solidFill>
                <a:latin typeface="Arial"/>
                <a:cs typeface="Arial"/>
              </a:rPr>
              <a:t> </a:t>
            </a:r>
            <a:r>
              <a:rPr lang="en-US" sz="1000" spc="-5">
                <a:solidFill>
                  <a:srgbClr val="2B3942"/>
                </a:solidFill>
                <a:latin typeface="Arial"/>
                <a:cs typeface="Arial"/>
              </a:rPr>
              <a:t>Inhibitor</a:t>
            </a:r>
            <a:endParaRPr lang="en-US" sz="1000" dirty="0">
              <a:latin typeface="Arial"/>
              <a:cs typeface="Arial"/>
            </a:endParaRPr>
          </a:p>
        </p:txBody>
      </p:sp>
      <p:sp>
        <p:nvSpPr>
          <p:cNvPr id="67" name="object 67"/>
          <p:cNvSpPr txBox="1"/>
          <p:nvPr/>
        </p:nvSpPr>
        <p:spPr>
          <a:xfrm>
            <a:off x="9201911" y="2406395"/>
            <a:ext cx="405765" cy="213360"/>
          </a:xfrm>
          <a:prstGeom prst="rect">
            <a:avLst/>
          </a:prstGeom>
          <a:solidFill>
            <a:srgbClr val="E8E8E8"/>
          </a:solidFill>
        </p:spPr>
        <p:txBody>
          <a:bodyPr vert="horz" wrap="square" lIns="0" tIns="0" rIns="0" bIns="0" rtlCol="0">
            <a:spAutoFit/>
          </a:bodyPr>
          <a:lstStyle/>
          <a:p>
            <a:pPr marL="25400">
              <a:lnSpc>
                <a:spcPts val="1639"/>
              </a:lnSpc>
            </a:pPr>
            <a:r>
              <a:rPr lang="en-US" sz="1400" spc="-5">
                <a:solidFill>
                  <a:srgbClr val="2B3942"/>
                </a:solidFill>
                <a:latin typeface="Arial"/>
                <a:cs typeface="Arial"/>
              </a:rPr>
              <a:t>15%</a:t>
            </a:r>
            <a:endParaRPr lang="en-US" sz="1400" dirty="0">
              <a:latin typeface="Arial"/>
              <a:cs typeface="Arial"/>
            </a:endParaRPr>
          </a:p>
        </p:txBody>
      </p:sp>
      <p:sp>
        <p:nvSpPr>
          <p:cNvPr id="68" name="object 68"/>
          <p:cNvSpPr/>
          <p:nvPr/>
        </p:nvSpPr>
        <p:spPr>
          <a:xfrm>
            <a:off x="10629900" y="2276475"/>
            <a:ext cx="1063625" cy="1063625"/>
          </a:xfrm>
          <a:custGeom>
            <a:avLst/>
            <a:gdLst/>
            <a:ahLst/>
            <a:cxnLst/>
            <a:rect l="l" t="t" r="r" b="b"/>
            <a:pathLst>
              <a:path w="1063625" h="1063625">
                <a:moveTo>
                  <a:pt x="82803" y="246887"/>
                </a:moveTo>
                <a:lnTo>
                  <a:pt x="57884" y="290575"/>
                </a:lnTo>
                <a:lnTo>
                  <a:pt x="37290" y="336206"/>
                </a:lnTo>
                <a:lnTo>
                  <a:pt x="21113" y="383460"/>
                </a:lnTo>
                <a:lnTo>
                  <a:pt x="9445" y="432016"/>
                </a:lnTo>
                <a:lnTo>
                  <a:pt x="2376" y="481552"/>
                </a:lnTo>
                <a:lnTo>
                  <a:pt x="0" y="531749"/>
                </a:lnTo>
                <a:lnTo>
                  <a:pt x="2173" y="580161"/>
                </a:lnTo>
                <a:lnTo>
                  <a:pt x="8568" y="627355"/>
                </a:lnTo>
                <a:lnTo>
                  <a:pt x="18998" y="673144"/>
                </a:lnTo>
                <a:lnTo>
                  <a:pt x="33273" y="717339"/>
                </a:lnTo>
                <a:lnTo>
                  <a:pt x="51207" y="759753"/>
                </a:lnTo>
                <a:lnTo>
                  <a:pt x="72611" y="800198"/>
                </a:lnTo>
                <a:lnTo>
                  <a:pt x="97297" y="838487"/>
                </a:lnTo>
                <a:lnTo>
                  <a:pt x="125078" y="874431"/>
                </a:lnTo>
                <a:lnTo>
                  <a:pt x="155765" y="907843"/>
                </a:lnTo>
                <a:lnTo>
                  <a:pt x="189171" y="938535"/>
                </a:lnTo>
                <a:lnTo>
                  <a:pt x="225108" y="966320"/>
                </a:lnTo>
                <a:lnTo>
                  <a:pt x="263388" y="991009"/>
                </a:lnTo>
                <a:lnTo>
                  <a:pt x="303823" y="1012415"/>
                </a:lnTo>
                <a:lnTo>
                  <a:pt x="346225" y="1030349"/>
                </a:lnTo>
                <a:lnTo>
                  <a:pt x="390407" y="1044626"/>
                </a:lnTo>
                <a:lnTo>
                  <a:pt x="436180" y="1055055"/>
                </a:lnTo>
                <a:lnTo>
                  <a:pt x="483356" y="1061451"/>
                </a:lnTo>
                <a:lnTo>
                  <a:pt x="531749" y="1063625"/>
                </a:lnTo>
                <a:lnTo>
                  <a:pt x="580161" y="1061451"/>
                </a:lnTo>
                <a:lnTo>
                  <a:pt x="627355" y="1055055"/>
                </a:lnTo>
                <a:lnTo>
                  <a:pt x="673144" y="1044626"/>
                </a:lnTo>
                <a:lnTo>
                  <a:pt x="717339" y="1030349"/>
                </a:lnTo>
                <a:lnTo>
                  <a:pt x="759753" y="1012415"/>
                </a:lnTo>
                <a:lnTo>
                  <a:pt x="800198" y="991009"/>
                </a:lnTo>
                <a:lnTo>
                  <a:pt x="838487" y="966320"/>
                </a:lnTo>
                <a:lnTo>
                  <a:pt x="874431" y="938535"/>
                </a:lnTo>
                <a:lnTo>
                  <a:pt x="907843" y="907843"/>
                </a:lnTo>
                <a:lnTo>
                  <a:pt x="938535" y="874431"/>
                </a:lnTo>
                <a:lnTo>
                  <a:pt x="966320" y="838487"/>
                </a:lnTo>
                <a:lnTo>
                  <a:pt x="991009" y="800198"/>
                </a:lnTo>
                <a:lnTo>
                  <a:pt x="1012415" y="759753"/>
                </a:lnTo>
                <a:lnTo>
                  <a:pt x="1030349" y="717339"/>
                </a:lnTo>
                <a:lnTo>
                  <a:pt x="1044626" y="673144"/>
                </a:lnTo>
                <a:lnTo>
                  <a:pt x="1055055" y="627355"/>
                </a:lnTo>
                <a:lnTo>
                  <a:pt x="1061451" y="580161"/>
                </a:lnTo>
                <a:lnTo>
                  <a:pt x="1063625" y="531749"/>
                </a:lnTo>
                <a:lnTo>
                  <a:pt x="531749" y="531749"/>
                </a:lnTo>
                <a:lnTo>
                  <a:pt x="82803" y="246887"/>
                </a:lnTo>
                <a:close/>
              </a:path>
              <a:path w="1063625" h="1063625">
                <a:moveTo>
                  <a:pt x="531749" y="0"/>
                </a:moveTo>
                <a:lnTo>
                  <a:pt x="531749" y="531749"/>
                </a:lnTo>
                <a:lnTo>
                  <a:pt x="1063625" y="531749"/>
                </a:lnTo>
                <a:lnTo>
                  <a:pt x="1061451" y="483356"/>
                </a:lnTo>
                <a:lnTo>
                  <a:pt x="1055055" y="436180"/>
                </a:lnTo>
                <a:lnTo>
                  <a:pt x="1044626" y="390407"/>
                </a:lnTo>
                <a:lnTo>
                  <a:pt x="1030349" y="346225"/>
                </a:lnTo>
                <a:lnTo>
                  <a:pt x="1012415" y="303823"/>
                </a:lnTo>
                <a:lnTo>
                  <a:pt x="991009" y="263388"/>
                </a:lnTo>
                <a:lnTo>
                  <a:pt x="966320" y="225108"/>
                </a:lnTo>
                <a:lnTo>
                  <a:pt x="938535" y="189171"/>
                </a:lnTo>
                <a:lnTo>
                  <a:pt x="907843" y="155765"/>
                </a:lnTo>
                <a:lnTo>
                  <a:pt x="874431" y="125078"/>
                </a:lnTo>
                <a:lnTo>
                  <a:pt x="838487" y="97297"/>
                </a:lnTo>
                <a:lnTo>
                  <a:pt x="800198" y="72611"/>
                </a:lnTo>
                <a:lnTo>
                  <a:pt x="759753" y="51207"/>
                </a:lnTo>
                <a:lnTo>
                  <a:pt x="717339" y="33273"/>
                </a:lnTo>
                <a:lnTo>
                  <a:pt x="673144" y="18998"/>
                </a:lnTo>
                <a:lnTo>
                  <a:pt x="627355" y="8568"/>
                </a:lnTo>
                <a:lnTo>
                  <a:pt x="580161" y="2173"/>
                </a:lnTo>
                <a:lnTo>
                  <a:pt x="531749" y="0"/>
                </a:lnTo>
                <a:close/>
              </a:path>
            </a:pathLst>
          </a:custGeom>
          <a:solidFill>
            <a:srgbClr val="00A2DF"/>
          </a:solidFill>
        </p:spPr>
        <p:txBody>
          <a:bodyPr wrap="square" lIns="0" tIns="0" rIns="0" bIns="0" rtlCol="0"/>
          <a:lstStyle/>
          <a:p>
            <a:endParaRPr lang="en-US" dirty="0"/>
          </a:p>
        </p:txBody>
      </p:sp>
      <p:sp>
        <p:nvSpPr>
          <p:cNvPr id="69" name="object 69"/>
          <p:cNvSpPr/>
          <p:nvPr/>
        </p:nvSpPr>
        <p:spPr>
          <a:xfrm>
            <a:off x="10712704" y="2276475"/>
            <a:ext cx="448945" cy="532130"/>
          </a:xfrm>
          <a:custGeom>
            <a:avLst/>
            <a:gdLst/>
            <a:ahLst/>
            <a:cxnLst/>
            <a:rect l="l" t="t" r="r" b="b"/>
            <a:pathLst>
              <a:path w="448945" h="532130">
                <a:moveTo>
                  <a:pt x="448945" y="0"/>
                </a:moveTo>
                <a:lnTo>
                  <a:pt x="399667" y="2283"/>
                </a:lnTo>
                <a:lnTo>
                  <a:pt x="351280" y="9037"/>
                </a:lnTo>
                <a:lnTo>
                  <a:pt x="304051" y="20115"/>
                </a:lnTo>
                <a:lnTo>
                  <a:pt x="258248" y="35371"/>
                </a:lnTo>
                <a:lnTo>
                  <a:pt x="214138" y="54659"/>
                </a:lnTo>
                <a:lnTo>
                  <a:pt x="171988" y="77833"/>
                </a:lnTo>
                <a:lnTo>
                  <a:pt x="132066" y="104748"/>
                </a:lnTo>
                <a:lnTo>
                  <a:pt x="94638" y="135257"/>
                </a:lnTo>
                <a:lnTo>
                  <a:pt x="59973" y="169213"/>
                </a:lnTo>
                <a:lnTo>
                  <a:pt x="28338" y="206472"/>
                </a:lnTo>
                <a:lnTo>
                  <a:pt x="0" y="246887"/>
                </a:lnTo>
                <a:lnTo>
                  <a:pt x="448945" y="531749"/>
                </a:lnTo>
                <a:lnTo>
                  <a:pt x="448945" y="0"/>
                </a:lnTo>
                <a:close/>
              </a:path>
            </a:pathLst>
          </a:custGeom>
          <a:solidFill>
            <a:srgbClr val="E8E8E8"/>
          </a:solidFill>
        </p:spPr>
        <p:txBody>
          <a:bodyPr wrap="square" lIns="0" tIns="0" rIns="0" bIns="0" rtlCol="0"/>
          <a:lstStyle/>
          <a:p>
            <a:endParaRPr lang="en-US" dirty="0"/>
          </a:p>
        </p:txBody>
      </p:sp>
      <p:sp>
        <p:nvSpPr>
          <p:cNvPr id="70" name="object 70"/>
          <p:cNvSpPr txBox="1"/>
          <p:nvPr/>
        </p:nvSpPr>
        <p:spPr>
          <a:xfrm>
            <a:off x="11130533" y="2970402"/>
            <a:ext cx="382270" cy="228909"/>
          </a:xfrm>
          <a:prstGeom prst="rect">
            <a:avLst/>
          </a:prstGeom>
        </p:spPr>
        <p:txBody>
          <a:bodyPr vert="horz" wrap="square" lIns="0" tIns="13335" rIns="0" bIns="0" rtlCol="0">
            <a:spAutoFit/>
          </a:bodyPr>
          <a:lstStyle/>
          <a:p>
            <a:pPr marL="12700">
              <a:lnSpc>
                <a:spcPct val="100000"/>
              </a:lnSpc>
              <a:spcBef>
                <a:spcPts val="105"/>
              </a:spcBef>
            </a:pPr>
            <a:r>
              <a:rPr lang="en-US" sz="1400" spc="-5">
                <a:solidFill>
                  <a:srgbClr val="FFFFFF"/>
                </a:solidFill>
                <a:latin typeface="Arial"/>
                <a:cs typeface="Arial"/>
              </a:rPr>
              <a:t>84%</a:t>
            </a:r>
            <a:endParaRPr lang="en-US" sz="1400" dirty="0">
              <a:latin typeface="Arial"/>
              <a:cs typeface="Arial"/>
            </a:endParaRPr>
          </a:p>
        </p:txBody>
      </p:sp>
      <p:sp>
        <p:nvSpPr>
          <p:cNvPr id="71" name="object 71"/>
          <p:cNvSpPr txBox="1"/>
          <p:nvPr/>
        </p:nvSpPr>
        <p:spPr>
          <a:xfrm>
            <a:off x="10799064" y="2412492"/>
            <a:ext cx="407034" cy="213360"/>
          </a:xfrm>
          <a:prstGeom prst="rect">
            <a:avLst/>
          </a:prstGeom>
          <a:solidFill>
            <a:srgbClr val="E8E8E8"/>
          </a:solidFill>
        </p:spPr>
        <p:txBody>
          <a:bodyPr vert="horz" wrap="square" lIns="0" tIns="0" rIns="0" bIns="0" rtlCol="0">
            <a:spAutoFit/>
          </a:bodyPr>
          <a:lstStyle/>
          <a:p>
            <a:pPr marL="27305">
              <a:lnSpc>
                <a:spcPts val="1639"/>
              </a:lnSpc>
            </a:pPr>
            <a:r>
              <a:rPr lang="en-US" sz="1400" spc="-5">
                <a:solidFill>
                  <a:srgbClr val="2B3942"/>
                </a:solidFill>
                <a:latin typeface="Arial"/>
                <a:cs typeface="Arial"/>
              </a:rPr>
              <a:t>16%</a:t>
            </a:r>
            <a:endParaRPr lang="en-US" sz="1400" dirty="0">
              <a:latin typeface="Arial"/>
              <a:cs typeface="Arial"/>
            </a:endParaRPr>
          </a:p>
        </p:txBody>
      </p:sp>
      <p:sp>
        <p:nvSpPr>
          <p:cNvPr id="72" name="object 72"/>
          <p:cNvSpPr txBox="1"/>
          <p:nvPr/>
        </p:nvSpPr>
        <p:spPr>
          <a:xfrm>
            <a:off x="10753470" y="3350514"/>
            <a:ext cx="746125" cy="166071"/>
          </a:xfrm>
          <a:prstGeom prst="rect">
            <a:avLst/>
          </a:prstGeom>
        </p:spPr>
        <p:txBody>
          <a:bodyPr vert="horz" wrap="square" lIns="0" tIns="12065" rIns="0" bIns="0" rtlCol="0">
            <a:spAutoFit/>
          </a:bodyPr>
          <a:lstStyle/>
          <a:p>
            <a:pPr marL="12700">
              <a:lnSpc>
                <a:spcPct val="100000"/>
              </a:lnSpc>
              <a:spcBef>
                <a:spcPts val="95"/>
              </a:spcBef>
            </a:pPr>
            <a:r>
              <a:rPr lang="en-US" sz="1000" spc="-5">
                <a:solidFill>
                  <a:srgbClr val="2B3942"/>
                </a:solidFill>
                <a:latin typeface="Arial"/>
                <a:cs typeface="Arial"/>
              </a:rPr>
              <a:t>ALK</a:t>
            </a:r>
            <a:r>
              <a:rPr lang="en-US" sz="1000" spc="-80">
                <a:solidFill>
                  <a:srgbClr val="2B3942"/>
                </a:solidFill>
                <a:latin typeface="Arial"/>
                <a:cs typeface="Arial"/>
              </a:rPr>
              <a:t> </a:t>
            </a:r>
            <a:r>
              <a:rPr lang="en-US" sz="1000" spc="-5">
                <a:solidFill>
                  <a:srgbClr val="2B3942"/>
                </a:solidFill>
                <a:latin typeface="Arial"/>
                <a:cs typeface="Arial"/>
              </a:rPr>
              <a:t>Inhibitor</a:t>
            </a:r>
            <a:endParaRPr lang="en-US" sz="1000" dirty="0">
              <a:latin typeface="Arial"/>
              <a:cs typeface="Arial"/>
            </a:endParaRPr>
          </a:p>
        </p:txBody>
      </p:sp>
      <p:sp>
        <p:nvSpPr>
          <p:cNvPr id="73" name="object 73"/>
          <p:cNvSpPr/>
          <p:nvPr/>
        </p:nvSpPr>
        <p:spPr>
          <a:xfrm>
            <a:off x="7566025" y="4572000"/>
            <a:ext cx="962025" cy="1063625"/>
          </a:xfrm>
          <a:custGeom>
            <a:avLst/>
            <a:gdLst/>
            <a:ahLst/>
            <a:cxnLst/>
            <a:rect l="l" t="t" r="r" b="b"/>
            <a:pathLst>
              <a:path w="962025" h="1063625">
                <a:moveTo>
                  <a:pt x="430149" y="0"/>
                </a:moveTo>
                <a:lnTo>
                  <a:pt x="430149" y="531749"/>
                </a:lnTo>
                <a:lnTo>
                  <a:pt x="0" y="844422"/>
                </a:lnTo>
                <a:lnTo>
                  <a:pt x="31767" y="884013"/>
                </a:lnTo>
                <a:lnTo>
                  <a:pt x="66827" y="920084"/>
                </a:lnTo>
                <a:lnTo>
                  <a:pt x="104881" y="952482"/>
                </a:lnTo>
                <a:lnTo>
                  <a:pt x="145633" y="981054"/>
                </a:lnTo>
                <a:lnTo>
                  <a:pt x="188785" y="1005649"/>
                </a:lnTo>
                <a:lnTo>
                  <a:pt x="234040" y="1026114"/>
                </a:lnTo>
                <a:lnTo>
                  <a:pt x="281101" y="1042296"/>
                </a:lnTo>
                <a:lnTo>
                  <a:pt x="329671" y="1054044"/>
                </a:lnTo>
                <a:lnTo>
                  <a:pt x="379453" y="1061204"/>
                </a:lnTo>
                <a:lnTo>
                  <a:pt x="430149" y="1063625"/>
                </a:lnTo>
                <a:lnTo>
                  <a:pt x="478561" y="1061451"/>
                </a:lnTo>
                <a:lnTo>
                  <a:pt x="525755" y="1055055"/>
                </a:lnTo>
                <a:lnTo>
                  <a:pt x="571544" y="1044626"/>
                </a:lnTo>
                <a:lnTo>
                  <a:pt x="615739" y="1030349"/>
                </a:lnTo>
                <a:lnTo>
                  <a:pt x="658153" y="1012415"/>
                </a:lnTo>
                <a:lnTo>
                  <a:pt x="698598" y="991009"/>
                </a:lnTo>
                <a:lnTo>
                  <a:pt x="736887" y="966320"/>
                </a:lnTo>
                <a:lnTo>
                  <a:pt x="772831" y="938535"/>
                </a:lnTo>
                <a:lnTo>
                  <a:pt x="806243" y="907843"/>
                </a:lnTo>
                <a:lnTo>
                  <a:pt x="836935" y="874431"/>
                </a:lnTo>
                <a:lnTo>
                  <a:pt x="864720" y="838487"/>
                </a:lnTo>
                <a:lnTo>
                  <a:pt x="889409" y="800198"/>
                </a:lnTo>
                <a:lnTo>
                  <a:pt x="910815" y="759753"/>
                </a:lnTo>
                <a:lnTo>
                  <a:pt x="928749" y="717339"/>
                </a:lnTo>
                <a:lnTo>
                  <a:pt x="943026" y="673144"/>
                </a:lnTo>
                <a:lnTo>
                  <a:pt x="953455" y="627355"/>
                </a:lnTo>
                <a:lnTo>
                  <a:pt x="959851" y="580161"/>
                </a:lnTo>
                <a:lnTo>
                  <a:pt x="962025" y="531749"/>
                </a:lnTo>
                <a:lnTo>
                  <a:pt x="959851" y="483356"/>
                </a:lnTo>
                <a:lnTo>
                  <a:pt x="953455" y="436180"/>
                </a:lnTo>
                <a:lnTo>
                  <a:pt x="943026" y="390407"/>
                </a:lnTo>
                <a:lnTo>
                  <a:pt x="928749" y="346225"/>
                </a:lnTo>
                <a:lnTo>
                  <a:pt x="910815" y="303823"/>
                </a:lnTo>
                <a:lnTo>
                  <a:pt x="889409" y="263388"/>
                </a:lnTo>
                <a:lnTo>
                  <a:pt x="864720" y="225108"/>
                </a:lnTo>
                <a:lnTo>
                  <a:pt x="836935" y="189171"/>
                </a:lnTo>
                <a:lnTo>
                  <a:pt x="806243" y="155765"/>
                </a:lnTo>
                <a:lnTo>
                  <a:pt x="772831" y="125078"/>
                </a:lnTo>
                <a:lnTo>
                  <a:pt x="736887" y="97297"/>
                </a:lnTo>
                <a:lnTo>
                  <a:pt x="698598" y="72611"/>
                </a:lnTo>
                <a:lnTo>
                  <a:pt x="658153" y="51207"/>
                </a:lnTo>
                <a:lnTo>
                  <a:pt x="615739" y="33273"/>
                </a:lnTo>
                <a:lnTo>
                  <a:pt x="571544" y="18998"/>
                </a:lnTo>
                <a:lnTo>
                  <a:pt x="525755" y="8568"/>
                </a:lnTo>
                <a:lnTo>
                  <a:pt x="478561" y="2173"/>
                </a:lnTo>
                <a:lnTo>
                  <a:pt x="430149" y="0"/>
                </a:lnTo>
                <a:close/>
              </a:path>
            </a:pathLst>
          </a:custGeom>
          <a:solidFill>
            <a:srgbClr val="005486"/>
          </a:solidFill>
        </p:spPr>
        <p:txBody>
          <a:bodyPr wrap="square" lIns="0" tIns="0" rIns="0" bIns="0" rtlCol="0"/>
          <a:lstStyle/>
          <a:p>
            <a:endParaRPr lang="en-US" dirty="0"/>
          </a:p>
        </p:txBody>
      </p:sp>
      <p:sp>
        <p:nvSpPr>
          <p:cNvPr id="74" name="object 74"/>
          <p:cNvSpPr/>
          <p:nvPr/>
        </p:nvSpPr>
        <p:spPr>
          <a:xfrm>
            <a:off x="7464411" y="4572000"/>
            <a:ext cx="532130" cy="844550"/>
          </a:xfrm>
          <a:custGeom>
            <a:avLst/>
            <a:gdLst/>
            <a:ahLst/>
            <a:cxnLst/>
            <a:rect l="l" t="t" r="r" b="b"/>
            <a:pathLst>
              <a:path w="532129" h="844550">
                <a:moveTo>
                  <a:pt x="531762" y="0"/>
                </a:moveTo>
                <a:lnTo>
                  <a:pt x="483871" y="2162"/>
                </a:lnTo>
                <a:lnTo>
                  <a:pt x="436609" y="8590"/>
                </a:lnTo>
                <a:lnTo>
                  <a:pt x="390246" y="19194"/>
                </a:lnTo>
                <a:lnTo>
                  <a:pt x="345055" y="33886"/>
                </a:lnTo>
                <a:lnTo>
                  <a:pt x="301305" y="52577"/>
                </a:lnTo>
                <a:lnTo>
                  <a:pt x="259268" y="75178"/>
                </a:lnTo>
                <a:lnTo>
                  <a:pt x="219215" y="101600"/>
                </a:lnTo>
                <a:lnTo>
                  <a:pt x="181331" y="131803"/>
                </a:lnTo>
                <a:lnTo>
                  <a:pt x="146913" y="164707"/>
                </a:lnTo>
                <a:lnTo>
                  <a:pt x="116003" y="200050"/>
                </a:lnTo>
                <a:lnTo>
                  <a:pt x="88642" y="237570"/>
                </a:lnTo>
                <a:lnTo>
                  <a:pt x="64873" y="277003"/>
                </a:lnTo>
                <a:lnTo>
                  <a:pt x="44736" y="318087"/>
                </a:lnTo>
                <a:lnTo>
                  <a:pt x="28273" y="360561"/>
                </a:lnTo>
                <a:lnTo>
                  <a:pt x="15526" y="404162"/>
                </a:lnTo>
                <a:lnTo>
                  <a:pt x="6537" y="448627"/>
                </a:lnTo>
                <a:lnTo>
                  <a:pt x="1348" y="493694"/>
                </a:lnTo>
                <a:lnTo>
                  <a:pt x="0" y="539101"/>
                </a:lnTo>
                <a:lnTo>
                  <a:pt x="2534" y="584585"/>
                </a:lnTo>
                <a:lnTo>
                  <a:pt x="8993" y="629884"/>
                </a:lnTo>
                <a:lnTo>
                  <a:pt x="19418" y="674736"/>
                </a:lnTo>
                <a:lnTo>
                  <a:pt x="33851" y="718878"/>
                </a:lnTo>
                <a:lnTo>
                  <a:pt x="52333" y="762048"/>
                </a:lnTo>
                <a:lnTo>
                  <a:pt x="74906" y="803984"/>
                </a:lnTo>
                <a:lnTo>
                  <a:pt x="101613" y="844422"/>
                </a:lnTo>
                <a:lnTo>
                  <a:pt x="531762" y="531749"/>
                </a:lnTo>
                <a:lnTo>
                  <a:pt x="531762" y="0"/>
                </a:lnTo>
                <a:close/>
              </a:path>
            </a:pathLst>
          </a:custGeom>
          <a:solidFill>
            <a:srgbClr val="E8E8E8"/>
          </a:solidFill>
        </p:spPr>
        <p:txBody>
          <a:bodyPr wrap="square" lIns="0" tIns="0" rIns="0" bIns="0" rtlCol="0"/>
          <a:lstStyle/>
          <a:p>
            <a:endParaRPr lang="en-US" dirty="0"/>
          </a:p>
        </p:txBody>
      </p:sp>
      <p:sp>
        <p:nvSpPr>
          <p:cNvPr id="75" name="object 75"/>
          <p:cNvSpPr txBox="1"/>
          <p:nvPr/>
        </p:nvSpPr>
        <p:spPr>
          <a:xfrm>
            <a:off x="8083042" y="5119242"/>
            <a:ext cx="382270" cy="228268"/>
          </a:xfrm>
          <a:prstGeom prst="rect">
            <a:avLst/>
          </a:prstGeom>
        </p:spPr>
        <p:txBody>
          <a:bodyPr vert="horz" wrap="square" lIns="0" tIns="12700" rIns="0" bIns="0" rtlCol="0">
            <a:spAutoFit/>
          </a:bodyPr>
          <a:lstStyle/>
          <a:p>
            <a:pPr marL="12700">
              <a:lnSpc>
                <a:spcPct val="100000"/>
              </a:lnSpc>
              <a:spcBef>
                <a:spcPts val="100"/>
              </a:spcBef>
            </a:pPr>
            <a:r>
              <a:rPr lang="en-US" sz="1400" spc="-5">
                <a:solidFill>
                  <a:srgbClr val="FFFFFF"/>
                </a:solidFill>
                <a:latin typeface="Arial"/>
                <a:cs typeface="Arial"/>
              </a:rPr>
              <a:t>65%</a:t>
            </a:r>
            <a:endParaRPr lang="en-US" sz="1400" dirty="0">
              <a:latin typeface="Arial"/>
              <a:cs typeface="Arial"/>
            </a:endParaRPr>
          </a:p>
        </p:txBody>
      </p:sp>
      <p:sp>
        <p:nvSpPr>
          <p:cNvPr id="76" name="object 76"/>
          <p:cNvSpPr txBox="1"/>
          <p:nvPr/>
        </p:nvSpPr>
        <p:spPr>
          <a:xfrm>
            <a:off x="7529830" y="4836414"/>
            <a:ext cx="382270" cy="228268"/>
          </a:xfrm>
          <a:prstGeom prst="rect">
            <a:avLst/>
          </a:prstGeom>
        </p:spPr>
        <p:txBody>
          <a:bodyPr vert="horz" wrap="square" lIns="0" tIns="12700" rIns="0" bIns="0" rtlCol="0">
            <a:spAutoFit/>
          </a:bodyPr>
          <a:lstStyle/>
          <a:p>
            <a:pPr marL="12700">
              <a:lnSpc>
                <a:spcPct val="100000"/>
              </a:lnSpc>
              <a:spcBef>
                <a:spcPts val="100"/>
              </a:spcBef>
            </a:pPr>
            <a:r>
              <a:rPr lang="en-US" sz="1400" spc="-5">
                <a:solidFill>
                  <a:srgbClr val="2B3942"/>
                </a:solidFill>
                <a:latin typeface="Arial"/>
                <a:cs typeface="Arial"/>
              </a:rPr>
              <a:t>35%</a:t>
            </a:r>
            <a:endParaRPr lang="en-US" sz="1400" dirty="0">
              <a:latin typeface="Arial"/>
              <a:cs typeface="Arial"/>
            </a:endParaRPr>
          </a:p>
        </p:txBody>
      </p:sp>
      <p:sp>
        <p:nvSpPr>
          <p:cNvPr id="77" name="object 77"/>
          <p:cNvSpPr txBox="1"/>
          <p:nvPr/>
        </p:nvSpPr>
        <p:spPr>
          <a:xfrm>
            <a:off x="8047990" y="5641644"/>
            <a:ext cx="846455" cy="166071"/>
          </a:xfrm>
          <a:prstGeom prst="rect">
            <a:avLst/>
          </a:prstGeom>
        </p:spPr>
        <p:txBody>
          <a:bodyPr vert="horz" wrap="square" lIns="0" tIns="12065" rIns="0" bIns="0" rtlCol="0">
            <a:spAutoFit/>
          </a:bodyPr>
          <a:lstStyle/>
          <a:p>
            <a:pPr marL="12700">
              <a:lnSpc>
                <a:spcPct val="100000"/>
              </a:lnSpc>
              <a:spcBef>
                <a:spcPts val="95"/>
              </a:spcBef>
            </a:pPr>
            <a:r>
              <a:rPr lang="en-US" sz="1000" spc="-10">
                <a:solidFill>
                  <a:srgbClr val="2B3942"/>
                </a:solidFill>
                <a:latin typeface="Arial"/>
                <a:cs typeface="Arial"/>
              </a:rPr>
              <a:t>BRAF</a:t>
            </a:r>
            <a:r>
              <a:rPr lang="en-US" sz="1000" spc="-45">
                <a:solidFill>
                  <a:srgbClr val="2B3942"/>
                </a:solidFill>
                <a:latin typeface="Arial"/>
                <a:cs typeface="Arial"/>
              </a:rPr>
              <a:t> </a:t>
            </a:r>
            <a:r>
              <a:rPr lang="en-US" sz="1000" spc="-5">
                <a:solidFill>
                  <a:srgbClr val="2B3942"/>
                </a:solidFill>
                <a:latin typeface="Arial"/>
                <a:cs typeface="Arial"/>
              </a:rPr>
              <a:t>Inhibitor</a:t>
            </a:r>
            <a:endParaRPr lang="en-US" sz="1000" dirty="0">
              <a:latin typeface="Arial"/>
              <a:cs typeface="Arial"/>
            </a:endParaRPr>
          </a:p>
        </p:txBody>
      </p:sp>
      <p:sp>
        <p:nvSpPr>
          <p:cNvPr id="78" name="object 78"/>
          <p:cNvSpPr/>
          <p:nvPr/>
        </p:nvSpPr>
        <p:spPr>
          <a:xfrm>
            <a:off x="9023350" y="4572000"/>
            <a:ext cx="1063625" cy="1063625"/>
          </a:xfrm>
          <a:custGeom>
            <a:avLst/>
            <a:gdLst/>
            <a:ahLst/>
            <a:cxnLst/>
            <a:rect l="l" t="t" r="r" b="b"/>
            <a:pathLst>
              <a:path w="1063625" h="1063625">
                <a:moveTo>
                  <a:pt x="101600" y="219201"/>
                </a:moveTo>
                <a:lnTo>
                  <a:pt x="75178" y="259255"/>
                </a:lnTo>
                <a:lnTo>
                  <a:pt x="52577" y="301292"/>
                </a:lnTo>
                <a:lnTo>
                  <a:pt x="33886" y="345041"/>
                </a:lnTo>
                <a:lnTo>
                  <a:pt x="19194" y="390233"/>
                </a:lnTo>
                <a:lnTo>
                  <a:pt x="8590" y="436596"/>
                </a:lnTo>
                <a:lnTo>
                  <a:pt x="2162" y="483858"/>
                </a:lnTo>
                <a:lnTo>
                  <a:pt x="0" y="531749"/>
                </a:lnTo>
                <a:lnTo>
                  <a:pt x="2173" y="580161"/>
                </a:lnTo>
                <a:lnTo>
                  <a:pt x="8568" y="627355"/>
                </a:lnTo>
                <a:lnTo>
                  <a:pt x="18998" y="673144"/>
                </a:lnTo>
                <a:lnTo>
                  <a:pt x="33273" y="717339"/>
                </a:lnTo>
                <a:lnTo>
                  <a:pt x="51207" y="759753"/>
                </a:lnTo>
                <a:lnTo>
                  <a:pt x="72611" y="800198"/>
                </a:lnTo>
                <a:lnTo>
                  <a:pt x="97297" y="838487"/>
                </a:lnTo>
                <a:lnTo>
                  <a:pt x="125078" y="874431"/>
                </a:lnTo>
                <a:lnTo>
                  <a:pt x="155765" y="907843"/>
                </a:lnTo>
                <a:lnTo>
                  <a:pt x="189171" y="938535"/>
                </a:lnTo>
                <a:lnTo>
                  <a:pt x="225108" y="966320"/>
                </a:lnTo>
                <a:lnTo>
                  <a:pt x="263388" y="991009"/>
                </a:lnTo>
                <a:lnTo>
                  <a:pt x="303823" y="1012415"/>
                </a:lnTo>
                <a:lnTo>
                  <a:pt x="346225" y="1030349"/>
                </a:lnTo>
                <a:lnTo>
                  <a:pt x="390407" y="1044626"/>
                </a:lnTo>
                <a:lnTo>
                  <a:pt x="436180" y="1055055"/>
                </a:lnTo>
                <a:lnTo>
                  <a:pt x="483356" y="1061451"/>
                </a:lnTo>
                <a:lnTo>
                  <a:pt x="531749" y="1063625"/>
                </a:lnTo>
                <a:lnTo>
                  <a:pt x="580161" y="1061451"/>
                </a:lnTo>
                <a:lnTo>
                  <a:pt x="627355" y="1055055"/>
                </a:lnTo>
                <a:lnTo>
                  <a:pt x="673144" y="1044626"/>
                </a:lnTo>
                <a:lnTo>
                  <a:pt x="717339" y="1030349"/>
                </a:lnTo>
                <a:lnTo>
                  <a:pt x="759753" y="1012415"/>
                </a:lnTo>
                <a:lnTo>
                  <a:pt x="800198" y="991009"/>
                </a:lnTo>
                <a:lnTo>
                  <a:pt x="838487" y="966320"/>
                </a:lnTo>
                <a:lnTo>
                  <a:pt x="874431" y="938535"/>
                </a:lnTo>
                <a:lnTo>
                  <a:pt x="907843" y="907843"/>
                </a:lnTo>
                <a:lnTo>
                  <a:pt x="938535" y="874431"/>
                </a:lnTo>
                <a:lnTo>
                  <a:pt x="966320" y="838487"/>
                </a:lnTo>
                <a:lnTo>
                  <a:pt x="991009" y="800198"/>
                </a:lnTo>
                <a:lnTo>
                  <a:pt x="1012415" y="759753"/>
                </a:lnTo>
                <a:lnTo>
                  <a:pt x="1030349" y="717339"/>
                </a:lnTo>
                <a:lnTo>
                  <a:pt x="1044626" y="673144"/>
                </a:lnTo>
                <a:lnTo>
                  <a:pt x="1055055" y="627355"/>
                </a:lnTo>
                <a:lnTo>
                  <a:pt x="1061451" y="580161"/>
                </a:lnTo>
                <a:lnTo>
                  <a:pt x="1063625" y="531749"/>
                </a:lnTo>
                <a:lnTo>
                  <a:pt x="531749" y="531749"/>
                </a:lnTo>
                <a:lnTo>
                  <a:pt x="101600" y="219201"/>
                </a:lnTo>
                <a:close/>
              </a:path>
              <a:path w="1063625" h="1063625">
                <a:moveTo>
                  <a:pt x="531749" y="0"/>
                </a:moveTo>
                <a:lnTo>
                  <a:pt x="531749" y="531749"/>
                </a:lnTo>
                <a:lnTo>
                  <a:pt x="1063625" y="531749"/>
                </a:lnTo>
                <a:lnTo>
                  <a:pt x="1061451" y="483356"/>
                </a:lnTo>
                <a:lnTo>
                  <a:pt x="1055055" y="436180"/>
                </a:lnTo>
                <a:lnTo>
                  <a:pt x="1044626" y="390407"/>
                </a:lnTo>
                <a:lnTo>
                  <a:pt x="1030349" y="346225"/>
                </a:lnTo>
                <a:lnTo>
                  <a:pt x="1012415" y="303823"/>
                </a:lnTo>
                <a:lnTo>
                  <a:pt x="991009" y="263388"/>
                </a:lnTo>
                <a:lnTo>
                  <a:pt x="966320" y="225108"/>
                </a:lnTo>
                <a:lnTo>
                  <a:pt x="938535" y="189171"/>
                </a:lnTo>
                <a:lnTo>
                  <a:pt x="907843" y="155765"/>
                </a:lnTo>
                <a:lnTo>
                  <a:pt x="874431" y="125078"/>
                </a:lnTo>
                <a:lnTo>
                  <a:pt x="838487" y="97297"/>
                </a:lnTo>
                <a:lnTo>
                  <a:pt x="800198" y="72611"/>
                </a:lnTo>
                <a:lnTo>
                  <a:pt x="759753" y="51207"/>
                </a:lnTo>
                <a:lnTo>
                  <a:pt x="717339" y="33273"/>
                </a:lnTo>
                <a:lnTo>
                  <a:pt x="673144" y="18998"/>
                </a:lnTo>
                <a:lnTo>
                  <a:pt x="627355" y="8568"/>
                </a:lnTo>
                <a:lnTo>
                  <a:pt x="580161" y="2173"/>
                </a:lnTo>
                <a:lnTo>
                  <a:pt x="531749" y="0"/>
                </a:lnTo>
                <a:close/>
              </a:path>
            </a:pathLst>
          </a:custGeom>
          <a:solidFill>
            <a:srgbClr val="FD8912"/>
          </a:solidFill>
        </p:spPr>
        <p:txBody>
          <a:bodyPr wrap="square" lIns="0" tIns="0" rIns="0" bIns="0" rtlCol="0"/>
          <a:lstStyle/>
          <a:p>
            <a:endParaRPr lang="en-US" dirty="0"/>
          </a:p>
        </p:txBody>
      </p:sp>
      <p:sp>
        <p:nvSpPr>
          <p:cNvPr id="79" name="object 79"/>
          <p:cNvSpPr/>
          <p:nvPr/>
        </p:nvSpPr>
        <p:spPr>
          <a:xfrm>
            <a:off x="9124950" y="4572000"/>
            <a:ext cx="430530" cy="532130"/>
          </a:xfrm>
          <a:custGeom>
            <a:avLst/>
            <a:gdLst/>
            <a:ahLst/>
            <a:cxnLst/>
            <a:rect l="l" t="t" r="r" b="b"/>
            <a:pathLst>
              <a:path w="430529" h="532129">
                <a:moveTo>
                  <a:pt x="430149" y="0"/>
                </a:moveTo>
                <a:lnTo>
                  <a:pt x="379453" y="2420"/>
                </a:lnTo>
                <a:lnTo>
                  <a:pt x="329671" y="9580"/>
                </a:lnTo>
                <a:lnTo>
                  <a:pt x="281101" y="21328"/>
                </a:lnTo>
                <a:lnTo>
                  <a:pt x="234040" y="37510"/>
                </a:lnTo>
                <a:lnTo>
                  <a:pt x="188785" y="57975"/>
                </a:lnTo>
                <a:lnTo>
                  <a:pt x="145633" y="82570"/>
                </a:lnTo>
                <a:lnTo>
                  <a:pt x="104881" y="111142"/>
                </a:lnTo>
                <a:lnTo>
                  <a:pt x="66827" y="143540"/>
                </a:lnTo>
                <a:lnTo>
                  <a:pt x="31767" y="179611"/>
                </a:lnTo>
                <a:lnTo>
                  <a:pt x="0" y="219201"/>
                </a:lnTo>
                <a:lnTo>
                  <a:pt x="430149" y="531749"/>
                </a:lnTo>
                <a:lnTo>
                  <a:pt x="430149" y="0"/>
                </a:lnTo>
                <a:close/>
              </a:path>
            </a:pathLst>
          </a:custGeom>
          <a:solidFill>
            <a:srgbClr val="E8E8E8"/>
          </a:solidFill>
        </p:spPr>
        <p:txBody>
          <a:bodyPr wrap="square" lIns="0" tIns="0" rIns="0" bIns="0" rtlCol="0"/>
          <a:lstStyle/>
          <a:p>
            <a:endParaRPr lang="en-US" dirty="0"/>
          </a:p>
        </p:txBody>
      </p:sp>
      <p:sp>
        <p:nvSpPr>
          <p:cNvPr id="80" name="object 80"/>
          <p:cNvSpPr txBox="1"/>
          <p:nvPr/>
        </p:nvSpPr>
        <p:spPr>
          <a:xfrm>
            <a:off x="9516618" y="5271897"/>
            <a:ext cx="382270" cy="228268"/>
          </a:xfrm>
          <a:prstGeom prst="rect">
            <a:avLst/>
          </a:prstGeom>
        </p:spPr>
        <p:txBody>
          <a:bodyPr vert="horz" wrap="square" lIns="0" tIns="12700" rIns="0" bIns="0" rtlCol="0">
            <a:spAutoFit/>
          </a:bodyPr>
          <a:lstStyle/>
          <a:p>
            <a:pPr marL="12700">
              <a:lnSpc>
                <a:spcPct val="100000"/>
              </a:lnSpc>
              <a:spcBef>
                <a:spcPts val="100"/>
              </a:spcBef>
            </a:pPr>
            <a:r>
              <a:rPr lang="en-US" sz="1400" spc="-5">
                <a:solidFill>
                  <a:srgbClr val="FFFFFF"/>
                </a:solidFill>
                <a:latin typeface="Arial"/>
                <a:cs typeface="Arial"/>
              </a:rPr>
              <a:t>85%</a:t>
            </a:r>
            <a:endParaRPr lang="en-US" sz="1400" dirty="0">
              <a:latin typeface="Arial"/>
              <a:cs typeface="Arial"/>
            </a:endParaRPr>
          </a:p>
        </p:txBody>
      </p:sp>
      <p:sp>
        <p:nvSpPr>
          <p:cNvPr id="81" name="object 81"/>
          <p:cNvSpPr txBox="1"/>
          <p:nvPr/>
        </p:nvSpPr>
        <p:spPr>
          <a:xfrm>
            <a:off x="9149842" y="5646521"/>
            <a:ext cx="796290" cy="166071"/>
          </a:xfrm>
          <a:prstGeom prst="rect">
            <a:avLst/>
          </a:prstGeom>
        </p:spPr>
        <p:txBody>
          <a:bodyPr vert="horz" wrap="square" lIns="0" tIns="12065" rIns="0" bIns="0" rtlCol="0">
            <a:spAutoFit/>
          </a:bodyPr>
          <a:lstStyle/>
          <a:p>
            <a:pPr marL="12700">
              <a:lnSpc>
                <a:spcPct val="100000"/>
              </a:lnSpc>
              <a:spcBef>
                <a:spcPts val="95"/>
              </a:spcBef>
            </a:pPr>
            <a:r>
              <a:rPr lang="en-US" sz="1000" spc="-5">
                <a:solidFill>
                  <a:srgbClr val="2B3942"/>
                </a:solidFill>
                <a:latin typeface="Arial"/>
                <a:cs typeface="Arial"/>
              </a:rPr>
              <a:t>PD-1</a:t>
            </a:r>
            <a:r>
              <a:rPr lang="en-US" sz="1000" spc="-70">
                <a:solidFill>
                  <a:srgbClr val="2B3942"/>
                </a:solidFill>
                <a:latin typeface="Arial"/>
                <a:cs typeface="Arial"/>
              </a:rPr>
              <a:t> </a:t>
            </a:r>
            <a:r>
              <a:rPr lang="en-US" sz="1000" spc="-5">
                <a:solidFill>
                  <a:srgbClr val="2B3942"/>
                </a:solidFill>
                <a:latin typeface="Arial"/>
                <a:cs typeface="Arial"/>
              </a:rPr>
              <a:t>Inhibitor</a:t>
            </a:r>
            <a:endParaRPr lang="en-US" sz="1000" dirty="0">
              <a:latin typeface="Arial"/>
              <a:cs typeface="Arial"/>
            </a:endParaRPr>
          </a:p>
        </p:txBody>
      </p:sp>
      <p:sp>
        <p:nvSpPr>
          <p:cNvPr id="82" name="object 82"/>
          <p:cNvSpPr txBox="1"/>
          <p:nvPr/>
        </p:nvSpPr>
        <p:spPr>
          <a:xfrm>
            <a:off x="9201911" y="4701540"/>
            <a:ext cx="405765" cy="213360"/>
          </a:xfrm>
          <a:prstGeom prst="rect">
            <a:avLst/>
          </a:prstGeom>
          <a:solidFill>
            <a:srgbClr val="E8E8E8"/>
          </a:solidFill>
        </p:spPr>
        <p:txBody>
          <a:bodyPr vert="horz" wrap="square" lIns="0" tIns="0" rIns="0" bIns="0" rtlCol="0">
            <a:spAutoFit/>
          </a:bodyPr>
          <a:lstStyle/>
          <a:p>
            <a:pPr marL="25400">
              <a:lnSpc>
                <a:spcPts val="1645"/>
              </a:lnSpc>
            </a:pPr>
            <a:r>
              <a:rPr lang="en-US" sz="1400" spc="-5">
                <a:solidFill>
                  <a:srgbClr val="2B3942"/>
                </a:solidFill>
                <a:latin typeface="Arial"/>
                <a:cs typeface="Arial"/>
              </a:rPr>
              <a:t>15%</a:t>
            </a:r>
            <a:endParaRPr lang="en-US" sz="1400" dirty="0">
              <a:latin typeface="Arial"/>
              <a:cs typeface="Arial"/>
            </a:endParaRPr>
          </a:p>
        </p:txBody>
      </p:sp>
      <p:sp>
        <p:nvSpPr>
          <p:cNvPr id="83" name="object 83"/>
          <p:cNvSpPr txBox="1"/>
          <p:nvPr/>
        </p:nvSpPr>
        <p:spPr>
          <a:xfrm>
            <a:off x="7411339" y="1407413"/>
            <a:ext cx="4057015" cy="755650"/>
          </a:xfrm>
          <a:prstGeom prst="rect">
            <a:avLst/>
          </a:prstGeom>
        </p:spPr>
        <p:txBody>
          <a:bodyPr vert="horz" wrap="square" lIns="0" tIns="13335" rIns="0" bIns="0" rtlCol="0">
            <a:spAutoFit/>
          </a:bodyPr>
          <a:lstStyle/>
          <a:p>
            <a:pPr marL="108585" marR="17780" indent="-96520">
              <a:lnSpc>
                <a:spcPct val="100000"/>
              </a:lnSpc>
              <a:spcBef>
                <a:spcPts val="105"/>
              </a:spcBef>
            </a:pPr>
            <a:r>
              <a:rPr lang="en-US" sz="1400" i="1">
                <a:solidFill>
                  <a:srgbClr val="2B3942"/>
                </a:solidFill>
                <a:latin typeface="Arial"/>
                <a:cs typeface="Arial"/>
              </a:rPr>
              <a:t>Once tested positive for that specific </a:t>
            </a:r>
            <a:r>
              <a:rPr lang="en-US" sz="1400" i="1" spc="-10">
                <a:solidFill>
                  <a:srgbClr val="2B3942"/>
                </a:solidFill>
                <a:latin typeface="Arial"/>
                <a:cs typeface="Arial"/>
              </a:rPr>
              <a:t>biomarker,</a:t>
            </a:r>
            <a:r>
              <a:rPr lang="en-US" sz="1400" i="1" spc="-265">
                <a:solidFill>
                  <a:srgbClr val="2B3942"/>
                </a:solidFill>
                <a:latin typeface="Arial"/>
                <a:cs typeface="Arial"/>
              </a:rPr>
              <a:t> </a:t>
            </a:r>
            <a:r>
              <a:rPr lang="en-US" sz="1400" i="1">
                <a:solidFill>
                  <a:srgbClr val="2B3942"/>
                </a:solidFill>
                <a:latin typeface="Arial"/>
                <a:cs typeface="Arial"/>
              </a:rPr>
              <a:t>the  majority of the patients receive a drug targeting</a:t>
            </a:r>
            <a:r>
              <a:rPr lang="en-US" sz="1400" i="1" spc="-275">
                <a:solidFill>
                  <a:srgbClr val="2B3942"/>
                </a:solidFill>
                <a:latin typeface="Arial"/>
                <a:cs typeface="Arial"/>
              </a:rPr>
              <a:t> </a:t>
            </a:r>
            <a:r>
              <a:rPr lang="en-US" sz="1400" i="1">
                <a:solidFill>
                  <a:srgbClr val="2B3942"/>
                </a:solidFill>
                <a:latin typeface="Arial"/>
                <a:cs typeface="Arial"/>
              </a:rPr>
              <a:t>it</a:t>
            </a:r>
            <a:endParaRPr lang="en-US" sz="1400">
              <a:latin typeface="Arial"/>
              <a:cs typeface="Arial"/>
            </a:endParaRPr>
          </a:p>
          <a:p>
            <a:pPr marL="267335">
              <a:lnSpc>
                <a:spcPct val="100000"/>
              </a:lnSpc>
              <a:spcBef>
                <a:spcPts val="940"/>
              </a:spcBef>
              <a:tabLst>
                <a:tab pos="1839595" algn="l"/>
                <a:tab pos="3499485" algn="l"/>
              </a:tabLst>
            </a:pPr>
            <a:r>
              <a:rPr lang="en-US" sz="1800" b="1" baseline="2314">
                <a:solidFill>
                  <a:srgbClr val="3E5664"/>
                </a:solidFill>
                <a:latin typeface="Arial"/>
                <a:cs typeface="Arial"/>
              </a:rPr>
              <a:t>EGFR </a:t>
            </a:r>
            <a:r>
              <a:rPr lang="en-US" sz="1800" b="1" spc="-7" baseline="2314">
                <a:solidFill>
                  <a:srgbClr val="3E5664"/>
                </a:solidFill>
                <a:latin typeface="Arial"/>
                <a:cs typeface="Arial"/>
              </a:rPr>
              <a:t>(+)	PD-1 (+)*	</a:t>
            </a:r>
            <a:r>
              <a:rPr lang="en-US" sz="1200" b="1" spc="-15">
                <a:solidFill>
                  <a:srgbClr val="3E5664"/>
                </a:solidFill>
                <a:latin typeface="Arial"/>
                <a:cs typeface="Arial"/>
              </a:rPr>
              <a:t>ALK</a:t>
            </a:r>
            <a:r>
              <a:rPr lang="en-US" sz="1200" b="1" spc="-40">
                <a:solidFill>
                  <a:srgbClr val="3E5664"/>
                </a:solidFill>
                <a:latin typeface="Arial"/>
                <a:cs typeface="Arial"/>
              </a:rPr>
              <a:t> </a:t>
            </a:r>
            <a:r>
              <a:rPr lang="en-US" sz="1200" b="1" spc="-5">
                <a:solidFill>
                  <a:srgbClr val="3E5664"/>
                </a:solidFill>
                <a:latin typeface="Arial"/>
                <a:cs typeface="Arial"/>
              </a:rPr>
              <a:t>(+)</a:t>
            </a:r>
            <a:endParaRPr lang="en-US" sz="1200" dirty="0">
              <a:latin typeface="Arial"/>
              <a:cs typeface="Arial"/>
            </a:endParaRPr>
          </a:p>
        </p:txBody>
      </p:sp>
      <p:sp>
        <p:nvSpPr>
          <p:cNvPr id="84" name="object 84"/>
          <p:cNvSpPr txBox="1"/>
          <p:nvPr/>
        </p:nvSpPr>
        <p:spPr>
          <a:xfrm>
            <a:off x="7662164" y="4245609"/>
            <a:ext cx="680085" cy="197490"/>
          </a:xfrm>
          <a:prstGeom prst="rect">
            <a:avLst/>
          </a:prstGeom>
        </p:spPr>
        <p:txBody>
          <a:bodyPr vert="horz" wrap="square" lIns="0" tIns="12700" rIns="0" bIns="0" rtlCol="0">
            <a:spAutoFit/>
          </a:bodyPr>
          <a:lstStyle/>
          <a:p>
            <a:pPr marL="12700">
              <a:lnSpc>
                <a:spcPct val="100000"/>
              </a:lnSpc>
              <a:spcBef>
                <a:spcPts val="100"/>
              </a:spcBef>
            </a:pPr>
            <a:r>
              <a:rPr lang="en-US" sz="1200" b="1" spc="-15">
                <a:solidFill>
                  <a:srgbClr val="3E5664"/>
                </a:solidFill>
                <a:latin typeface="Arial"/>
                <a:cs typeface="Arial"/>
              </a:rPr>
              <a:t>BRAF</a:t>
            </a:r>
            <a:r>
              <a:rPr lang="en-US" sz="1200" b="1" spc="-30">
                <a:solidFill>
                  <a:srgbClr val="3E5664"/>
                </a:solidFill>
                <a:latin typeface="Arial"/>
                <a:cs typeface="Arial"/>
              </a:rPr>
              <a:t> </a:t>
            </a:r>
            <a:r>
              <a:rPr lang="en-US" sz="1200" b="1" spc="-5">
                <a:solidFill>
                  <a:srgbClr val="3E5664"/>
                </a:solidFill>
                <a:latin typeface="Arial"/>
                <a:cs typeface="Arial"/>
              </a:rPr>
              <a:t>(+)</a:t>
            </a:r>
            <a:endParaRPr lang="en-US" sz="1200" dirty="0">
              <a:latin typeface="Arial"/>
              <a:cs typeface="Arial"/>
            </a:endParaRPr>
          </a:p>
        </p:txBody>
      </p:sp>
      <p:sp>
        <p:nvSpPr>
          <p:cNvPr id="85" name="object 85"/>
          <p:cNvSpPr txBox="1"/>
          <p:nvPr/>
        </p:nvSpPr>
        <p:spPr>
          <a:xfrm>
            <a:off x="9275826" y="4260595"/>
            <a:ext cx="662940" cy="197490"/>
          </a:xfrm>
          <a:prstGeom prst="rect">
            <a:avLst/>
          </a:prstGeom>
        </p:spPr>
        <p:txBody>
          <a:bodyPr vert="horz" wrap="square" lIns="0" tIns="12700" rIns="0" bIns="0" rtlCol="0">
            <a:spAutoFit/>
          </a:bodyPr>
          <a:lstStyle/>
          <a:p>
            <a:pPr marL="12700">
              <a:lnSpc>
                <a:spcPct val="100000"/>
              </a:lnSpc>
              <a:spcBef>
                <a:spcPts val="100"/>
              </a:spcBef>
            </a:pPr>
            <a:r>
              <a:rPr lang="en-US" sz="1200" b="1" spc="-5">
                <a:solidFill>
                  <a:srgbClr val="3E5664"/>
                </a:solidFill>
                <a:latin typeface="Arial"/>
                <a:cs typeface="Arial"/>
              </a:rPr>
              <a:t>PD-1</a:t>
            </a:r>
            <a:r>
              <a:rPr lang="en-US" sz="1200" b="1" spc="-70">
                <a:solidFill>
                  <a:srgbClr val="3E5664"/>
                </a:solidFill>
                <a:latin typeface="Arial"/>
                <a:cs typeface="Arial"/>
              </a:rPr>
              <a:t> </a:t>
            </a:r>
            <a:r>
              <a:rPr lang="en-US" sz="1200" b="1" spc="-5">
                <a:solidFill>
                  <a:srgbClr val="3E5664"/>
                </a:solidFill>
                <a:latin typeface="Arial"/>
                <a:cs typeface="Arial"/>
              </a:rPr>
              <a:t>(+)*</a:t>
            </a:r>
            <a:endParaRPr lang="en-US" sz="1200" dirty="0">
              <a:latin typeface="Arial"/>
              <a:cs typeface="Arial"/>
            </a:endParaRPr>
          </a:p>
        </p:txBody>
      </p:sp>
      <p:sp>
        <p:nvSpPr>
          <p:cNvPr id="86" name="object 86"/>
          <p:cNvSpPr txBox="1"/>
          <p:nvPr/>
        </p:nvSpPr>
        <p:spPr>
          <a:xfrm>
            <a:off x="463396" y="6398854"/>
            <a:ext cx="11413895" cy="416140"/>
          </a:xfrm>
          <a:prstGeom prst="rect">
            <a:avLst/>
          </a:prstGeom>
        </p:spPr>
        <p:txBody>
          <a:bodyPr vert="horz" wrap="square" lIns="0" tIns="79375" rIns="0" bIns="0" rtlCol="0">
            <a:spAutoFit/>
          </a:bodyPr>
          <a:lstStyle/>
          <a:p>
            <a:pPr marL="12700">
              <a:lnSpc>
                <a:spcPct val="100000"/>
              </a:lnSpc>
              <a:spcBef>
                <a:spcPts val="625"/>
              </a:spcBef>
            </a:pPr>
            <a:r>
              <a:rPr lang="en-US" sz="1050">
                <a:solidFill>
                  <a:srgbClr val="3E5664"/>
                </a:solidFill>
                <a:latin typeface="Arial"/>
                <a:cs typeface="Arial"/>
              </a:rPr>
              <a:t>Note: PD-1 Positive defined as &gt;50%</a:t>
            </a:r>
            <a:r>
              <a:rPr lang="en-US" sz="1050" spc="-95">
                <a:solidFill>
                  <a:srgbClr val="3E5664"/>
                </a:solidFill>
                <a:latin typeface="Arial"/>
                <a:cs typeface="Arial"/>
              </a:rPr>
              <a:t> </a:t>
            </a:r>
            <a:r>
              <a:rPr lang="en-US" sz="1050">
                <a:solidFill>
                  <a:srgbClr val="3E5664"/>
                </a:solidFill>
                <a:latin typeface="Arial"/>
                <a:cs typeface="Arial"/>
              </a:rPr>
              <a:t>expression</a:t>
            </a:r>
            <a:endParaRPr lang="en-US" sz="1050">
              <a:latin typeface="Arial"/>
              <a:cs typeface="Arial"/>
            </a:endParaRPr>
          </a:p>
          <a:p>
            <a:pPr marL="12700">
              <a:lnSpc>
                <a:spcPct val="100000"/>
              </a:lnSpc>
              <a:spcBef>
                <a:spcPts val="400"/>
              </a:spcBef>
            </a:pPr>
            <a:r>
              <a:rPr lang="en-US" sz="800" spc="-5">
                <a:solidFill>
                  <a:srgbClr val="2B3942"/>
                </a:solidFill>
                <a:latin typeface="Liberation Sans Narrow"/>
                <a:cs typeface="Liberation Sans Narrow"/>
              </a:rPr>
              <a:t>Source: </a:t>
            </a:r>
            <a:r>
              <a:rPr lang="en-US" sz="800">
                <a:solidFill>
                  <a:srgbClr val="2B3942"/>
                </a:solidFill>
                <a:latin typeface="Liberation Sans Narrow"/>
                <a:cs typeface="Liberation Sans Narrow"/>
              </a:rPr>
              <a:t>IMS Real World Data, </a:t>
            </a:r>
            <a:r>
              <a:rPr lang="en-US" sz="800" spc="-5">
                <a:solidFill>
                  <a:srgbClr val="2B3942"/>
                </a:solidFill>
                <a:latin typeface="Liberation Sans Narrow"/>
                <a:cs typeface="Liberation Sans Narrow"/>
              </a:rPr>
              <a:t>Oncology dynamics, </a:t>
            </a:r>
            <a:r>
              <a:rPr lang="en-US" sz="800">
                <a:solidFill>
                  <a:srgbClr val="2B3942"/>
                </a:solidFill>
                <a:latin typeface="Liberation Sans Narrow"/>
                <a:cs typeface="Liberation Sans Narrow"/>
              </a:rPr>
              <a:t>Patient </a:t>
            </a:r>
            <a:r>
              <a:rPr lang="en-US" sz="800" spc="-5">
                <a:solidFill>
                  <a:srgbClr val="2B3942"/>
                </a:solidFill>
                <a:latin typeface="Liberation Sans Narrow"/>
                <a:cs typeface="Liberation Sans Narrow"/>
              </a:rPr>
              <a:t>Level Oncology Survey </a:t>
            </a:r>
            <a:r>
              <a:rPr lang="en-US" sz="800">
                <a:solidFill>
                  <a:srgbClr val="2B3942"/>
                </a:solidFill>
                <a:latin typeface="Liberation Sans Narrow"/>
                <a:cs typeface="Liberation Sans Narrow"/>
              </a:rPr>
              <a:t>Data. MAT Q4 2018 </a:t>
            </a:r>
            <a:r>
              <a:rPr lang="en-US" sz="800" spc="-5">
                <a:solidFill>
                  <a:srgbClr val="2B3942"/>
                </a:solidFill>
                <a:latin typeface="Liberation Sans Narrow"/>
                <a:cs typeface="Liberation Sans Narrow"/>
              </a:rPr>
              <a:t>Countries included in </a:t>
            </a:r>
            <a:r>
              <a:rPr lang="en-US" sz="800">
                <a:solidFill>
                  <a:srgbClr val="2B3942"/>
                </a:solidFill>
                <a:latin typeface="Liberation Sans Narrow"/>
                <a:cs typeface="Liberation Sans Narrow"/>
              </a:rPr>
              <a:t>analysis: </a:t>
            </a:r>
            <a:r>
              <a:rPr lang="en-US" sz="800" spc="-5">
                <a:solidFill>
                  <a:srgbClr val="2B3942"/>
                </a:solidFill>
                <a:latin typeface="Liberation Sans Narrow"/>
                <a:cs typeface="Liberation Sans Narrow"/>
              </a:rPr>
              <a:t>France, Germany, Italy, </a:t>
            </a:r>
            <a:r>
              <a:rPr lang="en-US" sz="800">
                <a:solidFill>
                  <a:srgbClr val="2B3942"/>
                </a:solidFill>
                <a:latin typeface="Liberation Sans Narrow"/>
                <a:cs typeface="Liberation Sans Narrow"/>
              </a:rPr>
              <a:t>Spain, UK. NSCLC: </a:t>
            </a:r>
            <a:r>
              <a:rPr lang="en-US" sz="800" spc="-5">
                <a:solidFill>
                  <a:srgbClr val="2B3942"/>
                </a:solidFill>
                <a:latin typeface="Liberation Sans Narrow"/>
                <a:cs typeface="Liberation Sans Narrow"/>
              </a:rPr>
              <a:t>(Projected </a:t>
            </a:r>
            <a:r>
              <a:rPr lang="en-US" sz="800">
                <a:solidFill>
                  <a:srgbClr val="2B3942"/>
                </a:solidFill>
                <a:latin typeface="Liberation Sans Narrow"/>
                <a:cs typeface="Liberation Sans Narrow"/>
              </a:rPr>
              <a:t>= </a:t>
            </a:r>
            <a:r>
              <a:rPr lang="en-US" sz="800" spc="-5">
                <a:solidFill>
                  <a:srgbClr val="2B3942"/>
                </a:solidFill>
                <a:latin typeface="Liberation Sans Narrow"/>
                <a:cs typeface="Liberation Sans Narrow"/>
              </a:rPr>
              <a:t>~150,100), </a:t>
            </a:r>
            <a:r>
              <a:rPr lang="en-US" sz="800">
                <a:solidFill>
                  <a:srgbClr val="2B3942"/>
                </a:solidFill>
                <a:latin typeface="Liberation Sans Narrow"/>
                <a:cs typeface="Liberation Sans Narrow"/>
              </a:rPr>
              <a:t>Melanoma: </a:t>
            </a:r>
            <a:r>
              <a:rPr lang="en-US" sz="800" spc="-5">
                <a:solidFill>
                  <a:srgbClr val="2B3942"/>
                </a:solidFill>
                <a:latin typeface="Liberation Sans Narrow"/>
                <a:cs typeface="Liberation Sans Narrow"/>
              </a:rPr>
              <a:t>(Projected</a:t>
            </a:r>
            <a:r>
              <a:rPr lang="en-US" sz="800" spc="-60">
                <a:solidFill>
                  <a:srgbClr val="2B3942"/>
                </a:solidFill>
                <a:latin typeface="Liberation Sans Narrow"/>
                <a:cs typeface="Liberation Sans Narrow"/>
              </a:rPr>
              <a:t> </a:t>
            </a:r>
            <a:r>
              <a:rPr lang="en-US" sz="800">
                <a:solidFill>
                  <a:srgbClr val="2B3942"/>
                </a:solidFill>
                <a:latin typeface="Liberation Sans Narrow"/>
                <a:cs typeface="Liberation Sans Narrow"/>
              </a:rPr>
              <a:t>=~30,200)</a:t>
            </a:r>
            <a:endParaRPr lang="en-US" sz="800" dirty="0">
              <a:latin typeface="Liberation Sans Narrow"/>
              <a:cs typeface="Liberation Sans Narrow"/>
            </a:endParaRPr>
          </a:p>
        </p:txBody>
      </p:sp>
      <p:sp>
        <p:nvSpPr>
          <p:cNvPr id="87" name="object 87"/>
          <p:cNvSpPr/>
          <p:nvPr/>
        </p:nvSpPr>
        <p:spPr>
          <a:xfrm>
            <a:off x="11300459" y="176784"/>
            <a:ext cx="539496" cy="539496"/>
          </a:xfrm>
          <a:prstGeom prst="rect">
            <a:avLst/>
          </a:prstGeom>
          <a:blipFill>
            <a:blip r:embed="rId8" cstate="print"/>
            <a:stretch>
              <a:fillRect/>
            </a:stretch>
          </a:blipFill>
        </p:spPr>
        <p:txBody>
          <a:bodyPr wrap="square" lIns="0" tIns="0" rIns="0" bIns="0" rtlCol="0"/>
          <a:lstStyle/>
          <a:p>
            <a:endParaRPr lang="en-US" dirty="0"/>
          </a:p>
        </p:txBody>
      </p:sp>
      <p:sp>
        <p:nvSpPr>
          <p:cNvPr id="88" name="Footer Placeholder 87">
            <a:extLst>
              <a:ext uri="{FF2B5EF4-FFF2-40B4-BE49-F238E27FC236}">
                <a16:creationId xmlns:a16="http://schemas.microsoft.com/office/drawing/2014/main" id="{37AE5F8A-A0EE-4060-8428-86CA2728EBCC}"/>
              </a:ext>
            </a:extLst>
          </p:cNvPr>
          <p:cNvSpPr>
            <a:spLocks noGrp="1"/>
          </p:cNvSpPr>
          <p:nvPr>
            <p:ph type="ftr" sz="quarter" idx="5"/>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a:extLst>
              <a:ext uri="{FF2B5EF4-FFF2-40B4-BE49-F238E27FC236}">
                <a16:creationId xmlns:a16="http://schemas.microsoft.com/office/drawing/2014/main" id="{A0E90A55-8C22-4D5B-A8C6-80EB3CEFEA12}"/>
              </a:ext>
            </a:extLst>
          </p:cNvPr>
          <p:cNvGraphicFramePr>
            <a:graphicFrameLocks noChangeAspect="1"/>
          </p:cNvGraphicFramePr>
          <p:nvPr>
            <p:custDataLst>
              <p:tags r:id="rId2"/>
            </p:custDataLst>
            <p:extLst>
              <p:ext uri="{D42A27DB-BD31-4B8C-83A1-F6EECF244321}">
                <p14:modId xmlns:p14="http://schemas.microsoft.com/office/powerpoint/2010/main" val="1519090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3"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txBox="1"/>
          <p:nvPr/>
        </p:nvSpPr>
        <p:spPr>
          <a:xfrm>
            <a:off x="11877293" y="6425895"/>
            <a:ext cx="153670" cy="151323"/>
          </a:xfrm>
          <a:prstGeom prst="rect">
            <a:avLst/>
          </a:prstGeom>
        </p:spPr>
        <p:txBody>
          <a:bodyPr vert="horz" wrap="square" lIns="0" tIns="12700" rIns="0" bIns="0" rtlCol="0">
            <a:spAutoFit/>
          </a:bodyPr>
          <a:lstStyle/>
          <a:p>
            <a:pPr marL="12700">
              <a:lnSpc>
                <a:spcPct val="100000"/>
              </a:lnSpc>
              <a:spcBef>
                <a:spcPts val="100"/>
              </a:spcBef>
            </a:pPr>
            <a:r>
              <a:rPr lang="en-US" sz="900" b="1" spc="-5">
                <a:solidFill>
                  <a:srgbClr val="FFFFFF"/>
                </a:solidFill>
                <a:latin typeface="Arial"/>
                <a:cs typeface="Arial"/>
              </a:rPr>
              <a:t>18</a:t>
            </a:r>
            <a:endParaRPr lang="en-US" sz="900" dirty="0">
              <a:latin typeface="Arial"/>
              <a:cs typeface="Arial"/>
            </a:endParaRPr>
          </a:p>
        </p:txBody>
      </p:sp>
      <p:sp>
        <p:nvSpPr>
          <p:cNvPr id="3" name="object 3"/>
          <p:cNvSpPr/>
          <p:nvPr/>
        </p:nvSpPr>
        <p:spPr>
          <a:xfrm>
            <a:off x="10000488" y="6396228"/>
            <a:ext cx="1394459" cy="243840"/>
          </a:xfrm>
          <a:prstGeom prst="rect">
            <a:avLst/>
          </a:prstGeom>
          <a:blipFill>
            <a:blip r:embed="rId7" cstate="print"/>
            <a:stretch>
              <a:fillRect/>
            </a:stretch>
          </a:blipFill>
        </p:spPr>
        <p:txBody>
          <a:bodyPr wrap="square" lIns="0" tIns="0" rIns="0" bIns="0" rtlCol="0"/>
          <a:lstStyle/>
          <a:p>
            <a:endParaRPr lang="en-US" dirty="0"/>
          </a:p>
        </p:txBody>
      </p:sp>
      <p:sp>
        <p:nvSpPr>
          <p:cNvPr id="4" name="object 4"/>
          <p:cNvSpPr txBox="1">
            <a:spLocks noGrp="1"/>
          </p:cNvSpPr>
          <p:nvPr>
            <p:ph type="title"/>
          </p:nvPr>
        </p:nvSpPr>
        <p:spPr>
          <a:xfrm>
            <a:off x="463397" y="568579"/>
            <a:ext cx="9731375" cy="452120"/>
          </a:xfrm>
          <a:prstGeom prst="rect">
            <a:avLst/>
          </a:prstGeom>
        </p:spPr>
        <p:txBody>
          <a:bodyPr vert="horz" wrap="square" lIns="0" tIns="12065" rIns="0" bIns="0" rtlCol="0">
            <a:spAutoFit/>
          </a:bodyPr>
          <a:lstStyle/>
          <a:p>
            <a:pPr marL="12700">
              <a:lnSpc>
                <a:spcPct val="100000"/>
              </a:lnSpc>
              <a:spcBef>
                <a:spcPts val="95"/>
              </a:spcBef>
            </a:pPr>
            <a:r>
              <a:rPr lang="en-US" spc="-5"/>
              <a:t>Immuno-oncology has become the major focus of</a:t>
            </a:r>
            <a:r>
              <a:rPr lang="en-US" spc="175"/>
              <a:t> </a:t>
            </a:r>
            <a:r>
              <a:rPr lang="en-US" spc="-5"/>
              <a:t>growth</a:t>
            </a:r>
            <a:endParaRPr lang="en-US" spc="-5" dirty="0"/>
          </a:p>
        </p:txBody>
      </p:sp>
      <p:sp>
        <p:nvSpPr>
          <p:cNvPr id="5" name="object 5"/>
          <p:cNvSpPr txBox="1"/>
          <p:nvPr/>
        </p:nvSpPr>
        <p:spPr>
          <a:xfrm>
            <a:off x="463397" y="6543852"/>
            <a:ext cx="3736975" cy="259045"/>
          </a:xfrm>
          <a:prstGeom prst="rect">
            <a:avLst/>
          </a:prstGeom>
        </p:spPr>
        <p:txBody>
          <a:bodyPr vert="horz" wrap="square" lIns="0" tIns="12700" rIns="0" bIns="0" rtlCol="0">
            <a:spAutoFit/>
          </a:bodyPr>
          <a:lstStyle/>
          <a:p>
            <a:pPr marL="12700">
              <a:lnSpc>
                <a:spcPct val="100000"/>
              </a:lnSpc>
              <a:spcBef>
                <a:spcPts val="100"/>
              </a:spcBef>
            </a:pPr>
            <a:r>
              <a:rPr lang="en-US" sz="800">
                <a:solidFill>
                  <a:srgbClr val="2B3942"/>
                </a:solidFill>
                <a:latin typeface="Liberation Sans Narrow"/>
                <a:cs typeface="Liberation Sans Narrow"/>
              </a:rPr>
              <a:t>® 2018 </a:t>
            </a:r>
            <a:r>
              <a:rPr lang="en-US" sz="800" spc="-5">
                <a:solidFill>
                  <a:srgbClr val="2B3942"/>
                </a:solidFill>
                <a:latin typeface="Liberation Sans Narrow"/>
                <a:cs typeface="Liberation Sans Narrow"/>
              </a:rPr>
              <a:t>IQVIA; Source: </a:t>
            </a:r>
            <a:r>
              <a:rPr lang="en-US" sz="800">
                <a:solidFill>
                  <a:srgbClr val="2B3942"/>
                </a:solidFill>
                <a:latin typeface="Liberation Sans Narrow"/>
                <a:cs typeface="Liberation Sans Narrow"/>
              </a:rPr>
              <a:t>MAT Q4 2017 US$ </a:t>
            </a:r>
            <a:r>
              <a:rPr lang="en-US" sz="800" spc="-5">
                <a:solidFill>
                  <a:srgbClr val="2B3942"/>
                </a:solidFill>
                <a:latin typeface="Liberation Sans Narrow"/>
                <a:cs typeface="Liberation Sans Narrow"/>
              </a:rPr>
              <a:t>Analytics link; Analyst Consensus; </a:t>
            </a:r>
            <a:r>
              <a:rPr lang="en-US" sz="800">
                <a:solidFill>
                  <a:srgbClr val="2B3942"/>
                </a:solidFill>
                <a:latin typeface="Liberation Sans Narrow"/>
                <a:cs typeface="Liberation Sans Narrow"/>
              </a:rPr>
              <a:t>ARK R&amp;D</a:t>
            </a:r>
            <a:r>
              <a:rPr lang="en-US" sz="800" spc="-15">
                <a:solidFill>
                  <a:srgbClr val="2B3942"/>
                </a:solidFill>
                <a:latin typeface="Liberation Sans Narrow"/>
                <a:cs typeface="Liberation Sans Narrow"/>
              </a:rPr>
              <a:t> </a:t>
            </a:r>
            <a:r>
              <a:rPr lang="en-US" sz="800" spc="-5">
                <a:solidFill>
                  <a:srgbClr val="2B3942"/>
                </a:solidFill>
                <a:latin typeface="Liberation Sans Narrow"/>
                <a:cs typeface="Liberation Sans Narrow"/>
              </a:rPr>
              <a:t>Intelligence</a:t>
            </a:r>
            <a:endParaRPr lang="en-US" sz="800" dirty="0">
              <a:latin typeface="Liberation Sans Narrow"/>
              <a:cs typeface="Liberation Sans Narrow"/>
            </a:endParaRPr>
          </a:p>
        </p:txBody>
      </p:sp>
      <p:sp>
        <p:nvSpPr>
          <p:cNvPr id="6" name="object 6"/>
          <p:cNvSpPr/>
          <p:nvPr/>
        </p:nvSpPr>
        <p:spPr>
          <a:xfrm>
            <a:off x="6192011" y="1624583"/>
            <a:ext cx="0" cy="4305935"/>
          </a:xfrm>
          <a:custGeom>
            <a:avLst/>
            <a:gdLst/>
            <a:ahLst/>
            <a:cxnLst/>
            <a:rect l="l" t="t" r="r" b="b"/>
            <a:pathLst>
              <a:path h="4305935">
                <a:moveTo>
                  <a:pt x="0" y="0"/>
                </a:moveTo>
                <a:lnTo>
                  <a:pt x="0" y="4305604"/>
                </a:lnTo>
              </a:path>
            </a:pathLst>
          </a:custGeom>
          <a:ln w="12192">
            <a:solidFill>
              <a:srgbClr val="6C8E9F"/>
            </a:solidFill>
            <a:prstDash val="sysDash"/>
          </a:ln>
        </p:spPr>
        <p:txBody>
          <a:bodyPr wrap="square" lIns="0" tIns="0" rIns="0" bIns="0" rtlCol="0"/>
          <a:lstStyle/>
          <a:p>
            <a:endParaRPr lang="en-US" dirty="0"/>
          </a:p>
        </p:txBody>
      </p:sp>
      <p:sp>
        <p:nvSpPr>
          <p:cNvPr id="7" name="object 7"/>
          <p:cNvSpPr txBox="1"/>
          <p:nvPr/>
        </p:nvSpPr>
        <p:spPr>
          <a:xfrm>
            <a:off x="6747764" y="2375103"/>
            <a:ext cx="4507230" cy="2280285"/>
          </a:xfrm>
          <a:prstGeom prst="rect">
            <a:avLst/>
          </a:prstGeom>
        </p:spPr>
        <p:txBody>
          <a:bodyPr vert="horz" wrap="square" lIns="0" tIns="7620" rIns="0" bIns="0" rtlCol="0">
            <a:spAutoFit/>
          </a:bodyPr>
          <a:lstStyle/>
          <a:p>
            <a:pPr marL="31750" marR="300355">
              <a:lnSpc>
                <a:spcPct val="101099"/>
              </a:lnSpc>
              <a:spcBef>
                <a:spcPts val="60"/>
              </a:spcBef>
            </a:pPr>
            <a:r>
              <a:rPr lang="en-US" sz="2800" b="1">
                <a:solidFill>
                  <a:srgbClr val="3E5664"/>
                </a:solidFill>
                <a:latin typeface="Arial"/>
                <a:cs typeface="Arial"/>
              </a:rPr>
              <a:t>&gt;300 </a:t>
            </a:r>
            <a:r>
              <a:rPr lang="en-US" sz="1600" spc="-5">
                <a:solidFill>
                  <a:srgbClr val="2B3942"/>
                </a:solidFill>
                <a:latin typeface="Arial"/>
                <a:cs typeface="Arial"/>
              </a:rPr>
              <a:t>immuno-oncology therapies in  development, phase 1 through</a:t>
            </a:r>
            <a:r>
              <a:rPr lang="en-US" sz="1600" spc="70">
                <a:solidFill>
                  <a:srgbClr val="2B3942"/>
                </a:solidFill>
                <a:latin typeface="Arial"/>
                <a:cs typeface="Arial"/>
              </a:rPr>
              <a:t> </a:t>
            </a:r>
            <a:r>
              <a:rPr lang="en-US" sz="1600" spc="-5">
                <a:solidFill>
                  <a:srgbClr val="2B3942"/>
                </a:solidFill>
                <a:latin typeface="Arial"/>
                <a:cs typeface="Arial"/>
              </a:rPr>
              <a:t>pre-registration</a:t>
            </a:r>
            <a:endParaRPr lang="en-US" sz="1600">
              <a:latin typeface="Arial"/>
              <a:cs typeface="Arial"/>
            </a:endParaRPr>
          </a:p>
          <a:p>
            <a:pPr marL="31750">
              <a:lnSpc>
                <a:spcPct val="100000"/>
              </a:lnSpc>
              <a:spcBef>
                <a:spcPts val="840"/>
              </a:spcBef>
            </a:pPr>
            <a:r>
              <a:rPr lang="en-US" sz="2800" b="1" spc="-5">
                <a:solidFill>
                  <a:srgbClr val="3E5664"/>
                </a:solidFill>
                <a:latin typeface="Arial"/>
                <a:cs typeface="Arial"/>
              </a:rPr>
              <a:t>60 </a:t>
            </a:r>
            <a:r>
              <a:rPr lang="en-US" sz="1600" spc="-5">
                <a:solidFill>
                  <a:srgbClr val="2B3942"/>
                </a:solidFill>
                <a:latin typeface="Arial"/>
                <a:cs typeface="Arial"/>
              </a:rPr>
              <a:t>immuno-oncology mechanisms</a:t>
            </a:r>
            <a:r>
              <a:rPr lang="en-US" sz="1600" spc="25">
                <a:solidFill>
                  <a:srgbClr val="2B3942"/>
                </a:solidFill>
                <a:latin typeface="Arial"/>
                <a:cs typeface="Arial"/>
              </a:rPr>
              <a:t> </a:t>
            </a:r>
            <a:r>
              <a:rPr lang="en-US" sz="1600" spc="-5">
                <a:solidFill>
                  <a:srgbClr val="2B3942"/>
                </a:solidFill>
                <a:latin typeface="Arial"/>
                <a:cs typeface="Arial"/>
              </a:rPr>
              <a:t>investigated</a:t>
            </a:r>
            <a:endParaRPr lang="en-US" sz="1600">
              <a:latin typeface="Arial"/>
              <a:cs typeface="Arial"/>
            </a:endParaRPr>
          </a:p>
          <a:p>
            <a:pPr marL="31750">
              <a:lnSpc>
                <a:spcPct val="100000"/>
              </a:lnSpc>
              <a:spcBef>
                <a:spcPts val="35"/>
              </a:spcBef>
            </a:pPr>
            <a:r>
              <a:rPr lang="en-US" sz="1600" spc="-5">
                <a:solidFill>
                  <a:srgbClr val="2B3942"/>
                </a:solidFill>
                <a:latin typeface="Arial"/>
                <a:cs typeface="Arial"/>
              </a:rPr>
              <a:t>in early-stage pipeline vs. 4* in </a:t>
            </a:r>
            <a:r>
              <a:rPr lang="en-US" sz="1600">
                <a:solidFill>
                  <a:srgbClr val="2B3942"/>
                </a:solidFill>
                <a:latin typeface="Arial"/>
                <a:cs typeface="Arial"/>
              </a:rPr>
              <a:t>late-stage</a:t>
            </a:r>
            <a:r>
              <a:rPr lang="en-US" sz="1600" spc="35">
                <a:solidFill>
                  <a:srgbClr val="2B3942"/>
                </a:solidFill>
                <a:latin typeface="Arial"/>
                <a:cs typeface="Arial"/>
              </a:rPr>
              <a:t> </a:t>
            </a:r>
            <a:r>
              <a:rPr lang="en-US" sz="1600" spc="-5">
                <a:solidFill>
                  <a:srgbClr val="2B3942"/>
                </a:solidFill>
                <a:latin typeface="Arial"/>
                <a:cs typeface="Arial"/>
              </a:rPr>
              <a:t>pipeline</a:t>
            </a:r>
            <a:endParaRPr lang="en-US" sz="1600">
              <a:latin typeface="Arial"/>
              <a:cs typeface="Arial"/>
            </a:endParaRPr>
          </a:p>
          <a:p>
            <a:pPr marL="12700">
              <a:lnSpc>
                <a:spcPct val="100000"/>
              </a:lnSpc>
              <a:spcBef>
                <a:spcPts val="965"/>
              </a:spcBef>
            </a:pPr>
            <a:r>
              <a:rPr lang="en-US" sz="2800" b="1" spc="-5">
                <a:solidFill>
                  <a:srgbClr val="3E5664"/>
                </a:solidFill>
                <a:latin typeface="Arial"/>
                <a:cs typeface="Arial"/>
              </a:rPr>
              <a:t>1/3 </a:t>
            </a:r>
            <a:r>
              <a:rPr lang="en-US" sz="1600" spc="-5">
                <a:solidFill>
                  <a:srgbClr val="2B3942"/>
                </a:solidFill>
                <a:latin typeface="Arial"/>
                <a:cs typeface="Arial"/>
              </a:rPr>
              <a:t>of IO phase 1 &amp; 2 trials accounted for</a:t>
            </a:r>
            <a:r>
              <a:rPr lang="en-US" sz="1600" spc="100">
                <a:solidFill>
                  <a:srgbClr val="2B3942"/>
                </a:solidFill>
                <a:latin typeface="Arial"/>
                <a:cs typeface="Arial"/>
              </a:rPr>
              <a:t> </a:t>
            </a:r>
            <a:r>
              <a:rPr lang="en-US" sz="1600" spc="-5">
                <a:solidFill>
                  <a:srgbClr val="2B3942"/>
                </a:solidFill>
                <a:latin typeface="Arial"/>
                <a:cs typeface="Arial"/>
              </a:rPr>
              <a:t>by</a:t>
            </a:r>
            <a:endParaRPr lang="en-US" sz="1600">
              <a:latin typeface="Arial"/>
              <a:cs typeface="Arial"/>
            </a:endParaRPr>
          </a:p>
          <a:p>
            <a:pPr marL="12700">
              <a:lnSpc>
                <a:spcPct val="100000"/>
              </a:lnSpc>
              <a:spcBef>
                <a:spcPts val="35"/>
              </a:spcBef>
            </a:pPr>
            <a:r>
              <a:rPr lang="en-US" sz="1600" spc="-5">
                <a:solidFill>
                  <a:srgbClr val="2B3942"/>
                </a:solidFill>
                <a:latin typeface="Arial"/>
                <a:cs typeface="Arial"/>
              </a:rPr>
              <a:t>anti-PD-1/-L1 and CD19</a:t>
            </a:r>
            <a:r>
              <a:rPr lang="en-US" sz="1600" spc="25">
                <a:solidFill>
                  <a:srgbClr val="2B3942"/>
                </a:solidFill>
                <a:latin typeface="Arial"/>
                <a:cs typeface="Arial"/>
              </a:rPr>
              <a:t> </a:t>
            </a:r>
            <a:r>
              <a:rPr lang="en-US" sz="1600" spc="-5">
                <a:solidFill>
                  <a:srgbClr val="2B3942"/>
                </a:solidFill>
                <a:latin typeface="Arial"/>
                <a:cs typeface="Arial"/>
              </a:rPr>
              <a:t>modulators</a:t>
            </a:r>
            <a:endParaRPr lang="en-US" sz="1600" dirty="0">
              <a:latin typeface="Arial"/>
              <a:cs typeface="Arial"/>
            </a:endParaRPr>
          </a:p>
        </p:txBody>
      </p:sp>
      <p:sp>
        <p:nvSpPr>
          <p:cNvPr id="8" name="object 8"/>
          <p:cNvSpPr txBox="1"/>
          <p:nvPr/>
        </p:nvSpPr>
        <p:spPr>
          <a:xfrm>
            <a:off x="6766941" y="6474967"/>
            <a:ext cx="1945005" cy="166071"/>
          </a:xfrm>
          <a:prstGeom prst="rect">
            <a:avLst/>
          </a:prstGeom>
        </p:spPr>
        <p:txBody>
          <a:bodyPr vert="horz" wrap="square" lIns="0" tIns="12065" rIns="0" bIns="0" rtlCol="0">
            <a:spAutoFit/>
          </a:bodyPr>
          <a:lstStyle/>
          <a:p>
            <a:pPr marL="12700">
              <a:lnSpc>
                <a:spcPct val="100000"/>
              </a:lnSpc>
              <a:spcBef>
                <a:spcPts val="95"/>
              </a:spcBef>
            </a:pPr>
            <a:r>
              <a:rPr lang="en-US" sz="1000" spc="-5">
                <a:solidFill>
                  <a:srgbClr val="3E5664"/>
                </a:solidFill>
                <a:latin typeface="Arial"/>
                <a:cs typeface="Arial"/>
              </a:rPr>
              <a:t>* </a:t>
            </a:r>
            <a:r>
              <a:rPr lang="en-US" sz="1000" spc="-5">
                <a:solidFill>
                  <a:srgbClr val="2B3942"/>
                </a:solidFill>
                <a:latin typeface="Arial"/>
                <a:cs typeface="Arial"/>
              </a:rPr>
              <a:t>PD-1/-L1, CTLA4, CD19,</a:t>
            </a:r>
            <a:r>
              <a:rPr lang="en-US" sz="1000" spc="-45">
                <a:solidFill>
                  <a:srgbClr val="2B3942"/>
                </a:solidFill>
                <a:latin typeface="Arial"/>
                <a:cs typeface="Arial"/>
              </a:rPr>
              <a:t> </a:t>
            </a:r>
            <a:r>
              <a:rPr lang="en-US" sz="1000" spc="-5">
                <a:solidFill>
                  <a:srgbClr val="2B3942"/>
                </a:solidFill>
                <a:latin typeface="Arial"/>
                <a:cs typeface="Arial"/>
              </a:rPr>
              <a:t>(INDO)</a:t>
            </a:r>
            <a:endParaRPr lang="en-US" sz="1000" dirty="0">
              <a:latin typeface="Arial"/>
              <a:cs typeface="Arial"/>
            </a:endParaRPr>
          </a:p>
        </p:txBody>
      </p:sp>
      <p:sp>
        <p:nvSpPr>
          <p:cNvPr id="9" name="object 9"/>
          <p:cNvSpPr txBox="1"/>
          <p:nvPr/>
        </p:nvSpPr>
        <p:spPr>
          <a:xfrm>
            <a:off x="6766941" y="4865878"/>
            <a:ext cx="4384675" cy="756920"/>
          </a:xfrm>
          <a:prstGeom prst="rect">
            <a:avLst/>
          </a:prstGeom>
        </p:spPr>
        <p:txBody>
          <a:bodyPr vert="horz" wrap="square" lIns="0" tIns="12065" rIns="0" bIns="0" rtlCol="0">
            <a:spAutoFit/>
          </a:bodyPr>
          <a:lstStyle/>
          <a:p>
            <a:pPr marL="12700" marR="5080">
              <a:lnSpc>
                <a:spcPct val="100000"/>
              </a:lnSpc>
              <a:spcBef>
                <a:spcPts val="95"/>
              </a:spcBef>
            </a:pPr>
            <a:r>
              <a:rPr lang="en-US" sz="1600" b="1" spc="-5">
                <a:solidFill>
                  <a:srgbClr val="2B3942"/>
                </a:solidFill>
                <a:latin typeface="Arial"/>
                <a:cs typeface="Arial"/>
              </a:rPr>
              <a:t>Immuno-oncology products </a:t>
            </a:r>
            <a:r>
              <a:rPr lang="en-US" sz="1600" b="1" spc="-15">
                <a:solidFill>
                  <a:srgbClr val="2B3942"/>
                </a:solidFill>
                <a:latin typeface="Arial"/>
                <a:cs typeface="Arial"/>
              </a:rPr>
              <a:t>have </a:t>
            </a:r>
            <a:r>
              <a:rPr lang="en-US" sz="1600" b="1">
                <a:solidFill>
                  <a:srgbClr val="2B3942"/>
                </a:solidFill>
                <a:latin typeface="Arial"/>
                <a:cs typeface="Arial"/>
              </a:rPr>
              <a:t>shown  </a:t>
            </a:r>
            <a:r>
              <a:rPr lang="en-US" sz="1600" b="1" spc="-5">
                <a:solidFill>
                  <a:srgbClr val="2B3942"/>
                </a:solidFill>
                <a:latin typeface="Arial"/>
                <a:cs typeface="Arial"/>
              </a:rPr>
              <a:t>promise in a small number of haematological  cancers</a:t>
            </a:r>
            <a:endParaRPr lang="en-US" sz="1600" dirty="0">
              <a:latin typeface="Arial"/>
              <a:cs typeface="Arial"/>
            </a:endParaRPr>
          </a:p>
        </p:txBody>
      </p:sp>
      <p:sp>
        <p:nvSpPr>
          <p:cNvPr id="10" name="object 10"/>
          <p:cNvSpPr/>
          <p:nvPr/>
        </p:nvSpPr>
        <p:spPr>
          <a:xfrm>
            <a:off x="11300459" y="170434"/>
            <a:ext cx="556037" cy="554990"/>
          </a:xfrm>
          <a:prstGeom prst="rect">
            <a:avLst/>
          </a:prstGeom>
          <a:blipFill>
            <a:blip r:embed="rId8" cstate="print"/>
            <a:stretch>
              <a:fillRect/>
            </a:stretch>
          </a:blipFill>
        </p:spPr>
        <p:txBody>
          <a:bodyPr wrap="square" lIns="0" tIns="0" rIns="0" bIns="0" rtlCol="0"/>
          <a:lstStyle/>
          <a:p>
            <a:endParaRPr lang="en-US" dirty="0"/>
          </a:p>
        </p:txBody>
      </p:sp>
      <p:sp>
        <p:nvSpPr>
          <p:cNvPr id="11" name="object 11"/>
          <p:cNvSpPr/>
          <p:nvPr/>
        </p:nvSpPr>
        <p:spPr>
          <a:xfrm>
            <a:off x="1255775" y="4765547"/>
            <a:ext cx="342900" cy="852169"/>
          </a:xfrm>
          <a:custGeom>
            <a:avLst/>
            <a:gdLst/>
            <a:ahLst/>
            <a:cxnLst/>
            <a:rect l="l" t="t" r="r" b="b"/>
            <a:pathLst>
              <a:path w="342900" h="852170">
                <a:moveTo>
                  <a:pt x="0" y="851915"/>
                </a:moveTo>
                <a:lnTo>
                  <a:pt x="342900" y="851915"/>
                </a:lnTo>
                <a:lnTo>
                  <a:pt x="342900" y="0"/>
                </a:lnTo>
                <a:lnTo>
                  <a:pt x="0" y="0"/>
                </a:lnTo>
                <a:lnTo>
                  <a:pt x="0" y="851915"/>
                </a:lnTo>
                <a:close/>
              </a:path>
            </a:pathLst>
          </a:custGeom>
          <a:solidFill>
            <a:srgbClr val="005486"/>
          </a:solidFill>
        </p:spPr>
        <p:txBody>
          <a:bodyPr wrap="square" lIns="0" tIns="0" rIns="0" bIns="0" rtlCol="0"/>
          <a:lstStyle/>
          <a:p>
            <a:endParaRPr lang="en-US" dirty="0"/>
          </a:p>
        </p:txBody>
      </p:sp>
      <p:sp>
        <p:nvSpPr>
          <p:cNvPr id="12" name="object 12"/>
          <p:cNvSpPr/>
          <p:nvPr/>
        </p:nvSpPr>
        <p:spPr>
          <a:xfrm>
            <a:off x="1871472" y="4079747"/>
            <a:ext cx="342900" cy="1537970"/>
          </a:xfrm>
          <a:custGeom>
            <a:avLst/>
            <a:gdLst/>
            <a:ahLst/>
            <a:cxnLst/>
            <a:rect l="l" t="t" r="r" b="b"/>
            <a:pathLst>
              <a:path w="342900" h="1537970">
                <a:moveTo>
                  <a:pt x="0" y="1537715"/>
                </a:moveTo>
                <a:lnTo>
                  <a:pt x="342900" y="1537715"/>
                </a:lnTo>
                <a:lnTo>
                  <a:pt x="342900" y="0"/>
                </a:lnTo>
                <a:lnTo>
                  <a:pt x="0" y="0"/>
                </a:lnTo>
                <a:lnTo>
                  <a:pt x="0" y="1537715"/>
                </a:lnTo>
                <a:close/>
              </a:path>
            </a:pathLst>
          </a:custGeom>
          <a:solidFill>
            <a:srgbClr val="005486"/>
          </a:solidFill>
        </p:spPr>
        <p:txBody>
          <a:bodyPr wrap="square" lIns="0" tIns="0" rIns="0" bIns="0" rtlCol="0"/>
          <a:lstStyle/>
          <a:p>
            <a:endParaRPr lang="en-US" dirty="0"/>
          </a:p>
        </p:txBody>
      </p:sp>
      <p:sp>
        <p:nvSpPr>
          <p:cNvPr id="13" name="object 13"/>
          <p:cNvSpPr/>
          <p:nvPr/>
        </p:nvSpPr>
        <p:spPr>
          <a:xfrm>
            <a:off x="2487167" y="3741420"/>
            <a:ext cx="342900" cy="1876425"/>
          </a:xfrm>
          <a:custGeom>
            <a:avLst/>
            <a:gdLst/>
            <a:ahLst/>
            <a:cxnLst/>
            <a:rect l="l" t="t" r="r" b="b"/>
            <a:pathLst>
              <a:path w="342900" h="1876425">
                <a:moveTo>
                  <a:pt x="342900" y="0"/>
                </a:moveTo>
                <a:lnTo>
                  <a:pt x="0" y="0"/>
                </a:lnTo>
                <a:lnTo>
                  <a:pt x="0" y="1876043"/>
                </a:lnTo>
                <a:lnTo>
                  <a:pt x="342900" y="1876043"/>
                </a:lnTo>
                <a:lnTo>
                  <a:pt x="342900" y="0"/>
                </a:lnTo>
                <a:close/>
              </a:path>
            </a:pathLst>
          </a:custGeom>
          <a:solidFill>
            <a:srgbClr val="00A2DF"/>
          </a:solidFill>
        </p:spPr>
        <p:txBody>
          <a:bodyPr wrap="square" lIns="0" tIns="0" rIns="0" bIns="0" rtlCol="0"/>
          <a:lstStyle/>
          <a:p>
            <a:endParaRPr lang="en-US" dirty="0"/>
          </a:p>
        </p:txBody>
      </p:sp>
      <p:sp>
        <p:nvSpPr>
          <p:cNvPr id="14" name="object 14"/>
          <p:cNvSpPr/>
          <p:nvPr/>
        </p:nvSpPr>
        <p:spPr>
          <a:xfrm>
            <a:off x="3102864" y="3403091"/>
            <a:ext cx="342900" cy="2214880"/>
          </a:xfrm>
          <a:custGeom>
            <a:avLst/>
            <a:gdLst/>
            <a:ahLst/>
            <a:cxnLst/>
            <a:rect l="l" t="t" r="r" b="b"/>
            <a:pathLst>
              <a:path w="342900" h="2214879">
                <a:moveTo>
                  <a:pt x="342900" y="0"/>
                </a:moveTo>
                <a:lnTo>
                  <a:pt x="0" y="0"/>
                </a:lnTo>
                <a:lnTo>
                  <a:pt x="0" y="2214372"/>
                </a:lnTo>
                <a:lnTo>
                  <a:pt x="342900" y="2214372"/>
                </a:lnTo>
                <a:lnTo>
                  <a:pt x="342900" y="0"/>
                </a:lnTo>
                <a:close/>
              </a:path>
            </a:pathLst>
          </a:custGeom>
          <a:solidFill>
            <a:srgbClr val="00A2DF"/>
          </a:solidFill>
        </p:spPr>
        <p:txBody>
          <a:bodyPr wrap="square" lIns="0" tIns="0" rIns="0" bIns="0" rtlCol="0"/>
          <a:lstStyle/>
          <a:p>
            <a:endParaRPr lang="en-US" dirty="0"/>
          </a:p>
        </p:txBody>
      </p:sp>
      <p:sp>
        <p:nvSpPr>
          <p:cNvPr id="15" name="object 15"/>
          <p:cNvSpPr/>
          <p:nvPr/>
        </p:nvSpPr>
        <p:spPr>
          <a:xfrm>
            <a:off x="3718559" y="3063239"/>
            <a:ext cx="342900" cy="2554605"/>
          </a:xfrm>
          <a:custGeom>
            <a:avLst/>
            <a:gdLst/>
            <a:ahLst/>
            <a:cxnLst/>
            <a:rect l="l" t="t" r="r" b="b"/>
            <a:pathLst>
              <a:path w="342900" h="2554604">
                <a:moveTo>
                  <a:pt x="342900" y="0"/>
                </a:moveTo>
                <a:lnTo>
                  <a:pt x="0" y="0"/>
                </a:lnTo>
                <a:lnTo>
                  <a:pt x="0" y="2554224"/>
                </a:lnTo>
                <a:lnTo>
                  <a:pt x="342900" y="2554224"/>
                </a:lnTo>
                <a:lnTo>
                  <a:pt x="342900" y="0"/>
                </a:lnTo>
                <a:close/>
              </a:path>
            </a:pathLst>
          </a:custGeom>
          <a:solidFill>
            <a:srgbClr val="00A2DF"/>
          </a:solidFill>
        </p:spPr>
        <p:txBody>
          <a:bodyPr wrap="square" lIns="0" tIns="0" rIns="0" bIns="0" rtlCol="0"/>
          <a:lstStyle/>
          <a:p>
            <a:endParaRPr lang="en-US" dirty="0"/>
          </a:p>
        </p:txBody>
      </p:sp>
      <p:sp>
        <p:nvSpPr>
          <p:cNvPr id="16" name="object 16"/>
          <p:cNvSpPr/>
          <p:nvPr/>
        </p:nvSpPr>
        <p:spPr>
          <a:xfrm>
            <a:off x="4334255" y="2724911"/>
            <a:ext cx="342900" cy="2893060"/>
          </a:xfrm>
          <a:custGeom>
            <a:avLst/>
            <a:gdLst/>
            <a:ahLst/>
            <a:cxnLst/>
            <a:rect l="l" t="t" r="r" b="b"/>
            <a:pathLst>
              <a:path w="342900" h="2893060">
                <a:moveTo>
                  <a:pt x="342900" y="0"/>
                </a:moveTo>
                <a:lnTo>
                  <a:pt x="0" y="0"/>
                </a:lnTo>
                <a:lnTo>
                  <a:pt x="0" y="2892552"/>
                </a:lnTo>
                <a:lnTo>
                  <a:pt x="342900" y="2892552"/>
                </a:lnTo>
                <a:lnTo>
                  <a:pt x="342900" y="0"/>
                </a:lnTo>
                <a:close/>
              </a:path>
            </a:pathLst>
          </a:custGeom>
          <a:solidFill>
            <a:srgbClr val="00A2DF"/>
          </a:solidFill>
        </p:spPr>
        <p:txBody>
          <a:bodyPr wrap="square" lIns="0" tIns="0" rIns="0" bIns="0" rtlCol="0"/>
          <a:lstStyle/>
          <a:p>
            <a:endParaRPr lang="en-US" dirty="0"/>
          </a:p>
        </p:txBody>
      </p:sp>
      <p:sp>
        <p:nvSpPr>
          <p:cNvPr id="17" name="object 17"/>
          <p:cNvSpPr/>
          <p:nvPr/>
        </p:nvSpPr>
        <p:spPr>
          <a:xfrm>
            <a:off x="4949952" y="2386583"/>
            <a:ext cx="342900" cy="3230880"/>
          </a:xfrm>
          <a:custGeom>
            <a:avLst/>
            <a:gdLst/>
            <a:ahLst/>
            <a:cxnLst/>
            <a:rect l="l" t="t" r="r" b="b"/>
            <a:pathLst>
              <a:path w="342900" h="3230879">
                <a:moveTo>
                  <a:pt x="342900" y="0"/>
                </a:moveTo>
                <a:lnTo>
                  <a:pt x="0" y="0"/>
                </a:lnTo>
                <a:lnTo>
                  <a:pt x="0" y="3230879"/>
                </a:lnTo>
                <a:lnTo>
                  <a:pt x="342900" y="3230879"/>
                </a:lnTo>
                <a:lnTo>
                  <a:pt x="342900" y="0"/>
                </a:lnTo>
                <a:close/>
              </a:path>
            </a:pathLst>
          </a:custGeom>
          <a:solidFill>
            <a:srgbClr val="00A2DF"/>
          </a:solidFill>
        </p:spPr>
        <p:txBody>
          <a:bodyPr wrap="square" lIns="0" tIns="0" rIns="0" bIns="0" rtlCol="0"/>
          <a:lstStyle/>
          <a:p>
            <a:endParaRPr lang="en-US" dirty="0"/>
          </a:p>
        </p:txBody>
      </p:sp>
      <p:sp>
        <p:nvSpPr>
          <p:cNvPr id="18" name="object 18"/>
          <p:cNvSpPr/>
          <p:nvPr/>
        </p:nvSpPr>
        <p:spPr>
          <a:xfrm>
            <a:off x="1118616" y="5617464"/>
            <a:ext cx="4311650" cy="0"/>
          </a:xfrm>
          <a:custGeom>
            <a:avLst/>
            <a:gdLst/>
            <a:ahLst/>
            <a:cxnLst/>
            <a:rect l="l" t="t" r="r" b="b"/>
            <a:pathLst>
              <a:path w="4311650">
                <a:moveTo>
                  <a:pt x="0" y="0"/>
                </a:moveTo>
                <a:lnTo>
                  <a:pt x="4311396" y="0"/>
                </a:lnTo>
              </a:path>
            </a:pathLst>
          </a:custGeom>
          <a:ln w="9144">
            <a:solidFill>
              <a:srgbClr val="2B3942"/>
            </a:solidFill>
          </a:ln>
        </p:spPr>
        <p:txBody>
          <a:bodyPr wrap="square" lIns="0" tIns="0" rIns="0" bIns="0" rtlCol="0"/>
          <a:lstStyle/>
          <a:p>
            <a:endParaRPr lang="en-US" dirty="0"/>
          </a:p>
        </p:txBody>
      </p:sp>
      <p:sp>
        <p:nvSpPr>
          <p:cNvPr id="19" name="object 19"/>
          <p:cNvSpPr txBox="1"/>
          <p:nvPr/>
        </p:nvSpPr>
        <p:spPr>
          <a:xfrm>
            <a:off x="1109878" y="4509008"/>
            <a:ext cx="636905" cy="228268"/>
          </a:xfrm>
          <a:prstGeom prst="rect">
            <a:avLst/>
          </a:prstGeom>
        </p:spPr>
        <p:txBody>
          <a:bodyPr vert="horz" wrap="square" lIns="0" tIns="12700" rIns="0" bIns="0" rtlCol="0">
            <a:spAutoFit/>
          </a:bodyPr>
          <a:lstStyle/>
          <a:p>
            <a:pPr marL="12700">
              <a:lnSpc>
                <a:spcPct val="100000"/>
              </a:lnSpc>
              <a:spcBef>
                <a:spcPts val="100"/>
              </a:spcBef>
            </a:pPr>
            <a:r>
              <a:rPr lang="en-US" sz="1400">
                <a:solidFill>
                  <a:srgbClr val="2B3942"/>
                </a:solidFill>
                <a:latin typeface="Arial"/>
                <a:cs typeface="Arial"/>
              </a:rPr>
              <a:t>$ 10</a:t>
            </a:r>
            <a:r>
              <a:rPr lang="en-US" sz="1400" spc="-110">
                <a:solidFill>
                  <a:srgbClr val="2B3942"/>
                </a:solidFill>
                <a:latin typeface="Arial"/>
                <a:cs typeface="Arial"/>
              </a:rPr>
              <a:t> </a:t>
            </a:r>
            <a:r>
              <a:rPr lang="en-US" sz="1400">
                <a:solidFill>
                  <a:srgbClr val="2B3942"/>
                </a:solidFill>
                <a:latin typeface="Arial"/>
                <a:cs typeface="Arial"/>
              </a:rPr>
              <a:t>Bn</a:t>
            </a:r>
            <a:endParaRPr lang="en-US" sz="1400" dirty="0">
              <a:latin typeface="Arial"/>
              <a:cs typeface="Arial"/>
            </a:endParaRPr>
          </a:p>
        </p:txBody>
      </p:sp>
      <p:sp>
        <p:nvSpPr>
          <p:cNvPr id="20" name="object 20"/>
          <p:cNvSpPr txBox="1"/>
          <p:nvPr/>
        </p:nvSpPr>
        <p:spPr>
          <a:xfrm>
            <a:off x="3572383" y="2806954"/>
            <a:ext cx="636905" cy="228909"/>
          </a:xfrm>
          <a:prstGeom prst="rect">
            <a:avLst/>
          </a:prstGeom>
        </p:spPr>
        <p:txBody>
          <a:bodyPr vert="horz" wrap="square" lIns="0" tIns="13335" rIns="0" bIns="0" rtlCol="0">
            <a:spAutoFit/>
          </a:bodyPr>
          <a:lstStyle/>
          <a:p>
            <a:pPr marL="12700">
              <a:lnSpc>
                <a:spcPct val="100000"/>
              </a:lnSpc>
              <a:spcBef>
                <a:spcPts val="105"/>
              </a:spcBef>
            </a:pPr>
            <a:r>
              <a:rPr lang="en-US" sz="1400">
                <a:solidFill>
                  <a:srgbClr val="2B3942"/>
                </a:solidFill>
                <a:latin typeface="Arial"/>
                <a:cs typeface="Arial"/>
              </a:rPr>
              <a:t>$ 30</a:t>
            </a:r>
            <a:r>
              <a:rPr lang="en-US" sz="1400" spc="-110">
                <a:solidFill>
                  <a:srgbClr val="2B3942"/>
                </a:solidFill>
                <a:latin typeface="Arial"/>
                <a:cs typeface="Arial"/>
              </a:rPr>
              <a:t> </a:t>
            </a:r>
            <a:r>
              <a:rPr lang="en-US" sz="1400">
                <a:solidFill>
                  <a:srgbClr val="2B3942"/>
                </a:solidFill>
                <a:latin typeface="Arial"/>
                <a:cs typeface="Arial"/>
              </a:rPr>
              <a:t>Bn</a:t>
            </a:r>
            <a:endParaRPr lang="en-US" sz="1400" dirty="0">
              <a:latin typeface="Arial"/>
              <a:cs typeface="Arial"/>
            </a:endParaRPr>
          </a:p>
        </p:txBody>
      </p:sp>
      <p:sp>
        <p:nvSpPr>
          <p:cNvPr id="21" name="object 21"/>
          <p:cNvSpPr txBox="1"/>
          <p:nvPr/>
        </p:nvSpPr>
        <p:spPr>
          <a:xfrm>
            <a:off x="1725929" y="3823208"/>
            <a:ext cx="636905" cy="228268"/>
          </a:xfrm>
          <a:prstGeom prst="rect">
            <a:avLst/>
          </a:prstGeom>
        </p:spPr>
        <p:txBody>
          <a:bodyPr vert="horz" wrap="square" lIns="0" tIns="12700" rIns="0" bIns="0" rtlCol="0">
            <a:spAutoFit/>
          </a:bodyPr>
          <a:lstStyle/>
          <a:p>
            <a:pPr marL="12700">
              <a:lnSpc>
                <a:spcPct val="100000"/>
              </a:lnSpc>
              <a:spcBef>
                <a:spcPts val="100"/>
              </a:spcBef>
            </a:pPr>
            <a:r>
              <a:rPr lang="en-US" sz="1400">
                <a:solidFill>
                  <a:srgbClr val="2B3942"/>
                </a:solidFill>
                <a:latin typeface="Arial"/>
                <a:cs typeface="Arial"/>
              </a:rPr>
              <a:t>$ 18</a:t>
            </a:r>
            <a:r>
              <a:rPr lang="en-US" sz="1400" spc="-110">
                <a:solidFill>
                  <a:srgbClr val="2B3942"/>
                </a:solidFill>
                <a:latin typeface="Arial"/>
                <a:cs typeface="Arial"/>
              </a:rPr>
              <a:t> </a:t>
            </a:r>
            <a:r>
              <a:rPr lang="en-US" sz="1400">
                <a:solidFill>
                  <a:srgbClr val="2B3942"/>
                </a:solidFill>
                <a:latin typeface="Arial"/>
                <a:cs typeface="Arial"/>
              </a:rPr>
              <a:t>Bn</a:t>
            </a:r>
            <a:endParaRPr lang="en-US" sz="1400" dirty="0">
              <a:latin typeface="Arial"/>
              <a:cs typeface="Arial"/>
            </a:endParaRPr>
          </a:p>
        </p:txBody>
      </p:sp>
      <p:sp>
        <p:nvSpPr>
          <p:cNvPr id="22" name="object 22"/>
          <p:cNvSpPr txBox="1"/>
          <p:nvPr/>
        </p:nvSpPr>
        <p:spPr>
          <a:xfrm>
            <a:off x="2341879" y="3484879"/>
            <a:ext cx="636905" cy="228909"/>
          </a:xfrm>
          <a:prstGeom prst="rect">
            <a:avLst/>
          </a:prstGeom>
        </p:spPr>
        <p:txBody>
          <a:bodyPr vert="horz" wrap="square" lIns="0" tIns="13335" rIns="0" bIns="0" rtlCol="0">
            <a:spAutoFit/>
          </a:bodyPr>
          <a:lstStyle/>
          <a:p>
            <a:pPr marL="12700">
              <a:lnSpc>
                <a:spcPct val="100000"/>
              </a:lnSpc>
              <a:spcBef>
                <a:spcPts val="105"/>
              </a:spcBef>
            </a:pPr>
            <a:r>
              <a:rPr lang="en-US" sz="1400">
                <a:solidFill>
                  <a:srgbClr val="2B3942"/>
                </a:solidFill>
                <a:latin typeface="Arial"/>
                <a:cs typeface="Arial"/>
              </a:rPr>
              <a:t>$ 22</a:t>
            </a:r>
            <a:r>
              <a:rPr lang="en-US" sz="1400" spc="-110">
                <a:solidFill>
                  <a:srgbClr val="2B3942"/>
                </a:solidFill>
                <a:latin typeface="Arial"/>
                <a:cs typeface="Arial"/>
              </a:rPr>
              <a:t> </a:t>
            </a:r>
            <a:r>
              <a:rPr lang="en-US" sz="1400">
                <a:solidFill>
                  <a:srgbClr val="2B3942"/>
                </a:solidFill>
                <a:latin typeface="Arial"/>
                <a:cs typeface="Arial"/>
              </a:rPr>
              <a:t>Bn</a:t>
            </a:r>
            <a:endParaRPr lang="en-US" sz="1400" dirty="0">
              <a:latin typeface="Arial"/>
              <a:cs typeface="Arial"/>
            </a:endParaRPr>
          </a:p>
        </p:txBody>
      </p:sp>
      <p:sp>
        <p:nvSpPr>
          <p:cNvPr id="23" name="object 23"/>
          <p:cNvSpPr txBox="1"/>
          <p:nvPr/>
        </p:nvSpPr>
        <p:spPr>
          <a:xfrm>
            <a:off x="2956305" y="3145027"/>
            <a:ext cx="636905" cy="228909"/>
          </a:xfrm>
          <a:prstGeom prst="rect">
            <a:avLst/>
          </a:prstGeom>
        </p:spPr>
        <p:txBody>
          <a:bodyPr vert="horz" wrap="square" lIns="0" tIns="13335" rIns="0" bIns="0" rtlCol="0">
            <a:spAutoFit/>
          </a:bodyPr>
          <a:lstStyle/>
          <a:p>
            <a:pPr marL="12700">
              <a:lnSpc>
                <a:spcPct val="100000"/>
              </a:lnSpc>
              <a:spcBef>
                <a:spcPts val="105"/>
              </a:spcBef>
            </a:pPr>
            <a:r>
              <a:rPr lang="en-US" sz="1400">
                <a:solidFill>
                  <a:srgbClr val="2B3942"/>
                </a:solidFill>
                <a:latin typeface="Arial"/>
                <a:cs typeface="Arial"/>
              </a:rPr>
              <a:t>$ 26</a:t>
            </a:r>
            <a:r>
              <a:rPr lang="en-US" sz="1400" spc="-110">
                <a:solidFill>
                  <a:srgbClr val="2B3942"/>
                </a:solidFill>
                <a:latin typeface="Arial"/>
                <a:cs typeface="Arial"/>
              </a:rPr>
              <a:t> </a:t>
            </a:r>
            <a:r>
              <a:rPr lang="en-US" sz="1400">
                <a:solidFill>
                  <a:srgbClr val="2B3942"/>
                </a:solidFill>
                <a:latin typeface="Arial"/>
                <a:cs typeface="Arial"/>
              </a:rPr>
              <a:t>Bn</a:t>
            </a:r>
            <a:endParaRPr lang="en-US" sz="1400" dirty="0">
              <a:latin typeface="Arial"/>
              <a:cs typeface="Arial"/>
            </a:endParaRPr>
          </a:p>
        </p:txBody>
      </p:sp>
      <p:sp>
        <p:nvSpPr>
          <p:cNvPr id="24" name="object 24"/>
          <p:cNvSpPr txBox="1"/>
          <p:nvPr/>
        </p:nvSpPr>
        <p:spPr>
          <a:xfrm>
            <a:off x="4188333" y="2467101"/>
            <a:ext cx="636905" cy="228909"/>
          </a:xfrm>
          <a:prstGeom prst="rect">
            <a:avLst/>
          </a:prstGeom>
        </p:spPr>
        <p:txBody>
          <a:bodyPr vert="horz" wrap="square" lIns="0" tIns="13335" rIns="0" bIns="0" rtlCol="0">
            <a:spAutoFit/>
          </a:bodyPr>
          <a:lstStyle/>
          <a:p>
            <a:pPr marL="12700">
              <a:lnSpc>
                <a:spcPct val="100000"/>
              </a:lnSpc>
              <a:spcBef>
                <a:spcPts val="105"/>
              </a:spcBef>
            </a:pPr>
            <a:r>
              <a:rPr lang="en-US" sz="1400">
                <a:solidFill>
                  <a:srgbClr val="2B3942"/>
                </a:solidFill>
                <a:latin typeface="Arial"/>
                <a:cs typeface="Arial"/>
              </a:rPr>
              <a:t>$ 33</a:t>
            </a:r>
            <a:r>
              <a:rPr lang="en-US" sz="1400" spc="-110">
                <a:solidFill>
                  <a:srgbClr val="2B3942"/>
                </a:solidFill>
                <a:latin typeface="Arial"/>
                <a:cs typeface="Arial"/>
              </a:rPr>
              <a:t> </a:t>
            </a:r>
            <a:r>
              <a:rPr lang="en-US" sz="1400">
                <a:solidFill>
                  <a:srgbClr val="2B3942"/>
                </a:solidFill>
                <a:latin typeface="Arial"/>
                <a:cs typeface="Arial"/>
              </a:rPr>
              <a:t>Bn</a:t>
            </a:r>
            <a:endParaRPr lang="en-US" sz="1400" dirty="0">
              <a:latin typeface="Arial"/>
              <a:cs typeface="Arial"/>
            </a:endParaRPr>
          </a:p>
        </p:txBody>
      </p:sp>
      <p:sp>
        <p:nvSpPr>
          <p:cNvPr id="25" name="object 25"/>
          <p:cNvSpPr txBox="1"/>
          <p:nvPr/>
        </p:nvSpPr>
        <p:spPr>
          <a:xfrm>
            <a:off x="463397" y="1076959"/>
            <a:ext cx="10391140" cy="1291590"/>
          </a:xfrm>
          <a:prstGeom prst="rect">
            <a:avLst/>
          </a:prstGeom>
        </p:spPr>
        <p:txBody>
          <a:bodyPr vert="horz" wrap="square" lIns="0" tIns="13335" rIns="0" bIns="0" rtlCol="0">
            <a:spAutoFit/>
          </a:bodyPr>
          <a:lstStyle/>
          <a:p>
            <a:pPr marL="12700">
              <a:lnSpc>
                <a:spcPct val="100000"/>
              </a:lnSpc>
              <a:spcBef>
                <a:spcPts val="105"/>
              </a:spcBef>
            </a:pPr>
            <a:r>
              <a:rPr lang="en-US" sz="2000" i="1">
                <a:solidFill>
                  <a:srgbClr val="00A2DF"/>
                </a:solidFill>
                <a:latin typeface="Arial"/>
                <a:cs typeface="Arial"/>
              </a:rPr>
              <a:t>Checkpoint inhibitors expected to reach ~$30 billion globally by</a:t>
            </a:r>
            <a:r>
              <a:rPr lang="en-US" sz="2000" i="1" spc="-195">
                <a:solidFill>
                  <a:srgbClr val="00A2DF"/>
                </a:solidFill>
                <a:latin typeface="Arial"/>
                <a:cs typeface="Arial"/>
              </a:rPr>
              <a:t> </a:t>
            </a:r>
            <a:r>
              <a:rPr lang="en-US" sz="2000" i="1">
                <a:solidFill>
                  <a:srgbClr val="00A2DF"/>
                </a:solidFill>
                <a:latin typeface="Arial"/>
                <a:cs typeface="Arial"/>
              </a:rPr>
              <a:t>2022</a:t>
            </a:r>
            <a:endParaRPr lang="en-US" sz="2000">
              <a:latin typeface="Arial"/>
              <a:cs typeface="Arial"/>
            </a:endParaRPr>
          </a:p>
          <a:p>
            <a:pPr>
              <a:lnSpc>
                <a:spcPct val="100000"/>
              </a:lnSpc>
            </a:pPr>
            <a:endParaRPr lang="en-US" sz="1850">
              <a:latin typeface="Times New Roman"/>
              <a:cs typeface="Times New Roman"/>
            </a:endParaRPr>
          </a:p>
          <a:p>
            <a:pPr marL="1405255">
              <a:lnSpc>
                <a:spcPct val="100000"/>
              </a:lnSpc>
              <a:spcBef>
                <a:spcPts val="5"/>
              </a:spcBef>
              <a:tabLst>
                <a:tab pos="6284595" algn="l"/>
              </a:tabLst>
            </a:pPr>
            <a:r>
              <a:rPr lang="en-US" sz="1600" b="1" spc="-5">
                <a:solidFill>
                  <a:srgbClr val="005486"/>
                </a:solidFill>
                <a:latin typeface="Arial"/>
                <a:cs typeface="Arial"/>
              </a:rPr>
              <a:t>Checkpoint</a:t>
            </a:r>
            <a:r>
              <a:rPr lang="en-US" sz="1600" b="1" spc="20">
                <a:solidFill>
                  <a:srgbClr val="005486"/>
                </a:solidFill>
                <a:latin typeface="Arial"/>
                <a:cs typeface="Arial"/>
              </a:rPr>
              <a:t> </a:t>
            </a:r>
            <a:r>
              <a:rPr lang="en-US" sz="1600" b="1" spc="-5">
                <a:solidFill>
                  <a:srgbClr val="005486"/>
                </a:solidFill>
                <a:latin typeface="Arial"/>
                <a:cs typeface="Arial"/>
              </a:rPr>
              <a:t>inhibitor</a:t>
            </a:r>
            <a:r>
              <a:rPr lang="en-US" sz="1600" b="1" spc="60">
                <a:solidFill>
                  <a:srgbClr val="005486"/>
                </a:solidFill>
                <a:latin typeface="Arial"/>
                <a:cs typeface="Arial"/>
              </a:rPr>
              <a:t> </a:t>
            </a:r>
            <a:r>
              <a:rPr lang="en-US" sz="1600" b="1" spc="-5">
                <a:solidFill>
                  <a:srgbClr val="005486"/>
                </a:solidFill>
                <a:latin typeface="Arial"/>
                <a:cs typeface="Arial"/>
              </a:rPr>
              <a:t>forecast	Immuno-oncology </a:t>
            </a:r>
            <a:r>
              <a:rPr lang="en-US" sz="1600" b="1" spc="-10">
                <a:solidFill>
                  <a:srgbClr val="005486"/>
                </a:solidFill>
                <a:latin typeface="Arial"/>
                <a:cs typeface="Arial"/>
              </a:rPr>
              <a:t>development</a:t>
            </a:r>
            <a:r>
              <a:rPr lang="en-US" sz="1600" b="1" spc="80">
                <a:solidFill>
                  <a:srgbClr val="005486"/>
                </a:solidFill>
                <a:latin typeface="Arial"/>
                <a:cs typeface="Arial"/>
              </a:rPr>
              <a:t> </a:t>
            </a:r>
            <a:r>
              <a:rPr lang="en-US" sz="1600" b="1" spc="-5">
                <a:solidFill>
                  <a:srgbClr val="005486"/>
                </a:solidFill>
                <a:latin typeface="Arial"/>
                <a:cs typeface="Arial"/>
              </a:rPr>
              <a:t>highlights</a:t>
            </a:r>
            <a:endParaRPr lang="en-US" sz="1600">
              <a:latin typeface="Arial"/>
              <a:cs typeface="Arial"/>
            </a:endParaRPr>
          </a:p>
          <a:p>
            <a:pPr marL="1574800">
              <a:lnSpc>
                <a:spcPts val="1875"/>
              </a:lnSpc>
            </a:pPr>
            <a:r>
              <a:rPr lang="en-US" sz="1600" spc="-5">
                <a:solidFill>
                  <a:srgbClr val="005486"/>
                </a:solidFill>
                <a:latin typeface="Arial"/>
                <a:cs typeface="Arial"/>
              </a:rPr>
              <a:t>(Sales US$ Bn,</a:t>
            </a:r>
            <a:r>
              <a:rPr lang="en-US" sz="1600" spc="5">
                <a:solidFill>
                  <a:srgbClr val="005486"/>
                </a:solidFill>
                <a:latin typeface="Arial"/>
                <a:cs typeface="Arial"/>
              </a:rPr>
              <a:t> </a:t>
            </a:r>
            <a:r>
              <a:rPr lang="en-US" sz="1600" spc="-5">
                <a:solidFill>
                  <a:srgbClr val="005486"/>
                </a:solidFill>
                <a:latin typeface="Arial"/>
                <a:cs typeface="Arial"/>
              </a:rPr>
              <a:t>2018-2022)</a:t>
            </a:r>
            <a:endParaRPr lang="en-US" sz="1600">
              <a:latin typeface="Arial"/>
              <a:cs typeface="Arial"/>
            </a:endParaRPr>
          </a:p>
          <a:p>
            <a:pPr marR="1064260" algn="ctr">
              <a:lnSpc>
                <a:spcPts val="1635"/>
              </a:lnSpc>
            </a:pPr>
            <a:r>
              <a:rPr lang="en-US" sz="1400">
                <a:solidFill>
                  <a:srgbClr val="2B3942"/>
                </a:solidFill>
                <a:latin typeface="Arial"/>
                <a:cs typeface="Arial"/>
              </a:rPr>
              <a:t>$ 37</a:t>
            </a:r>
            <a:r>
              <a:rPr lang="en-US" sz="1400" spc="-35">
                <a:solidFill>
                  <a:srgbClr val="2B3942"/>
                </a:solidFill>
                <a:latin typeface="Arial"/>
                <a:cs typeface="Arial"/>
              </a:rPr>
              <a:t> </a:t>
            </a:r>
            <a:r>
              <a:rPr lang="en-US" sz="1400">
                <a:solidFill>
                  <a:srgbClr val="2B3942"/>
                </a:solidFill>
                <a:latin typeface="Arial"/>
                <a:cs typeface="Arial"/>
              </a:rPr>
              <a:t>Bn</a:t>
            </a:r>
            <a:endParaRPr lang="en-US" sz="1400" dirty="0">
              <a:latin typeface="Arial"/>
              <a:cs typeface="Arial"/>
            </a:endParaRPr>
          </a:p>
        </p:txBody>
      </p:sp>
      <p:sp>
        <p:nvSpPr>
          <p:cNvPr id="26" name="object 26"/>
          <p:cNvSpPr/>
          <p:nvPr/>
        </p:nvSpPr>
        <p:spPr>
          <a:xfrm>
            <a:off x="2101595" y="6138671"/>
            <a:ext cx="128270" cy="120650"/>
          </a:xfrm>
          <a:custGeom>
            <a:avLst/>
            <a:gdLst/>
            <a:ahLst/>
            <a:cxnLst/>
            <a:rect l="l" t="t" r="r" b="b"/>
            <a:pathLst>
              <a:path w="128269" h="120650">
                <a:moveTo>
                  <a:pt x="0" y="120395"/>
                </a:moveTo>
                <a:lnTo>
                  <a:pt x="128016" y="120395"/>
                </a:lnTo>
                <a:lnTo>
                  <a:pt x="128016" y="0"/>
                </a:lnTo>
                <a:lnTo>
                  <a:pt x="0" y="0"/>
                </a:lnTo>
                <a:lnTo>
                  <a:pt x="0" y="120395"/>
                </a:lnTo>
                <a:close/>
              </a:path>
            </a:pathLst>
          </a:custGeom>
          <a:solidFill>
            <a:srgbClr val="005486"/>
          </a:solidFill>
        </p:spPr>
        <p:txBody>
          <a:bodyPr wrap="square" lIns="0" tIns="0" rIns="0" bIns="0" rtlCol="0"/>
          <a:lstStyle/>
          <a:p>
            <a:endParaRPr lang="en-US" dirty="0"/>
          </a:p>
        </p:txBody>
      </p:sp>
      <p:sp>
        <p:nvSpPr>
          <p:cNvPr id="27" name="object 27"/>
          <p:cNvSpPr/>
          <p:nvPr/>
        </p:nvSpPr>
        <p:spPr>
          <a:xfrm>
            <a:off x="3275076" y="6129528"/>
            <a:ext cx="129539" cy="119380"/>
          </a:xfrm>
          <a:custGeom>
            <a:avLst/>
            <a:gdLst/>
            <a:ahLst/>
            <a:cxnLst/>
            <a:rect l="l" t="t" r="r" b="b"/>
            <a:pathLst>
              <a:path w="129539" h="119379">
                <a:moveTo>
                  <a:pt x="0" y="118872"/>
                </a:moveTo>
                <a:lnTo>
                  <a:pt x="129539" y="118872"/>
                </a:lnTo>
                <a:lnTo>
                  <a:pt x="129539" y="0"/>
                </a:lnTo>
                <a:lnTo>
                  <a:pt x="0" y="0"/>
                </a:lnTo>
                <a:lnTo>
                  <a:pt x="0" y="118872"/>
                </a:lnTo>
                <a:close/>
              </a:path>
            </a:pathLst>
          </a:custGeom>
          <a:solidFill>
            <a:srgbClr val="00A2DF"/>
          </a:solidFill>
        </p:spPr>
        <p:txBody>
          <a:bodyPr wrap="square" lIns="0" tIns="0" rIns="0" bIns="0" rtlCol="0"/>
          <a:lstStyle/>
          <a:p>
            <a:endParaRPr lang="en-US" dirty="0"/>
          </a:p>
        </p:txBody>
      </p:sp>
      <p:sp>
        <p:nvSpPr>
          <p:cNvPr id="28" name="object 28"/>
          <p:cNvSpPr txBox="1"/>
          <p:nvPr/>
        </p:nvSpPr>
        <p:spPr>
          <a:xfrm>
            <a:off x="1215948" y="5659323"/>
            <a:ext cx="4116704" cy="641201"/>
          </a:xfrm>
          <a:prstGeom prst="rect">
            <a:avLst/>
          </a:prstGeom>
        </p:spPr>
        <p:txBody>
          <a:bodyPr vert="horz" wrap="square" lIns="0" tIns="12700" rIns="0" bIns="0" rtlCol="0">
            <a:spAutoFit/>
          </a:bodyPr>
          <a:lstStyle/>
          <a:p>
            <a:pPr algn="ctr">
              <a:lnSpc>
                <a:spcPct val="100000"/>
              </a:lnSpc>
              <a:spcBef>
                <a:spcPts val="100"/>
              </a:spcBef>
              <a:tabLst>
                <a:tab pos="615950" algn="l"/>
                <a:tab pos="1231900" algn="l"/>
                <a:tab pos="1845945" algn="l"/>
                <a:tab pos="2461895" algn="l"/>
                <a:tab pos="3077845" algn="l"/>
                <a:tab pos="3694429" algn="l"/>
              </a:tabLst>
            </a:pPr>
            <a:r>
              <a:rPr lang="en-US" sz="1400" spc="-5">
                <a:solidFill>
                  <a:srgbClr val="2B3942"/>
                </a:solidFill>
                <a:latin typeface="Arial"/>
                <a:cs typeface="Arial"/>
              </a:rPr>
              <a:t>201</a:t>
            </a:r>
            <a:r>
              <a:rPr lang="en-US" sz="1400">
                <a:solidFill>
                  <a:srgbClr val="2B3942"/>
                </a:solidFill>
                <a:latin typeface="Arial"/>
                <a:cs typeface="Arial"/>
              </a:rPr>
              <a:t>7	</a:t>
            </a:r>
            <a:r>
              <a:rPr lang="en-US" sz="1400" spc="-5">
                <a:solidFill>
                  <a:srgbClr val="2B3942"/>
                </a:solidFill>
                <a:latin typeface="Arial"/>
                <a:cs typeface="Arial"/>
              </a:rPr>
              <a:t>201</a:t>
            </a:r>
            <a:r>
              <a:rPr lang="en-US" sz="1400">
                <a:solidFill>
                  <a:srgbClr val="2B3942"/>
                </a:solidFill>
                <a:latin typeface="Arial"/>
                <a:cs typeface="Arial"/>
              </a:rPr>
              <a:t>8	</a:t>
            </a:r>
            <a:r>
              <a:rPr lang="en-US" sz="1400" b="1" spc="-5">
                <a:solidFill>
                  <a:srgbClr val="2B3942"/>
                </a:solidFill>
                <a:latin typeface="Arial"/>
                <a:cs typeface="Arial"/>
              </a:rPr>
              <a:t>201</a:t>
            </a:r>
            <a:r>
              <a:rPr lang="en-US" sz="1400" b="1">
                <a:solidFill>
                  <a:srgbClr val="2B3942"/>
                </a:solidFill>
                <a:latin typeface="Arial"/>
                <a:cs typeface="Arial"/>
              </a:rPr>
              <a:t>9	</a:t>
            </a:r>
            <a:r>
              <a:rPr lang="en-US" sz="1400" b="1" spc="-5">
                <a:solidFill>
                  <a:srgbClr val="2B3942"/>
                </a:solidFill>
                <a:latin typeface="Arial"/>
                <a:cs typeface="Arial"/>
              </a:rPr>
              <a:t>202</a:t>
            </a:r>
            <a:r>
              <a:rPr lang="en-US" sz="1400" b="1">
                <a:solidFill>
                  <a:srgbClr val="2B3942"/>
                </a:solidFill>
                <a:latin typeface="Arial"/>
                <a:cs typeface="Arial"/>
              </a:rPr>
              <a:t>0	</a:t>
            </a:r>
            <a:r>
              <a:rPr lang="en-US" sz="1400" b="1" spc="-5">
                <a:solidFill>
                  <a:srgbClr val="2B3942"/>
                </a:solidFill>
                <a:latin typeface="Arial"/>
                <a:cs typeface="Arial"/>
              </a:rPr>
              <a:t>202</a:t>
            </a:r>
            <a:r>
              <a:rPr lang="en-US" sz="1400" b="1">
                <a:solidFill>
                  <a:srgbClr val="2B3942"/>
                </a:solidFill>
                <a:latin typeface="Arial"/>
                <a:cs typeface="Arial"/>
              </a:rPr>
              <a:t>1	</a:t>
            </a:r>
            <a:r>
              <a:rPr lang="en-US" sz="1400" b="1" spc="-5">
                <a:solidFill>
                  <a:srgbClr val="2B3942"/>
                </a:solidFill>
                <a:latin typeface="Arial"/>
                <a:cs typeface="Arial"/>
              </a:rPr>
              <a:t>202</a:t>
            </a:r>
            <a:r>
              <a:rPr lang="en-US" sz="1400" b="1">
                <a:solidFill>
                  <a:srgbClr val="2B3942"/>
                </a:solidFill>
                <a:latin typeface="Arial"/>
                <a:cs typeface="Arial"/>
              </a:rPr>
              <a:t>2	</a:t>
            </a:r>
            <a:r>
              <a:rPr lang="en-US" sz="1400" b="1" spc="-5">
                <a:solidFill>
                  <a:srgbClr val="2B3942"/>
                </a:solidFill>
                <a:latin typeface="Arial"/>
                <a:cs typeface="Arial"/>
              </a:rPr>
              <a:t>2023</a:t>
            </a:r>
            <a:endParaRPr lang="en-US" sz="1400">
              <a:latin typeface="Arial"/>
              <a:cs typeface="Arial"/>
            </a:endParaRPr>
          </a:p>
          <a:p>
            <a:pPr>
              <a:lnSpc>
                <a:spcPct val="100000"/>
              </a:lnSpc>
              <a:spcBef>
                <a:spcPts val="50"/>
              </a:spcBef>
            </a:pPr>
            <a:endParaRPr lang="en-US" sz="1500">
              <a:latin typeface="Times New Roman"/>
              <a:cs typeface="Times New Roman"/>
            </a:endParaRPr>
          </a:p>
          <a:p>
            <a:pPr marL="110489" algn="ctr">
              <a:lnSpc>
                <a:spcPct val="100000"/>
              </a:lnSpc>
              <a:tabLst>
                <a:tab pos="1295400" algn="l"/>
              </a:tabLst>
            </a:pPr>
            <a:r>
              <a:rPr lang="en-US" sz="1100" spc="-5">
                <a:solidFill>
                  <a:srgbClr val="3E5664"/>
                </a:solidFill>
                <a:latin typeface="Arial"/>
                <a:cs typeface="Arial"/>
              </a:rPr>
              <a:t>Historic</a:t>
            </a:r>
            <a:r>
              <a:rPr lang="en-US" sz="1100" spc="5">
                <a:solidFill>
                  <a:srgbClr val="3E5664"/>
                </a:solidFill>
                <a:latin typeface="Arial"/>
                <a:cs typeface="Arial"/>
              </a:rPr>
              <a:t> </a:t>
            </a:r>
            <a:r>
              <a:rPr lang="en-US" sz="1100" spc="-5">
                <a:solidFill>
                  <a:srgbClr val="3E5664"/>
                </a:solidFill>
                <a:latin typeface="Arial"/>
                <a:cs typeface="Arial"/>
              </a:rPr>
              <a:t>sales	</a:t>
            </a:r>
            <a:r>
              <a:rPr lang="en-US" sz="1100">
                <a:solidFill>
                  <a:srgbClr val="3E5664"/>
                </a:solidFill>
                <a:latin typeface="Arial"/>
                <a:cs typeface="Arial"/>
              </a:rPr>
              <a:t>Forecast</a:t>
            </a:r>
            <a:r>
              <a:rPr lang="en-US" sz="1100" spc="-30">
                <a:solidFill>
                  <a:srgbClr val="3E5664"/>
                </a:solidFill>
                <a:latin typeface="Arial"/>
                <a:cs typeface="Arial"/>
              </a:rPr>
              <a:t> </a:t>
            </a:r>
            <a:r>
              <a:rPr lang="en-US" sz="1100" spc="-5">
                <a:solidFill>
                  <a:srgbClr val="3E5664"/>
                </a:solidFill>
                <a:latin typeface="Arial"/>
                <a:cs typeface="Arial"/>
              </a:rPr>
              <a:t>sales</a:t>
            </a:r>
            <a:endParaRPr lang="en-US" sz="1100" dirty="0">
              <a:latin typeface="Arial"/>
              <a:cs typeface="Arial"/>
            </a:endParaRPr>
          </a:p>
        </p:txBody>
      </p:sp>
      <p:sp>
        <p:nvSpPr>
          <p:cNvPr id="29" name="Footer Placeholder 28">
            <a:extLst>
              <a:ext uri="{FF2B5EF4-FFF2-40B4-BE49-F238E27FC236}">
                <a16:creationId xmlns:a16="http://schemas.microsoft.com/office/drawing/2014/main" id="{679525EF-3097-41A4-9723-BA361625CA43}"/>
              </a:ext>
            </a:extLst>
          </p:cNvPr>
          <p:cNvSpPr>
            <a:spLocks noGrp="1"/>
          </p:cNvSpPr>
          <p:nvPr>
            <p:ph type="ftr" sz="quarter" idx="5"/>
          </p:nvPr>
        </p:nvSpPr>
        <p:spPr/>
        <p:txBody>
          <a:bodyPr/>
          <a:lstStyle/>
          <a:p>
            <a:r>
              <a:rPr lang="en-US" dirty="0" err="1"/>
              <a:t>Onkologia</a:t>
            </a:r>
            <a:r>
              <a:rPr lang="en-US" dirty="0"/>
              <a:t> </a:t>
            </a:r>
            <a:r>
              <a:rPr lang="en-US" dirty="0" err="1"/>
              <a:t>na</a:t>
            </a:r>
            <a:r>
              <a:rPr lang="en-US" dirty="0"/>
              <a:t> </a:t>
            </a:r>
            <a:r>
              <a:rPr lang="en-US" dirty="0" err="1"/>
              <a:t>Slovensku</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695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4FFiniUS5qCjWRdIqjSD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loZ4kQzSY.NSEzWZCEx5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ExG4EMFQ7aHz6o8wUM2g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KEIc7QnSO6ftpMZ1XDah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ojKHpIxtTXq.CL_Rmj..J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QGsd9d9nQ1OJYCX2008_b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jyIxLGoTYS6wxnTHrmxk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fP6W.9TdRnCMKRqUGXCT8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Wl02EUvNQ.22L4WryOZdT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1qBC08YaQFiD4vFaYCRg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NukMYhZRDqHR4G5ueYF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GXRL5v0TRXqqBcl1OimQj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RrmJg.gThGgNj3_irsq_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mnzviMIQci5le3cT4FiP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MCMM1h8Q3eJWvclXxQNq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MsEfBMwdTqCm9FbHC_sPE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ZuvsMLXxR9yh_B71EMEgO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92saVZXT1qD1zsZYGdTd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rCmp0JGSQO4oAa40EXXF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eNcOnLl2QaePQaag.oY_H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Anzu3Wj9QsO4slPf_JpG_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Er6VICdR4yj70HE0CNha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tZioyXKjR32_U2YVEC7lb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UlVhmF8oTzOMIfszdusN8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FI6jh.d2RWSFq_sh4.uCl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QbL655Y4QzeO1I9_KT3Q9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wlOsS3RDRJ2Y.SKjIlMwE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7bgHfWegT1ytZ_LhqeHMv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gKLOo.bnTTex_FTt8FoxM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hru8rpzSSiJNLhY2n9C5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i9JX1IWQSgCiTG9DsPSC_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S9MZqbduQtOvo34yc.vHf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qy5aNjq6Qu.5pLUL3R41J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Gq_F2CYuR8KHRJXSz8OqO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6rxcIdsTQv2xrdm4gbsbq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Co21999jRDe.1AgY7H7o8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1dR7hxmBTFqmM19IATvCL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eFPU0we_RYiFMlWZKVrPZ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y_ewPN6JRv.fBAzXTqjx1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dCEEALb9ScWVFtLoIxy0z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fa3rkk7AQcGNm1Ub0rxPK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XanRrDKFSxm9EpGQhwHdu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CO9nZvHrR8e7fDgsw045W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XZ.gNBwKSiKoSlzDN6WH_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eF2oG0hBSr2gdARVjnqWN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cCasnW0fTkWr9kUiuRd77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NET2t20kTK6KALA9w.fzA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6f0DBrVGT8iJo4bdFjfxw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0ciGK9oDTXWznMGNWQieZ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dd1tAVNXS2W_fpwQZJpgR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gzkkY6GRNCmDFMqD4bAZ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3_CWG1HaSd.7PKZFTAaRM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e9Ru1UpcRJyOQiEkfuLDr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bZkkl0yKSCa_9I1t0jcT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p61RKU3wRg6oPV3TpH88M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UnL7kOx9S6O0lFpCnep8p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T4U1WdueTLe0XEVfV6Teb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J_vfiNlqT76CA83BUVsac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eBXAEs4iRWiHWg5wN2kJl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eaHRkLk_SruPhYNh4Ftg8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xBFHcF5WR8qDio3eCm.ty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GybmuMHPQOOf7CiZ8YWbB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EEr6VICdR4yj70HE0CNha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VFibAVRETSW4cAJV9q3LI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I7QuEU6bS3iQdvidUGsUi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VZJ59gZqRDC_5xLjmeMKq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0rvIe6DRqiKYsd5p.wtb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sj5PHxmdTZOulPB_.ai9c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nAQQq2_2SASroOez1ZZlG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5EN1RtzFRDatlkOATxeSb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St4293HSw2Qj21EjdNU4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TT9CVe1mSaKoFD6nOo8BJ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jRNYiemZR.mzutalPc58Z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MzH2CvaFSgWZCXE.XnvYI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lKnmAEjjQT.Qg44ocK4qd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ExGx22aqRXmWPha4LPoxy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Q3hrVFotQYC7hAipJc9b7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5M_PQwSQ.yc3JGlk5KXF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Xm7cXheuQIWMo0rvOMTrK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4LhjuxO_TUaPavm4eROCh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LhJwxwfUQVK5156llfjf3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0gsnRvL2QqaffRAzT1ZAc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fpuBYEj6TdqviAPWg.LVV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s7yNiThTRsKsYDeA0l5wi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EEr6VICdR4yj70HE0CNha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BK_vu_ZTvCS8tBmQ0dGT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gW2_aS74QReNal19taMBJ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M2rz7I.NQ9i_A62FCtGQb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A6uW1be8QOWLQ6Fj1Go3e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6LwHyhMxRcaXeXJlGrCgq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2lGef5DTvud.R3KWReyO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ollhfDbaTcOvidNIRO9MP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7C_UWPtzSbuQqVoZZUTxg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s_esFeOSSi_NlgJNFvZm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rqgST1fKTeSaKj3r533gH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MTFvSrGYQHiBvyIOwlApi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c7EZOBE9SIe_Gx0bAhyXB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Ep0_oRhpRfKjIUsjy4f54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ebe0YNeKR6WwVi0y51jNB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SFgm82BkTy2c5VWR5fYko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ETDQQsXMTMS15AZVGrxy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5A8FPZKSPatms6Qm0ATx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RtA2LPG4SH2_F5Bbkc9D9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tjj2ECvOQNeIk2l6AxgfM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Z1S6uaBqSuKeU2CTSRpSu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lVD55oyIRqe8F11RjiCzX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oiwMfB4YSkC9SwtNnCZPJ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gADmCYhORVaGp3Eai4OPV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6JwxWeicRHazEN8sC7PjD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pHmriYLfQ.eDRWCJK4V3P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4ydJ2rNRRJ.zcx7tW3ZK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hownrYdSfaOBsrBA.Gbm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zp_Jpb6HTUmWO5cjKBi1B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EEr6VICdR4yj70HE0CNha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98Vqvh9fT72DOqsDjrFyn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7zcZ9Qm9TFq16XeZUBoEb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PTNaY2F5QyyG1Wnc0l0Gf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cGmXSg9FSx.uJHxxD.avF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7B2tRp2HRF.acW6t6UyV3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poiU_8NLS0mGLyEw9SbLm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7.B432XGQvyRRaTUDr6Eb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qML2kxm0TUiJST3GkIVPo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A6ztHYEhT2CggcMZcFRhx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7XfDeU0FQkCaRbl92iAp4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GkUW.c_5TkWZhJi9UW1KX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wvCdunrBRGuRQSKAr4n3F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5pBh5fOnRpaGkNtY2jhHV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uSZXeK7WSoKEIaqWiKDhf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qR7XRipuRcK65AEnensDW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QKVgN5sPR3y3p.PTjUwo3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bM91U2DUTUyryLQJRV2nk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orSt.AmsQdKfiyUzu4nVv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V.36COdsRA.f9UK4QbPmt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7rBNytKFT3e3bWj5pnSgi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RLMCtqnrRISwmJL4sYLI6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lIQkcg_QSO23F0t08UWlK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Xu7aTwSRRuasyxmgeDgYP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beTKseDqSn2k3w68S9Pbb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4fZBP50yQr6WYXlf_rDr.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gjT_WKigSlW76mfkvjCDB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wLZRkkJpQS6JN1_LADMhi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aDyQdc0SOyxP1o.yHKPo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LwQvEMoTRaKPxT8rfDL8K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qiWI4CiRYKfqGuVXmmtJ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S7CbtfXjTSS.gP6_e7ufE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B5aqZXJqQeykN5iHA7UxN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KWQ2YeeVRPSNkJ5I0XVW2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t4IxFoipTxCx.m4dWzTD_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RnGsVu5fR3Gp0HWPsNH2_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fEuLXvySSequfnd4XZ8Uc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P9Us07kPRXqm29w8lryc3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9lo_f4Z6Q7GLp0dFxv6R.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ecANuLQvQLSi3p3O73Zqv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CnYtJoPqRXe66brMxjeFJ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LB8R2Ov2QNuqUrk9VbQ3i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MDG3DxXzTky4v0mHv8ys9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Uyl43mX9QNS3Fa9mi.Iyw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Ul0QXlxnTQaQxYKJilHhq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YupTH93iRS.KUDZLDtbEQ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DFb4ZVnNQYmRB6N1j39XA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FAnXq34fQyeE209bbSXoi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sSQDC5hgQCSnEt88tkT03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7cE75ecIT8GoH6l0qlvU5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AI3ytUR1QpWgbIXQ2Zlfz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W1s0geebSyOQoIfCfA6S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wUbkufNqTO6ry4Sx62r7Z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VoSXztVxQP64WZ4OYGb15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_plK5KIcTa2Z7T9e95Jfm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_eNZpuEaQ9KMXH2GBbcE8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DQ8AKEFiRWSEEQ.OosAhe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b39cIvPSTlWw6JjMiOerQ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72jNALf9SJaTYSwhSputY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evEcDgKsSVq2hxXO2E4sA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mhOTXx_YSACF_HIfOZdUs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jKfCHKisQ7.JeLcvQ4aWu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bPwY51hTR6i8fM56FWZK1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pGfA9YxHTvqraaOKmwuLh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WGlqK55cTgu47AUMKMTai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vmBDEP05TEO_GJVX1cNQa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M.og9Oo6R12yQfTrdSkgV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kLhkpu81TAGzfdaga4Cj7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Cp9_rNAeTZiOclra5nKqZ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kYXMAplwRMi3O4csEw19G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nzu3Wj9QsO4slPf_JpG_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aUzYa7LJQuuqjcZ7KBDT5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MQWt2eyMRiq8S5btB2fdZ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fjO2FPrEScm0QzRInv29N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bZzVDMtYR7uDSNhduPvI4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c85.OacHTMieWi9Du1JMz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GuGvGUOSTBSK6ox3Fk3Xr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IK_yk.poTFiSSvqYN6zgi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W1IZQzgTRte7Ub6egaCGq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UlR2A453QyyaCELOhuc52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0qQ5uZTgQqOJM8uB9DtXB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DIc3ojExTQeNggC7iFlRr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CSCEAqRDQy.rg97p5uuOI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bGy2t0vTS_m_EvSi6zvDM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L.b04Ia.RN28poKoDC46b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TMWc5p5QQeKXE.NdXF5Bc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oGXKH7UWTKSCAIJco4rHZ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6fqoSAe4QOOJeaa75RU4k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fg_uH8iRM.4E7QlyWPmz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PdAmMmFyQsSNv2c9e5Omd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3BrcRq1hSXq1o6FmSLcX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3vc7jnHSzqfgObeYco1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pCHLt3QQgWxeH6W1M5Hg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o1ssn8KhSM6TgaKA4Xzdp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msx0Pa7OS_yoyIFuiw3xZ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ejhzNz1KQTS_CxgSUDC5B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5rfTHfb0ScSJwOi.IYIav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I9dys7abQKqrgNNUl_VmT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cclAk0xvQ1mXhvAUv7.nU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0fHRUc.USw.nlRLPGAHRK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CXgP0oKiSwW.GpVYmLH.k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mr3I64PuT063RzTujzdXW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tGAlqViSTay58qTr83y.8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Hrbt4DgSNGc0fV4nJJRz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Qtuszv57QtqW8C5IwmdgE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Qbp6z_0dQ_6tnRi.aX2SJ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PLfjW_a.Tt.j1VyD_RoYN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_fJ2bctySLaqOJWftX1Sf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1n_iESNpQZKZ6mRPS66Rr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6hepEBl2Sfq0kCZjScgyF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qwBfLvtbTkyJuqBX01DT6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5nipM7I.SfCzcVLjSzw3E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zOHsJWU7Tqu5ZSWNofW4s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QMwMqgMATxCZTHCp0ZILA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ADoSnrKQduAoQvpVV2WF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PJ4OLI54TK60QGp.Z9Ukn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gXKvKttoQH6mjOArciyXR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SaE0v4INTMCMWTI89_qCN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yezTNwiMRZyPu710ScU4.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62VnN_yS0y.jQZ.LQV9g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pxAcDk.DTJKFTf8Dao0k0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5mXZQJiTR0ChhJ4oxFqaO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oebBV3FRQgu7nZNTB9nfi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vZehU6FqTRiVqpA3ZKMC1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0Dn6BdutT9.0j.VEES3r5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fg.k5IPxRWm6njZwDWpqW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liKOowZKRfa.K6pWkfUtx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EEr6VICdR4yj70HE0CNha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gwHorPG4SuWupoOeCKZWs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DNTMq4_IRyq4xZcYWWveb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GKlXO5CWSbqtHirCNJWXS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I9Sum5.0R6O_8RkoGbyEH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RgPmQeXtRmSulHlYErhUE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DYSQlnLfRuqxAsqYY4s4y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es3VM5MqR7SEXREhK_XQ.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Ww1VmmYSmqKTzOb0Kctm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hqF7cYoQgia8O.nzQf3O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I6waIqnnQ4Gp_5k_ySICX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QyExW9MBQ1G8VEAWnr6FQ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LAkbiFt0TWC6t5xVXiZ8G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HvYRuZrTV25BaOwbBnPS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fsNhMo2pRpSGXIeLAt5d9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0WKdgmpARf.zbjO9xGy_8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5NbfkKrWTDOEVcHmS66Hd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b.XUyXEHRfOUEp5viC8fg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2Mef7VizSuGN43kCPC.50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2u18_j21QtKICh0Oba4jg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7j2gEQkrQTqUxqyovqpd1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wFd5WdlHRYixHP7h_DLT2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vsgjFToTQ8WGL7by7Jrco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tBzQPmoNQEifCvu07UvvZ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LJ__cmg6S4mEYsoEIBoGA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Xu397U01TcGp4QM_pZPBD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wmThlrRPTjWT1ovJCFbXD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gK8CxAqTSbeH81Qq1WgU9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4dQPl8UfScu5wvpNBYhMW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ZXp2ICpRTzKUOmpj2wCr9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dgHO5dwpQW6fwDO17AojS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qRtc1V2OTGWTXh8rz1u2v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YnZHWVV7SzSMK4jql20Mz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KM5C1Y.lSQ6VUzEFAPwRK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LE8djGeVQgixsmdjl6XKZ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lhoijljcR_CgSnGUu4rlm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PkeAquRTnSBQ3ioiGG23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o9_4UJXbSqGfGFxV5UuU0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jkFIMVt.Tk6gIP_f6HaWh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Ri_bGIa0S.OX9T6G9rWuL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gw.hR97lTRe_bql5qEEt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tsPkuxARsSrLzjwKZGBJ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Dg4jBOd9RbKam4Clx84Ww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rXSDDtm_Ql2HdvMyWHr3G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pkNYzKCuRnSkLSwO0CGjD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U6Q5Af1vRb2V9vYsdXU3P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EiLmb9zuS06fJyqDN.i2q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vjmMuNYyQ7WboaTv9V3IX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Kd6mgILbTBu.uP62b13zk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pwEizu4ZTJyLGQliX_H7D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xsJOnFB2TBeeY3HySjA.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436.kktnRLilbH3zEkLSu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PIyCBp1cS6CMp4nDUfHoR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E_wbK_iKQ.mVMB7qP9IQt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ISTa.7LHTdqsBtOVe6niA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UPXtucm5QRaJe1fUW3qya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44FK_ndqQCyQZl8cE.mlI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XH2I4yHUQWqKsXaYNW2wS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OlTF9DAmS8GIYOOuUL3.u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k4TJYqJoRDyplKftmDt01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R_VzDLG5TPWM4ZRs6wQzE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fk_MshgITVyeyBycnShA4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xvsrGunSp2a.ei636Xrq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pYUX_Jt2Q5at2d2lliaxT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fzW8JnvkTO6x.UKQmz_GV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Y23klVkUTRy5wgIsuWzq4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b37zt_C5QIeTyqc4ihQZ2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7F6n4TBHRzyzgvryZ2EpQ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FS.NBRnBSQantwD8xFHJ2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zhbVbUefS_SeYEbi2g4Bn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BY9xo7DQTB2NYWjqoHjB2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XZ.uN9FBQsaY7wUbTg02R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Pj_kqACFQry5erfuHXZ_E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5Aioz4FRBCTqLgWZDeRh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Tmm493jlT_qmv3BMv9dt_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sGKq9hITsaGjnwxBI6_V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tDCeM0yJTeqU12VbxCqeN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LLuAuL0zQNi.m3WvWJxB3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RMyIDw7dSE61Nq0kHSU9k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2ZCs6mK9T6CQzpsXAo6ts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CxJx8_OfTvmASeAd7hg8X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v_9dHtGyT.ewGHHi8FAQA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VV23wED3RViHJLEmARnTp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VkmzlCw_SL6.hZ1KPDZOm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sDSRDbSYCwFe8k_wiTl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A1X1PboiQJOWFAwjtZnJQ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XCvm4m83SL.FrrkgDhnmc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dfUKVfFxR0.4b_y9PCQhp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v4s7IEa_SPmqGGE57ZX6q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79Nit0eRT..QhK7RNGJ3j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WCF8rsxKSWinKW_ZN6SYf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ZSeVuTTxQrmGaCR9pzey6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vRY96nnpT2SelazuyxEBm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bnp3vNoUR8u_wmHkgVHS8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inC5UycsRQ6yvSh6snL.J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p6onmMSQeoXJHRU2rAV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B5nelDMmRz.Q2EeoqFv_l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RDLE8Jm1SCi4NAjDHNV6f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o6R1f6vLSTy1BOb1neCgf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uX6AG1YWT92A_uYD6ncRz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q2N3gUGUSlOgWOOiLBVq3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sSdQrRRaT.uMj172gIYm.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ulgOUedkS1amc1w6LhMxU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mbfpH0VlTkqxdUJECvpOF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CTU1wZISSgWOe8YJf9vfB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qYxVFmRDRa6QNPkjTq6dQ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BdUVSnS2y2593roFBYt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7pE1wQ46TgukNv4DCG2g4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nEjrsLwySoiA4_H_Q0omP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JMQPTOSTSNqMJccqg9Yit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uOPTqR.kRl25ggh9P8.EE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XvNK1Qw7SlebGvs7vNdbK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QcaGJlLdS1i9itFc2j7cC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rmCDXnyrSjuIBt1AsYs5M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K4Jy.h4CR4KPVKvAONN_F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tAiXtiAiR7WvRI4EnOciC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vl.UoyoWTi6XgzeSyPFSJ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Md6b2Cg7RQ6klXwUsUCiY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n7ahX8ldQcWzKSgkPo08H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afE10j8EQEqKN0RvfmeD6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VvuIWKXtSNyMI04QQf9oN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kkQpIm6KQR6vlOcUUvd.C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pwEizu4ZTJyLGQliX_H7D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NlYRtjx3RreaNiFNC1H8x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fzW8JnvkTO6x.UKQmz_GV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pYUX_Jt2Q5at2d2lliaxT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R_VzDLG5TPWM4ZRs6wQzE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0MDk9yZRnKRrOe2QwEVL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fk_MshgITVyeyBycnShA4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19j_2nhESkWM.XBIo5gqN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k4TJYqJoRDyplKftmDt01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7F6n4TBHRzyzgvryZ2EpQ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Y23klVkUTRy5wgIsuWzq4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b37zt_C5QIeTyqc4ihQZ2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ZlN81_arQL6CHpYlxIpbE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FS.NBRnBSQantwD8xFHJ2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zhbVbUefS_SeYEbi2g4Bn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BY9xo7DQTB2NYWjqoHjB2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QIcGODrpR2.iWBUVU7E1B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TgqCOt_BRJix4TAwW6n3z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MOwYzJkhQEaldwiRE82d1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Tmm493jlT_qmv3BMv9dt_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ExQ0eKkdRKezGra1OiDZ8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z50tpPxnSh65wBcQO.PNy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1YawMILZQI2LA1Hgy41DC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Lx7tUHJRaqKjlKRS1iib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ko6NN8.GTuqIEGBZc4hgA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rilJjuxxSeGH8NPa.heXH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pBudcl6QMumoKB2RSKg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Cs54.s9GTHaom4J4Z181Z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A1X1PboiQJOWFAwjtZnJQ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v4s7IEa_SPmqGGE57ZX6q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bnp3vNoUR8u_wmHkgVHS8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VkmzlCw_SL6.hZ1KPDZOm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dfUKVfFxR0.4b_y9PCQhp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ZSeVuTTxQrmGaCR9pzey6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y1HuKLcKTx6DWeV7k3LUq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79Nit0eRT..QhK7RNGJ3j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XCvm4m83SL.FrrkgDhnmc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vRY96nnpT2SelazuyxEBm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mjn7lhpMTxGCGthuSW106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LwqurGVPS9OSc6owNF200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UiDn3iuASES9KA_AiR6J.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aM_WYUyARzC5gIN.jUMKm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euzAryTBTju80mGPvM6_Q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fnawd0TfSuKoU8zcsHAJT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V.Oi6cwrR5iv8ZLsNVpVs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2Fr3f0bbT_OdwU4Ha3QBA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diZE2kZSoawS0LersehY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2HKwTtEmTxiykO_d4WfMb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DEpPB1nITHuXCR8Tq3V85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1dAk1tOyQ3iKx8iVO5Klw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A3WwvIMjSsuyxnsgUAhVC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GDYzgeZhSX2yVRYjWBbWi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NQt75VOEQQ691CLjD2UIZ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bnEPkHCySaeqPdmYK1bVe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tAiXtiAiR7WvRI4EnOciC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XvNK1Qw7SlebGvs7vNdbK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QcaGJlLdS1i9itFc2j7cC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uOPTqR.kRl25ggh9P8.EE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K4Jy.h4CR4KPVKvAONN_F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vl.UoyoWTi6XgzeSyPFS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JzOKkHwR0m8bHe19QPJy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uM2YAwRdeknQiVhJNpS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n7ahX8ldQcWzKSgkPo08H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clx7keCRbW.p3RCh.Teu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afE10j8EQEqKN0RvfmeD6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VvuIWKXtSNyMI04QQf9oN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kkQpIm6KQR6vlOcUUvd.C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pwEizu4ZTJyLGQliX_H7D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YaYWsDkOQEqD0X6sUC.yF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fzW8JnvkTO6x.UKQmz_GV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Sx5NXEvERX66zuSmBAAi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DMA68NxnQC.6OiK5Q3bML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b37zt_C5QIeTyqc4ihQZ2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zhbVbUefS_SeYEbi2g4Bn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R_VzDLG5TPWM4ZRs6wQzE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Y23klVkUTRy5wgIsuWzq4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pYUX_Jt2Q5at2d2lliaxT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fk_MshgITVyeyBycnShA4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k4TJYqJoRDyplKftmDt01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7F6n4TBHRzyzgvryZ2EpQ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FS.NBRnBSQantwD8xFHJ2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BY9xo7DQTB2NYWjqoHjB2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6ufcxbwSBajxaWbLyHEJ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Q38ssTS6RkCVP09pUqrti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0xZ2yyxrQEO31BQba_hCe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r5.crjffRnGyUdIqtFwo4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gcViYfXaQLGeUAvEcLJjY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srx29bV4TZKeJrG.hv1CK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ZfeeYDdVSiWBYyDaBne1v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YCzdqwjFS1eFTlgiOMhIO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696aCJ07R4uH.El2csfKi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aYsDLlbSSGyUOJ1_Qkicg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tE0LS9Q7TUutlNGwht.e.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KsBkTF0TxuBpBGsJyVKp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v4s7IEa_SPmqGGE57ZX6q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A1X1PboiQJOWFAwjtZnJQ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dfUKVfFxR0.4b_y9PCQhp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VkmzlCw_SL6.hZ1KPDZOm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XCvm4m83SL.FrrkgDhnmc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O8tHaipoQQuXQcgmDGnlB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79Nit0eRT..QhK7RNGJ3j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y1HuKLcKTx6DWeV7k3LUq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vRY96nnpT2SelazuyxEBm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LwqurGVPS9OSc6owNF200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0wPL5y6eQ3aiVTS1_ZQ02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BTKYJKR5SnOnM2rd8D_L7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VXbMeFC5RxCvzXry2DQ2e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bwQ_1RRQSzKJCs7qxEUSz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JAQ5W6DzQJKRGSX8IsvWA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mkEn1iGvSga9HQkqiq1lS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c4cVkOYaRyOD84pIeVXFr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O7gkAN9IQmC7ywqenVq7N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ppjEU4OLTvu8_Cy1i8cbC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3pc_ykaiTHapSImPm7uw_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_L9LdIHmQNuXRNmkIR8Nf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1M_f0bJhQLSG7lg6OuPA3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ESFa.Z.cQCq5QKJ3qt.p_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0QXR6Dl6S.Kln5wtQz1Ju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XvNK1Qw7SlebGvs7vNdbK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vl.UoyoWTi6XgzeSyPFSJ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QcaGJlLdS1i9itFc2j7cC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n7ahX8ldQcWzKSgkPo08H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clx7keCRbW.p3RCh.Teu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uOPTqR.kRl25ggh9P8.EE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K4Jy.h4CR4KPVKvAONN_F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Gfjy0Wr2S2.Az0d7oNfo6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VVFib1bRGKx6fKloiAWS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afE10j8EQEqKN0RvfmeD6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kkQpIm6KQR6vlOcUUvd.C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pwEizu4ZTJyLGQliX_H7D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rQ0sOZBeRFK5MiYzMBE8M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Ptx3ioWgSVWLrph6izrQx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YZ7ANNatSnSsln7.aQ_2b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N3rHQT.ZSHa12ECw1AT0m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iF15H0ZdRoSKFyr9bxbc6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EljCzTq4S0GJaTBeI6XR6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Uc.eg_fQbygDU9GdyCbI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irHLTb79T.Ctl954vnHVP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oIWzdp0uR4WPvgKPmrLIo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kb5q8T91TUSIfWR0Vizp5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KK.kMlsiQvG7wqcsqAJvl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gre1ACsKS3OTBUFk3aDXA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T3YFIVevRFi.7bugXNgM7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FGaLagHQSdq8_..oWn_d8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6_ZZ_0AlSnai89VC3d_ip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TLXoOV20T4if4nvKQWiBV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BFP4MEtcTDC4KBGhMGD6v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qxyP5jjSfqkl35pMYuYI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_wAS0e03T5C.EBiW33OU0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_mYzBqpZTxCNq6VAILpHK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f2EmVy.MQweqzH1tkU57D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Fzq9A5V5TLqzBsZgGAabI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G9b4ZKbIQ0e7QmiYXAxFu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lUv49BR4SF6i6D5yv81Om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E7URMm6pQeSzIUtYi1xWI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pYw_abItQ4y4rGPcIYsGA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26e.VKzJSo6eNOnisXcWP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kX5SqcX.ScG.gfXxeQEZR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KOfwyGzTSa_aqzutPGwL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zo8D40R8S0qeHFWSq2o6v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SK7UeqoRTY2IFqOffJGf7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q.UIin1aRyatf5gqyN.37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U8Pok7x5Qd6vfFli74d75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pk3r5fCNRyGiFud1TDCbK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4lx6D7MeSTmT8C4mLFP00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UP5YVwQrR_mLHgmVkS7fN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SEl_mFOqSN2dHaB3CAzfW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a6LV_VrPSUGERiu3yS8OC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6gXz7xsyRwK.XEPgnTtPv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6PaI1AKYRD2aCOXCTQhJm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RUj0hlXwR6OgJenQeuPTU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kEePXWOaSmyqLA4A7GzYQ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s.hzdLZ7TxeZ3nEMSXpFd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dQp2EgqzQiarm234ovr0r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VWCpLB_qRN2CJD5LEmHWv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6Z9RHvEqQ3WL.b4WHY15_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O0Oy8AE7Se6rm0CeWGqJF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2qboGxC6RvGJHVLFflfrS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m_B0WkMERDu5GJo0lLEk3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_LA0gUdQ5uakzsftEFl8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kPn0Z_uFR2.YN6QqMQ3Tn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PKN6ThiQQAS9qkXkrWCJE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IRW_fQonSqid_mZfqlEY2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5kz0k_szQeuuRxrAddthz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7_mp1n6oRv6qTNEpY7yE1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yTybxokXTceiGo5jVcyAc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qTZFJKqFRMy0HusgjLzL2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Biu_Pq2TRWOcrHCCr8M5g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YjVRgJKFQZSWEtioVJaDS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pWop9cxcTYKKgEatvr1oZ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5iQ9bTJaQfSwn6AnNTWMw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wd1r5jafQ8aoPANcwjmED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rGZsJnRiTu6ppLjJMNG68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lF_MxA4oTFGOuNjJCrC2C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Wy1nrQxjSt2WBWDxZLGxj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FV4aldXjRU6gV196cUeZv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E.hnfpsUQsS_dE2SZVs3O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o2FyaygqSlSlwBZ4JkKoV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j3Nnt9Y6Shym76DqCAMud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TKPItuOQ466Ssx35kNqP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bB7X.pkmTVOxMwSC7dNiA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72cgcQoSTLysB5dUXBYIC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EOE_KKIkSISqO0CbFEtrQ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dW32ErwXQMaJojKharB_m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dKgRfL4DT82oOPCcdPoYF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WVjZaH_zTceZaAsEUhz6M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LZgI.Ra3Tne0IkXoo6VDg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2HsFokZQRqelgCrPELjYu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KinSrcQ0S7mJXGlAeeiif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2a_d5kM9QGSiXDKiBj3AM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DBngV9BFQS6_RrrDq6Dm.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pHgAvKRqSqKCIEQgyf_Yp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mFJasAKYSbqyXSpfniRHm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KGn5scZpS6.tSpwryMkwh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43sVF9sPSBy2lXqGZqA.A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m2foN8LmSyqDPojorOSBY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IgNYiQGfS0SFMfEGpQJ0m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Ee1qw.R5ScKhKvPyJU9OQ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HYche2QKQR2Ly3Y..lIu1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6e_LevogTY2mRaoLad617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oYwziySrToGwby7Wuk2mk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T3J18.3Rx.91YOqRgjF4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ytLnsF6dR2.efo7KqF2m4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ati1Wb5YSSGv2tZHsiD7U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Ol_rY68ASWGiF42d5HPoD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6xczqKFvRT2TdGFZ.wcBk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qjs6EtgIQmqea49nKGjjw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WpiFHui0SiGHy5IUk6Bf1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z6HhICONRjWOzENTJKGFr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s8iaHw_xRRabdW775YuVJ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tpB.44qqTm2jvm_9A71Xv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xJQfbpDAQo.etc2zhy6GB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mDewUPrCRcOsyYMzWyHcJ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chANYqrKSgeuer34tMGiY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H5Xcy58cTa6tCH7BgYlsd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VhAwt4IpQ9GdNX.SLVWvr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IFbPIUNdS5mtI5vsfjH2m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R_Y_JZkRjuokiOnDcftb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mI4mMIx0TYm6A9kTfUArC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8BrxhXmTEaKnBwNTRidk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2a1QHVWwQcayucB_6C3v3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olZ24j6SQN22jZF7euYSW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vgbzlAPqRF2j8MAjf8iZC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k2MgoDFPSnCKXC31lPaWB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KBFIwNHxT9SyYoFTCTE3z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QngzLURbTe.9qzrUP_Mac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bmA14GhfQ1SrPmU53iR4R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5FOgeR_wRFSqvVftPWUuW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r2JZ6r8dTzi_vI1UZuE_F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fg1HhKF5T9ySCpjkD.gQ5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1G8h__mORd.cZuSFu38l8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VSbc2Os2SeKqRPXKllVHO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6VKhWHIbREK_f9Wt59Y8d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Ye3CYPdfQciQRt.lZa.W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wFCbhbxFQWCU94J.9C.Ix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3Qj_MMZ7R8SqjLndsyOP2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85qsZ_VwRLubKcIXKCR_7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buw92ntMQJmhLWl8nCaXf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b0DHdRc.TCyljmh9DOjSo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QfgafKwCQHalJawJ2OQHp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CL0gK2qOTvC6hTtnmNERm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Ax4SrhoWRLOHFnfwIEZBk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JBy7XiZGTmSqlJAnSTWvS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5n_DoV3XS9WzLgNnG7P4G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Hq1CZje.Re2BXaQSy_18t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QXMQOxhSkyswnSTHKgZf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36dz.k3AQiytQe.38dRvK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uzhtc9jGQtWXtVQFiykzJ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xtgc_pEIR3qG44RUWygVQ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FnAgVFt4Qy2r2Oc027aRS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VOmLztl5TzO.2mF60Rztl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rcCjZGHTT3ytWNVHkoInG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BM.KJ6soQ3KN8xAQ7.ddW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dnujVGiPS1mBe22wXhWgQ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UsVEmnHeT2K3Oxc9jzfJ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6x1A10RSA2saqXcxBZ8R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1dWD8eCZRYiPfYvIYUOLq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3F6S_ySrRtuLqnNGITu7g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9Pw8IulQQmiTBnkI5KoRR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tZtdMv2eS8uKGZyRMf0lN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iTB5uTNhTZGloYo2qhcQ2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y3mi6inBRr2_Ps.qtVmqM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Yql3i2z.Q_6ThuO4fK1Ri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GWct0iIqTgm0CIXIxjRw4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0lDe2O9RTyqltK8QXZCYT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FpiwLlV2S_yNCvvj6pCap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Vjzjg9hwQr6CGZXh8BYS7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dz1u5OIDRCuKy_j6pdrLb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XOXD6mbfQASl7MJicYGok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keN1P6TmS4OAWbw1qCDh6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MOSHKbdcTfqrJ7nf4L7WM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VfLKbW0HRDqGd53ihPOJM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MWv_BKW5QaWKxVITdWgvG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NvuiKcPRR6.vvVYJQpCV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Qgs9moKmQqK0bmgJmuJyP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rDM2JWXqSPOYsVbFZ1uC7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rv3Z2oN_TBu47CJDEk8cR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KrXhSeS7Q.q6Rel1YkX3J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ryUVk4k9R0KJmWheEs4ig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u0uwm7fxToS8Zn4fjkzRy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CZYlKtWCRZS1RHMreA8.a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Tb9_0kTpS_mChYnxoqQ31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sWYBeiquSGCgDmoTObgMA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DZj3GlJKRjGx.sOW7rQsE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NuBdwd1EQuiOnrkFa8hA.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BwAo8sUsSYaMaSlUNEjxG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VxWN2ACyTQ.5sblteXLNg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sgHn1L4XSg.OpVWL2l3nS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svhJexrGRF27Ys668M2Fs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61fFJDRLTUyZRf_b90iPY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2GEjUKPR0CqwVlJtfteo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rl6RxgIyRTeOf99TjiOQX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8.yqqMxSLO7Uq0Kk5kJx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xr5WwyPvTLuWnYIWnzRGL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FK4KfHP4Tj6OnE.WuFQT1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TOZrMLLORKuiWXz.tVQvP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RRFG2.CmRl6uVbjnQ3cE.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GDERLD7BRc2eOsrJXqmd5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y.Q_007GT_u6cJb.7ksk5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uQuDIZTTFuRaFP7tXBAy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RBp5yj4sTFyi9oFJ97qMf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Anzu3Wj9QsO4slPf_JpG_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RBp5yj4sTFyi9oFJ97qMf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sK.cqzKSTFagw_92iausH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mSy1uuPRearctds4SmR2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IYT7q4hTTqcY.hEKOahZ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ebocASDR0GJcf0QqWoQ9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HwruVttS_SaPzLlXOL4R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qflMd1.CR7aPIH1r6zs1e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nie22L5GTN2VmVUMs0uAi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rgv9ICAiSJiJ.Ljz7FkW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KTopCJMITdqYVQmjk.GFU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3t8Uc6qHRCWYeLc2M7s_O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Vm5CM2fSEShWz9j0D2Sw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SzNWLfL7SJal2RtJo4QMZ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53DfTYqQNu_22DMVfoZI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NYpU.gJ0T4.jaTF6R4QAz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EOsG_uELQ7a09jFWVlYd8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0s.YRZJfQFuoJHXyTYgEl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eWhDkb.TGG3dJk5npIuz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SOduud.R6ewrf5gsJKp9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g4OeZ00KTSGnd3Yg6aEbu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_WEgQiLyT5mH2twOVLuUng"/>
</p:tagLst>
</file>

<file path=ppt/theme/theme1.xml><?xml version="1.0" encoding="utf-8"?>
<a:theme xmlns:a="http://schemas.openxmlformats.org/drawingml/2006/main" name="IQVIATemplate_WS_2017">
  <a:themeElements>
    <a:clrScheme name="IQVIA">
      <a:dk1>
        <a:srgbClr val="2B3A42"/>
      </a:dk1>
      <a:lt1>
        <a:sysClr val="window" lastClr="FFFFFF"/>
      </a:lt1>
      <a:dk2>
        <a:srgbClr val="3F5765"/>
      </a:dk2>
      <a:lt2>
        <a:srgbClr val="FFD100"/>
      </a:lt2>
      <a:accent1>
        <a:srgbClr val="00A3E0"/>
      </a:accent1>
      <a:accent2>
        <a:srgbClr val="005587"/>
      </a:accent2>
      <a:accent3>
        <a:srgbClr val="FE8A12"/>
      </a:accent3>
      <a:accent4>
        <a:srgbClr val="43B02A"/>
      </a:accent4>
      <a:accent5>
        <a:srgbClr val="027223"/>
      </a:accent5>
      <a:accent6>
        <a:srgbClr val="00C7B1"/>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72000" tIns="72000" rIns="72000" bIns="72000" rtlCol="0" anchor="t" anchorCtr="0"/>
      <a:lstStyle>
        <a:defPPr algn="l">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indent="-171450" algn="l">
          <a:lnSpc>
            <a:spcPct val="90000"/>
          </a:lnSpc>
          <a:spcBef>
            <a:spcPts val="400"/>
          </a:spcBef>
          <a:buFont typeface="Arial" panose="020B0604020202020204" pitchFamily="34" charset="0"/>
          <a:buChar char="•"/>
          <a:defRPr sz="1200" dirty="0"/>
        </a:defPPr>
      </a:lstStyle>
    </a:txDef>
  </a:objectDefaults>
  <a:extraClrSchemeLst/>
  <a:extLst>
    <a:ext uri="{05A4C25C-085E-4340-85A3-A5531E510DB2}">
      <thm15:themeFamily xmlns:thm15="http://schemas.microsoft.com/office/thememl/2012/main" name="Presentation1" id="{74A76E08-08BB-439B-8B40-46AFFF8F193B}" vid="{6A73E11D-27CD-44A3-B564-52F079799A70}"/>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IQVIA_new</Template>
  <TotalTime>8276</TotalTime>
  <Words>4320</Words>
  <Application>Microsoft Office PowerPoint</Application>
  <PresentationFormat>Widescreen</PresentationFormat>
  <Paragraphs>1491</Paragraphs>
  <Slides>28</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ＭＳ Ｐゴシック</vt:lpstr>
      <vt:lpstr>黑体</vt:lpstr>
      <vt:lpstr>Arial</vt:lpstr>
      <vt:lpstr>Arial Narrow</vt:lpstr>
      <vt:lpstr>Liberation Sans Narrow</vt:lpstr>
      <vt:lpstr>Times New Roman</vt:lpstr>
      <vt:lpstr>Wingdings</vt:lpstr>
      <vt:lpstr>IQVIATemplate_WS_2017</vt:lpstr>
      <vt:lpstr>think-cell Slide</vt:lpstr>
      <vt:lpstr>Konference Onkológia na Slovensku</vt:lpstr>
      <vt:lpstr>Selected global Oncology trends</vt:lpstr>
      <vt:lpstr>A third of global value comes from five therapy areas and they contribute over 55% of global growth</vt:lpstr>
      <vt:lpstr>The cancer treatment landscape has been majorly transformed since 2011</vt:lpstr>
      <vt:lpstr>Oncology is the innovation powerhouse of the pharmaceutical industry</vt:lpstr>
      <vt:lpstr>IQVIA forecasts an average of 17 new oncology products per  annum</vt:lpstr>
      <vt:lpstr>Oncology is the #1 growth driver and the largest therapy area</vt:lpstr>
      <vt:lpstr>Many indications are becoming more and more complex and  stratified through predictive biomarkers</vt:lpstr>
      <vt:lpstr>Immuno-oncology has become the major focus of growth</vt:lpstr>
      <vt:lpstr>CAR T-cells, RNAi and CRISPR gene editing are the new therapy approaches – small companies dominate discovery</vt:lpstr>
      <vt:lpstr>Look in recent past – Slovakia in 2018</vt:lpstr>
      <vt:lpstr>Oncology landscape in Slovakia has been benchmarked with several EU countries to help with assessment of its development</vt:lpstr>
      <vt:lpstr>Cancer to become the top killing disease in Slovakia</vt:lpstr>
      <vt:lpstr>…and while cardio is going down thanks to better access to innovative drugs, oncology threat is growing</vt:lpstr>
      <vt:lpstr>Slovakia with one of the lowest cancer incidence and mortality – numbers are however mainly influenced by level of diagnostics</vt:lpstr>
      <vt:lpstr>Even though SK was catching up with role models in terms of GDP per capita, it did not follow with healthcare investments</vt:lpstr>
      <vt:lpstr>At the same time, onco market in SK almost did not grow in value suggesting potential innovation problems </vt:lpstr>
      <vt:lpstr>Trend also visible in the oncology drug consumption – SK the only one with decrease in value and zero growth of volumes</vt:lpstr>
      <vt:lpstr>Innovative immunology molecules are being sold in SK and the country is on the peers average, lagging behind role models</vt:lpstr>
      <vt:lpstr>Market dynamics positions Slovakia as a country with limited innovation and decreasing access to oncology treatments </vt:lpstr>
      <vt:lpstr>In Slovakia, a number of SoC molecules is not categorized and thus much less likely to access</vt:lpstr>
      <vt:lpstr>Slovakia with lowest rate of reimbursed drugs and patients waiting 4 years to get the treatment that is already available elsewhere</vt:lpstr>
      <vt:lpstr>At the same time, patients affected by other analyzed diseases received new treatments more often</vt:lpstr>
      <vt:lpstr>…moreover, when looking on QALY threshold the level is significantly lower compared to other countries</vt:lpstr>
      <vt:lpstr>SK is almost the only country from the scope missing national screening for major cancer indications – roll out planned for 2019</vt:lpstr>
      <vt:lpstr>Where should Slovakia go?</vt:lpstr>
      <vt:lpstr>General so-what comments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for Public Oncology Communication</dc:title>
  <dc:creator>Lubas, Michal;Mikova, Michaela EX1;Tomas Khorel</dc:creator>
  <cp:lastModifiedBy>Khorel, Tomas</cp:lastModifiedBy>
  <cp:revision>484</cp:revision>
  <cp:lastPrinted>2017-10-20T15:11:52Z</cp:lastPrinted>
  <dcterms:created xsi:type="dcterms:W3CDTF">2018-07-23T06:36:43Z</dcterms:created>
  <dcterms:modified xsi:type="dcterms:W3CDTF">2019-05-29T20:14:23Z</dcterms:modified>
</cp:coreProperties>
</file>